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20341-D9E0-4508-95F9-C8EEE81BC3CC}" v="366" dt="2020-09-22T20:29:49.015"/>
    <p1510:client id="{25EB60A0-D83F-42A1-B99F-3CA69EE82E7D}" v="78" dt="2020-09-28T13:11:25.810"/>
    <p1510:client id="{90E028F3-7263-445D-A5BF-9E0C86F80624}" v="488" dt="2020-09-21T20:04:43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0084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2360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140453" y="6309920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9</a:t>
            </a:r>
            <a:endParaRPr lang="ru-RU"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35807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1</a:t>
            </a:r>
            <a:endParaRPr lang="ru-RU"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668685" y="2977919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Выполнила: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С.П. </a:t>
            </a: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Билоус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МАОУ  Гимназия №32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Calibri"/>
                <a:ea typeface="Calibri"/>
                <a:cs typeface="Calibri"/>
              </a:rPr>
              <a:t>А.С.Байгашов</a:t>
            </a:r>
            <a:endParaRPr lang="ru-RU" sz="2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00951" y="736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/>
            <a:r>
              <a:rPr lang="ru-RU" sz="3600" dirty="0">
                <a:solidFill>
                  <a:schemeClr val="lt1"/>
                </a:solidFill>
              </a:rPr>
              <a:t>Зона обитаемости Солнечной системы</a:t>
            </a:r>
            <a:br>
              <a:rPr lang="ru-RU" sz="3600" dirty="0">
                <a:solidFill>
                  <a:schemeClr val="lt1"/>
                </a:solidFill>
              </a:rPr>
            </a:br>
            <a:r>
              <a:rPr lang="ru-RU" sz="2400" dirty="0">
                <a:solidFill>
                  <a:schemeClr val="lt1"/>
                </a:solidFill>
              </a:rPr>
              <a:t>или</a:t>
            </a:r>
            <a:br>
              <a:rPr lang="ru-RU" sz="2400" dirty="0"/>
            </a:br>
            <a:r>
              <a:rPr lang="ru-RU" sz="2400" dirty="0">
                <a:solidFill>
                  <a:schemeClr val="lt1"/>
                </a:solidFill>
              </a:rPr>
              <a:t>куда уехать в ее пределах?</a:t>
            </a:r>
            <a:endParaRPr lang="ru-RU"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" name="Рисунок 2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B07249BA-4F1A-449D-98C7-FC1CE0C3E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7" y="2380600"/>
            <a:ext cx="3946357" cy="27311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</a:rPr>
              <a:t>Введение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84150" y="1547850"/>
            <a:ext cx="8406000" cy="4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buSzPts val="2400"/>
              <a:buFont typeface="Calibri"/>
              <a:buChar char="●"/>
            </a:pPr>
            <a:r>
              <a:rPr lang="ru-RU" sz="2400" b="1">
                <a:latin typeface="Calibri"/>
                <a:ea typeface="Calibri"/>
                <a:cs typeface="Calibri"/>
              </a:rPr>
              <a:t>Цель работы </a:t>
            </a:r>
            <a:r>
              <a:rPr lang="ru-RU" sz="2400">
                <a:latin typeface="Calibri"/>
                <a:ea typeface="Calibri"/>
                <a:cs typeface="Calibri"/>
              </a:rPr>
              <a:t>- проектирование орбит планет Солнечной системы на ее зоны, поиск планет,пригодных для жизни.</a:t>
            </a:r>
            <a:endParaRPr lang="ru-RU"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buSzPts val="2400"/>
              <a:buFont typeface="Calibri"/>
              <a:buChar char="●"/>
            </a:pPr>
            <a:endParaRPr lang="ru-RU" sz="2400" dirty="0">
              <a:latin typeface="Calibri"/>
              <a:ea typeface="Calibri"/>
              <a:cs typeface="Calibri"/>
              <a:sym typeface="Calibri"/>
            </a:endParaRPr>
          </a:p>
          <a:p>
            <a:pPr marL="76200">
              <a:buSzPts val="2400"/>
            </a:pPr>
            <a:endParaRPr lang="ru-RU" sz="2400" b="1" dirty="0">
              <a:latin typeface="Calibri"/>
              <a:ea typeface="Calibri"/>
              <a:cs typeface="Calibri"/>
            </a:endParaRPr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Исследование экзопланет и зон обитаемости звездных 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систем помогает лучше понять процессы, происходящие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на Земле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457200" indent="-381000">
              <a:buSzPts val="2400"/>
              <a:buFont typeface="Calibri"/>
              <a:buChar char="●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Моделирование зон обитаемости различных звездных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систем позволит оценить возможность существования жизни на рассматриваемых планетах</a:t>
            </a:r>
            <a:endParaRPr lang="ru-RU" sz="2400">
              <a:latin typeface="Calibri"/>
              <a:ea typeface="Calibri"/>
              <a:cs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lang="ru-RU" sz="24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Постановка дифференциальной задачи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85950" y="1486183"/>
            <a:ext cx="8300850" cy="1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800" b="1">
                <a:latin typeface="Calibri"/>
                <a:ea typeface="Times New Roman" panose="02020603050405020304" pitchFamily="18" charset="0"/>
                <a:cs typeface="Calibri"/>
              </a:rPr>
              <a:t>Определение границ зоны обитаемости</a:t>
            </a:r>
            <a:r>
              <a:rPr lang="ru-RU" sz="2800" b="1">
                <a:effectLst/>
                <a:latin typeface="Calibri"/>
                <a:ea typeface="Times New Roman" panose="02020603050405020304" pitchFamily="18" charset="0"/>
                <a:cs typeface="Calibri"/>
              </a:rPr>
              <a:t>:</a:t>
            </a:r>
            <a:endParaRPr lang="ru-RU" sz="2800" b="1">
              <a:effectLst/>
              <a:latin typeface="Times New Roman"/>
              <a:ea typeface="Calibri" panose="020F0502020204030204" pitchFamily="34" charset="0"/>
              <a:cs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Google Shape;114;p16"/>
              <p:cNvSpPr txBox="1"/>
              <p:nvPr/>
            </p:nvSpPr>
            <p:spPr>
              <a:xfrm>
                <a:off x="353137" y="3855221"/>
                <a:ext cx="8372100" cy="157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ru-R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Г</a:t>
                </a:r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𝑖𝑛𝑛𝑒𝑟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𝑜𝑢𝑡𝑒𝑟</m:t>
                        </m:r>
                      </m:sub>
                    </m:sSub>
                    <m:r>
                      <a:rPr lang="ru-RU" sz="24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- радиусы внутренней и внешней границ зоны обитаемости, </a:t>
                </a:r>
                <a:r>
                  <a:rPr lang="ru-RU" sz="2400" i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</a:t>
                </a:r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- светимость звезды,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𝑖𝑛𝑛𝑒𝑟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𝑜𝑢𝑡𝑒𝑟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- поток излучения на внутренней и внешней границе соответственно.</a:t>
                </a:r>
                <a:endParaRPr lang="ru-RU" sz="2400" dirty="0"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</mc:Choice>
        <mc:Fallback xmlns="">
          <p:sp>
            <p:nvSpPr>
              <p:cNvPr id="114" name="Google Shape;114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37" y="3855221"/>
                <a:ext cx="8372100" cy="1570500"/>
              </a:xfrm>
              <a:prstGeom prst="rect">
                <a:avLst/>
              </a:prstGeom>
              <a:blipFill>
                <a:blip r:embed="rId4"/>
                <a:stretch>
                  <a:fillRect l="-1165" b="-108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8716F8-C146-437F-9302-5541A6D0A4CD}"/>
                  </a:ext>
                </a:extLst>
              </p:cNvPr>
              <p:cNvSpPr txBox="1"/>
              <p:nvPr/>
            </p:nvSpPr>
            <p:spPr>
              <a:xfrm>
                <a:off x="298448" y="2465512"/>
                <a:ext cx="8085976" cy="956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𝑖𝑛𝑛𝑒𝑟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40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sz="240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𝑖𝑛𝑛𝑒𝑟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ru-RU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𝑜𝑢𝑡𝑒𝑟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4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sz="24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𝑜𝑢𝑡𝑒𝑟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ru-RU" sz="24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8716F8-C146-437F-9302-5541A6D0A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8" y="2465512"/>
                <a:ext cx="8085976" cy="956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65853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Постановка дифференциальной задачи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lang="ru-RU"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Google Shape;112;p16"/>
              <p:cNvSpPr txBox="1"/>
              <p:nvPr/>
            </p:nvSpPr>
            <p:spPr>
              <a:xfrm>
                <a:off x="385950" y="1644216"/>
                <a:ext cx="8372100" cy="12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Изменения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𝑖𝑛𝑛𝑒𝑟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𝑜𝑢𝑡𝑒𝑟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выражаются из следующих формул:</a:t>
                </a:r>
                <a:endParaRPr sz="2400" dirty="0"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</mc:Choice>
        <mc:Fallback xmlns="">
          <p:sp>
            <p:nvSpPr>
              <p:cNvPr id="112" name="Google Shape;112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50" y="1644216"/>
                <a:ext cx="8372100" cy="1290000"/>
              </a:xfrm>
              <a:prstGeom prst="rect">
                <a:avLst/>
              </a:prstGeom>
              <a:blipFill>
                <a:blip r:embed="rId4"/>
                <a:stretch>
                  <a:fillRect l="-1092" r="-8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Google Shape;114;p16"/>
              <p:cNvSpPr txBox="1"/>
              <p:nvPr/>
            </p:nvSpPr>
            <p:spPr>
              <a:xfrm>
                <a:off x="385950" y="4373726"/>
                <a:ext cx="8372100" cy="157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Где T - эффективная температура фотосферы звезды, </a:t>
                </a:r>
              </a:p>
              <a:p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- радиус звезды, а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- постоянная Стефана-Больцмана. </a:t>
                </a:r>
              </a:p>
            </p:txBody>
          </p:sp>
        </mc:Choice>
        <mc:Fallback xmlns="">
          <p:sp>
            <p:nvSpPr>
              <p:cNvPr id="114" name="Google Shape;114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50" y="4373726"/>
                <a:ext cx="8372100" cy="1570500"/>
              </a:xfrm>
              <a:prstGeom prst="rect">
                <a:avLst/>
              </a:prstGeom>
              <a:blipFill>
                <a:blip r:embed="rId5"/>
                <a:stretch>
                  <a:fillRect l="-10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8716F8-C146-437F-9302-5541A6D0A4CD}"/>
                  </a:ext>
                </a:extLst>
              </p:cNvPr>
              <p:cNvSpPr txBox="1"/>
              <p:nvPr/>
            </p:nvSpPr>
            <p:spPr>
              <a:xfrm>
                <a:off x="398045" y="2648139"/>
                <a:ext cx="8372100" cy="126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ru-RU" sz="24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400" i="1">
                        <a:latin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𝑖𝑛𝑛𝑒𝑟</m:t>
                        </m:r>
                      </m:sub>
                    </m:sSub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 4.190 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− 2.139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/>
                    </m:sSup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+ 1.268,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𝑜𝑢𝑡𝑒𝑟</m:t>
                        </m:r>
                      </m:sub>
                    </m:sSub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 6.190 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− 1.319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/>
                    </m:sSup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+ 0.234.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8716F8-C146-437F-9302-5541A6D0A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45" y="2648139"/>
                <a:ext cx="8372100" cy="1263551"/>
              </a:xfrm>
              <a:prstGeom prst="rect">
                <a:avLst/>
              </a:prstGeom>
              <a:blipFill>
                <a:blip r:embed="rId6"/>
                <a:stretch>
                  <a:fillRect t="-3846" b="-9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3" descr="Изображение выглядит как объект, часы, оранжевый, люди&#10;&#10;Автоматически созданное описание">
            <a:extLst>
              <a:ext uri="{FF2B5EF4-FFF2-40B4-BE49-F238E27FC236}">
                <a16:creationId xmlns:a16="http://schemas.microsoft.com/office/drawing/2014/main" id="{06C77074-2428-4D29-B711-A648C0EC3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210" y="2501265"/>
            <a:ext cx="7363580" cy="156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Начальные условия и численное решение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lang="ru-RU"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82450" y="1599575"/>
            <a:ext cx="84735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b="1">
                <a:latin typeface="Calibri"/>
                <a:ea typeface="Calibri"/>
                <a:cs typeface="Calibri"/>
              </a:rPr>
              <a:t>Параметры планет:</a:t>
            </a:r>
            <a:endParaRPr lang="ru-RU" sz="2400" b="1" dirty="0">
              <a:latin typeface="Calibri"/>
              <a:ea typeface="Calibri"/>
              <a:cs typeface="Calibri"/>
            </a:endParaRPr>
          </a:p>
          <a:p>
            <a:r>
              <a:rPr lang="ru-RU" sz="2400" dirty="0">
                <a:latin typeface="Calibri"/>
                <a:ea typeface="Calibri"/>
                <a:cs typeface="Calibri"/>
              </a:rPr>
              <a:t>Для расчетов были использованы данные о больших полуосях </a:t>
            </a:r>
            <a:r>
              <a:rPr lang="ru-RU" sz="2400">
                <a:latin typeface="Calibri"/>
                <a:ea typeface="Calibri"/>
                <a:cs typeface="Calibri"/>
              </a:rPr>
              <a:t>и эксцентриситетах планет, взятые с сайта ГАИШ МГУ</a:t>
            </a:r>
            <a:endParaRPr lang="ru-RU"/>
          </a:p>
        </p:txBody>
      </p:sp>
      <p:pic>
        <p:nvPicPr>
          <p:cNvPr id="2" name="Рисунок 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F0CDFB9-5F51-4139-8052-AFB066F1F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40" y="2795638"/>
            <a:ext cx="7026441" cy="3037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Начальные условия и численное решение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lang="ru-RU"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82450" y="1599575"/>
            <a:ext cx="84735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b="1" dirty="0">
                <a:latin typeface="Calibri"/>
                <a:ea typeface="Calibri"/>
                <a:cs typeface="Calibri"/>
              </a:rPr>
              <a:t>Параметры Солнца</a:t>
            </a:r>
            <a:r>
              <a:rPr lang="ru-RU" sz="2400" b="1" dirty="0">
                <a:latin typeface="Calibri"/>
                <a:ea typeface="Calibri"/>
                <a:cs typeface="Calibri"/>
              </a:rPr>
              <a:t>:</a:t>
            </a:r>
          </a:p>
          <a:p>
            <a:endParaRPr lang="ru-RU" sz="2400" dirty="0">
              <a:latin typeface="Calibri"/>
              <a:cs typeface="Calibri"/>
            </a:endParaRPr>
          </a:p>
          <a:p>
            <a:pPr algn="ctr"/>
            <a:r>
              <a:rPr lang="ru-RU" sz="2400" dirty="0"/>
              <a:t>R๏=6.9634×10</a:t>
            </a:r>
            <a:r>
              <a:rPr lang="ru-RU" sz="2400" baseline="30000" dirty="0"/>
              <a:t>8</a:t>
            </a:r>
            <a:r>
              <a:rPr lang="ru-RU" sz="2400" dirty="0"/>
              <a:t> м,</a:t>
            </a:r>
          </a:p>
          <a:p>
            <a:pPr algn="ctr"/>
            <a:r>
              <a:rPr lang="ru-RU" sz="2400" dirty="0"/>
              <a:t>T๏=5772K</a:t>
            </a:r>
            <a:endParaRPr lang="ru-RU" dirty="0"/>
          </a:p>
          <a:p>
            <a:endParaRPr lang="ru-RU" sz="2400" dirty="0"/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Все расстояния были переведены в метры, а температура в Кельвины, с целью соответствия размерности вышеприведенных формул.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93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7</a:t>
            </a:r>
            <a:endParaRPr lang="ru-RU"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8950" y="1525250"/>
            <a:ext cx="8473500" cy="321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 результате численного моделирования были получены следующие результаты:</a:t>
            </a:r>
            <a:endParaRPr sz="24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021FE1A0-244D-481C-8389-4F97CAEBEDB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15" y="2349290"/>
            <a:ext cx="4243985" cy="3209446"/>
          </a:xfrm>
          <a:prstGeom prst="rect">
            <a:avLst/>
          </a:prstGeom>
          <a:ln/>
        </p:spPr>
      </p:pic>
      <p:pic>
        <p:nvPicPr>
          <p:cNvPr id="7" name="image2.png">
            <a:extLst>
              <a:ext uri="{FF2B5EF4-FFF2-40B4-BE49-F238E27FC236}">
                <a16:creationId xmlns:a16="http://schemas.microsoft.com/office/drawing/2014/main" id="{7EAADA5F-C838-4AF8-8B09-5AA26DF87D12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739998" y="2349288"/>
            <a:ext cx="4243986" cy="3209448"/>
          </a:xfrm>
          <a:prstGeom prst="rect">
            <a:avLst/>
          </a:prstGeom>
          <a:ln/>
        </p:spPr>
      </p:pic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D62B2DDF-57CE-4AFB-8671-068D7A9271E0}"/>
              </a:ext>
            </a:extLst>
          </p:cNvPr>
          <p:cNvSpPr txBox="1"/>
          <p:nvPr/>
        </p:nvSpPr>
        <p:spPr>
          <a:xfrm>
            <a:off x="506555" y="5568935"/>
            <a:ext cx="7917119" cy="73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8</a:t>
            </a:r>
            <a:endParaRPr lang="ru-RU"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8950" y="1570450"/>
            <a:ext cx="8451000" cy="4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b="1" dirty="0">
                <a:latin typeface="Calibri"/>
                <a:ea typeface="Calibri"/>
                <a:cs typeface="Calibri"/>
                <a:sym typeface="Calibri"/>
              </a:rPr>
              <a:t>Результаты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ru-RU" sz="2400">
              <a:latin typeface="Calibri"/>
              <a:ea typeface="Calibri"/>
              <a:cs typeface="Calibri"/>
            </a:endParaRPr>
          </a:p>
          <a:p>
            <a:pPr marL="457200" indent="-381000">
              <a:buSzPts val="2400"/>
              <a:buFont typeface="Calibri"/>
              <a:buChar char="●"/>
            </a:pPr>
            <a:r>
              <a:rPr lang="ru-RU" sz="2400" dirty="0">
                <a:latin typeface="Calibri"/>
                <a:ea typeface="Calibri"/>
                <a:cs typeface="Calibri"/>
              </a:rPr>
              <a:t>Большинство планет земной группы находится близко </a:t>
            </a:r>
            <a:r>
              <a:rPr lang="ru-RU" sz="2400">
                <a:latin typeface="Calibri"/>
                <a:ea typeface="Calibri"/>
                <a:cs typeface="Calibri"/>
              </a:rPr>
              <a:t>к или в зоне обитаемости.</a:t>
            </a:r>
            <a:endParaRPr lang="ru-RU" sz="2400" dirty="0">
              <a:latin typeface="Calibri"/>
              <a:ea typeface="Calibri"/>
              <a:cs typeface="Calibri"/>
            </a:endParaRPr>
          </a:p>
          <a:p>
            <a:pPr marL="457200" indent="-381000"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</a:rPr>
              <a:t>Планеты-гиганты находятся вне зоны обитаемости</a:t>
            </a:r>
          </a:p>
          <a:p>
            <a:pPr marL="457200" indent="-381000"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</a:rPr>
              <a:t>Условия, подходящие для существования жизненных форм, существуют на Земле, Марсе</a:t>
            </a:r>
            <a:endParaRPr lang="ru-RU" sz="2400" dirty="0">
              <a:latin typeface="Calibri"/>
              <a:ea typeface="Calibri"/>
              <a:cs typeface="Calibri"/>
            </a:endParaRPr>
          </a:p>
          <a:p>
            <a:pPr marL="457200" indent="-381000">
              <a:buSzPts val="2400"/>
              <a:buFont typeface="Calibri"/>
              <a:buChar char="●"/>
            </a:pPr>
            <a:endParaRPr lang="ru-RU" sz="2400" dirty="0">
              <a:latin typeface="Calibri"/>
              <a:ea typeface="Calibri"/>
              <a:cs typeface="Calibri"/>
            </a:endParaRPr>
          </a:p>
          <a:p>
            <a:pPr marL="76200">
              <a:buSzPts val="2400"/>
            </a:pPr>
            <a:r>
              <a:rPr lang="ru-RU" sz="2400" b="1">
                <a:latin typeface="Calibri"/>
                <a:ea typeface="Calibri"/>
                <a:cs typeface="Calibri"/>
              </a:rPr>
              <a:t>Перспективы:</a:t>
            </a:r>
            <a:endParaRPr lang="ru-RU" sz="2400" b="1" dirty="0">
              <a:latin typeface="Calibri"/>
              <a:ea typeface="Calibri"/>
              <a:cs typeface="Calibri"/>
            </a:endParaRPr>
          </a:p>
          <a:p>
            <a:pPr marL="457200" indent="-381000">
              <a:buSzPts val="2400"/>
              <a:buFont typeface="Calibri"/>
              <a:buChar char="●"/>
            </a:pPr>
            <a:r>
              <a:rPr lang="ru-RU" sz="2400">
                <a:ea typeface="Calibri"/>
              </a:rPr>
              <a:t> Анализ зон обитаемости других звездных систем</a:t>
            </a:r>
          </a:p>
          <a:p>
            <a:pPr marL="457200" indent="-381000">
              <a:buSzPts val="2400"/>
              <a:buFont typeface="Calibri"/>
              <a:buChar char="●"/>
            </a:pPr>
            <a:r>
              <a:rPr lang="ru-RU" sz="2400">
                <a:ea typeface="Calibri"/>
              </a:rPr>
              <a:t> Поиск факторов, влияющих на протяженность зоны обитаемости</a:t>
            </a:r>
            <a:endParaRPr lang="ru-RU" sz="2400" dirty="0">
              <a:ea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328</Words>
  <Application>Microsoft Office PowerPoint</Application>
  <PresentationFormat>Экран (4:3)</PresentationFormat>
  <Paragraphs>46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Тема1</vt:lpstr>
      <vt:lpstr>Презентация PowerPoint</vt:lpstr>
      <vt:lpstr>Зона обитаемости Солнечной системы или куда уехать в ее пределах?</vt:lpstr>
      <vt:lpstr>Введение</vt:lpstr>
      <vt:lpstr>Постановка дифференциальной задачи</vt:lpstr>
      <vt:lpstr>Постановка дифференциальной задачи</vt:lpstr>
      <vt:lpstr>Начальные условия и численное решение</vt:lpstr>
      <vt:lpstr>Начальные условия и численное решение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Дима Масянов</cp:lastModifiedBy>
  <cp:revision>341</cp:revision>
  <dcterms:modified xsi:type="dcterms:W3CDTF">2020-09-28T13:12:12Z</dcterms:modified>
</cp:coreProperties>
</file>