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358920" y="366840"/>
            <a:ext cx="6641640" cy="2913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358920" y="366840"/>
            <a:ext cx="6641640" cy="2913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358920" y="366840"/>
            <a:ext cx="6641640" cy="2913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358920" y="366840"/>
            <a:ext cx="6641640" cy="2913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50920" y="276120"/>
            <a:ext cx="8642160" cy="8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50920" y="147600"/>
            <a:ext cx="8642160" cy="108360"/>
          </a:xfrm>
          <a:prstGeom prst="rect">
            <a:avLst/>
          </a:prstGeom>
          <a:solidFill>
            <a:srgbClr val="99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50920" y="1087200"/>
            <a:ext cx="864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50920" y="275040"/>
            <a:ext cx="8640720" cy="10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252360" y="4768560"/>
            <a:ext cx="864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52360" y="4818240"/>
            <a:ext cx="7200720" cy="17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26.11.2017  |  Fachbereich Informatik  |  GCC  |  Dyn. Vol. Mesh Data Structure | Alcuaz, Eschmann, Mertz, Sütter |  </a:t>
            </a:r>
            <a:fld id="{FC71EB87-AE54-49ED-AB40-ACB52A274A97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Shape 14" descr=""/>
          <p:cNvPicPr/>
          <p:nvPr/>
        </p:nvPicPr>
        <p:blipFill>
          <a:blip r:embed="rId2"/>
          <a:stretch/>
        </p:blipFill>
        <p:spPr>
          <a:xfrm>
            <a:off x="7835040" y="4790880"/>
            <a:ext cx="474480" cy="244800"/>
          </a:xfrm>
          <a:prstGeom prst="rect">
            <a:avLst/>
          </a:prstGeom>
          <a:ln>
            <a:noFill/>
          </a:ln>
        </p:spPr>
      </p:pic>
      <p:pic>
        <p:nvPicPr>
          <p:cNvPr id="7" name="Shape 15" descr=""/>
          <p:cNvPicPr/>
          <p:nvPr/>
        </p:nvPicPr>
        <p:blipFill>
          <a:blip r:embed="rId3"/>
          <a:stretch/>
        </p:blipFill>
        <p:spPr>
          <a:xfrm>
            <a:off x="7448040" y="335520"/>
            <a:ext cx="1658520" cy="67176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252360" y="4768560"/>
            <a:ext cx="8111520" cy="277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1/10/18 | Fachbereich Informatik | eBPF Interpreter in SGX | Alcuaz, Ito Franchilo Mikael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250920" y="276120"/>
            <a:ext cx="8642160" cy="1566720"/>
          </a:xfrm>
          <a:prstGeom prst="rect">
            <a:avLst/>
          </a:prstGeom>
          <a:solidFill>
            <a:srgbClr val="99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9"/>
          <p:cNvSpPr/>
          <p:nvPr/>
        </p:nvSpPr>
        <p:spPr>
          <a:xfrm>
            <a:off x="250920" y="147600"/>
            <a:ext cx="8642160" cy="108360"/>
          </a:xfrm>
          <a:prstGeom prst="rect">
            <a:avLst/>
          </a:prstGeom>
          <a:solidFill>
            <a:srgbClr val="99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0"/>
          <p:cNvSpPr/>
          <p:nvPr/>
        </p:nvSpPr>
        <p:spPr>
          <a:xfrm>
            <a:off x="250920" y="270360"/>
            <a:ext cx="8640720" cy="10440"/>
          </a:xfrm>
          <a:prstGeom prst="rect">
            <a:avLst/>
          </a:prstGeom>
          <a:solidFill>
            <a:srgbClr val="99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1"/>
          <p:cNvSpPr/>
          <p:nvPr/>
        </p:nvSpPr>
        <p:spPr>
          <a:xfrm>
            <a:off x="250920" y="1843200"/>
            <a:ext cx="8640720" cy="5760"/>
          </a:xfrm>
          <a:prstGeom prst="rect">
            <a:avLst/>
          </a:prstGeom>
          <a:solidFill>
            <a:srgbClr val="99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PlaceHolder 12"/>
          <p:cNvSpPr>
            <a:spLocks noGrp="1"/>
          </p:cNvSpPr>
          <p:nvPr>
            <p:ph type="title"/>
          </p:nvPr>
        </p:nvSpPr>
        <p:spPr>
          <a:xfrm>
            <a:off x="358920" y="290160"/>
            <a:ext cx="6641640" cy="784440"/>
          </a:xfrm>
          <a:prstGeom prst="rect">
            <a:avLst/>
          </a:prstGeom>
        </p:spPr>
        <p:txBody>
          <a:bodyPr tIns="91440" bIns="9144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" name="Shape 46" descr=""/>
          <p:cNvPicPr/>
          <p:nvPr/>
        </p:nvPicPr>
        <p:blipFill>
          <a:blip r:embed="rId4"/>
          <a:stretch/>
        </p:blipFill>
        <p:spPr>
          <a:xfrm>
            <a:off x="7449480" y="445680"/>
            <a:ext cx="1658520" cy="671760"/>
          </a:xfrm>
          <a:prstGeom prst="rect">
            <a:avLst/>
          </a:prstGeom>
          <a:ln>
            <a:noFill/>
          </a:ln>
        </p:spPr>
      </p:pic>
      <p:sp>
        <p:nvSpPr>
          <p:cNvPr id="15" name="CustomShape 13"/>
          <p:cNvSpPr/>
          <p:nvPr/>
        </p:nvSpPr>
        <p:spPr>
          <a:xfrm>
            <a:off x="237240" y="4779720"/>
            <a:ext cx="8111520" cy="277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1/10/18 | Fachbereich Informatik | eBPF Interpreter in SGX | Alcuaz, Ito Franchilo Mikael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50920" y="276120"/>
            <a:ext cx="8642160" cy="8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250920" y="147600"/>
            <a:ext cx="8642160" cy="108360"/>
          </a:xfrm>
          <a:prstGeom prst="rect">
            <a:avLst/>
          </a:prstGeom>
          <a:solidFill>
            <a:srgbClr val="99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250920" y="1087200"/>
            <a:ext cx="864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250920" y="275040"/>
            <a:ext cx="8640720" cy="10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"/>
          <p:cNvSpPr/>
          <p:nvPr/>
        </p:nvSpPr>
        <p:spPr>
          <a:xfrm>
            <a:off x="252360" y="4768560"/>
            <a:ext cx="864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6"/>
          <p:cNvSpPr/>
          <p:nvPr/>
        </p:nvSpPr>
        <p:spPr>
          <a:xfrm>
            <a:off x="252360" y="4818240"/>
            <a:ext cx="7200720" cy="17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26.11.2017  |  Fachbereich Informatik  |  GCC  |  Dyn. Vol. Mesh Data Structure | Alcuaz, Eschmann, Mertz, Sütter |  </a:t>
            </a:r>
            <a:fld id="{062E6812-E637-4095-ADE2-B4BCB662F9ED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Shape 14" descr=""/>
          <p:cNvPicPr/>
          <p:nvPr/>
        </p:nvPicPr>
        <p:blipFill>
          <a:blip r:embed="rId2"/>
          <a:stretch/>
        </p:blipFill>
        <p:spPr>
          <a:xfrm>
            <a:off x="7835040" y="4790880"/>
            <a:ext cx="474480" cy="244800"/>
          </a:xfrm>
          <a:prstGeom prst="rect">
            <a:avLst/>
          </a:prstGeom>
          <a:ln>
            <a:noFill/>
          </a:ln>
        </p:spPr>
      </p:pic>
      <p:pic>
        <p:nvPicPr>
          <p:cNvPr id="58" name="Shape 15" descr=""/>
          <p:cNvPicPr/>
          <p:nvPr/>
        </p:nvPicPr>
        <p:blipFill>
          <a:blip r:embed="rId3"/>
          <a:stretch/>
        </p:blipFill>
        <p:spPr>
          <a:xfrm>
            <a:off x="7448040" y="335520"/>
            <a:ext cx="1658520" cy="671760"/>
          </a:xfrm>
          <a:prstGeom prst="rect">
            <a:avLst/>
          </a:prstGeom>
          <a:ln>
            <a:noFill/>
          </a:ln>
        </p:spPr>
      </p:pic>
      <p:sp>
        <p:nvSpPr>
          <p:cNvPr id="59" name="CustomShape 7"/>
          <p:cNvSpPr/>
          <p:nvPr/>
        </p:nvSpPr>
        <p:spPr>
          <a:xfrm>
            <a:off x="252360" y="4768560"/>
            <a:ext cx="8111520" cy="277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1/10/18 | Fachbereich Informatik | eBPF Interpreter in SGX | Alcuaz, Ito Franchilo Mikael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8"/>
          <p:cNvSpPr>
            <a:spLocks noGrp="1"/>
          </p:cNvSpPr>
          <p:nvPr>
            <p:ph type="body"/>
          </p:nvPr>
        </p:nvSpPr>
        <p:spPr>
          <a:xfrm>
            <a:off x="3857760" y="1215000"/>
            <a:ext cx="5000400" cy="33793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9"/>
          <p:cNvSpPr>
            <a:spLocks noGrp="1"/>
          </p:cNvSpPr>
          <p:nvPr>
            <p:ph type="body"/>
          </p:nvPr>
        </p:nvSpPr>
        <p:spPr>
          <a:xfrm>
            <a:off x="358920" y="1215000"/>
            <a:ext cx="3106440" cy="337932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10"/>
          <p:cNvSpPr>
            <a:spLocks noGrp="1"/>
          </p:cNvSpPr>
          <p:nvPr>
            <p:ph type="title"/>
          </p:nvPr>
        </p:nvSpPr>
        <p:spPr>
          <a:xfrm>
            <a:off x="358920" y="366840"/>
            <a:ext cx="6839640" cy="628200"/>
          </a:xfrm>
          <a:prstGeom prst="rect">
            <a:avLst/>
          </a:prstGeom>
        </p:spPr>
        <p:txBody>
          <a:bodyPr tIns="91440" bIns="9144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50920" y="276120"/>
            <a:ext cx="8642160" cy="8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250920" y="147600"/>
            <a:ext cx="8642160" cy="108360"/>
          </a:xfrm>
          <a:prstGeom prst="rect">
            <a:avLst/>
          </a:prstGeom>
          <a:solidFill>
            <a:srgbClr val="99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250920" y="1087200"/>
            <a:ext cx="864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4"/>
          <p:cNvSpPr/>
          <p:nvPr/>
        </p:nvSpPr>
        <p:spPr>
          <a:xfrm>
            <a:off x="250920" y="275040"/>
            <a:ext cx="8640720" cy="10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5"/>
          <p:cNvSpPr/>
          <p:nvPr/>
        </p:nvSpPr>
        <p:spPr>
          <a:xfrm>
            <a:off x="252360" y="4768560"/>
            <a:ext cx="864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"/>
          <p:cNvSpPr/>
          <p:nvPr/>
        </p:nvSpPr>
        <p:spPr>
          <a:xfrm>
            <a:off x="252360" y="4818240"/>
            <a:ext cx="7200720" cy="17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26.11.2017  |  Fachbereich Informatik  |  GCC  |  Dyn. Vol. Mesh Data Structure | Alcuaz, Eschmann, Mertz, Sütter |  </a:t>
            </a:r>
            <a:fld id="{AE78847D-4AFB-4753-B08C-3DE8FA440A65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Shape 14" descr=""/>
          <p:cNvPicPr/>
          <p:nvPr/>
        </p:nvPicPr>
        <p:blipFill>
          <a:blip r:embed="rId2"/>
          <a:stretch/>
        </p:blipFill>
        <p:spPr>
          <a:xfrm>
            <a:off x="7835040" y="4790880"/>
            <a:ext cx="474480" cy="244800"/>
          </a:xfrm>
          <a:prstGeom prst="rect">
            <a:avLst/>
          </a:prstGeom>
          <a:ln>
            <a:noFill/>
          </a:ln>
        </p:spPr>
      </p:pic>
      <p:pic>
        <p:nvPicPr>
          <p:cNvPr id="104" name="Shape 15" descr=""/>
          <p:cNvPicPr/>
          <p:nvPr/>
        </p:nvPicPr>
        <p:blipFill>
          <a:blip r:embed="rId3"/>
          <a:stretch/>
        </p:blipFill>
        <p:spPr>
          <a:xfrm>
            <a:off x="7448040" y="335520"/>
            <a:ext cx="1658520" cy="671760"/>
          </a:xfrm>
          <a:prstGeom prst="rect">
            <a:avLst/>
          </a:prstGeom>
          <a:ln>
            <a:noFill/>
          </a:ln>
        </p:spPr>
      </p:pic>
      <p:sp>
        <p:nvSpPr>
          <p:cNvPr id="105" name="CustomShape 7"/>
          <p:cNvSpPr/>
          <p:nvPr/>
        </p:nvSpPr>
        <p:spPr>
          <a:xfrm>
            <a:off x="252360" y="4768560"/>
            <a:ext cx="8111520" cy="277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1/10/18 | Fachbereich Informatik | eBPF Interpreter in SGX | Alcuaz, Ito Franchilo Mikael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8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tIns="91440" bIns="9144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9"/>
          <p:cNvSpPr>
            <a:spLocks noGrp="1"/>
          </p:cNvSpPr>
          <p:nvPr>
            <p:ph type="body"/>
          </p:nvPr>
        </p:nvSpPr>
        <p:spPr>
          <a:xfrm>
            <a:off x="358920" y="1194120"/>
            <a:ext cx="4135320" cy="34131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10"/>
          <p:cNvSpPr>
            <a:spLocks noGrp="1"/>
          </p:cNvSpPr>
          <p:nvPr>
            <p:ph type="body"/>
          </p:nvPr>
        </p:nvSpPr>
        <p:spPr>
          <a:xfrm>
            <a:off x="4786200" y="1194120"/>
            <a:ext cx="4104720" cy="341316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50920" y="276120"/>
            <a:ext cx="8642160" cy="8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250920" y="147600"/>
            <a:ext cx="8642160" cy="108360"/>
          </a:xfrm>
          <a:prstGeom prst="rect">
            <a:avLst/>
          </a:prstGeom>
          <a:solidFill>
            <a:srgbClr val="99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"/>
          <p:cNvSpPr/>
          <p:nvPr/>
        </p:nvSpPr>
        <p:spPr>
          <a:xfrm>
            <a:off x="250920" y="1087200"/>
            <a:ext cx="864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4"/>
          <p:cNvSpPr/>
          <p:nvPr/>
        </p:nvSpPr>
        <p:spPr>
          <a:xfrm>
            <a:off x="250920" y="275040"/>
            <a:ext cx="8640720" cy="10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"/>
          <p:cNvSpPr/>
          <p:nvPr/>
        </p:nvSpPr>
        <p:spPr>
          <a:xfrm>
            <a:off x="252360" y="4768560"/>
            <a:ext cx="864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6"/>
          <p:cNvSpPr/>
          <p:nvPr/>
        </p:nvSpPr>
        <p:spPr>
          <a:xfrm>
            <a:off x="252360" y="4818240"/>
            <a:ext cx="7200720" cy="17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26.11.2017  |  Fachbereich Informatik  |  GCC  |  Dyn. Vol. Mesh Data Structure | Alcuaz, Eschmann, Mertz, Sütter |  </a:t>
            </a:r>
            <a:fld id="{7FF47E32-1705-49AA-A318-F5AF437CE62B}" type="slidenum"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Shape 14" descr=""/>
          <p:cNvPicPr/>
          <p:nvPr/>
        </p:nvPicPr>
        <p:blipFill>
          <a:blip r:embed="rId2"/>
          <a:stretch/>
        </p:blipFill>
        <p:spPr>
          <a:xfrm>
            <a:off x="7835040" y="4790880"/>
            <a:ext cx="474480" cy="244800"/>
          </a:xfrm>
          <a:prstGeom prst="rect">
            <a:avLst/>
          </a:prstGeom>
          <a:ln>
            <a:noFill/>
          </a:ln>
        </p:spPr>
      </p:pic>
      <p:pic>
        <p:nvPicPr>
          <p:cNvPr id="150" name="Shape 15" descr=""/>
          <p:cNvPicPr/>
          <p:nvPr/>
        </p:nvPicPr>
        <p:blipFill>
          <a:blip r:embed="rId3"/>
          <a:stretch/>
        </p:blipFill>
        <p:spPr>
          <a:xfrm>
            <a:off x="7448040" y="335520"/>
            <a:ext cx="1658520" cy="671760"/>
          </a:xfrm>
          <a:prstGeom prst="rect">
            <a:avLst/>
          </a:prstGeom>
          <a:ln>
            <a:noFill/>
          </a:ln>
        </p:spPr>
      </p:pic>
      <p:sp>
        <p:nvSpPr>
          <p:cNvPr id="151" name="CustomShape 7"/>
          <p:cNvSpPr/>
          <p:nvPr/>
        </p:nvSpPr>
        <p:spPr>
          <a:xfrm>
            <a:off x="252360" y="4768560"/>
            <a:ext cx="8111520" cy="277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1/10/18 | Fachbereich Informatik | eBPF Interpreter in SGX | Alcuaz, Ito Franchilo Mikael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8"/>
          <p:cNvSpPr>
            <a:spLocks noGrp="1"/>
          </p:cNvSpPr>
          <p:nvPr>
            <p:ph type="title"/>
          </p:nvPr>
        </p:nvSpPr>
        <p:spPr>
          <a:xfrm>
            <a:off x="358920" y="366840"/>
            <a:ext cx="6641640" cy="628200"/>
          </a:xfrm>
          <a:prstGeom prst="rect">
            <a:avLst/>
          </a:prstGeom>
        </p:spPr>
        <p:txBody>
          <a:bodyPr tIns="91440" bIns="9144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58920" y="290160"/>
            <a:ext cx="664164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System Dependence Graphs for Java Programs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414360" y="1224000"/>
            <a:ext cx="6641640" cy="706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179280" indent="-178920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Pavlos Milaszewicz &amp; </a:t>
            </a:r>
            <a:r>
              <a:rPr b="0" lang="en-GB" sz="1800" spc="-1" strike="sng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Ito Franchilo Mikael Alcuaz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288000" y="1872000"/>
            <a:ext cx="6099480" cy="317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58920" y="366840"/>
            <a:ext cx="6839640" cy="628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 Dependence Graph (PDG)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58920" y="1215000"/>
            <a:ext cx="3498480" cy="3379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Graph based representation capturing data and control flow information.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Intra-procedural.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Program slicing and optimization applications.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Built-in PDG generator via Soot.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216000" y="4752000"/>
            <a:ext cx="5184000" cy="36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1"/>
          <a:srcRect l="0" t="9679" r="0" b="3148"/>
          <a:stretch/>
        </p:blipFill>
        <p:spPr>
          <a:xfrm>
            <a:off x="3899880" y="1224000"/>
            <a:ext cx="4956120" cy="3239640"/>
          </a:xfrm>
          <a:prstGeom prst="rect">
            <a:avLst/>
          </a:prstGeom>
          <a:ln>
            <a:noFill/>
          </a:ln>
        </p:spPr>
      </p:pic>
      <p:sp>
        <p:nvSpPr>
          <p:cNvPr id="195" name="TextShape 4"/>
          <p:cNvSpPr txBox="1"/>
          <p:nvPr/>
        </p:nvSpPr>
        <p:spPr>
          <a:xfrm>
            <a:off x="4248000" y="4547160"/>
            <a:ext cx="4032000" cy="20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Source: http://slideplayer.com/slide/4859950/</a:t>
            </a:r>
            <a:endParaRPr b="0" lang="en-GB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58920" y="366840"/>
            <a:ext cx="6641640" cy="628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System Dependence Graph (SDG)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60000" y="1215000"/>
            <a:ext cx="8223120" cy="335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216000" y="4752000"/>
            <a:ext cx="5184000" cy="36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TextShape 4"/>
          <p:cNvSpPr txBox="1"/>
          <p:nvPr/>
        </p:nvSpPr>
        <p:spPr>
          <a:xfrm>
            <a:off x="359280" y="1215360"/>
            <a:ext cx="3498480" cy="3379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extension of PDG's.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Models both inter/intra-procedural program dependencies.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Vulnerability analysis and bug finding applications.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Built-in SDG generator not currently available.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3672000" y="1233720"/>
            <a:ext cx="5330880" cy="277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58920" y="366840"/>
            <a:ext cx="7408440" cy="628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Goals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358920" y="1269360"/>
            <a:ext cx="8281080" cy="2561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Extend Soot PDG generation to include support for SDG’s by implementing a static analysis tool.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Evaluate the static analysis against a set of real-world examples.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4669560" y="781200"/>
            <a:ext cx="742320" cy="160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"/>
          <p:cNvSpPr/>
          <p:nvPr/>
        </p:nvSpPr>
        <p:spPr>
          <a:xfrm>
            <a:off x="6810120" y="4412880"/>
            <a:ext cx="1251720" cy="2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Source: Marcel &amp; Malte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216000" y="4752000"/>
            <a:ext cx="5184000" cy="36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6"/>
          <p:cNvSpPr/>
          <p:nvPr/>
        </p:nvSpPr>
        <p:spPr>
          <a:xfrm>
            <a:off x="3168000" y="4320000"/>
            <a:ext cx="5184000" cy="36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58920" y="366840"/>
            <a:ext cx="7408440" cy="628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Soot SDG’s - Approach &amp; Implementation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216000" y="4752000"/>
            <a:ext cx="5184000" cy="36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TextShape 3"/>
          <p:cNvSpPr txBox="1"/>
          <p:nvPr/>
        </p:nvSpPr>
        <p:spPr>
          <a:xfrm>
            <a:off x="359280" y="1269360"/>
            <a:ext cx="8281080" cy="2561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Consider forward branched Soot flow (as opposed to backward, non branched, etc.) analysis.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Base case: a method with no intra-function invocation(s). ←Basically a plain PDG.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Consider how to detect one or more intra-function calls.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Generate additional (mini) Soot PDG(s) for the intra-function call(s).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Append extra PDG’s to the main PDG by analyzing the location of the in and out flows.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58920" y="366840"/>
            <a:ext cx="7408440" cy="628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Overall Progress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360000" y="1215000"/>
            <a:ext cx="8206920" cy="3359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Static analysis SDG generator ←~ 50% completed, problems encountered with poorly documented Soot API, out of date tutorials, etc.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GB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(TODO)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Test analysis against real world examples and evaluate results.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GB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(TODO)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Project report.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216000" y="4752000"/>
            <a:ext cx="5184000" cy="36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58920" y="366840"/>
            <a:ext cx="7408440" cy="628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Possible Project Extensions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360000" y="1215000"/>
            <a:ext cx="7897680" cy="1806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Consider corner cases (e.g. anonymous lambda functions, recursive calls, etc.).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indent="-17892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216000" y="4752000"/>
            <a:ext cx="5184000" cy="36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358920" y="366840"/>
            <a:ext cx="7408440" cy="628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Questions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216000" y="4752000"/>
            <a:ext cx="5184000" cy="36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2018-02-27T07:57:14Z</dcterms:modified>
  <cp:revision>6</cp:revision>
  <dc:subject/>
  <dc:title/>
</cp:coreProperties>
</file>