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1" r:id="rId6"/>
    <p:sldId id="259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851173494617516E-2"/>
          <c:y val="0.12268502240000662"/>
          <c:w val="0.91082515500779793"/>
          <c:h val="0.655407830878686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conversion_rate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t" anchorCtr="0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Variation #1</c:v>
                </c:pt>
                <c:pt idx="1">
                  <c:v>Variation #2</c:v>
                </c:pt>
                <c:pt idx="2">
                  <c:v>Original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0.92600000000000005</c:v>
                </c:pt>
                <c:pt idx="1">
                  <c:v>0.92300000000000004</c:v>
                </c:pt>
                <c:pt idx="2">
                  <c:v>0.90500000000000003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BF-4B21-99FB-12BEC630FE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transaction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Variation #1</c:v>
                </c:pt>
                <c:pt idx="1">
                  <c:v>Variation #2</c:v>
                </c:pt>
                <c:pt idx="2">
                  <c:v>Original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0.38100000000000001</c:v>
                </c:pt>
                <c:pt idx="1">
                  <c:v>0.30399999999999999</c:v>
                </c:pt>
                <c:pt idx="2">
                  <c:v>0.36799999999999999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BF-4B21-99FB-12BEC630FEC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suggested_shop_clicked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2077294685990559E-3"/>
                  <c:y val="-8.464063237560492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BBF-4B21-99FB-12BEC630FEC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Variation #1</c:v>
                </c:pt>
                <c:pt idx="1">
                  <c:v>Variation #2</c:v>
                </c:pt>
                <c:pt idx="2">
                  <c:v>Original</c:v>
                </c:pt>
              </c:strCache>
            </c:strRef>
          </c:cat>
          <c:val>
            <c:numRef>
              <c:f>Sheet1!$D$2:$D$4</c:f>
              <c:numCache>
                <c:formatCode>0%</c:formatCode>
                <c:ptCount val="3"/>
                <c:pt idx="0" formatCode="0.00%">
                  <c:v>0.34200000000000003</c:v>
                </c:pt>
                <c:pt idx="1">
                  <c:v>0.34</c:v>
                </c:pt>
                <c:pt idx="2" formatCode="0.00%">
                  <c:v>0.312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BF-4B21-99FB-12BEC630FEC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suggested_modal_shop_list_clicked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2.4154589371982449E-3"/>
                  <c:y val="-3.210506745281571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BBF-4B21-99FB-12BEC630FEC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Variation #1</c:v>
                </c:pt>
                <c:pt idx="1">
                  <c:v>Variation #2</c:v>
                </c:pt>
                <c:pt idx="2">
                  <c:v>Original</c:v>
                </c:pt>
              </c:strCache>
            </c:strRef>
          </c:cat>
          <c:val>
            <c:numRef>
              <c:f>Sheet1!$E$2:$E$4</c:f>
              <c:numCache>
                <c:formatCode>0.00%</c:formatCode>
                <c:ptCount val="3"/>
                <c:pt idx="0" formatCode="0%">
                  <c:v>0.35</c:v>
                </c:pt>
                <c:pt idx="1">
                  <c:v>0.39300000000000002</c:v>
                </c:pt>
                <c:pt idx="2">
                  <c:v>0.36799999999999999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BBF-4B21-99FB-12BEC630FEC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checkout_loaded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8.464063237560498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BBF-4B21-99FB-12BEC630FEC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Variation #1</c:v>
                </c:pt>
                <c:pt idx="1">
                  <c:v>Variation #2</c:v>
                </c:pt>
                <c:pt idx="2">
                  <c:v>Original</c:v>
                </c:pt>
              </c:strCache>
            </c:strRef>
          </c:cat>
          <c:val>
            <c:numRef>
              <c:f>Sheet1!$F$2:$F$4</c:f>
              <c:numCache>
                <c:formatCode>0.00%</c:formatCode>
                <c:ptCount val="3"/>
                <c:pt idx="0">
                  <c:v>0.33100000000000002</c:v>
                </c:pt>
                <c:pt idx="1">
                  <c:v>0.32400000000000001</c:v>
                </c:pt>
                <c:pt idx="2">
                  <c:v>0.372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BBF-4B21-99FB-12BEC630FEC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suggested_popup_closed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4492753623188361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BBF-4B21-99FB-12BEC630FEC1}"/>
                </c:ext>
              </c:extLst>
            </c:dLbl>
            <c:dLbl>
              <c:idx val="2"/>
              <c:layout>
                <c:manualLayout>
                  <c:x val="1.2077294685990338E-2"/>
                  <c:y val="-1.751185497426319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BBF-4B21-99FB-12BEC630FEC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Variation #1</c:v>
                </c:pt>
                <c:pt idx="1">
                  <c:v>Variation #2</c:v>
                </c:pt>
                <c:pt idx="2">
                  <c:v>Original</c:v>
                </c:pt>
              </c:strCache>
            </c:strRef>
          </c:cat>
          <c:val>
            <c:numRef>
              <c:f>Sheet1!$G$2:$G$4</c:f>
              <c:numCache>
                <c:formatCode>0%</c:formatCode>
                <c:ptCount val="3"/>
                <c:pt idx="0" formatCode="0.00%">
                  <c:v>0.34599999999999997</c:v>
                </c:pt>
                <c:pt idx="1">
                  <c:v>0.34</c:v>
                </c:pt>
                <c:pt idx="2" formatCode="0.00%">
                  <c:v>0.40300000000000002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BBF-4B21-99FB-12BEC630FEC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6568144"/>
        <c:axId val="396566704"/>
      </c:barChart>
      <c:catAx>
        <c:axId val="39656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566704"/>
        <c:crosses val="autoZero"/>
        <c:auto val="1"/>
        <c:lblAlgn val="ctr"/>
        <c:lblOffset val="100"/>
        <c:noMultiLvlLbl val="0"/>
      </c:catAx>
      <c:valAx>
        <c:axId val="396566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56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849634399161387E-2"/>
          <c:y val="0.12436945036887842"/>
          <c:w val="0.93065315491614298"/>
          <c:h val="0.62660373112890355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conversion_rate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google organic Original</c:v>
                </c:pt>
                <c:pt idx="1">
                  <c:v>google organic Variation #1</c:v>
                </c:pt>
                <c:pt idx="2">
                  <c:v>google organic Variation #2</c:v>
                </c:pt>
                <c:pt idx="3">
                  <c:v>google cpc Variation #1</c:v>
                </c:pt>
                <c:pt idx="4">
                  <c:v>google cpc Variation #2</c:v>
                </c:pt>
                <c:pt idx="5">
                  <c:v>google cpc Original</c:v>
                </c:pt>
                <c:pt idx="6">
                  <c:v>(direct) (none) Variation #2</c:v>
                </c:pt>
                <c:pt idx="7">
                  <c:v>(direct) (none) Variation #1</c:v>
                </c:pt>
                <c:pt idx="8">
                  <c:v>(direct) (none) Original</c:v>
                </c:pt>
                <c:pt idx="9">
                  <c:v>facebook display Original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0.9</c:v>
                </c:pt>
                <c:pt idx="1">
                  <c:v>0.9</c:v>
                </c:pt>
                <c:pt idx="2">
                  <c:v>0.9</c:v>
                </c:pt>
                <c:pt idx="3">
                  <c:v>0.9</c:v>
                </c:pt>
                <c:pt idx="4">
                  <c:v>0.9</c:v>
                </c:pt>
                <c:pt idx="5">
                  <c:v>0.9</c:v>
                </c:pt>
                <c:pt idx="6">
                  <c:v>0.9</c:v>
                </c:pt>
                <c:pt idx="7">
                  <c:v>0.9</c:v>
                </c:pt>
                <c:pt idx="8">
                  <c:v>0.9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46-467C-BDD0-90E615E67F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transaction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google organic Original</c:v>
                </c:pt>
                <c:pt idx="1">
                  <c:v>google organic Variation #1</c:v>
                </c:pt>
                <c:pt idx="2">
                  <c:v>google organic Variation #2</c:v>
                </c:pt>
                <c:pt idx="3">
                  <c:v>google cpc Variation #1</c:v>
                </c:pt>
                <c:pt idx="4">
                  <c:v>google cpc Variation #2</c:v>
                </c:pt>
                <c:pt idx="5">
                  <c:v>google cpc Original</c:v>
                </c:pt>
                <c:pt idx="6">
                  <c:v>(direct) (none) Variation #2</c:v>
                </c:pt>
                <c:pt idx="7">
                  <c:v>(direct) (none) Variation #1</c:v>
                </c:pt>
                <c:pt idx="8">
                  <c:v>(direct) (none) Original</c:v>
                </c:pt>
                <c:pt idx="9">
                  <c:v>facebook display Original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0.4</c:v>
                </c:pt>
                <c:pt idx="1">
                  <c:v>0.4</c:v>
                </c:pt>
                <c:pt idx="2">
                  <c:v>0.4</c:v>
                </c:pt>
                <c:pt idx="3">
                  <c:v>0.4</c:v>
                </c:pt>
                <c:pt idx="4">
                  <c:v>0.4</c:v>
                </c:pt>
                <c:pt idx="5">
                  <c:v>0.4</c:v>
                </c:pt>
                <c:pt idx="6">
                  <c:v>0.4</c:v>
                </c:pt>
                <c:pt idx="7">
                  <c:v>0.4</c:v>
                </c:pt>
                <c:pt idx="8">
                  <c:v>0.4</c:v>
                </c:pt>
                <c:pt idx="9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46-467C-BDD0-90E615E67F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suggested_shop_clicked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google organic Original</c:v>
                </c:pt>
                <c:pt idx="1">
                  <c:v>google organic Variation #1</c:v>
                </c:pt>
                <c:pt idx="2">
                  <c:v>google organic Variation #2</c:v>
                </c:pt>
                <c:pt idx="3">
                  <c:v>google cpc Variation #1</c:v>
                </c:pt>
                <c:pt idx="4">
                  <c:v>google cpc Variation #2</c:v>
                </c:pt>
                <c:pt idx="5">
                  <c:v>google cpc Original</c:v>
                </c:pt>
                <c:pt idx="6">
                  <c:v>(direct) (none) Variation #2</c:v>
                </c:pt>
                <c:pt idx="7">
                  <c:v>(direct) (none) Variation #1</c:v>
                </c:pt>
                <c:pt idx="8">
                  <c:v>(direct) (none) Original</c:v>
                </c:pt>
                <c:pt idx="9">
                  <c:v>facebook display Original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0.4</c:v>
                </c:pt>
                <c:pt idx="1">
                  <c:v>0.4</c:v>
                </c:pt>
                <c:pt idx="2">
                  <c:v>0.4</c:v>
                </c:pt>
                <c:pt idx="3">
                  <c:v>0.4</c:v>
                </c:pt>
                <c:pt idx="4">
                  <c:v>0.4</c:v>
                </c:pt>
                <c:pt idx="5">
                  <c:v>0.4</c:v>
                </c:pt>
                <c:pt idx="6">
                  <c:v>0.4</c:v>
                </c:pt>
                <c:pt idx="7">
                  <c:v>0.4</c:v>
                </c:pt>
                <c:pt idx="8">
                  <c:v>0.4</c:v>
                </c:pt>
                <c:pt idx="9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46-467C-BDD0-90E615E67F3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suggested_modal_shop_list_clicked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google organic Original</c:v>
                </c:pt>
                <c:pt idx="1">
                  <c:v>google organic Variation #1</c:v>
                </c:pt>
                <c:pt idx="2">
                  <c:v>google organic Variation #2</c:v>
                </c:pt>
                <c:pt idx="3">
                  <c:v>google cpc Variation #1</c:v>
                </c:pt>
                <c:pt idx="4">
                  <c:v>google cpc Variation #2</c:v>
                </c:pt>
                <c:pt idx="5">
                  <c:v>google cpc Original</c:v>
                </c:pt>
                <c:pt idx="6">
                  <c:v>(direct) (none) Variation #2</c:v>
                </c:pt>
                <c:pt idx="7">
                  <c:v>(direct) (none) Variation #1</c:v>
                </c:pt>
                <c:pt idx="8">
                  <c:v>(direct) (none) Original</c:v>
                </c:pt>
                <c:pt idx="9">
                  <c:v>facebook display Original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0.4</c:v>
                </c:pt>
                <c:pt idx="1">
                  <c:v>0.4</c:v>
                </c:pt>
                <c:pt idx="2">
                  <c:v>0.4</c:v>
                </c:pt>
                <c:pt idx="3">
                  <c:v>0.4</c:v>
                </c:pt>
                <c:pt idx="4">
                  <c:v>0.4</c:v>
                </c:pt>
                <c:pt idx="5">
                  <c:v>0.4</c:v>
                </c:pt>
                <c:pt idx="6">
                  <c:v>0.4</c:v>
                </c:pt>
                <c:pt idx="7">
                  <c:v>0.4</c:v>
                </c:pt>
                <c:pt idx="8">
                  <c:v>0.4</c:v>
                </c:pt>
                <c:pt idx="9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F46-467C-BDD0-90E615E67F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checkout_loaded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google organic Original</c:v>
                </c:pt>
                <c:pt idx="1">
                  <c:v>google organic Variation #1</c:v>
                </c:pt>
                <c:pt idx="2">
                  <c:v>google organic Variation #2</c:v>
                </c:pt>
                <c:pt idx="3">
                  <c:v>google cpc Variation #1</c:v>
                </c:pt>
                <c:pt idx="4">
                  <c:v>google cpc Variation #2</c:v>
                </c:pt>
                <c:pt idx="5">
                  <c:v>google cpc Original</c:v>
                </c:pt>
                <c:pt idx="6">
                  <c:v>(direct) (none) Variation #2</c:v>
                </c:pt>
                <c:pt idx="7">
                  <c:v>(direct) (none) Variation #1</c:v>
                </c:pt>
                <c:pt idx="8">
                  <c:v>(direct) (none) Original</c:v>
                </c:pt>
                <c:pt idx="9">
                  <c:v>facebook display Original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0.4</c:v>
                </c:pt>
                <c:pt idx="1">
                  <c:v>0.4</c:v>
                </c:pt>
                <c:pt idx="2">
                  <c:v>0.4</c:v>
                </c:pt>
                <c:pt idx="3">
                  <c:v>0.4</c:v>
                </c:pt>
                <c:pt idx="4">
                  <c:v>0.4</c:v>
                </c:pt>
                <c:pt idx="5">
                  <c:v>0.4</c:v>
                </c:pt>
                <c:pt idx="6">
                  <c:v>0.4</c:v>
                </c:pt>
                <c:pt idx="7">
                  <c:v>0.4</c:v>
                </c:pt>
                <c:pt idx="8">
                  <c:v>0.4</c:v>
                </c:pt>
                <c:pt idx="9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F46-467C-BDD0-90E615E67F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suggested_popup_closed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google organic Original</c:v>
                </c:pt>
                <c:pt idx="1">
                  <c:v>google organic Variation #1</c:v>
                </c:pt>
                <c:pt idx="2">
                  <c:v>google organic Variation #2</c:v>
                </c:pt>
                <c:pt idx="3">
                  <c:v>google cpc Variation #1</c:v>
                </c:pt>
                <c:pt idx="4">
                  <c:v>google cpc Variation #2</c:v>
                </c:pt>
                <c:pt idx="5">
                  <c:v>google cpc Original</c:v>
                </c:pt>
                <c:pt idx="6">
                  <c:v>(direct) (none) Variation #2</c:v>
                </c:pt>
                <c:pt idx="7">
                  <c:v>(direct) (none) Variation #1</c:v>
                </c:pt>
                <c:pt idx="8">
                  <c:v>(direct) (none) Original</c:v>
                </c:pt>
                <c:pt idx="9">
                  <c:v>facebook display Original</c:v>
                </c:pt>
              </c:strCache>
            </c:strRef>
          </c:cat>
          <c:val>
            <c:numRef>
              <c:f>Sheet1!$G$2:$G$11</c:f>
              <c:numCache>
                <c:formatCode>0%</c:formatCode>
                <c:ptCount val="10"/>
                <c:pt idx="0">
                  <c:v>0.4</c:v>
                </c:pt>
                <c:pt idx="1">
                  <c:v>0.4</c:v>
                </c:pt>
                <c:pt idx="2">
                  <c:v>0.4</c:v>
                </c:pt>
                <c:pt idx="3">
                  <c:v>0.4</c:v>
                </c:pt>
                <c:pt idx="4">
                  <c:v>0.4</c:v>
                </c:pt>
                <c:pt idx="5">
                  <c:v>0.4</c:v>
                </c:pt>
                <c:pt idx="6">
                  <c:v>0.4</c:v>
                </c:pt>
                <c:pt idx="7">
                  <c:v>0.4</c:v>
                </c:pt>
                <c:pt idx="8">
                  <c:v>0.4</c:v>
                </c:pt>
                <c:pt idx="9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F46-467C-BDD0-90E615E67F3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62017487"/>
        <c:axId val="262019887"/>
        <c:extLst>
          <c:ext xmlns:c15="http://schemas.microsoft.com/office/drawing/2012/chart" uri="{02D57815-91ED-43cb-92C2-25804820EDAC}">
            <c15:filteredBarSeries>
              <c15:ser>
                <c:idx val="6"/>
                <c:order val="6"/>
                <c:tx>
                  <c:strRef>
                    <c:extLst>
                      <c:ext uri="{02D57815-91ED-43cb-92C2-25804820EDAC}">
                        <c15:formulaRef>
                          <c15:sqref>Sheet1!$H$1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strCache>
                      <c:ptCount val="10"/>
                      <c:pt idx="0">
                        <c:v>google organic Original</c:v>
                      </c:pt>
                      <c:pt idx="1">
                        <c:v>google organic Variation #1</c:v>
                      </c:pt>
                      <c:pt idx="2">
                        <c:v>google organic Variation #2</c:v>
                      </c:pt>
                      <c:pt idx="3">
                        <c:v>google cpc Variation #1</c:v>
                      </c:pt>
                      <c:pt idx="4">
                        <c:v>google cpc Variation #2</c:v>
                      </c:pt>
                      <c:pt idx="5">
                        <c:v>google cpc Original</c:v>
                      </c:pt>
                      <c:pt idx="6">
                        <c:v>(direct) (none) Variation #2</c:v>
                      </c:pt>
                      <c:pt idx="7">
                        <c:v>(direct) (none) Variation #1</c:v>
                      </c:pt>
                      <c:pt idx="8">
                        <c:v>(direct) (none) Original</c:v>
                      </c:pt>
                      <c:pt idx="9">
                        <c:v>facebook display Original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Sheet1!$H$2:$H$11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C-2F46-467C-BDD0-90E615E67F37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strCache>
                      <c:ptCount val="10"/>
                      <c:pt idx="0">
                        <c:v>google organic Original</c:v>
                      </c:pt>
                      <c:pt idx="1">
                        <c:v>google organic Variation #1</c:v>
                      </c:pt>
                      <c:pt idx="2">
                        <c:v>google organic Variation #2</c:v>
                      </c:pt>
                      <c:pt idx="3">
                        <c:v>google cpc Variation #1</c:v>
                      </c:pt>
                      <c:pt idx="4">
                        <c:v>google cpc Variation #2</c:v>
                      </c:pt>
                      <c:pt idx="5">
                        <c:v>google cpc Original</c:v>
                      </c:pt>
                      <c:pt idx="6">
                        <c:v>(direct) (none) Variation #2</c:v>
                      </c:pt>
                      <c:pt idx="7">
                        <c:v>(direct) (none) Variation #1</c:v>
                      </c:pt>
                      <c:pt idx="8">
                        <c:v>(direct) (none) Original</c:v>
                      </c:pt>
                      <c:pt idx="9">
                        <c:v>facebook display Original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2F46-467C-BDD0-90E615E67F37}"/>
                  </c:ext>
                </c:extLst>
              </c15:ser>
            </c15:filteredBarSeries>
          </c:ext>
        </c:extLst>
      </c:barChart>
      <c:catAx>
        <c:axId val="2620174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019887"/>
        <c:crosses val="autoZero"/>
        <c:auto val="1"/>
        <c:lblAlgn val="ctr"/>
        <c:lblOffset val="100"/>
        <c:noMultiLvlLbl val="0"/>
      </c:catAx>
      <c:valAx>
        <c:axId val="262019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01748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3751617802368052E-2"/>
          <c:y val="0.8586193694895391"/>
          <c:w val="0.93574644254065809"/>
          <c:h val="0.139003041254917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D08A-9171-43AF-B062-177C193C2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33DDB-A620-CF9C-82DD-296C33915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48A1E-9805-85E4-E749-9013D47B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C2F3-6629-4657-A4AB-65ACC70FFCF5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53244-620D-C4A7-5295-AEAB7B6A0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61172-D1F8-05F5-3814-F8B747C9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364D-59F0-4E13-B3E6-02C85B1A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6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58EE-682A-5AB4-E6EC-FF2292C9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8E6B7-972C-FED9-4B57-8A635D5B4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437FA-0DBE-1450-651D-30A7968A9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C2F3-6629-4657-A4AB-65ACC70FFCF5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5B013-BBBC-0699-BF17-8E03804F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8CBB6-FE17-CD43-CA41-4A61603E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364D-59F0-4E13-B3E6-02C85B1A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9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4C488-D6B7-0010-C654-5B8CDA92B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34BF2-2695-B1AD-D9F4-D58E75408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C588F-0777-2422-97F6-91C51A5A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C2F3-6629-4657-A4AB-65ACC70FFCF5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B2D9A-BF8C-7284-9BCF-0FB901F6C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13608-72C2-72A3-067F-E7757F9B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364D-59F0-4E13-B3E6-02C85B1A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2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CB4B-3995-97A8-5B21-89861A7E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02E3D-94F9-9E5A-DF5B-FE1C39B73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BCD33-7A7C-9AE0-DBC2-DB995617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C2F3-6629-4657-A4AB-65ACC70FFCF5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C16BC-4D3E-A784-FDE7-A14D0A687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232B0-30C2-7E3C-BA30-FCCBC78D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364D-59F0-4E13-B3E6-02C85B1A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0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A50D-44BF-5FA3-8C1B-4DBD6FDD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BE280-D8AD-7CB6-6DA4-26035FFBE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B1611-F7F5-2E33-C0EC-AD237EB6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C2F3-6629-4657-A4AB-65ACC70FFCF5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5D838-F521-8140-6601-1F39DDA9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1F65E-6441-894A-BC2D-AE989DE4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364D-59F0-4E13-B3E6-02C85B1A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5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62DE-6FBA-5DA0-0D92-4E77C467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63A44-05CB-672C-A50F-E18AF6E0A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AA671-8602-14F4-9FE9-3BC636223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986C2-5B8E-61B0-061B-9806BA94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C2F3-6629-4657-A4AB-65ACC70FFCF5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9CD6F-7CCC-5FAA-5828-B9BDE462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3C9A8-CF44-2F76-A20D-1F87A2BC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364D-59F0-4E13-B3E6-02C85B1A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1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0AAA-56AD-A260-F596-6E7A2AF54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5E614-D4D0-50C2-27BC-1CF41B640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261FA-D5D2-999E-ECC5-B33217070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9A8B7-8A7E-E14B-5FA0-41860B629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FD5A1C-C374-D99F-5FA6-3D84FC15A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D77D69-F8DF-C9A5-A9C3-A89574EC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C2F3-6629-4657-A4AB-65ACC70FFCF5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470497-6405-4A83-D9D9-503671C3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7A2098-D4E8-E11C-6108-8CB545CB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364D-59F0-4E13-B3E6-02C85B1A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D546-5195-1E38-0DB1-71B852CA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B99DA-DC06-C989-9AB4-590AA6D17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C2F3-6629-4657-A4AB-65ACC70FFCF5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BC012-617B-F2E0-CC5D-04298ED7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25108-2B1D-3D7B-D040-AB8A080C6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364D-59F0-4E13-B3E6-02C85B1A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75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CBFD20-6380-7A84-FDBF-ACD5A9C71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C2F3-6629-4657-A4AB-65ACC70FFCF5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11CF4-81CD-25FF-E106-2B466BC8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9C66A-D917-18B3-0369-74AD87411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364D-59F0-4E13-B3E6-02C85B1A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3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D0BF-A56C-C2FF-DBDA-F58CF1068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E80BD-E8DC-AAFF-7D4E-B9C1B23D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3FFDA-9B01-FC97-2415-352CBE35F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55CEE-B86F-EDBC-24DB-DFCA154CB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C2F3-6629-4657-A4AB-65ACC70FFCF5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0D381-6724-EB24-9E75-A7F87B7E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727F2-9044-5A97-38BA-5C259071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364D-59F0-4E13-B3E6-02C85B1A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2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9D5F9-D664-E7DD-A309-A54174EE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46524-C664-0663-C224-DD94BECD3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E15EC-FAFD-338E-9352-990849AF2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DFBA7-94A1-6914-98CE-C5C7D8E7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C2F3-6629-4657-A4AB-65ACC70FFCF5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4D93B-E417-86DB-5694-01C0E9C2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87D10-922C-C82D-4B81-156D50CC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364D-59F0-4E13-B3E6-02C85B1A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1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6AB0E-4E03-5444-103A-B2322D1E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5F4E7-E947-E75B-0ACB-4FE64C0DC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45EF0-14BE-F759-B065-BA1379BFF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4AC2F3-6629-4657-A4AB-65ACC70FFCF5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784A0-F042-E573-EE76-41DC239AC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BCC52-4777-6055-73D4-AD140BFAC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1B364D-59F0-4E13-B3E6-02C85B1A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1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788C2-7341-468D-2123-8C27225D8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200" kern="1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PRODUCT ANALYSIS Of NON WORKING HOURS PAGE</a:t>
            </a:r>
            <a:br>
              <a:rPr lang="en-US" sz="4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4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DCD50-1DFF-E700-6B90-66C103FAD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kern="1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PAVLOS KALAVASIS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l"/>
            <a:endParaRPr lang="en-US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374672-CB74-9C47-BF6B-85C62CF39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0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289541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2A188-67A3-433E-7187-A7558F06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Sessions per Variations and Events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93DBD3-95D7-5D83-771E-39D4AB902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868" y="1573627"/>
            <a:ext cx="9594012" cy="503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1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2A188-67A3-433E-7187-A7558F06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Sessions per Variations and Events (vacation days)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E67242D-8E49-C618-6CAD-E7F37CCB96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4253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8983D0B-3F44-03FC-79EC-2BB8341B4B72}"/>
              </a:ext>
            </a:extLst>
          </p:cNvPr>
          <p:cNvSpPr txBox="1"/>
          <p:nvPr/>
        </p:nvSpPr>
        <p:spPr>
          <a:xfrm>
            <a:off x="334978" y="6364586"/>
            <a:ext cx="4046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*The sample is the 5% of total sessions</a:t>
            </a:r>
          </a:p>
        </p:txBody>
      </p:sp>
    </p:spTree>
    <p:extLst>
      <p:ext uri="{BB962C8B-B14F-4D97-AF65-F5344CB8AC3E}">
        <p14:creationId xmlns:p14="http://schemas.microsoft.com/office/powerpoint/2010/main" val="189914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2A188-67A3-433E-7187-A7558F06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Sessions per Variations and Visit 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D750FE-4495-E194-B06A-739F715AE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563" y="1589806"/>
            <a:ext cx="9143991" cy="481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7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2A188-67A3-433E-7187-A7558F06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Sessions per Variations and Source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620BA-7A23-497C-B5A6-7AB36ED0E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28" y="1412566"/>
            <a:ext cx="9341401" cy="527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2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2A188-67A3-433E-7187-A7558F06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Sessions per Variations and Source and Medium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841EC87-AF9A-B766-7F2D-E52E2392DE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8354943"/>
              </p:ext>
            </p:extLst>
          </p:nvPr>
        </p:nvGraphicFramePr>
        <p:xfrm>
          <a:off x="280658" y="1439501"/>
          <a:ext cx="11724238" cy="5341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71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2A188-67A3-433E-7187-A7558F06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7A430E-7643-C8F4-2C22-57572E268BDD}"/>
              </a:ext>
            </a:extLst>
          </p:cNvPr>
          <p:cNvSpPr txBox="1"/>
          <p:nvPr/>
        </p:nvSpPr>
        <p:spPr>
          <a:xfrm>
            <a:off x="1475715" y="2218100"/>
            <a:ext cx="9641941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The best overall variation is </a:t>
            </a:r>
            <a:r>
              <a:rPr lang="en-US" sz="1800" b="1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Variation#1</a:t>
            </a:r>
          </a:p>
          <a:p>
            <a:endParaRPr lang="en-US" b="1" dirty="0"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Exhibits strong performance metrics</a:t>
            </a:r>
          </a:p>
          <a:p>
            <a:endParaRPr lang="en-US" b="1" dirty="0"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Has the highest transaction rate (40.2%) among direct visitors and solid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     engagement across various sources</a:t>
            </a:r>
          </a:p>
          <a:p>
            <a:endParaRPr lang="en-US" sz="1800" b="1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Aptos" panose="020B0004020202020204" pitchFamily="34" charset="0"/>
              </a:rPr>
              <a:t>E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merges as the best overall option, particularly for direct traffic and new visitors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Drives higher engagement metrics, such as suggested shop clicks and checkout loaded rates, which are crucial for converting users into transactions</a:t>
            </a:r>
          </a:p>
        </p:txBody>
      </p:sp>
    </p:spTree>
    <p:extLst>
      <p:ext uri="{BB962C8B-B14F-4D97-AF65-F5344CB8AC3E}">
        <p14:creationId xmlns:p14="http://schemas.microsoft.com/office/powerpoint/2010/main" val="312780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D9373-7D39-A06E-A79D-178E06C4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</a:t>
            </a:r>
            <a:b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red and black logo&#10;&#10;Description automatically generated">
            <a:extLst>
              <a:ext uri="{FF2B5EF4-FFF2-40B4-BE49-F238E27FC236}">
                <a16:creationId xmlns:a16="http://schemas.microsoft.com/office/drawing/2014/main" id="{1750488D-48B6-0B87-2199-011A09B86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846889"/>
            <a:ext cx="7214616" cy="313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2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129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PRODUCT ANALYSIS Of NON WORKING HOURS PAGE </vt:lpstr>
      <vt:lpstr>Sessions per Variations and Events </vt:lpstr>
      <vt:lpstr>Sessions per Variations and Events (vacation days)</vt:lpstr>
      <vt:lpstr>Sessions per Variations and Visit Type</vt:lpstr>
      <vt:lpstr>Sessions per Variations and Source</vt:lpstr>
      <vt:lpstr>Sessions per Variations and Source and Medium</vt:lpstr>
      <vt:lpstr>Conclusion</vt:lpstr>
      <vt:lpstr>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PAVLOS KALAVASIS</dc:creator>
  <cp:lastModifiedBy>PAVLOS KALAVASIS</cp:lastModifiedBy>
  <cp:revision>5</cp:revision>
  <dcterms:created xsi:type="dcterms:W3CDTF">2024-09-29T17:06:20Z</dcterms:created>
  <dcterms:modified xsi:type="dcterms:W3CDTF">2024-09-29T20:43:52Z</dcterms:modified>
</cp:coreProperties>
</file>