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9" r:id="rId6"/>
    <p:sldId id="264" r:id="rId7"/>
    <p:sldId id="270" r:id="rId8"/>
    <p:sldId id="266" r:id="rId9"/>
    <p:sldId id="267" r:id="rId1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7440" autoAdjust="0"/>
  </p:normalViewPr>
  <p:slideViewPr>
    <p:cSldViewPr snapToGrid="0">
      <p:cViewPr varScale="1">
        <p:scale>
          <a:sx n="46" d="100"/>
          <a:sy n="46" d="100"/>
        </p:scale>
        <p:origin x="53" y="7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D40BE5-F188-4B90-8D25-FBCE85B41EF8}" type="datetime1">
              <a:rPr lang="el-GR" smtClean="0"/>
              <a:t>25/5/2025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7A8100-2D96-4CBC-9A09-B5A1A3AE53A6}" type="datetime1">
              <a:rPr lang="el-GR" smtClean="0"/>
              <a:t>25/5/2025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71C264D-C0A2-4845-B03C-DEB4FF68BDB8}" type="datetime1">
              <a:rPr lang="el-GR" smtClean="0"/>
              <a:t>25/5/2025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5598D92-8F34-4B63-81A0-6F258440B286}" type="datetime1">
              <a:rPr lang="el-GR" smtClean="0"/>
              <a:t>25/5/2025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C0DA57F-A696-4650-BF26-36BD05691E9F}" type="datetime1">
              <a:rPr lang="el-GR" smtClean="0"/>
              <a:t>25/5/2025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179434-7293-40E0-98A7-69F3C10321FD}" type="datetime1">
              <a:rPr lang="el-GR" smtClean="0"/>
              <a:t>25/5/2025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59D29F7-5CBA-4408-9DA4-0BE9487C52BA}" type="datetime1">
              <a:rPr lang="el-GR" smtClean="0"/>
              <a:t>25/5/2025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20C962E-969A-49B6-9474-121940DF033D}" type="datetime1">
              <a:rPr lang="el-GR" smtClean="0"/>
              <a:t>25/5/2025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C5CC67F-1D3F-482B-B40D-B9513136EE0E}" type="datetime1">
              <a:rPr lang="el-GR" smtClean="0"/>
              <a:t>25/5/2025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2F16B12-7CBF-4CDF-89FA-F8A36048EF63}" type="datetime1">
              <a:rPr lang="el-GR" smtClean="0"/>
              <a:t>25/5/2025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19D905-D926-4C7C-8880-7B55EA2B77E6}" type="datetime1">
              <a:rPr lang="el-GR" smtClean="0"/>
              <a:t>25/5/2025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0E49723-07F5-4196-B746-D4577DEF9F35}" type="datetime1">
              <a:rPr lang="el-GR" smtClean="0"/>
              <a:t>25/5/2025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" dirty="0"/>
              <a:t>Κάντε κλικ στο εικονίδιο για</a:t>
            </a:r>
            <a:r>
              <a:rPr lang="en-US" dirty="0"/>
              <a:t> </a:t>
            </a:r>
            <a:r>
              <a:rPr lang="el" dirty="0"/>
              <a:t>να</a:t>
            </a:r>
            <a:r>
              <a:rPr lang="en-US" dirty="0"/>
              <a:t> </a:t>
            </a:r>
            <a:r>
              <a:rPr lang="el" dirty="0"/>
              <a:t>προσθέσετε μια εικόνα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DBC2A1D-E707-49C4-802A-804FFACFEA1A}" type="datetime1">
              <a:rPr lang="el-GR" smtClean="0"/>
              <a:t>25/5/2025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10BF56E-831B-45E4-8E39-FD5C7E7805B5}" type="datetime1">
              <a:rPr lang="el-GR" smtClean="0"/>
              <a:t>25/5/2025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shopping cart&#10;&#10;AI-generated content may be incorrect.">
            <a:extLst>
              <a:ext uri="{FF2B5EF4-FFF2-40B4-BE49-F238E27FC236}">
                <a16:creationId xmlns:a16="http://schemas.microsoft.com/office/drawing/2014/main" id="{1413E502-0813-B6F5-4AEF-2A370692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r="13898" b="-1"/>
          <a:stretch>
            <a:fillRect/>
          </a:stretch>
        </p:blipFill>
        <p:spPr>
          <a:xfrm>
            <a:off x="228599" y="237747"/>
            <a:ext cx="7696201" cy="6382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68710461-8806-F65D-FABC-7A6BD4CF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DBC2A1D-E707-49C4-802A-804FFACFEA1A}" type="datetime1">
              <a:rPr lang="el-GR" smtClean="0"/>
              <a:pPr>
                <a:spcAft>
                  <a:spcPts val="600"/>
                </a:spcAft>
              </a:pPr>
              <a:t>25/5/2025</a:t>
            </a:fld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397026"/>
            <a:ext cx="3144774" cy="3703025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n-US" sz="3200" b="1" dirty="0"/>
              <a:t>AI-Powered Bundling &amp; Pricing Strategist</a:t>
            </a:r>
            <a:endParaRPr lang="el" sz="3200" b="1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5A64D-780B-9ECA-A9D6-F6199AC6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37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l-GR" sz="4400" b="1" dirty="0"/>
              <a:t>Η Ομάδα μας: </a:t>
            </a:r>
            <a:r>
              <a:rPr lang="en-US" sz="4400" b="1" dirty="0"/>
              <a:t>Crypto Dolphins</a:t>
            </a:r>
            <a:endParaRPr lang="el-GR" sz="4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941427-DF5E-7C1C-B424-57F9A41F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315451"/>
            <a:ext cx="11165305" cy="67858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l-GR" sz="3200" dirty="0"/>
              <a:t>Μέλη: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200" dirty="0"/>
              <a:t>Αρίσταρχος Καλούτσας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200" dirty="0"/>
              <a:t>Παύλος Νταής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200" dirty="0"/>
              <a:t>Παναγιώτης Κανελλόπουλος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3200" dirty="0"/>
              <a:t>Μαρινάκη Θέμις</a:t>
            </a:r>
          </a:p>
          <a:p>
            <a:pPr marL="0" indent="0">
              <a:buNone/>
            </a:pPr>
            <a:r>
              <a:rPr lang="el-GR" sz="3200" dirty="0"/>
              <a:t>Λίγα λόγια για εμάς:</a:t>
            </a:r>
          </a:p>
          <a:p>
            <a:pPr marL="274320" lvl="1" indent="0">
              <a:buNone/>
            </a:pPr>
            <a:r>
              <a:rPr lang="el-GR" sz="3200" dirty="0"/>
              <a:t>   Είμαστε φοιτητές του τμήματος Πληροφορικής και Τηλεπικοινωνιών του Εθνικού και Καποδιστριακού Πανεπιστήμιου Αθηνών. Μοιραζόμαστε την αγάπη μας για την τεχνολογία και την επίλυση σύνθετων προβλημάτων μέσω της Τεχνητής Νοημοσύνης.</a:t>
            </a:r>
          </a:p>
          <a:p>
            <a:pPr marL="274320" lvl="1" indent="0">
              <a:buNone/>
            </a:pPr>
            <a:r>
              <a:rPr lang="el-GR" sz="3200" dirty="0"/>
              <a:t>Συνεργαστήκαμε στενά σε κάθε στάδιο του έργου μας</a:t>
            </a:r>
            <a:r>
              <a:rPr lang="en-US" sz="3200" dirty="0"/>
              <a:t>. </a:t>
            </a:r>
            <a:r>
              <a:rPr lang="el-GR" sz="3200" dirty="0"/>
              <a:t>Από την ανάλυση και επεξεργασία δεδομένων, έως την ανάπτυξη της λύσης και την διασφάλιση της λειτουργικότητάς της.</a:t>
            </a:r>
          </a:p>
          <a:p>
            <a:pPr marL="274320" lvl="1" indent="0">
              <a:buNone/>
            </a:pPr>
            <a:r>
              <a:rPr lang="el-GR" sz="3200" dirty="0"/>
              <a:t>Η επιτυχία αυτού του </a:t>
            </a:r>
            <a:r>
              <a:rPr lang="en-US" sz="3200" dirty="0"/>
              <a:t>project</a:t>
            </a:r>
            <a:r>
              <a:rPr lang="el-GR" sz="3200" dirty="0"/>
              <a:t> βασίστηκε στην ομαδικότητα, τη δημιουργικότητα και την προσήλωσή μας στην επίτευξη του καλύτερου δυνατού αποτελέσματος, λαμβάνοντας υπόψη τόσο στο τεχνικό σκέλος (αποτελεσματικοί αλγόριθμοι) όσο και στο επιχειρηματικό (</a:t>
            </a:r>
            <a:r>
              <a:rPr lang="en-US" sz="3200" dirty="0"/>
              <a:t>business strategy).</a:t>
            </a:r>
            <a:endParaRPr lang="el-GR" sz="3200" dirty="0"/>
          </a:p>
          <a:p>
            <a:pPr marL="274320" lvl="1" indent="0">
              <a:buNone/>
            </a:pPr>
            <a:endParaRPr lang="el-GR" sz="3200" dirty="0"/>
          </a:p>
          <a:p>
            <a:pPr marL="274320" lvl="1" indent="0">
              <a:buNone/>
            </a:pPr>
            <a:endParaRPr lang="el-GR" sz="3200" dirty="0"/>
          </a:p>
          <a:p>
            <a:pPr marL="274320" lvl="1" indent="0">
              <a:buNone/>
            </a:pPr>
            <a:endParaRPr lang="el-GR" sz="1800" dirty="0"/>
          </a:p>
          <a:p>
            <a:pPr marL="274320" lvl="1" indent="0">
              <a:buNone/>
            </a:pPr>
            <a:endParaRPr lang="el-GR" sz="1800" dirty="0"/>
          </a:p>
          <a:p>
            <a:pPr lvl="1"/>
            <a:endParaRPr lang="el-GR" sz="1800" dirty="0"/>
          </a:p>
          <a:p>
            <a:pPr marL="0" indent="0">
              <a:buNone/>
            </a:pPr>
            <a:r>
              <a:rPr lang="el-GR" sz="2000" dirty="0"/>
              <a:t>	</a:t>
            </a:r>
          </a:p>
        </p:txBody>
      </p:sp>
      <p:pic>
        <p:nvPicPr>
          <p:cNvPr id="9" name="Picture 8" descr="A dolphin holding a coin&#10;&#10;AI-generated content may be incorrect.">
            <a:extLst>
              <a:ext uri="{FF2B5EF4-FFF2-40B4-BE49-F238E27FC236}">
                <a16:creationId xmlns:a16="http://schemas.microsoft.com/office/drawing/2014/main" id="{9467DEC8-700B-4263-BAE3-1FBA1DA1D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2285" l="9961" r="89844">
                        <a14:foregroundMark x1="42090" y1="36035" x2="42090" y2="36035"/>
                        <a14:foregroundMark x1="42773" y1="23047" x2="43555" y2="43262"/>
                        <a14:foregroundMark x1="52148" y1="46094" x2="48535" y2="59082"/>
                        <a14:foregroundMark x1="47852" y1="40332" x2="47070" y2="53320"/>
                        <a14:foregroundMark x1="44922" y1="38184" x2="47070" y2="58398"/>
                        <a14:foregroundMark x1="47852" y1="42480" x2="37793" y2="62695"/>
                        <a14:foregroundMark x1="24023" y1="72754" x2="69336" y2="78516"/>
                        <a14:foregroundMark x1="69336" y1="78516" x2="81738" y2="77832"/>
                        <a14:foregroundMark x1="19727" y1="82910" x2="55762" y2="82910"/>
                        <a14:foregroundMark x1="44238" y1="84277" x2="17578" y2="84277"/>
                        <a14:foregroundMark x1="17578" y1="84277" x2="44922" y2="72168"/>
                        <a14:foregroundMark x1="44922" y1="72168" x2="75684" y2="73828"/>
                        <a14:foregroundMark x1="75684" y1="73828" x2="50391" y2="83887"/>
                        <a14:foregroundMark x1="50391" y1="83887" x2="21191" y2="82910"/>
                        <a14:foregroundMark x1="21191" y1="82910" x2="21191" y2="82910"/>
                        <a14:foregroundMark x1="26172" y1="76367" x2="50391" y2="68945"/>
                        <a14:foregroundMark x1="50391" y1="68945" x2="72363" y2="68652"/>
                        <a14:foregroundMark x1="72363" y1="68652" x2="87793" y2="85938"/>
                        <a14:foregroundMark x1="87793" y1="85938" x2="50684" y2="87207"/>
                        <a14:foregroundMark x1="77344" y1="89355" x2="45703" y2="89355"/>
                        <a14:foregroundMark x1="37012" y1="68457" x2="16602" y2="82324"/>
                        <a14:foregroundMark x1="16602" y1="82324" x2="69043" y2="90527"/>
                        <a14:foregroundMark x1="69043" y1="90527" x2="75098" y2="67773"/>
                        <a14:foregroundMark x1="75098" y1="67773" x2="52441" y2="62891"/>
                        <a14:foregroundMark x1="52441" y1="62891" x2="27539" y2="69922"/>
                        <a14:foregroundMark x1="27539" y1="69922" x2="22949" y2="91406"/>
                        <a14:foregroundMark x1="22949" y1="91406" x2="50684" y2="91797"/>
                        <a14:foregroundMark x1="50684" y1="91797" x2="52930" y2="91504"/>
                        <a14:foregroundMark x1="49316" y1="92285" x2="71191" y2="92285"/>
                        <a14:foregroundMark x1="71191" y1="92285" x2="87305" y2="76367"/>
                        <a14:foregroundMark x1="87305" y1="76367" x2="66309" y2="66992"/>
                        <a14:foregroundMark x1="66309" y1="66992" x2="21484" y2="71484"/>
                        <a14:foregroundMark x1="21484" y1="71484" x2="16895" y2="86523"/>
                        <a14:foregroundMark x1="25488" y1="84277" x2="41309" y2="80762"/>
                        <a14:foregroundMark x1="60059" y1="34570" x2="60059" y2="345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1625" y="1203159"/>
            <a:ext cx="2225841" cy="22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298E-3022-7AE1-98D4-FAB082C6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305710"/>
            <a:ext cx="11293642" cy="1250374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/>
              <a:t>Η Πρόκληση στον Σύγχρονο Κόσμο του </a:t>
            </a:r>
            <a:r>
              <a:rPr lang="en-US" sz="3200" b="1" dirty="0"/>
              <a:t>E</a:t>
            </a:r>
            <a:r>
              <a:rPr lang="el-GR" sz="3200" b="1" dirty="0"/>
              <a:t>-</a:t>
            </a:r>
            <a:r>
              <a:rPr lang="en-US" sz="3200" b="1" dirty="0"/>
              <a:t>commerce</a:t>
            </a:r>
            <a:endParaRPr lang="el-GR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62E3-9723-E6C4-5724-83D9FD86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7" y="1404594"/>
            <a:ext cx="11133221" cy="49962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sz="2800" dirty="0"/>
              <a:t>Οι Επιχειρήσεις </a:t>
            </a:r>
            <a:r>
              <a:rPr lang="en-US" sz="2800" dirty="0"/>
              <a:t>e-shopping </a:t>
            </a:r>
            <a:r>
              <a:rPr lang="el-GR" sz="2800" dirty="0"/>
              <a:t>σήμερα διαχειρίζονται έναν τεράστιο όγκο προϊόντων, αντιμετωπίζοντας σημαντικές </a:t>
            </a:r>
            <a:r>
              <a:rPr lang="el-GR" sz="2800" b="1" dirty="0"/>
              <a:t>προκλήσεις</a:t>
            </a:r>
            <a:r>
              <a:rPr lang="el-GR" sz="2800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2000" dirty="0"/>
              <a:t>Πώς θα αυξήσουμε τη μέση αξία κάθε παραγγελίας (AOV);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2000" dirty="0"/>
              <a:t>Πώς θα μειώσουμε το πλεονάζον απόθεμα και θα πουλήσουμε μη δημοφιλή προϊόντα ή μεγέθη;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2000" dirty="0"/>
              <a:t>Πώς θα αξιοποιήσουμε πλήρως τις ευκαιρίες για cross-selling και την προώθηση προϊόντων υψηλού περιθωρίου κέρδους;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2000" dirty="0"/>
              <a:t>Πώς θα δημιουργήσουμε εξατομικευμένες εμπειρίες που ενισχύουν την πιστότητα των πελατών;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800" b="1" dirty="0"/>
              <a:t>Το Ερώτημα: </a:t>
            </a:r>
            <a:r>
              <a:rPr lang="el-GR" sz="2800" dirty="0"/>
              <a:t>Πώς μπορούμε να μετατρέψουμε αυτές τις καθημερινές προκλήσεις σε στρατηγικές ευκαιρίες για ανάπτυξη και κερδοφορία;</a:t>
            </a:r>
          </a:p>
        </p:txBody>
      </p:sp>
    </p:spTree>
    <p:extLst>
      <p:ext uri="{BB962C8B-B14F-4D97-AF65-F5344CB8AC3E}">
        <p14:creationId xmlns:p14="http://schemas.microsoft.com/office/powerpoint/2010/main" val="267094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48D1-BE21-ACD2-5831-0494C90A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535"/>
            <a:ext cx="10058400" cy="1371600"/>
          </a:xfrm>
        </p:spPr>
        <p:txBody>
          <a:bodyPr>
            <a:normAutofit/>
          </a:bodyPr>
          <a:lstStyle/>
          <a:p>
            <a:r>
              <a:rPr lang="el-GR" sz="2800" b="1" dirty="0"/>
              <a:t> Έξυπνη Ανακάλυψη Πακέτων με </a:t>
            </a:r>
            <a:r>
              <a:rPr lang="en-US" sz="2800" b="1" dirty="0"/>
              <a:t>LLM &amp;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DC1F-5DE1-9AFF-094F-10A71A5A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138989"/>
            <a:ext cx="11111345" cy="6525346"/>
          </a:xfrm>
        </p:spPr>
        <p:txBody>
          <a:bodyPr>
            <a:normAutofit/>
          </a:bodyPr>
          <a:lstStyle/>
          <a:p>
            <a:r>
              <a:rPr lang="el-GR" sz="2400" b="1" dirty="0"/>
              <a:t>Φάση 1</a:t>
            </a:r>
            <a:r>
              <a:rPr lang="el-GR" sz="2400" dirty="0"/>
              <a:t>:</a:t>
            </a:r>
            <a:r>
              <a:rPr lang="en-US" sz="2400" b="1" dirty="0"/>
              <a:t>LLM</a:t>
            </a:r>
            <a:r>
              <a:rPr lang="en-US" sz="2400" dirty="0"/>
              <a:t>: </a:t>
            </a:r>
            <a:r>
              <a:rPr lang="el-GR" sz="2400" dirty="0"/>
              <a:t>Αξιοποιούμε το </a:t>
            </a:r>
            <a:r>
              <a:rPr lang="en-US" sz="2400" dirty="0"/>
              <a:t>LLM</a:t>
            </a:r>
            <a:r>
              <a:rPr lang="el-GR" sz="2400" dirty="0"/>
              <a:t> </a:t>
            </a:r>
            <a:r>
              <a:rPr lang="el-GR" sz="2400" b="1" dirty="0" err="1"/>
              <a:t>Qwen</a:t>
            </a:r>
            <a:r>
              <a:rPr lang="el-GR" sz="2400" b="1" dirty="0"/>
              <a:t> (τεχνολογία </a:t>
            </a:r>
            <a:r>
              <a:rPr lang="el-GR" sz="2400" b="1" dirty="0" err="1"/>
              <a:t>Alibaba</a:t>
            </a:r>
            <a:r>
              <a:rPr lang="el-GR" sz="2400" b="1" dirty="0"/>
              <a:t>)</a:t>
            </a:r>
            <a:r>
              <a:rPr lang="el-GR" sz="2400" dirty="0"/>
              <a:t>, δίνοντάς του μια περιγραφή προϊόντος. Αυτό, προτείνει έως 10 συμπληρωματικές γενικές κατηγορίες προϊόντων που ταιριάζουν λογικά</a:t>
            </a:r>
            <a:r>
              <a:rPr lang="el-GR" sz="1800" dirty="0"/>
              <a:t>.</a:t>
            </a:r>
          </a:p>
          <a:p>
            <a:pPr marL="274320" lvl="1" indent="0">
              <a:buNone/>
            </a:pPr>
            <a:r>
              <a:rPr lang="el-GR" sz="3200" b="1" dirty="0"/>
              <a:t>Αντιστοιχία με Κατάλογο: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2800" dirty="0"/>
              <a:t>Δημιουργούμε </a:t>
            </a:r>
            <a:r>
              <a:rPr lang="en-US" sz="2800" dirty="0"/>
              <a:t>embeddings </a:t>
            </a:r>
            <a:r>
              <a:rPr lang="el-GR" sz="2800" dirty="0"/>
              <a:t>(διανυσματικές αναπαραστάσεις) για όλους τους τίτλους προϊόντων στον κατάλογό μας.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2800" dirty="0"/>
              <a:t>Προβάλλουμε τις προτεινόμενες από το </a:t>
            </a:r>
            <a:r>
              <a:rPr lang="en-US" sz="2800" dirty="0"/>
              <a:t>LLM </a:t>
            </a:r>
            <a:r>
              <a:rPr lang="el-GR" sz="2800" dirty="0"/>
              <a:t>κατηγορίες στον χώρο των </a:t>
            </a:r>
            <a:r>
              <a:rPr lang="en-US" sz="2800" dirty="0"/>
              <a:t>embeddings </a:t>
            </a:r>
            <a:r>
              <a:rPr lang="el-GR" sz="2800" dirty="0"/>
              <a:t>και μέσω αναζήτησης ομοιότητας (</a:t>
            </a:r>
            <a:r>
              <a:rPr lang="en-US" sz="2800" dirty="0"/>
              <a:t>similarity search)</a:t>
            </a:r>
            <a:r>
              <a:rPr lang="el-GR" sz="2800" dirty="0"/>
              <a:t>, εντοπίζουμε τα πιο συναφή πραγματικά προϊόντα από το απόθεμα.</a:t>
            </a:r>
          </a:p>
        </p:txBody>
      </p:sp>
    </p:spTree>
    <p:extLst>
      <p:ext uri="{BB962C8B-B14F-4D97-AF65-F5344CB8AC3E}">
        <p14:creationId xmlns:p14="http://schemas.microsoft.com/office/powerpoint/2010/main" val="34370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89C4-2B55-11FB-2D63-AA194821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Smart Bundling &amp; Personalized Bundling</a:t>
            </a:r>
            <a:endParaRPr lang="el-G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6887-1BED-F351-5373-F6479E07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" y="1679171"/>
            <a:ext cx="10690167" cy="4536235"/>
          </a:xfrm>
        </p:spPr>
        <p:txBody>
          <a:bodyPr>
            <a:normAutofit lnSpcReduction="10000"/>
          </a:bodyPr>
          <a:lstStyle/>
          <a:p>
            <a:r>
              <a:rPr lang="el-GR" sz="2400" b="1" dirty="0"/>
              <a:t>Φάση 2: </a:t>
            </a:r>
            <a:r>
              <a:rPr lang="el-GR" sz="2400" dirty="0"/>
              <a:t>Στο δεύτερο μέρος, αξιοποιούμε το </a:t>
            </a:r>
            <a:r>
              <a:rPr lang="en-US" sz="2400" dirty="0"/>
              <a:t>dataset </a:t>
            </a:r>
            <a:r>
              <a:rPr lang="el-GR" sz="2400" dirty="0"/>
              <a:t>και κάνουμε εξατομικευμένα </a:t>
            </a:r>
            <a:r>
              <a:rPr lang="en-US" sz="2400" dirty="0"/>
              <a:t>bundles. </a:t>
            </a:r>
            <a:r>
              <a:rPr lang="el-GR" sz="2400" dirty="0"/>
              <a:t>Πιο συγκεκριμένα, λαμβάνουμε υπόψη τα εξής χαρακτηριστικά: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400" b="1" dirty="0"/>
              <a:t>Επιλογές Παρόμοιων Χρηστών: </a:t>
            </a:r>
            <a:r>
              <a:rPr lang="el-GR" sz="2400" dirty="0"/>
              <a:t>Εξετάζουμε τι προϊόντα έχουν αγοράσει άλλοι πελάτες με παρόμοιες προτιμήσεις.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400" b="1" dirty="0"/>
              <a:t>Διαχείριση Αποθέματος: </a:t>
            </a:r>
            <a:r>
              <a:rPr lang="el-GR" sz="2400" dirty="0"/>
              <a:t>Δίνουμε προτεραιότητα σε προϊόντα με μεγάλο απόθεμα (</a:t>
            </a:r>
            <a:r>
              <a:rPr lang="en-US" sz="2400" dirty="0"/>
              <a:t>stock)</a:t>
            </a:r>
            <a:r>
              <a:rPr lang="el-GR" sz="2400" dirty="0"/>
              <a:t>, βοηθώντας στην ταχύτερη εκποίησή τους.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400" b="1" dirty="0"/>
              <a:t>Όνομα και κατηγορία: </a:t>
            </a:r>
            <a:r>
              <a:rPr lang="el-GR" sz="2400" dirty="0"/>
              <a:t>Προωθούμε με βάση το όνομα και την κατηγορία του προϊόντος.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400" b="1" dirty="0"/>
              <a:t> </a:t>
            </a:r>
            <a:r>
              <a:rPr lang="en-US" sz="2400" b="1" dirty="0"/>
              <a:t>Budget </a:t>
            </a:r>
            <a:r>
              <a:rPr lang="el-GR" sz="2400" b="1" dirty="0"/>
              <a:t>Πελάτη και Ιστορικό Αγορών: </a:t>
            </a:r>
            <a:r>
              <a:rPr lang="el-GR" sz="2400" dirty="0"/>
              <a:t>Αναλύουμε το ιστορικό αγορών για να κατανοήσουμε το </a:t>
            </a:r>
            <a:r>
              <a:rPr lang="en-US" sz="2400" dirty="0"/>
              <a:t>budget </a:t>
            </a:r>
            <a:r>
              <a:rPr lang="el-GR" sz="2400" dirty="0"/>
              <a:t>κάθε χρήστη. Προσαρμόζουμε την αξία του </a:t>
            </a:r>
            <a:r>
              <a:rPr lang="en-US" sz="2400" dirty="0"/>
              <a:t>bundle </a:t>
            </a:r>
            <a:r>
              <a:rPr lang="el-GR" sz="2400" dirty="0"/>
              <a:t>αναλόγως.</a:t>
            </a:r>
          </a:p>
          <a:p>
            <a:pPr marL="617220" lvl="1" indent="-342900">
              <a:buFont typeface="+mj-lt"/>
              <a:buAutoNum type="arabicPeriod"/>
            </a:pPr>
            <a:endParaRPr lang="el-GR" sz="2400" dirty="0"/>
          </a:p>
          <a:p>
            <a:pPr marL="617220" lvl="1" indent="-342900">
              <a:buFont typeface="+mj-lt"/>
              <a:buAutoNum type="arabicPeriod"/>
            </a:pPr>
            <a:endParaRPr lang="el-GR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2795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E983-9366-5624-3D6F-05F40ABD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113205"/>
            <a:ext cx="11197390" cy="1371600"/>
          </a:xfrm>
        </p:spPr>
        <p:txBody>
          <a:bodyPr>
            <a:normAutofit/>
          </a:bodyPr>
          <a:lstStyle/>
          <a:p>
            <a:pPr algn="ctr"/>
            <a:r>
              <a:rPr lang="el-GR" sz="3600" b="1" dirty="0"/>
              <a:t>Γιατί η Λύση μας Προσφέρει Πραγματική Αξία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8A85-2289-6AB1-A333-3EDFC0213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305" y="1106905"/>
            <a:ext cx="5598695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u="sng" dirty="0"/>
              <a:t>Τεχνολογίες &amp; Δεδομένα που Αξιοποιήσαμε: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/>
              <a:t>Large Language Model (LLM): </a:t>
            </a:r>
            <a:r>
              <a:rPr lang="en-US" sz="2000" dirty="0"/>
              <a:t>Qwen 7B Instruct AWQ (</a:t>
            </a:r>
            <a:r>
              <a:rPr lang="el-GR" sz="2000" dirty="0"/>
              <a:t>μέσω </a:t>
            </a:r>
            <a:r>
              <a:rPr lang="en-US" sz="2000" dirty="0" err="1"/>
              <a:t>vLLM</a:t>
            </a:r>
            <a:r>
              <a:rPr lang="en-US" sz="2000" dirty="0"/>
              <a:t>) </a:t>
            </a:r>
            <a:r>
              <a:rPr lang="el-GR" sz="2000" dirty="0"/>
              <a:t>για την παραγωγή αρχικών ιδεών για </a:t>
            </a:r>
            <a:r>
              <a:rPr lang="en-US" sz="2000" dirty="0"/>
              <a:t>bundles.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/>
              <a:t>Vector Embeddings &amp; Similarity Search:</a:t>
            </a:r>
            <a:r>
              <a:rPr lang="en-US" sz="2000" dirty="0"/>
              <a:t> </a:t>
            </a:r>
            <a:r>
              <a:rPr lang="el-GR" sz="2000" dirty="0"/>
              <a:t>Για την έξυπνη αντιστοίχιση των ιδεών με τα διαθέσιμα προϊόντα.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000" b="1" dirty="0"/>
              <a:t>Ανάλυση Δεδομένων (</a:t>
            </a:r>
            <a:r>
              <a:rPr lang="en-US" sz="2000" b="1" dirty="0"/>
              <a:t>Python, Pandas): </a:t>
            </a:r>
            <a:r>
              <a:rPr lang="el-GR" sz="2000" dirty="0"/>
              <a:t>Επεξεργασία των παρεχόμενων </a:t>
            </a:r>
            <a:r>
              <a:rPr lang="en-US" sz="2000" dirty="0"/>
              <a:t>datasets</a:t>
            </a:r>
            <a:r>
              <a:rPr lang="el-GR" sz="2000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/>
              <a:t>Prompt Engineering: </a:t>
            </a:r>
            <a:r>
              <a:rPr lang="el-GR" sz="2000" dirty="0"/>
              <a:t>Σχεδιασμός αποτελεσματικών </a:t>
            </a:r>
            <a:r>
              <a:rPr lang="en-US" sz="2000" dirty="0"/>
              <a:t>prompts </a:t>
            </a:r>
            <a:r>
              <a:rPr lang="el-GR" sz="2000" dirty="0"/>
              <a:t>για την καθοδήγηση του </a:t>
            </a:r>
            <a:r>
              <a:rPr lang="en-US" sz="2000" dirty="0"/>
              <a:t>LLM. </a:t>
            </a:r>
            <a:endParaRPr lang="el-GR" sz="2000" dirty="0"/>
          </a:p>
          <a:p>
            <a:pPr lvl="1"/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793D-ABDE-1E6D-26CD-F7AE16EA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463" y="1106905"/>
            <a:ext cx="5422232" cy="5181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000" u="sng" dirty="0"/>
              <a:t>Καινοτομία &amp; Επιχειρηματική Αξία:</a:t>
            </a:r>
            <a:endParaRPr lang="el-GR" u="sng" dirty="0"/>
          </a:p>
          <a:p>
            <a:pPr marL="617220" lvl="1" indent="-342900">
              <a:buFont typeface="+mj-lt"/>
              <a:buAutoNum type="arabicPeriod"/>
            </a:pPr>
            <a:r>
              <a:rPr lang="el-GR" sz="2000" b="1" dirty="0"/>
              <a:t>Υβριδική Προσέγγιση: </a:t>
            </a:r>
            <a:r>
              <a:rPr lang="el-GR" sz="2000" dirty="0"/>
              <a:t>Συνδυάζουμε την παραγωγική ικανότητα των </a:t>
            </a:r>
            <a:r>
              <a:rPr lang="en-US" sz="2000" dirty="0"/>
              <a:t>LLMs </a:t>
            </a:r>
            <a:r>
              <a:rPr lang="el-GR" sz="2000" dirty="0"/>
              <a:t>για δημιουργικές προτάσεις με αυστηρούς, </a:t>
            </a:r>
            <a:r>
              <a:rPr lang="en-US" sz="2000" dirty="0"/>
              <a:t>data-driven </a:t>
            </a:r>
            <a:r>
              <a:rPr lang="el-GR" sz="2000" dirty="0"/>
              <a:t>επιχειρηματικούς κανόνες για βελτιστοποίηση.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000" b="1" dirty="0"/>
              <a:t>Βαθιά Εξατομίκευση: </a:t>
            </a:r>
            <a:r>
              <a:rPr lang="el-GR" sz="2000" dirty="0"/>
              <a:t>Δεν προσφέρουμε απλά </a:t>
            </a:r>
            <a:r>
              <a:rPr lang="en-US" sz="2000" dirty="0"/>
              <a:t>bundles </a:t>
            </a:r>
            <a:r>
              <a:rPr lang="el-GR" sz="2000" dirty="0"/>
              <a:t>αλλά έξυπνα και δυναμικά πακέτα, προσαρμοσμένα στις ανάγκες του κάθε πελάτη και στους στόχους της επιχείρησης.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2000" b="1" dirty="0"/>
              <a:t>Μετρήσιμα Οφέλη:</a:t>
            </a:r>
          </a:p>
          <a:p>
            <a:pPr marL="948690" lvl="2" indent="-400050">
              <a:buFont typeface="+mj-lt"/>
              <a:buAutoNum type="romanLcPeriod"/>
            </a:pPr>
            <a:r>
              <a:rPr lang="el-GR" sz="1600" dirty="0"/>
              <a:t>Αύξηση Μέσης Αξίας Παραγγελίας (</a:t>
            </a:r>
            <a:r>
              <a:rPr lang="en-US" sz="1600" dirty="0"/>
              <a:t>AOV).</a:t>
            </a:r>
          </a:p>
          <a:p>
            <a:pPr marL="948690" lvl="2" indent="-400050">
              <a:buFont typeface="+mj-lt"/>
              <a:buAutoNum type="romanLcPeriod"/>
            </a:pPr>
            <a:r>
              <a:rPr lang="el-GR" sz="1600" dirty="0"/>
              <a:t>Αποτελεσματική Μείωση Πλεονάζοντος Αποθέματος.</a:t>
            </a:r>
          </a:p>
          <a:p>
            <a:pPr marL="948690" lvl="2" indent="-400050">
              <a:buFont typeface="+mj-lt"/>
              <a:buAutoNum type="romanLcPeriod"/>
            </a:pPr>
            <a:r>
              <a:rPr lang="el-GR" sz="1600" dirty="0"/>
              <a:t>Μεγιστοποίηση Εσόδων και Κερδοφορίας.</a:t>
            </a:r>
          </a:p>
        </p:txBody>
      </p:sp>
    </p:spTree>
    <p:extLst>
      <p:ext uri="{BB962C8B-B14F-4D97-AF65-F5344CB8AC3E}">
        <p14:creationId xmlns:p14="http://schemas.microsoft.com/office/powerpoint/2010/main" val="59184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D052-5DF6-FAF0-100F-4BBA173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073"/>
            <a:ext cx="10058400" cy="1371600"/>
          </a:xfrm>
        </p:spPr>
        <p:txBody>
          <a:bodyPr/>
          <a:lstStyle/>
          <a:p>
            <a:pPr algn="ctr"/>
            <a:r>
              <a:rPr lang="el-GR" b="1" dirty="0"/>
              <a:t>Αποτελέσματα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5D25-6F4D-4906-7061-AC6C9C1D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2917"/>
            <a:ext cx="10058400" cy="4702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0" i="0" dirty="0">
                <a:effectLst/>
                <a:latin typeface="Consolas" panose="020B0609020204030204" pitchFamily="49" charset="0"/>
              </a:rPr>
              <a:t>🎯 </a:t>
            </a:r>
            <a:r>
              <a:rPr lang="en-US" sz="1800" b="1" i="0" dirty="0">
                <a:effectLst/>
                <a:latin typeface="Consolas" panose="020B0609020204030204" pitchFamily="49" charset="0"/>
              </a:rPr>
              <a:t>Target Item: 'Dior Forever Natural Bronze Glow Sun-Kissed Finish Healthy Glow Powder 032 Pink Bronze’ </a:t>
            </a:r>
            <a:endParaRPr lang="el-GR" sz="1800" b="1" i="0" dirty="0">
              <a:effectLst/>
              <a:latin typeface="Consolas" panose="020B0609020204030204" pitchFamily="49" charset="0"/>
            </a:endParaRPr>
          </a:p>
          <a:p>
            <a:r>
              <a:rPr lang="el-GR" b="0" i="0" dirty="0">
                <a:effectLst/>
                <a:latin typeface="Consolas" panose="020B0609020204030204" pitchFamily="49" charset="0"/>
              </a:rPr>
              <a:t>👤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 User A (44140.0): Recommends: 2-Item Bundle With: Hair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Rituel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by Sisley Regenerating Hair Care Mask With Botanical Oils 200 ml Score: 0.365, Price: $135.74 (Save $20.28)</a:t>
            </a:r>
            <a:endParaRPr lang="el-GR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👤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 User B (49464.0): Recommends: 3-Item Bundle With: Guerlain Rouge G The Refill The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Customisable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Ultra-Care Lipstick 11 Le Beige Noisette - Satin, Guerlain Rouge G The Refill The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Customisable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Ultra-Care Lipstick 829 Le Fuchsia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Profond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 Price: $117.76 (Save $15.30)</a:t>
            </a:r>
            <a:endParaRPr lang="el-GR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b="0" i="0" dirty="0">
                <a:effectLst/>
                <a:latin typeface="Consolas" panose="020B0609020204030204" pitchFamily="49" charset="0"/>
              </a:rPr>
              <a:t>🎯 </a:t>
            </a:r>
            <a:r>
              <a:rPr lang="en-US" sz="1800" b="1" i="0" dirty="0">
                <a:effectLst/>
                <a:latin typeface="Consolas" panose="020B0609020204030204" pitchFamily="49" charset="0"/>
              </a:rPr>
              <a:t>Target Item: 'Gant </a:t>
            </a:r>
            <a:r>
              <a:rPr lang="el-GR" sz="1800" b="1" i="0" dirty="0">
                <a:effectLst/>
                <a:latin typeface="Consolas" panose="020B0609020204030204" pitchFamily="49" charset="0"/>
              </a:rPr>
              <a:t>ανδρικό </a:t>
            </a:r>
            <a:r>
              <a:rPr lang="el-GR" sz="1800" b="1" i="0" dirty="0" err="1">
                <a:effectLst/>
                <a:latin typeface="Consolas" panose="020B0609020204030204" pitchFamily="49" charset="0"/>
              </a:rPr>
              <a:t>τζην</a:t>
            </a:r>
            <a:r>
              <a:rPr lang="el-GR" sz="1800" b="1" i="0" dirty="0">
                <a:effectLst/>
                <a:latin typeface="Consolas" panose="020B0609020204030204" pitchFamily="49" charset="0"/>
              </a:rPr>
              <a:t> παντελόνι </a:t>
            </a:r>
            <a:r>
              <a:rPr lang="el-GR" sz="1800" b="1" i="0" dirty="0" err="1">
                <a:effectLst/>
                <a:latin typeface="Consolas" panose="020B0609020204030204" pitchFamily="49" charset="0"/>
              </a:rPr>
              <a:t>πεντάτσεπο</a:t>
            </a:r>
            <a:r>
              <a:rPr lang="el-GR" sz="1800" b="1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i="0" dirty="0">
                <a:effectLst/>
                <a:latin typeface="Consolas" panose="020B0609020204030204" pitchFamily="49" charset="0"/>
              </a:rPr>
              <a:t>Regular Fit (34L) </a:t>
            </a:r>
            <a:r>
              <a:rPr lang="el-GR" sz="1800" b="1" i="0" dirty="0">
                <a:effectLst/>
                <a:latin typeface="Consolas" panose="020B0609020204030204" pitchFamily="49" charset="0"/>
              </a:rPr>
              <a:t>Λευκό 32’</a:t>
            </a:r>
          </a:p>
          <a:p>
            <a:r>
              <a:rPr lang="el-GR" b="0" i="0" dirty="0">
                <a:effectLst/>
                <a:latin typeface="Consolas" panose="020B0609020204030204" pitchFamily="49" charset="0"/>
              </a:rPr>
              <a:t> 👤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 User A (44140.0): Recommends: 3-Item Bundle With: Nautica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ανδρικό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T-shirt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με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logo print Regular Fit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Miltown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Κίτρινο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L, Happy Socks unisex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κάλτσες 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Mushroom"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Πολύχρωμο 41-46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Score: 0.415, Price: $104.70 (Save $26.17) </a:t>
            </a:r>
            <a:endParaRPr lang="el-GR" b="0" i="0" dirty="0">
              <a:effectLst/>
              <a:latin typeface="Consolas" panose="020B0609020204030204" pitchFamily="49" charset="0"/>
            </a:endParaRPr>
          </a:p>
          <a:p>
            <a:r>
              <a:rPr lang="el-GR" b="0" i="0" dirty="0">
                <a:effectLst/>
                <a:latin typeface="Consolas" panose="020B0609020204030204" pitchFamily="49" charset="0"/>
              </a:rPr>
              <a:t>👤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For User B (49464.0): Recommends: 2-Item Bundle With: Nautica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ανδρικό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T-shirt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με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logo print Regular Fit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Miltown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</a:t>
            </a:r>
            <a:r>
              <a:rPr lang="el-GR" b="0" i="0" dirty="0">
                <a:effectLst/>
                <a:latin typeface="Consolas" panose="020B0609020204030204" pitchFamily="49" charset="0"/>
              </a:rPr>
              <a:t>Γκρι </a:t>
            </a:r>
            <a:r>
              <a:rPr lang="el-GR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Γαλάζιο 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 Score: 0.526, Price: $110.08 (Save $19.42)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141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D3BD-CBDA-6C19-2822-1D2875A9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/>
          <a:lstStyle/>
          <a:p>
            <a:pPr algn="ctr"/>
            <a:r>
              <a:rPr lang="el-GR" b="1" dirty="0"/>
              <a:t>Σύνοψη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D946-67BF-36DA-E453-9568ADB6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5240"/>
            <a:ext cx="10972800" cy="500513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l-GR" sz="2800" dirty="0"/>
              <a:t>Συνοψίζοντας, η λύση μας επιτυγχάνει: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/>
              <a:t>Ευφυή Ανακάλυψη Πακέτων: Εντοπισμός υψηλού δυναμικού συνδυασμών προϊόντων.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/>
              <a:t>Βελτιστοποιημένη Τιμολόγηση: Μεγιστοποίηση προβλεπόμενων εσόδων και κέρδους.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/>
              <a:t>Ευθυγράμμιση με Απόθεμα: Δυναμική προσαρμογή της διαθεσιμότητας των πακέτων βάσει των τρεχόντων επιπέδων αποθέματος.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sz="2800" dirty="0"/>
              <a:t>Κοιτώντας Μπροστά (</a:t>
            </a:r>
            <a:r>
              <a:rPr lang="en-US" sz="2800" dirty="0"/>
              <a:t>Bonus / Stretch Goals)</a:t>
            </a:r>
            <a:r>
              <a:rPr lang="el-GR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/>
              <a:t>Ενίσχυση μέσω Ενισχυτικής Μάθησης (</a:t>
            </a:r>
            <a:r>
              <a:rPr lang="el-GR" sz="2000" dirty="0" err="1"/>
              <a:t>Reinforcement</a:t>
            </a:r>
            <a:r>
              <a:rPr lang="el-GR" sz="2000" dirty="0"/>
              <a:t> </a:t>
            </a:r>
            <a:r>
              <a:rPr lang="el-GR" sz="2000" dirty="0" err="1"/>
              <a:t>Learning</a:t>
            </a:r>
            <a:r>
              <a:rPr lang="el-GR" sz="2000" dirty="0"/>
              <a:t> - RL):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l-GR" sz="2000" b="1" dirty="0" err="1"/>
              <a:t>Fine-tuning</a:t>
            </a:r>
            <a:r>
              <a:rPr lang="el-GR" sz="2000" b="1" dirty="0"/>
              <a:t> του LLM ή των μοντέλων τιμολόγησης με RL:</a:t>
            </a:r>
            <a:r>
              <a:rPr lang="el-GR" sz="2000" dirty="0"/>
              <a:t> Με στόχο τη δυναμική βελτιστοποίηση των προτάσεων και των τιμών των πακέτων σε πραγματικό χρόνο, μαθαίνοντας από τις αντιδράσεις των πελατών.</a:t>
            </a:r>
          </a:p>
        </p:txBody>
      </p:sp>
    </p:spTree>
    <p:extLst>
      <p:ext uri="{BB962C8B-B14F-4D97-AF65-F5344CB8AC3E}">
        <p14:creationId xmlns:p14="http://schemas.microsoft.com/office/powerpoint/2010/main" val="341163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next to a large question mark">
            <a:extLst>
              <a:ext uri="{FF2B5EF4-FFF2-40B4-BE49-F238E27FC236}">
                <a16:creationId xmlns:a16="http://schemas.microsoft.com/office/drawing/2014/main" id="{C0A124B0-0E12-12C2-9B11-A4FB2B5E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69" b="90000" l="10000" r="90000">
                        <a14:foregroundMark x1="54966" y1="9592" x2="54966" y2="9592"/>
                        <a14:foregroundMark x1="55714" y1="8469" x2="55714" y2="8469"/>
                        <a14:foregroundMark x1="73605" y1="88878" x2="73605" y2="88878"/>
                        <a14:foregroundMark x1="71565" y1="40102" x2="71565" y2="40102"/>
                        <a14:foregroundMark x1="70952" y1="41837" x2="70952" y2="41837"/>
                        <a14:backgroundMark x1="47483" y1="33265" x2="47483" y2="33265"/>
                        <a14:backgroundMark x1="45578" y1="33776" x2="45782" y2="37449"/>
                        <a14:backgroundMark x1="51633" y1="27551" x2="52925" y2="25816"/>
                        <a14:backgroundMark x1="54694" y1="21429" x2="51905" y2="24286"/>
                        <a14:backgroundMark x1="55850" y1="20714" x2="54966" y2="21020"/>
                        <a14:backgroundMark x1="42789" y1="36122" x2="44558" y2="49796"/>
                        <a14:backgroundMark x1="44558" y1="49796" x2="48163" y2="39388"/>
                        <a14:backgroundMark x1="48163" y1="39388" x2="44150" y2="38163"/>
                        <a14:backgroundMark x1="44694" y1="49796" x2="44694" y2="55306"/>
                        <a14:backgroundMark x1="45442" y1="51939" x2="43878" y2="57245"/>
                        <a14:backgroundMark x1="66259" y1="48265" x2="67279" y2="52245"/>
                        <a14:backgroundMark x1="67891" y1="51531" x2="64966" y2="55510"/>
                        <a14:backgroundMark x1="66531" y1="52857" x2="66531" y2="52857"/>
                        <a14:backgroundMark x1="63810" y1="57959" x2="61905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4" y="1844369"/>
            <a:ext cx="6707811" cy="447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82F74-E966-50D7-569C-95B3B4F0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6" y="640080"/>
            <a:ext cx="1070008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3200" b="1" dirty="0"/>
              <a:t>Σας ευχαριστούμε πολύ για τον χρόνο σας!</a:t>
            </a:r>
            <a:br>
              <a:rPr lang="el-GR" sz="3200" b="1" dirty="0"/>
            </a:br>
            <a:r>
              <a:rPr lang="el-GR" sz="3200" b="1" dirty="0"/>
              <a:t>Είμαστε στη διάθεσή σας για οποιεσδήποτε ερωτήσεις.</a:t>
            </a:r>
          </a:p>
        </p:txBody>
      </p:sp>
    </p:spTree>
    <p:extLst>
      <p:ext uri="{BB962C8B-B14F-4D97-AF65-F5344CB8AC3E}">
        <p14:creationId xmlns:p14="http://schemas.microsoft.com/office/powerpoint/2010/main" val="4266016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4_TF78438558" id="{4C793B3E-94FC-460F-8DB6-81BAA90A6624}" vid="{0DBEB6CE-59DB-4D4E-8602-FA1B0F1F623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{413538C7-3AC5-46FB-B4C8-51A7ADEDA0B7}tf78438558_win32</Template>
  <TotalTime>252</TotalTime>
  <Words>895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Garamond</vt:lpstr>
      <vt:lpstr>Tahoma</vt:lpstr>
      <vt:lpstr>Wingdings</vt:lpstr>
      <vt:lpstr>SavonVTI</vt:lpstr>
      <vt:lpstr>AI-Powered Bundling &amp; Pricing Strategist</vt:lpstr>
      <vt:lpstr>Η Ομάδα μας: Crypto Dolphins</vt:lpstr>
      <vt:lpstr>Η Πρόκληση στον Σύγχρονο Κόσμο του E-commerce</vt:lpstr>
      <vt:lpstr> Έξυπνη Ανακάλυψη Πακέτων με LLM &amp; Embeddings</vt:lpstr>
      <vt:lpstr>Smart Bundling &amp; Personalized Bundling</vt:lpstr>
      <vt:lpstr>Γιατί η Λύση μας Προσφέρει Πραγματική Αξία</vt:lpstr>
      <vt:lpstr>Αποτελέσματα</vt:lpstr>
      <vt:lpstr>Σύνοψη</vt:lpstr>
      <vt:lpstr>Σας ευχαριστούμε πολύ για τον χρόνο σας! Είμαστε στη διάθεσή σας για οποιεσδήποτε ερωτήσεις.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Themis Marinaki</dc:creator>
  <cp:lastModifiedBy>Themis Marinaki</cp:lastModifiedBy>
  <cp:revision>5</cp:revision>
  <dcterms:created xsi:type="dcterms:W3CDTF">2025-05-24T19:59:39Z</dcterms:created>
  <dcterms:modified xsi:type="dcterms:W3CDTF">2025-05-25T10:46:58Z</dcterms:modified>
</cp:coreProperties>
</file>