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4" r:id="rId2"/>
    <p:sldId id="300" r:id="rId3"/>
    <p:sldId id="353" r:id="rId4"/>
    <p:sldId id="354" r:id="rId5"/>
    <p:sldId id="355" r:id="rId6"/>
    <p:sldId id="356" r:id="rId7"/>
    <p:sldId id="357" r:id="rId8"/>
    <p:sldId id="352" r:id="rId9"/>
    <p:sldId id="349" r:id="rId10"/>
    <p:sldId id="350" r:id="rId11"/>
    <p:sldId id="351" r:id="rId12"/>
    <p:sldId id="347" r:id="rId13"/>
    <p:sldId id="348" r:id="rId14"/>
    <p:sldId id="361" r:id="rId15"/>
    <p:sldId id="362" r:id="rId16"/>
    <p:sldId id="363" r:id="rId17"/>
    <p:sldId id="365" r:id="rId18"/>
    <p:sldId id="366" r:id="rId19"/>
    <p:sldId id="28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E02"/>
    <a:srgbClr val="E824CC"/>
    <a:srgbClr val="669900"/>
    <a:srgbClr val="FF6600"/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C83CF-A9F2-4EDB-B912-AD05915E652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B8AADC9-F68B-4899-B271-1B5E21DDCC07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uk-UA" sz="2400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10-15 балів</a:t>
          </a:r>
          <a:endParaRPr lang="uk-UA" sz="2400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87DB04-1E12-4246-A0EC-A00085EF99CD}" type="parTrans" cxnId="{725C3B25-C486-4D37-B67D-39844F8F0C65}">
      <dgm:prSet/>
      <dgm:spPr/>
      <dgm:t>
        <a:bodyPr/>
        <a:lstStyle/>
        <a:p>
          <a:endParaRPr lang="ru-RU"/>
        </a:p>
      </dgm:t>
    </dgm:pt>
    <dgm:pt modelId="{90BA67E8-E29F-40C4-A723-5E46D40F1A4F}" type="sibTrans" cxnId="{725C3B25-C486-4D37-B67D-39844F8F0C65}">
      <dgm:prSet/>
      <dgm:spPr/>
      <dgm:t>
        <a:bodyPr/>
        <a:lstStyle/>
        <a:p>
          <a:endParaRPr lang="ru-RU"/>
        </a:p>
      </dgm:t>
    </dgm:pt>
    <dgm:pt modelId="{073C6A2C-8324-46A7-B238-BA5E5E6F1D46}">
      <dgm:prSet phldrT="[Текст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uk-UA" sz="4800" noProof="0" smtClean="0"/>
            <a:t>Суха шкіра</a:t>
          </a:r>
          <a:endParaRPr lang="uk-UA" sz="4800" noProof="0"/>
        </a:p>
      </dgm:t>
    </dgm:pt>
    <dgm:pt modelId="{CD6C6986-2254-4D27-B9FC-74D41503596E}" type="parTrans" cxnId="{8A86C797-E11C-40E6-A8E4-408D3FACFC93}">
      <dgm:prSet/>
      <dgm:spPr/>
      <dgm:t>
        <a:bodyPr/>
        <a:lstStyle/>
        <a:p>
          <a:endParaRPr lang="ru-RU"/>
        </a:p>
      </dgm:t>
    </dgm:pt>
    <dgm:pt modelId="{A586106D-006C-4186-A8FE-2A43881CB208}" type="sibTrans" cxnId="{8A86C797-E11C-40E6-A8E4-408D3FACFC93}">
      <dgm:prSet/>
      <dgm:spPr/>
      <dgm:t>
        <a:bodyPr/>
        <a:lstStyle/>
        <a:p>
          <a:endParaRPr lang="ru-RU"/>
        </a:p>
      </dgm:t>
    </dgm:pt>
    <dgm:pt modelId="{0C7A80CE-CA91-4E5E-9054-A9E56A697DB5}">
      <dgm:prSet phldrT="[Текст]" custT="1"/>
      <dgm:spPr>
        <a:solidFill>
          <a:srgbClr val="00B050"/>
        </a:solidFill>
      </dgm:spPr>
      <dgm:t>
        <a:bodyPr/>
        <a:lstStyle/>
        <a:p>
          <a:r>
            <a: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16-20 </a:t>
          </a:r>
          <a:r>
            <a:rPr lang="ru-RU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балів</a:t>
          </a: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C59A98-827E-483B-8B31-07B97FF7A752}" type="parTrans" cxnId="{026CACB8-646B-4075-8D88-ED2088B9B16B}">
      <dgm:prSet/>
      <dgm:spPr/>
      <dgm:t>
        <a:bodyPr/>
        <a:lstStyle/>
        <a:p>
          <a:endParaRPr lang="ru-RU"/>
        </a:p>
      </dgm:t>
    </dgm:pt>
    <dgm:pt modelId="{8A2C5869-EF26-4290-8FE1-5D93046403A0}" type="sibTrans" cxnId="{026CACB8-646B-4075-8D88-ED2088B9B16B}">
      <dgm:prSet/>
      <dgm:spPr/>
      <dgm:t>
        <a:bodyPr/>
        <a:lstStyle/>
        <a:p>
          <a:endParaRPr lang="ru-RU"/>
        </a:p>
      </dgm:t>
    </dgm:pt>
    <dgm:pt modelId="{94B7A46B-B766-4B0B-8B81-DC3844D15C9C}">
      <dgm:prSet phldrT="[Текст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sz="4800" dirty="0" smtClean="0"/>
            <a:t>Нормальна </a:t>
          </a:r>
          <a:r>
            <a:rPr lang="uk-UA" sz="4800" noProof="0" dirty="0" smtClean="0"/>
            <a:t>ш</a:t>
          </a:r>
          <a:r>
            <a:rPr lang="ru-RU" sz="4800" dirty="0" err="1" smtClean="0"/>
            <a:t>кіра</a:t>
          </a:r>
          <a:endParaRPr lang="ru-RU" sz="4800" dirty="0"/>
        </a:p>
      </dgm:t>
    </dgm:pt>
    <dgm:pt modelId="{31CEDF6E-2F8B-49D4-8332-DA7ACCDFCE9A}" type="parTrans" cxnId="{3086CC48-0EA6-456E-B48D-549437CAEDE2}">
      <dgm:prSet/>
      <dgm:spPr/>
      <dgm:t>
        <a:bodyPr/>
        <a:lstStyle/>
        <a:p>
          <a:endParaRPr lang="ru-RU"/>
        </a:p>
      </dgm:t>
    </dgm:pt>
    <dgm:pt modelId="{94FBD99E-6E70-45CA-8FB6-CAA4965AC1A0}" type="sibTrans" cxnId="{3086CC48-0EA6-456E-B48D-549437CAEDE2}">
      <dgm:prSet/>
      <dgm:spPr/>
      <dgm:t>
        <a:bodyPr/>
        <a:lstStyle/>
        <a:p>
          <a:endParaRPr lang="ru-RU"/>
        </a:p>
      </dgm:t>
    </dgm:pt>
    <dgm:pt modelId="{77817698-92F5-4776-9BF2-0F2302582FCF}">
      <dgm:prSet phldrT="[Текст]" custT="1"/>
      <dgm:spPr>
        <a:solidFill>
          <a:srgbClr val="7030A0"/>
        </a:solidFill>
      </dgm:spPr>
      <dgm:t>
        <a:bodyPr/>
        <a:lstStyle/>
        <a:p>
          <a:r>
            <a: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21-30 </a:t>
          </a:r>
          <a:r>
            <a:rPr lang="ru-RU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балів</a:t>
          </a: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3562C-5967-4098-A034-B76F759CADEA}" type="parTrans" cxnId="{5BE8DA21-C9DA-42B3-83BB-874D18665F50}">
      <dgm:prSet/>
      <dgm:spPr/>
      <dgm:t>
        <a:bodyPr/>
        <a:lstStyle/>
        <a:p>
          <a:endParaRPr lang="ru-RU"/>
        </a:p>
      </dgm:t>
    </dgm:pt>
    <dgm:pt modelId="{6340C908-E617-4C83-9A18-8F32B858080E}" type="sibTrans" cxnId="{5BE8DA21-C9DA-42B3-83BB-874D18665F50}">
      <dgm:prSet/>
      <dgm:spPr/>
      <dgm:t>
        <a:bodyPr/>
        <a:lstStyle/>
        <a:p>
          <a:endParaRPr lang="ru-RU"/>
        </a:p>
      </dgm:t>
    </dgm:pt>
    <dgm:pt modelId="{A4484418-5A1C-4BE7-918D-7A7C11424B91}">
      <dgm:prSet phldrT="[Текст]" custT="1"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r>
            <a:rPr lang="ru-RU" sz="4800" dirty="0" smtClean="0"/>
            <a:t>Жирна </a:t>
          </a:r>
          <a:r>
            <a:rPr lang="uk-UA" sz="4800" noProof="0" dirty="0" smtClean="0"/>
            <a:t>шкіра</a:t>
          </a:r>
          <a:endParaRPr lang="uk-UA" sz="4800" noProof="0" dirty="0"/>
        </a:p>
      </dgm:t>
    </dgm:pt>
    <dgm:pt modelId="{E4D2C616-A972-461F-B843-EDD93FC2302E}" type="parTrans" cxnId="{29CE444C-8B83-4F6B-9A32-1C6D65E734A8}">
      <dgm:prSet/>
      <dgm:spPr/>
      <dgm:t>
        <a:bodyPr/>
        <a:lstStyle/>
        <a:p>
          <a:endParaRPr lang="ru-RU"/>
        </a:p>
      </dgm:t>
    </dgm:pt>
    <dgm:pt modelId="{EF67D052-79A6-4DA4-A935-780471CF970F}" type="sibTrans" cxnId="{29CE444C-8B83-4F6B-9A32-1C6D65E734A8}">
      <dgm:prSet/>
      <dgm:spPr/>
      <dgm:t>
        <a:bodyPr/>
        <a:lstStyle/>
        <a:p>
          <a:endParaRPr lang="ru-RU"/>
        </a:p>
      </dgm:t>
    </dgm:pt>
    <dgm:pt modelId="{45EB1D86-4FEB-40A6-BC52-940E7CB4F287}" type="pres">
      <dgm:prSet presAssocID="{35DC83CF-A9F2-4EDB-B912-AD05915E65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653BB5F-931A-41F6-AA5C-C1424AA734F7}" type="pres">
      <dgm:prSet presAssocID="{BB8AADC9-F68B-4899-B271-1B5E21DDCC07}" presName="composite" presStyleCnt="0"/>
      <dgm:spPr/>
    </dgm:pt>
    <dgm:pt modelId="{444B8138-D3DE-4C5E-AF63-3BB589FD99C1}" type="pres">
      <dgm:prSet presAssocID="{BB8AADC9-F68B-4899-B271-1B5E21DDCC0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8CFEDF-B88A-438C-BAD2-F126643C9659}" type="pres">
      <dgm:prSet presAssocID="{BB8AADC9-F68B-4899-B271-1B5E21DDCC0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0D75F0-E87C-4A9C-90F8-C76F1F0B2353}" type="pres">
      <dgm:prSet presAssocID="{90BA67E8-E29F-40C4-A723-5E46D40F1A4F}" presName="sp" presStyleCnt="0"/>
      <dgm:spPr/>
    </dgm:pt>
    <dgm:pt modelId="{8346A6D2-D7B3-4F26-8D14-F8ED9FEA7ACD}" type="pres">
      <dgm:prSet presAssocID="{0C7A80CE-CA91-4E5E-9054-A9E56A697DB5}" presName="composite" presStyleCnt="0"/>
      <dgm:spPr/>
    </dgm:pt>
    <dgm:pt modelId="{4D08E479-E495-4516-BCF9-A09436A2192D}" type="pres">
      <dgm:prSet presAssocID="{0C7A80CE-CA91-4E5E-9054-A9E56A697DB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6AC7B5-EC75-4BDF-AD81-5CE845BB5AE9}" type="pres">
      <dgm:prSet presAssocID="{0C7A80CE-CA91-4E5E-9054-A9E56A697DB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93FABE-8C17-45A1-A09D-882C266F603C}" type="pres">
      <dgm:prSet presAssocID="{8A2C5869-EF26-4290-8FE1-5D93046403A0}" presName="sp" presStyleCnt="0"/>
      <dgm:spPr/>
    </dgm:pt>
    <dgm:pt modelId="{B17C4697-EA15-4915-BAE5-BBD812E611B2}" type="pres">
      <dgm:prSet presAssocID="{77817698-92F5-4776-9BF2-0F2302582FCF}" presName="composite" presStyleCnt="0"/>
      <dgm:spPr/>
    </dgm:pt>
    <dgm:pt modelId="{CAFCDB0E-6FCC-44C8-BE6F-48A8D0A14F08}" type="pres">
      <dgm:prSet presAssocID="{77817698-92F5-4776-9BF2-0F2302582FC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E8AF4D-89E5-43C4-ADA7-2DD603CE92C8}" type="pres">
      <dgm:prSet presAssocID="{77817698-92F5-4776-9BF2-0F2302582FC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605C770-77EE-4AF9-9096-CF777D63975D}" type="presOf" srcId="{94B7A46B-B766-4B0B-8B81-DC3844D15C9C}" destId="{CD6AC7B5-EC75-4BDF-AD81-5CE845BB5AE9}" srcOrd="0" destOrd="0" presId="urn:microsoft.com/office/officeart/2005/8/layout/chevron2"/>
    <dgm:cxn modelId="{8A86C797-E11C-40E6-A8E4-408D3FACFC93}" srcId="{BB8AADC9-F68B-4899-B271-1B5E21DDCC07}" destId="{073C6A2C-8324-46A7-B238-BA5E5E6F1D46}" srcOrd="0" destOrd="0" parTransId="{CD6C6986-2254-4D27-B9FC-74D41503596E}" sibTransId="{A586106D-006C-4186-A8FE-2A43881CB208}"/>
    <dgm:cxn modelId="{78B54248-8EDD-4DED-B3E5-6D2FED88C06D}" type="presOf" srcId="{77817698-92F5-4776-9BF2-0F2302582FCF}" destId="{CAFCDB0E-6FCC-44C8-BE6F-48A8D0A14F08}" srcOrd="0" destOrd="0" presId="urn:microsoft.com/office/officeart/2005/8/layout/chevron2"/>
    <dgm:cxn modelId="{29CE444C-8B83-4F6B-9A32-1C6D65E734A8}" srcId="{77817698-92F5-4776-9BF2-0F2302582FCF}" destId="{A4484418-5A1C-4BE7-918D-7A7C11424B91}" srcOrd="0" destOrd="0" parTransId="{E4D2C616-A972-461F-B843-EDD93FC2302E}" sibTransId="{EF67D052-79A6-4DA4-A935-780471CF970F}"/>
    <dgm:cxn modelId="{5BE8DA21-C9DA-42B3-83BB-874D18665F50}" srcId="{35DC83CF-A9F2-4EDB-B912-AD05915E652C}" destId="{77817698-92F5-4776-9BF2-0F2302582FCF}" srcOrd="2" destOrd="0" parTransId="{DFB3562C-5967-4098-A034-B76F759CADEA}" sibTransId="{6340C908-E617-4C83-9A18-8F32B858080E}"/>
    <dgm:cxn modelId="{E38894CF-0557-4422-A315-C5EA1EA96A14}" type="presOf" srcId="{35DC83CF-A9F2-4EDB-B912-AD05915E652C}" destId="{45EB1D86-4FEB-40A6-BC52-940E7CB4F287}" srcOrd="0" destOrd="0" presId="urn:microsoft.com/office/officeart/2005/8/layout/chevron2"/>
    <dgm:cxn modelId="{C07B54C6-EF22-4564-A76F-B0E5454B33E0}" type="presOf" srcId="{073C6A2C-8324-46A7-B238-BA5E5E6F1D46}" destId="{C98CFEDF-B88A-438C-BAD2-F126643C9659}" srcOrd="0" destOrd="0" presId="urn:microsoft.com/office/officeart/2005/8/layout/chevron2"/>
    <dgm:cxn modelId="{725C3B25-C486-4D37-B67D-39844F8F0C65}" srcId="{35DC83CF-A9F2-4EDB-B912-AD05915E652C}" destId="{BB8AADC9-F68B-4899-B271-1B5E21DDCC07}" srcOrd="0" destOrd="0" parTransId="{BC87DB04-1E12-4246-A0EC-A00085EF99CD}" sibTransId="{90BA67E8-E29F-40C4-A723-5E46D40F1A4F}"/>
    <dgm:cxn modelId="{2892A358-8FD5-4BBA-9354-0E7C9D4835AF}" type="presOf" srcId="{A4484418-5A1C-4BE7-918D-7A7C11424B91}" destId="{27E8AF4D-89E5-43C4-ADA7-2DD603CE92C8}" srcOrd="0" destOrd="0" presId="urn:microsoft.com/office/officeart/2005/8/layout/chevron2"/>
    <dgm:cxn modelId="{1DDB64BA-FFD5-4926-B1A7-4315E6B6E3AA}" type="presOf" srcId="{0C7A80CE-CA91-4E5E-9054-A9E56A697DB5}" destId="{4D08E479-E495-4516-BCF9-A09436A2192D}" srcOrd="0" destOrd="0" presId="urn:microsoft.com/office/officeart/2005/8/layout/chevron2"/>
    <dgm:cxn modelId="{3086CC48-0EA6-456E-B48D-549437CAEDE2}" srcId="{0C7A80CE-CA91-4E5E-9054-A9E56A697DB5}" destId="{94B7A46B-B766-4B0B-8B81-DC3844D15C9C}" srcOrd="0" destOrd="0" parTransId="{31CEDF6E-2F8B-49D4-8332-DA7ACCDFCE9A}" sibTransId="{94FBD99E-6E70-45CA-8FB6-CAA4965AC1A0}"/>
    <dgm:cxn modelId="{C668E9D3-9F46-4493-BD68-D44F482FF689}" type="presOf" srcId="{BB8AADC9-F68B-4899-B271-1B5E21DDCC07}" destId="{444B8138-D3DE-4C5E-AF63-3BB589FD99C1}" srcOrd="0" destOrd="0" presId="urn:microsoft.com/office/officeart/2005/8/layout/chevron2"/>
    <dgm:cxn modelId="{026CACB8-646B-4075-8D88-ED2088B9B16B}" srcId="{35DC83CF-A9F2-4EDB-B912-AD05915E652C}" destId="{0C7A80CE-CA91-4E5E-9054-A9E56A697DB5}" srcOrd="1" destOrd="0" parTransId="{F5C59A98-827E-483B-8B31-07B97FF7A752}" sibTransId="{8A2C5869-EF26-4290-8FE1-5D93046403A0}"/>
    <dgm:cxn modelId="{82D1E503-FA3D-4D7F-9BD3-A25D3F8EDFA2}" type="presParOf" srcId="{45EB1D86-4FEB-40A6-BC52-940E7CB4F287}" destId="{7653BB5F-931A-41F6-AA5C-C1424AA734F7}" srcOrd="0" destOrd="0" presId="urn:microsoft.com/office/officeart/2005/8/layout/chevron2"/>
    <dgm:cxn modelId="{8C9B636B-2ABE-48D2-9BFA-45C9E6753A38}" type="presParOf" srcId="{7653BB5F-931A-41F6-AA5C-C1424AA734F7}" destId="{444B8138-D3DE-4C5E-AF63-3BB589FD99C1}" srcOrd="0" destOrd="0" presId="urn:microsoft.com/office/officeart/2005/8/layout/chevron2"/>
    <dgm:cxn modelId="{CF77AAC2-3FD5-40B0-9ECF-59FCF6C505DE}" type="presParOf" srcId="{7653BB5F-931A-41F6-AA5C-C1424AA734F7}" destId="{C98CFEDF-B88A-438C-BAD2-F126643C9659}" srcOrd="1" destOrd="0" presId="urn:microsoft.com/office/officeart/2005/8/layout/chevron2"/>
    <dgm:cxn modelId="{FA94CFA9-9075-4F90-8C9E-0343655AB490}" type="presParOf" srcId="{45EB1D86-4FEB-40A6-BC52-940E7CB4F287}" destId="{A10D75F0-E87C-4A9C-90F8-C76F1F0B2353}" srcOrd="1" destOrd="0" presId="urn:microsoft.com/office/officeart/2005/8/layout/chevron2"/>
    <dgm:cxn modelId="{1C73161F-5ADC-49E1-A1FC-F0CB7B3C8AE8}" type="presParOf" srcId="{45EB1D86-4FEB-40A6-BC52-940E7CB4F287}" destId="{8346A6D2-D7B3-4F26-8D14-F8ED9FEA7ACD}" srcOrd="2" destOrd="0" presId="urn:microsoft.com/office/officeart/2005/8/layout/chevron2"/>
    <dgm:cxn modelId="{4752B7A5-D953-4C84-B773-8320777445A0}" type="presParOf" srcId="{8346A6D2-D7B3-4F26-8D14-F8ED9FEA7ACD}" destId="{4D08E479-E495-4516-BCF9-A09436A2192D}" srcOrd="0" destOrd="0" presId="urn:microsoft.com/office/officeart/2005/8/layout/chevron2"/>
    <dgm:cxn modelId="{118935FD-B967-4836-A67E-4459A4A37F09}" type="presParOf" srcId="{8346A6D2-D7B3-4F26-8D14-F8ED9FEA7ACD}" destId="{CD6AC7B5-EC75-4BDF-AD81-5CE845BB5AE9}" srcOrd="1" destOrd="0" presId="urn:microsoft.com/office/officeart/2005/8/layout/chevron2"/>
    <dgm:cxn modelId="{E18DC40A-D58D-4BD3-BDB7-83CA4FBB3BBE}" type="presParOf" srcId="{45EB1D86-4FEB-40A6-BC52-940E7CB4F287}" destId="{A393FABE-8C17-45A1-A09D-882C266F603C}" srcOrd="3" destOrd="0" presId="urn:microsoft.com/office/officeart/2005/8/layout/chevron2"/>
    <dgm:cxn modelId="{E0DB0E72-6D8A-4416-8A31-916A0E0BDA63}" type="presParOf" srcId="{45EB1D86-4FEB-40A6-BC52-940E7CB4F287}" destId="{B17C4697-EA15-4915-BAE5-BBD812E611B2}" srcOrd="4" destOrd="0" presId="urn:microsoft.com/office/officeart/2005/8/layout/chevron2"/>
    <dgm:cxn modelId="{4F159EE7-0BC9-4376-87D0-82825754970C}" type="presParOf" srcId="{B17C4697-EA15-4915-BAE5-BBD812E611B2}" destId="{CAFCDB0E-6FCC-44C8-BE6F-48A8D0A14F08}" srcOrd="0" destOrd="0" presId="urn:microsoft.com/office/officeart/2005/8/layout/chevron2"/>
    <dgm:cxn modelId="{2A6C9737-53AF-4083-8F14-959F8B8DEE11}" type="presParOf" srcId="{B17C4697-EA15-4915-BAE5-BBD812E611B2}" destId="{27E8AF4D-89E5-43C4-ADA7-2DD603CE92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B8138-D3DE-4C5E-AF63-3BB589FD99C1}">
      <dsp:nvSpPr>
        <dsp:cNvPr id="0" name=""/>
        <dsp:cNvSpPr/>
      </dsp:nvSpPr>
      <dsp:spPr>
        <a:xfrm rot="5400000">
          <a:off x="-245634" y="250905"/>
          <a:ext cx="1637565" cy="1146296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10-15 балів</a:t>
          </a:r>
          <a:endParaRPr lang="uk-UA" sz="24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" y="578418"/>
        <a:ext cx="1146296" cy="491269"/>
      </dsp:txXfrm>
    </dsp:sp>
    <dsp:sp modelId="{C98CFEDF-B88A-438C-BAD2-F126643C9659}">
      <dsp:nvSpPr>
        <dsp:cNvPr id="0" name=""/>
        <dsp:cNvSpPr/>
      </dsp:nvSpPr>
      <dsp:spPr>
        <a:xfrm rot="5400000">
          <a:off x="3391032" y="-2239465"/>
          <a:ext cx="1064977" cy="5554449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4800" kern="1200" noProof="0" smtClean="0"/>
            <a:t>Суха шкіра</a:t>
          </a:r>
          <a:endParaRPr lang="uk-UA" sz="4800" kern="1200" noProof="0"/>
        </a:p>
      </dsp:txBody>
      <dsp:txXfrm rot="-5400000">
        <a:off x="1146296" y="57259"/>
        <a:ext cx="5502461" cy="961001"/>
      </dsp:txXfrm>
    </dsp:sp>
    <dsp:sp modelId="{4D08E479-E495-4516-BCF9-A09436A2192D}">
      <dsp:nvSpPr>
        <dsp:cNvPr id="0" name=""/>
        <dsp:cNvSpPr/>
      </dsp:nvSpPr>
      <dsp:spPr>
        <a:xfrm rot="5400000">
          <a:off x="-245634" y="1695103"/>
          <a:ext cx="1637565" cy="1146296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16-20 </a:t>
          </a:r>
          <a:r>
            <a:rPr lang="ru-RU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балів</a:t>
          </a:r>
          <a:endParaRPr lang="ru-RU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" y="2022616"/>
        <a:ext cx="1146296" cy="491269"/>
      </dsp:txXfrm>
    </dsp:sp>
    <dsp:sp modelId="{CD6AC7B5-EC75-4BDF-AD81-5CE845BB5AE9}">
      <dsp:nvSpPr>
        <dsp:cNvPr id="0" name=""/>
        <dsp:cNvSpPr/>
      </dsp:nvSpPr>
      <dsp:spPr>
        <a:xfrm rot="5400000">
          <a:off x="3391312" y="-795546"/>
          <a:ext cx="1064417" cy="5554449"/>
        </a:xfrm>
        <a:prstGeom prst="round2SameRect">
          <a:avLst/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800" kern="1200" dirty="0" smtClean="0"/>
            <a:t>Нормальна </a:t>
          </a:r>
          <a:r>
            <a:rPr lang="uk-UA" sz="4800" kern="1200" noProof="0" dirty="0" smtClean="0"/>
            <a:t>ш</a:t>
          </a:r>
          <a:r>
            <a:rPr lang="ru-RU" sz="4800" kern="1200" dirty="0" err="1" smtClean="0"/>
            <a:t>кіра</a:t>
          </a:r>
          <a:endParaRPr lang="ru-RU" sz="4800" kern="1200" dirty="0"/>
        </a:p>
      </dsp:txBody>
      <dsp:txXfrm rot="-5400000">
        <a:off x="1146297" y="1501430"/>
        <a:ext cx="5502488" cy="960495"/>
      </dsp:txXfrm>
    </dsp:sp>
    <dsp:sp modelId="{CAFCDB0E-6FCC-44C8-BE6F-48A8D0A14F08}">
      <dsp:nvSpPr>
        <dsp:cNvPr id="0" name=""/>
        <dsp:cNvSpPr/>
      </dsp:nvSpPr>
      <dsp:spPr>
        <a:xfrm rot="5400000">
          <a:off x="-245634" y="3139302"/>
          <a:ext cx="1637565" cy="1146296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21-30 </a:t>
          </a:r>
          <a:r>
            <a:rPr lang="ru-RU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балів</a:t>
          </a:r>
          <a:endParaRPr lang="ru-RU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" y="3466815"/>
        <a:ext cx="1146296" cy="491269"/>
      </dsp:txXfrm>
    </dsp:sp>
    <dsp:sp modelId="{27E8AF4D-89E5-43C4-ADA7-2DD603CE92C8}">
      <dsp:nvSpPr>
        <dsp:cNvPr id="0" name=""/>
        <dsp:cNvSpPr/>
      </dsp:nvSpPr>
      <dsp:spPr>
        <a:xfrm rot="5400000">
          <a:off x="3391312" y="648651"/>
          <a:ext cx="1064417" cy="5554449"/>
        </a:xfrm>
        <a:prstGeom prst="round2SameRect">
          <a:avLst/>
        </a:prstGeom>
        <a:solidFill>
          <a:schemeClr val="accent4">
            <a:lumMod val="7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4800" kern="1200" dirty="0" smtClean="0"/>
            <a:t>Жирна </a:t>
          </a:r>
          <a:r>
            <a:rPr lang="uk-UA" sz="4800" kern="1200" noProof="0" dirty="0" smtClean="0"/>
            <a:t>шкіра</a:t>
          </a:r>
          <a:endParaRPr lang="uk-UA" sz="4800" kern="1200" noProof="0" dirty="0"/>
        </a:p>
      </dsp:txBody>
      <dsp:txXfrm rot="-5400000">
        <a:off x="1146297" y="2945628"/>
        <a:ext cx="5502488" cy="960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F2475-9609-4E01-8F5D-608B530CDFBE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72CC0-9896-4821-9290-BADC989D8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5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452F70-FF58-4979-BAB2-2D815A3B4993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51344" indent="-250517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02068" indent="-20041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02895" indent="-20041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03723" indent="-20041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04550" indent="-20041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605377" indent="-20041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006204" indent="-20041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407032" indent="-20041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7FC574-50E6-4A31-94BA-45982F636F4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8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30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16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8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3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27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9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01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8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1C8E-3AA6-4E34-9A06-D467B9762D37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E4F4-1217-4AFA-9A43-C47A294E1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8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Клочко Г.Б\Диск Д\Мои документы\PRIVATE LABEL\КИТАЙ\2016\КОСМЕТИКА\Обучение\фото косметики\al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9632" y="1844824"/>
            <a:ext cx="36428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875"/>
            <a:ext cx="5580112" cy="674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4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755576" y="764704"/>
            <a:ext cx="4104456" cy="783193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rgbClr val="403152"/>
                </a:solidFill>
                <a:latin typeface="+mn-lt"/>
                <a:cs typeface="+mn-cs"/>
              </a:rPr>
              <a:t>3. </a:t>
            </a:r>
            <a:r>
              <a:rPr lang="ru-RU" sz="2400" b="1" u="sng" dirty="0">
                <a:solidFill>
                  <a:srgbClr val="403152"/>
                </a:solidFill>
                <a:latin typeface="+mn-lt"/>
                <a:cs typeface="+mn-cs"/>
              </a:rPr>
              <a:t>Не </a:t>
            </a:r>
            <a:r>
              <a:rPr lang="ru-RU" sz="2400" b="1" u="sng" dirty="0" err="1" smtClean="0">
                <a:solidFill>
                  <a:srgbClr val="403152"/>
                </a:solidFill>
                <a:latin typeface="+mn-lt"/>
                <a:cs typeface="+mn-cs"/>
              </a:rPr>
              <a:t>потрібно</a:t>
            </a:r>
            <a:r>
              <a:rPr lang="ru-RU" sz="2400" b="1" u="sng" dirty="0" smtClean="0">
                <a:solidFill>
                  <a:srgbClr val="403152"/>
                </a:solidFill>
                <a:latin typeface="+mn-lt"/>
                <a:cs typeface="+mn-cs"/>
              </a:rPr>
              <a:t> </a:t>
            </a:r>
            <a:r>
              <a:rPr lang="ru-RU" sz="2400" b="1" u="sng" dirty="0" err="1" smtClean="0">
                <a:solidFill>
                  <a:srgbClr val="403152"/>
                </a:solidFill>
                <a:latin typeface="+mn-lt"/>
                <a:cs typeface="+mn-cs"/>
              </a:rPr>
              <a:t>змивати</a:t>
            </a:r>
            <a:r>
              <a:rPr lang="ru-RU" sz="2400" b="1" u="sng" dirty="0" smtClean="0">
                <a:solidFill>
                  <a:srgbClr val="403152"/>
                </a:solidFill>
                <a:latin typeface="+mn-lt"/>
                <a:cs typeface="+mn-cs"/>
              </a:rPr>
              <a:t>!</a:t>
            </a:r>
            <a:endParaRPr lang="ru-RU" sz="2400" b="1" dirty="0">
              <a:solidFill>
                <a:srgbClr val="403152"/>
              </a:solidFill>
              <a:latin typeface="+mn-lt"/>
              <a:cs typeface="+mn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692696"/>
            <a:ext cx="1872208" cy="13081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Скругленный прямоугольник 15"/>
          <p:cNvSpPr/>
          <p:nvPr/>
        </p:nvSpPr>
        <p:spPr>
          <a:xfrm>
            <a:off x="755576" y="1772816"/>
            <a:ext cx="6828384" cy="783193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rgbClr val="403152"/>
                </a:solidFill>
                <a:latin typeface="+mn-lt"/>
                <a:cs typeface="+mn-cs"/>
              </a:rPr>
              <a:t>4. </a:t>
            </a:r>
            <a:r>
              <a:rPr lang="ru-RU" sz="2400" b="1" dirty="0" err="1" smtClean="0">
                <a:solidFill>
                  <a:srgbClr val="403152"/>
                </a:solidFill>
                <a:latin typeface="+mn-lt"/>
                <a:cs typeface="+mn-cs"/>
              </a:rPr>
              <a:t>Можна</a:t>
            </a:r>
            <a:r>
              <a:rPr lang="ru-RU" sz="2400" b="1" dirty="0" smtClean="0">
                <a:solidFill>
                  <a:srgbClr val="403152"/>
                </a:solidFill>
                <a:latin typeface="+mn-lt"/>
                <a:cs typeface="+mn-cs"/>
              </a:rPr>
              <a:t> </a:t>
            </a:r>
            <a:r>
              <a:rPr lang="ru-RU" sz="2400" b="1" dirty="0" err="1" smtClean="0">
                <a:solidFill>
                  <a:srgbClr val="403152"/>
                </a:solidFill>
                <a:latin typeface="+mn-lt"/>
                <a:cs typeface="+mn-cs"/>
              </a:rPr>
              <a:t>підібрати</a:t>
            </a:r>
            <a:r>
              <a:rPr lang="ru-RU" sz="2400" b="1" dirty="0" smtClean="0">
                <a:solidFill>
                  <a:srgbClr val="403152"/>
                </a:solidFill>
                <a:latin typeface="+mn-lt"/>
                <a:cs typeface="+mn-cs"/>
              </a:rPr>
              <a:t> </a:t>
            </a:r>
            <a:r>
              <a:rPr lang="ru-RU" sz="2400" b="1" dirty="0" err="1" smtClean="0">
                <a:solidFill>
                  <a:srgbClr val="403152"/>
                </a:solidFill>
                <a:latin typeface="+mn-lt"/>
                <a:cs typeface="+mn-cs"/>
              </a:rPr>
              <a:t>свій</a:t>
            </a:r>
            <a:r>
              <a:rPr lang="ru-RU" sz="2400" b="1" dirty="0" smtClean="0">
                <a:solidFill>
                  <a:srgbClr val="403152"/>
                </a:solidFill>
                <a:latin typeface="+mn-lt"/>
                <a:cs typeface="+mn-cs"/>
              </a:rPr>
              <a:t> </a:t>
            </a:r>
            <a:r>
              <a:rPr lang="ru-RU" sz="2400" b="1" u="sng" dirty="0" err="1" smtClean="0">
                <a:solidFill>
                  <a:srgbClr val="403152"/>
                </a:solidFill>
                <a:latin typeface="+mn-lt"/>
                <a:cs typeface="+mn-cs"/>
              </a:rPr>
              <a:t>особистий</a:t>
            </a:r>
            <a:r>
              <a:rPr lang="ru-RU" sz="2400" b="1" u="sng" dirty="0" smtClean="0">
                <a:solidFill>
                  <a:srgbClr val="403152"/>
                </a:solidFill>
                <a:latin typeface="+mn-lt"/>
                <a:cs typeface="+mn-cs"/>
              </a:rPr>
              <a:t> курс</a:t>
            </a:r>
            <a:r>
              <a:rPr lang="ru-RU" sz="2400" b="1" dirty="0" smtClean="0">
                <a:solidFill>
                  <a:srgbClr val="403152"/>
                </a:solidFill>
                <a:latin typeface="+mn-lt"/>
                <a:cs typeface="+mn-cs"/>
              </a:rPr>
              <a:t> </a:t>
            </a:r>
            <a:r>
              <a:rPr lang="ru-RU" sz="2400" b="1" dirty="0">
                <a:solidFill>
                  <a:srgbClr val="403152"/>
                </a:solidFill>
                <a:latin typeface="+mn-lt"/>
                <a:cs typeface="+mn-cs"/>
              </a:rPr>
              <a:t>масок.</a:t>
            </a:r>
          </a:p>
        </p:txBody>
      </p:sp>
      <p:sp>
        <p:nvSpPr>
          <p:cNvPr id="9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5528" y="15876"/>
            <a:ext cx="7452946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Тканинні маски з Південної Кореї 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900" y="2485310"/>
            <a:ext cx="6996201" cy="39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9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6"/>
          <p:cNvGrpSpPr>
            <a:grpSpLocks/>
          </p:cNvGrpSpPr>
          <p:nvPr/>
        </p:nvGrpSpPr>
        <p:grpSpPr bwMode="auto">
          <a:xfrm>
            <a:off x="6160675" y="2749497"/>
            <a:ext cx="2206140" cy="1542709"/>
            <a:chOff x="8048599" y="1351968"/>
            <a:chExt cx="5019855" cy="3586562"/>
          </a:xfrm>
        </p:grpSpPr>
        <p:pic>
          <p:nvPicPr>
            <p:cNvPr id="18" name="Picture 2" descr="Картинки по запросу отпуск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8599" y="1351968"/>
              <a:ext cx="5019855" cy="308250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grpSp>
          <p:nvGrpSpPr>
            <p:cNvPr id="19" name="Группа 16"/>
            <p:cNvGrpSpPr>
              <a:grpSpLocks/>
            </p:cNvGrpSpPr>
            <p:nvPr/>
          </p:nvGrpSpPr>
          <p:grpSpPr bwMode="auto">
            <a:xfrm>
              <a:off x="8127681" y="3842011"/>
              <a:ext cx="4861689" cy="1096519"/>
              <a:chOff x="2404958" y="4113156"/>
              <a:chExt cx="4861689" cy="1096519"/>
            </a:xfrm>
          </p:grpSpPr>
          <p:pic>
            <p:nvPicPr>
              <p:cNvPr id="23" name="Picture 15" descr="\\Katerlina-fm\общая\Макеты\косметика\SNAKE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7663" y="4129715"/>
                <a:ext cx="837942" cy="107996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/>
            </p:spPr>
          </p:pic>
          <p:pic>
            <p:nvPicPr>
              <p:cNvPr id="20" name="Picture 12" descr="\\Katerlina-fm\общая\Макеты\косметика\RED GINSENG.png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8997" y="4113156"/>
                <a:ext cx="867650" cy="107996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/>
            </p:spPr>
          </p:pic>
          <p:pic>
            <p:nvPicPr>
              <p:cNvPr id="21" name="Picture 13" descr="\\Katerlina-fm\общая\Макеты\косметика\ROYAL JELLY.pn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8981" y="4113156"/>
                <a:ext cx="840800" cy="107996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/>
            </p:spPr>
          </p:pic>
          <p:pic>
            <p:nvPicPr>
              <p:cNvPr id="22" name="Picture 14" descr="\\Katerlina-fm\общая\Макеты\косметика\SNAIL.png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1222" y="4129715"/>
                <a:ext cx="866471" cy="107996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/>
            </p:spPr>
          </p:pic>
          <p:pic>
            <p:nvPicPr>
              <p:cNvPr id="24" name="Picture 16" descr="\\Katerlina-fm\общая\Макеты\косметика\VITAMIN.png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9079" y="4129715"/>
                <a:ext cx="864438" cy="107996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/>
            </p:spPr>
          </p:pic>
          <p:pic>
            <p:nvPicPr>
              <p:cNvPr id="25" name="Picture 17" descr="\\Katerlina-fm\общая\Макеты\косметика\гранат.png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4958" y="4129715"/>
                <a:ext cx="866471" cy="107996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/>
            </p:spPr>
          </p:pic>
        </p:grpSp>
      </p:grpSp>
      <p:grpSp>
        <p:nvGrpSpPr>
          <p:cNvPr id="2" name="Группа 1"/>
          <p:cNvGrpSpPr/>
          <p:nvPr/>
        </p:nvGrpSpPr>
        <p:grpSpPr>
          <a:xfrm>
            <a:off x="5122437" y="928364"/>
            <a:ext cx="2846228" cy="1647823"/>
            <a:chOff x="3292754" y="1072333"/>
            <a:chExt cx="2846228" cy="164782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754" y="1424870"/>
              <a:ext cx="876449" cy="8090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10" descr="\\Katerlina-fm\общая\Макеты\косметика\PEARL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695" y="1072333"/>
              <a:ext cx="1212287" cy="164782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sp>
        <p:nvSpPr>
          <p:cNvPr id="14" name="Скругленный прямоугольник 13"/>
          <p:cNvSpPr/>
          <p:nvPr/>
        </p:nvSpPr>
        <p:spPr>
          <a:xfrm>
            <a:off x="755576" y="3005847"/>
            <a:ext cx="5243310" cy="783193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rgbClr val="403152"/>
                </a:solidFill>
                <a:latin typeface="+mn-lt"/>
                <a:cs typeface="+mn-cs"/>
              </a:rPr>
              <a:t>6. </a:t>
            </a:r>
            <a:r>
              <a:rPr lang="ru-RU" sz="2400" b="1" u="sng" dirty="0" err="1" smtClean="0">
                <a:solidFill>
                  <a:srgbClr val="403152"/>
                </a:solidFill>
                <a:latin typeface="+mn-lt"/>
                <a:cs typeface="+mn-cs"/>
              </a:rPr>
              <a:t>Зручно</a:t>
            </a:r>
            <a:r>
              <a:rPr lang="ru-RU" sz="2400" b="1" dirty="0" smtClean="0">
                <a:solidFill>
                  <a:srgbClr val="403152"/>
                </a:solidFill>
                <a:latin typeface="+mn-lt"/>
                <a:cs typeface="+mn-cs"/>
              </a:rPr>
              <a:t> !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Беремо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 з собою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всюди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.</a:t>
            </a:r>
            <a:endParaRPr lang="ru-RU" sz="2400" dirty="0">
              <a:latin typeface="+mn-lt"/>
              <a:cs typeface="+mn-cs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55576" y="980728"/>
            <a:ext cx="4765736" cy="1600438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rgbClr val="403152"/>
                </a:solidFill>
                <a:latin typeface="+mn-lt"/>
                <a:cs typeface="+mn-cs"/>
              </a:rPr>
              <a:t>5. </a:t>
            </a:r>
            <a:r>
              <a:rPr lang="ru-RU" sz="2400" b="1" u="sng" dirty="0" err="1">
                <a:solidFill>
                  <a:srgbClr val="403152"/>
                </a:solidFill>
              </a:rPr>
              <a:t>Е</a:t>
            </a:r>
            <a:r>
              <a:rPr lang="ru-RU" sz="2400" b="1" u="sng" dirty="0" err="1" smtClean="0">
                <a:solidFill>
                  <a:srgbClr val="403152"/>
                </a:solidFill>
                <a:latin typeface="+mn-lt"/>
                <a:cs typeface="+mn-cs"/>
              </a:rPr>
              <a:t>кономно</a:t>
            </a:r>
            <a:r>
              <a:rPr lang="ru-RU" sz="2400" b="1" dirty="0" smtClean="0">
                <a:solidFill>
                  <a:srgbClr val="403152"/>
                </a:solidFill>
                <a:latin typeface="+mn-lt"/>
                <a:cs typeface="+mn-cs"/>
              </a:rPr>
              <a:t>. 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Не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потрібно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купувати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цілу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 баночку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засобу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.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Можна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почати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 з 1 маски 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  <a:sym typeface="Wingdings" pitchFamily="2" charset="2"/>
              </a:rPr>
              <a:t></a:t>
            </a:r>
            <a:endParaRPr lang="ru-RU" sz="2400" dirty="0">
              <a:latin typeface="+mn-lt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55577" y="4509120"/>
            <a:ext cx="3672408" cy="160043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rgbClr val="403152"/>
                </a:solidFill>
                <a:latin typeface="+mn-lt"/>
                <a:cs typeface="+mn-cs"/>
              </a:rPr>
              <a:t>7. </a:t>
            </a:r>
            <a:r>
              <a:rPr lang="ru-RU" sz="2400" b="1" u="sng" dirty="0" err="1" smtClean="0">
                <a:solidFill>
                  <a:srgbClr val="403152"/>
                </a:solidFill>
                <a:latin typeface="+mn-lt"/>
                <a:cs typeface="+mn-cs"/>
              </a:rPr>
              <a:t>Приємно</a:t>
            </a:r>
            <a:r>
              <a:rPr lang="ru-RU" sz="2400" b="1" dirty="0" smtClean="0">
                <a:solidFill>
                  <a:srgbClr val="403152"/>
                </a:solidFill>
                <a:latin typeface="+mn-lt"/>
                <a:cs typeface="+mn-cs"/>
              </a:rPr>
              <a:t>… 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Тому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що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бачимо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 результат на </a:t>
            </a:r>
            <a:r>
              <a:rPr lang="ru-RU" sz="2400" dirty="0" err="1" smtClean="0">
                <a:solidFill>
                  <a:srgbClr val="403152"/>
                </a:solidFill>
                <a:latin typeface="+mn-lt"/>
                <a:cs typeface="+mn-cs"/>
              </a:rPr>
              <a:t>обличчі</a:t>
            </a:r>
            <a:r>
              <a:rPr lang="ru-RU" sz="2400" dirty="0" smtClean="0">
                <a:solidFill>
                  <a:srgbClr val="403152"/>
                </a:solidFill>
                <a:latin typeface="+mn-lt"/>
                <a:cs typeface="+mn-cs"/>
              </a:rPr>
              <a:t>.</a:t>
            </a:r>
            <a:endParaRPr lang="ru-RU" sz="2400" dirty="0">
              <a:latin typeface="+mn-lt"/>
              <a:cs typeface="+mn-cs"/>
            </a:endParaRPr>
          </a:p>
        </p:txBody>
      </p:sp>
      <p:pic>
        <p:nvPicPr>
          <p:cNvPr id="29" name="Picture 2" descr="Картинки по запросу увлажнение кожи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9033" y="4492918"/>
            <a:ext cx="2533488" cy="1748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6" name="Прямоугольник 25"/>
          <p:cNvSpPr/>
          <p:nvPr/>
        </p:nvSpPr>
        <p:spPr>
          <a:xfrm>
            <a:off x="845528" y="15876"/>
            <a:ext cx="7452946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Тканинні маски з Південної Кореї 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30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</p:spTree>
    <p:extLst>
      <p:ext uri="{BB962C8B-B14F-4D97-AF65-F5344CB8AC3E}">
        <p14:creationId xmlns:p14="http://schemas.microsoft.com/office/powerpoint/2010/main" val="19690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537" y="3140969"/>
            <a:ext cx="2551423" cy="3716671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650631" y="957264"/>
            <a:ext cx="7910146" cy="484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Маски від ТМ </a:t>
            </a:r>
            <a:r>
              <a:rPr lang="uk-UA" sz="2400" dirty="0" err="1" smtClean="0">
                <a:solidFill>
                  <a:srgbClr val="000000"/>
                </a:solidFill>
                <a:latin typeface="+mn-lt"/>
              </a:rPr>
              <a:t>Ekel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uk-UA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працюють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! А саме:</a:t>
            </a:r>
          </a:p>
          <a:p>
            <a:pPr>
              <a:lnSpc>
                <a:spcPct val="150000"/>
              </a:lnSpc>
              <a:defRPr/>
            </a:pPr>
            <a:endParaRPr lang="uk-UA" sz="1400" dirty="0" smtClean="0">
              <a:solidFill>
                <a:srgbClr val="000000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uk-U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зволожують шкіру, проникаючи глибоко в дерму;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uk-U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живлять </a:t>
            </a:r>
            <a:r>
              <a:rPr lang="uk-UA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шкіру;</a:t>
            </a:r>
            <a:endParaRPr lang="uk-UA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uk-U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насичують шкіру вітамінами і антиоксидантами;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uk-U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розгладжують мімічні зморшки;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uk-U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відбілюють пігментні плями;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uk-U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нормалізують виділення шкірного </a:t>
            </a:r>
            <a:r>
              <a:rPr lang="uk-UA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сала</a:t>
            </a:r>
          </a:p>
          <a:p>
            <a:pPr>
              <a:lnSpc>
                <a:spcPct val="150000"/>
              </a:lnSpc>
              <a:defRPr/>
            </a:pPr>
            <a:r>
              <a:rPr lang="uk-U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uk-UA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… </a:t>
            </a:r>
            <a:r>
              <a:rPr lang="uk-U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і багато іншого!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5528" y="15876"/>
            <a:ext cx="7452946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Тканинні маски з Південної Кореї 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9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</p:spTree>
    <p:extLst>
      <p:ext uri="{BB962C8B-B14F-4D97-AF65-F5344CB8AC3E}">
        <p14:creationId xmlns:p14="http://schemas.microsoft.com/office/powerpoint/2010/main" val="4814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56139" y="838453"/>
            <a:ext cx="7704992" cy="5890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uk-UA" sz="2400" smtClean="0">
                <a:solidFill>
                  <a:srgbClr val="000000"/>
                </a:solidFill>
                <a:latin typeface="+mn-lt"/>
              </a:rPr>
              <a:t>Чому тканинні маски </a:t>
            </a:r>
            <a:r>
              <a:rPr lang="uk-UA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вдвічі </a:t>
            </a:r>
            <a:r>
              <a:rPr lang="uk-UA" sz="2400" smtClean="0">
                <a:solidFill>
                  <a:srgbClr val="000000"/>
                </a:solidFill>
                <a:latin typeface="+mn-lt"/>
              </a:rPr>
              <a:t>ефективніше іншого засобу?</a:t>
            </a:r>
            <a:endParaRPr lang="uk-UA" sz="240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017860" y="1620594"/>
            <a:ext cx="7076993" cy="3371850"/>
            <a:chOff x="1017860" y="1620594"/>
            <a:chExt cx="7076993" cy="33718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860" y="1620594"/>
              <a:ext cx="4371975" cy="337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" name="Группа 2"/>
            <p:cNvGrpSpPr/>
            <p:nvPr/>
          </p:nvGrpSpPr>
          <p:grpSpPr>
            <a:xfrm>
              <a:off x="4258408" y="1933977"/>
              <a:ext cx="3836445" cy="2744881"/>
              <a:chOff x="4258408" y="1717953"/>
              <a:chExt cx="3836445" cy="2744881"/>
            </a:xfrm>
          </p:grpSpPr>
          <p:pic>
            <p:nvPicPr>
              <p:cNvPr id="7" name="Picture 15" descr="\\Katerlina-fm\общая\Макеты\косметика\SNAKE.png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8926" y="1717953"/>
                <a:ext cx="1965927" cy="2744881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  <a:extLst/>
            </p:spPr>
          </p:pic>
          <p:cxnSp>
            <p:nvCxnSpPr>
              <p:cNvPr id="4" name="Прямая со стрелкой 3"/>
              <p:cNvCxnSpPr>
                <a:stCxn id="7" idx="1"/>
              </p:cNvCxnSpPr>
              <p:nvPr/>
            </p:nvCxnSpPr>
            <p:spPr>
              <a:xfrm flipH="1" flipV="1">
                <a:off x="4447443" y="2290395"/>
                <a:ext cx="1680796" cy="800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4258408" y="3104782"/>
                <a:ext cx="1887415" cy="88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Прямоугольник 5"/>
          <p:cNvSpPr/>
          <p:nvPr/>
        </p:nvSpPr>
        <p:spPr>
          <a:xfrm>
            <a:off x="756139" y="5118283"/>
            <a:ext cx="7848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Тому що вони діють як </a:t>
            </a:r>
            <a:r>
              <a:rPr lang="uk-UA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епідерміс </a:t>
            </a:r>
            <a:r>
              <a:rPr lang="uk-UA" sz="2400" dirty="0" smtClean="0"/>
              <a:t>(поверхневий шар шкіри), так і </a:t>
            </a:r>
            <a:r>
              <a:rPr lang="uk-UA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дерму </a:t>
            </a:r>
            <a:r>
              <a:rPr lang="uk-UA" sz="2400" dirty="0" smtClean="0"/>
              <a:t>(глибинний шар шкіри).</a:t>
            </a:r>
            <a:endParaRPr lang="uk-UA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5528" y="15876"/>
            <a:ext cx="7452946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Тканинні маски з Південної Кореї 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12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</p:spTree>
    <p:extLst>
      <p:ext uri="{BB962C8B-B14F-4D97-AF65-F5344CB8AC3E}">
        <p14:creationId xmlns:p14="http://schemas.microsoft.com/office/powerpoint/2010/main" val="29497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56139" y="941819"/>
            <a:ext cx="7704992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Інструкція з використання маски наведена на упаковці. Але часто покупці задають наступні питання: 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45528" y="15876"/>
            <a:ext cx="7452946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Часті запитання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12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55576" y="2003356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1. </a:t>
            </a:r>
            <a:r>
              <a:rPr lang="uk-UA" sz="2400" dirty="0" smtClean="0">
                <a:solidFill>
                  <a:srgbClr val="FF0000"/>
                </a:solidFill>
                <a:latin typeface="+mn-lt"/>
              </a:rPr>
              <a:t>Як часто можна використовувати маски? 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– Через 2-3 дні, максимум через 1 день. Це пояснюється двома фактами: по-перше, маска діє тривало, по-друге, не треба перенасичувати шкіру.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55576" y="371296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dirty="0">
                <a:solidFill>
                  <a:srgbClr val="000000"/>
                </a:solidFill>
              </a:rPr>
              <a:t>2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uk-UA" sz="2400" dirty="0" smtClean="0">
                <a:solidFill>
                  <a:srgbClr val="FF0000"/>
                </a:solidFill>
                <a:latin typeface="+mn-lt"/>
              </a:rPr>
              <a:t>Я побачу ефект від одної маски? 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– Ні </a:t>
            </a:r>
            <a:r>
              <a:rPr lang="uk-UA" sz="2400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 Різко помітного ефекту від одного використання не буде. Можна відчути приємне зволоження, розгладжування шкіри, вирівнювання її тону, але глибокі зморшки або інші проблеми можна зменшити, якщо зробити курс з 10 масок (через кожні 2-3 дні, або хоча б раз на тиждень).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7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55576" y="620688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3. </a:t>
            </a:r>
            <a:r>
              <a:rPr lang="uk-UA" sz="2400" dirty="0" smtClean="0">
                <a:solidFill>
                  <a:srgbClr val="FF0000"/>
                </a:solidFill>
                <a:latin typeface="+mn-lt"/>
              </a:rPr>
              <a:t>Яка маска найбільш зволожує? 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– Всі! Всі маски є ультра-зволожувальними, оскільки просочені сироваткою, яка проникає глибоко в дерму, зволожує шкіру та сприяє синтезу природного колагену та еластину.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55576" y="2060848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dirty="0" smtClean="0">
                <a:solidFill>
                  <a:srgbClr val="000000"/>
                </a:solidFill>
              </a:rPr>
              <a:t>4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uk-UA" sz="2400" dirty="0" smtClean="0">
                <a:solidFill>
                  <a:srgbClr val="FF0000"/>
                </a:solidFill>
                <a:latin typeface="+mn-lt"/>
              </a:rPr>
              <a:t>Чи можна використовувати маску кілька разів? 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– Виробник не дає гарантію на повторне використання маски. Після відкриття пакету маска контактує з киснем та з обличчям, на якому </a:t>
            </a:r>
            <a:r>
              <a:rPr lang="uk-UA" sz="2400" dirty="0">
                <a:solidFill>
                  <a:srgbClr val="000000"/>
                </a:solidFill>
              </a:rPr>
              <a:t>можуть бути </a:t>
            </a:r>
            <a:r>
              <a:rPr lang="uk-UA" sz="2400" dirty="0" smtClean="0">
                <a:solidFill>
                  <a:srgbClr val="000000"/>
                </a:solidFill>
              </a:rPr>
              <a:t>хвороботворні бактерії або інші шкідливі речовини. Повторне використання може призвести до повторного запалення або інших небажаних наслідків.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7928" y="0"/>
            <a:ext cx="7452946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Часті запитання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5576" y="4653136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5. </a:t>
            </a:r>
            <a:r>
              <a:rPr lang="uk-UA" sz="2400" dirty="0" smtClean="0">
                <a:solidFill>
                  <a:srgbClr val="FF0000"/>
                </a:solidFill>
                <a:latin typeface="+mn-lt"/>
              </a:rPr>
              <a:t>Чи треба щось наносити на обличчя після маски? 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– Так! Дуже бажано після маски нанести крем/косметичну олію (для сухої шкіри або взимку) або емульсію (для комбінованої /жирної шкіри чи влітку), щоб затримати сироватку в шкірі якомога довше.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381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55576" y="620688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dirty="0">
                <a:solidFill>
                  <a:srgbClr val="000000"/>
                </a:solidFill>
              </a:rPr>
              <a:t>6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uk-UA" sz="2400" dirty="0" smtClean="0">
                <a:solidFill>
                  <a:srgbClr val="FF0000"/>
                </a:solidFill>
                <a:latin typeface="+mn-lt"/>
              </a:rPr>
              <a:t>Чи може маска викликати подразнення? 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– Може, але тільки у випадку, якщо людина має алергію на певні інгредієнти. Склад масок від ТМ </a:t>
            </a: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EKEL </a:t>
            </a:r>
            <a:r>
              <a:rPr lang="uk-UA" sz="2400" u="sng" dirty="0" smtClean="0">
                <a:solidFill>
                  <a:srgbClr val="000000"/>
                </a:solidFill>
                <a:latin typeface="+mn-lt"/>
              </a:rPr>
              <a:t>не є </a:t>
            </a:r>
            <a:r>
              <a:rPr lang="uk-UA" sz="2400" u="sng" dirty="0" err="1" smtClean="0">
                <a:solidFill>
                  <a:srgbClr val="000000"/>
                </a:solidFill>
                <a:latin typeface="+mn-lt"/>
              </a:rPr>
              <a:t>гіпоалергенним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, тому алергікам радимо використовувати маски обережно. Буває, що тільки 1 маска зі всього асортименту (13 видів) викликає алергію. В такому випадку її можна замінити на іншу згідно з потребами шкіри.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7928" y="0"/>
            <a:ext cx="7452946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Часті запитання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5576" y="3284984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7. </a:t>
            </a:r>
            <a:r>
              <a:rPr lang="uk-UA" sz="2400" dirty="0" smtClean="0">
                <a:solidFill>
                  <a:srgbClr val="FF0000"/>
                </a:solidFill>
                <a:latin typeface="+mn-lt"/>
              </a:rPr>
              <a:t>Чи потрібно наносити на обличчя сироватку після маски? </a:t>
            </a: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– Ні. Маска просочена активною сироваткою. Після використання маски не потрібно наносити сироватку, а тільки крем/емульсію.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253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0340" y="1111384"/>
            <a:ext cx="17145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55576" y="1434256"/>
            <a:ext cx="64807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400" b="1" dirty="0" smtClean="0">
                <a:solidFill>
                  <a:srgbClr val="0B7E02"/>
                </a:solidFill>
              </a:rPr>
              <a:t>Скін-тестер</a:t>
            </a:r>
            <a:r>
              <a:rPr lang="uk-UA" sz="2400" dirty="0" smtClean="0">
                <a:solidFill>
                  <a:srgbClr val="000000"/>
                </a:solidFill>
              </a:rPr>
              <a:t> є потужним інструментом продажів косметичної продукції. Найпростіший пристрій вимірює </a:t>
            </a:r>
            <a:r>
              <a:rPr lang="uk-UA" sz="2400" dirty="0">
                <a:solidFill>
                  <a:srgbClr val="000000"/>
                </a:solidFill>
              </a:rPr>
              <a:t>р</a:t>
            </a:r>
            <a:r>
              <a:rPr lang="uk-UA" sz="2400" dirty="0" smtClean="0">
                <a:solidFill>
                  <a:srgbClr val="000000"/>
                </a:solidFill>
              </a:rPr>
              <a:t>івень вологи та жиру в шкірі (у відсотках).</a:t>
            </a:r>
          </a:p>
          <a:p>
            <a:pPr>
              <a:defRPr/>
            </a:pPr>
            <a:r>
              <a:rPr lang="uk-UA" sz="2400" dirty="0" smtClean="0">
                <a:solidFill>
                  <a:srgbClr val="000000"/>
                </a:solidFill>
                <a:latin typeface="+mn-lt"/>
              </a:rPr>
              <a:t>Найголовніше для шкіри – бути добре зволоженою. Якщо це так, вона буде не жирною і не сухою.</a:t>
            </a:r>
          </a:p>
          <a:p>
            <a:pPr>
              <a:defRPr/>
            </a:pPr>
            <a:r>
              <a:rPr lang="uk-UA" sz="2400" dirty="0" smtClean="0">
                <a:solidFill>
                  <a:srgbClr val="000000"/>
                </a:solidFill>
              </a:rPr>
              <a:t>Бажаний рівень вологи – </a:t>
            </a:r>
            <a:r>
              <a:rPr lang="uk-UA" sz="2400" b="1" dirty="0" smtClean="0">
                <a:solidFill>
                  <a:srgbClr val="0B7E02"/>
                </a:solidFill>
              </a:rPr>
              <a:t>30-32%</a:t>
            </a:r>
            <a:r>
              <a:rPr lang="uk-UA" sz="2400" dirty="0" smtClean="0">
                <a:solidFill>
                  <a:srgbClr val="000000"/>
                </a:solidFill>
              </a:rPr>
              <a:t>. Якщо нижче, екран стає червоним. В цьому випадку радимо клієнту краще зволожувати шкіру за допомогою масок та сироватки.</a:t>
            </a:r>
            <a:endParaRPr lang="uk-UA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5527" y="0"/>
            <a:ext cx="7452946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Використання скін-тестеру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2" name="AutoShape 2" descr="http://my-live-01.slatic.net/p/5/gte-digital-skin-analyzer-1493166624-638765-3af875d208b16df40be4c1cf938fb2af-webp-zoo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://my-live-01.slatic.net/p/5/gte-digital-skin-analyzer-1493166624-638765-3af875d208b16df40be4c1cf938fb2af-webp-zoom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://my-live-01.slatic.net/p/5/gte-digital-skin-analyzer-1493166624-638765-3af875d208b16df40be4c1cf938fb2af-webp-zoom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2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8073" y="2077786"/>
            <a:ext cx="3625888" cy="477985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663576" y="836712"/>
            <a:ext cx="67074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 smtClean="0">
                <a:ea typeface="GungsuhChe"/>
                <a:cs typeface="+mn-cs"/>
              </a:rPr>
              <a:t>Якщо у Вас є запитання, будь ласка, телефонуйте </a:t>
            </a:r>
          </a:p>
          <a:p>
            <a:pPr>
              <a:defRPr/>
            </a:pPr>
            <a:r>
              <a:rPr lang="ru-RU" sz="2400" dirty="0">
                <a:solidFill>
                  <a:srgbClr val="00B050"/>
                </a:solidFill>
              </a:rPr>
              <a:t>т. 050 3959716</a:t>
            </a:r>
          </a:p>
          <a:p>
            <a:pPr>
              <a:defRPr/>
            </a:pPr>
            <a:r>
              <a:rPr lang="ru-RU" sz="2400" dirty="0">
                <a:solidFill>
                  <a:srgbClr val="00B050"/>
                </a:solidFill>
              </a:rPr>
              <a:t>т. 097 9387982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400" dirty="0">
              <a:ea typeface="GungsuhChe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 smtClean="0">
                <a:ea typeface="GungsuhChe"/>
                <a:cs typeface="+mn-cs"/>
              </a:rPr>
              <a:t>пишіть</a:t>
            </a:r>
          </a:p>
          <a:p>
            <a:pPr>
              <a:defRPr/>
            </a:pPr>
            <a:r>
              <a:rPr lang="en-US" sz="2400" u="sng" dirty="0" smtClean="0">
                <a:solidFill>
                  <a:srgbClr val="00B050"/>
                </a:solidFill>
              </a:rPr>
              <a:t>sales</a:t>
            </a:r>
            <a:r>
              <a:rPr lang="ru-RU" sz="2400" u="sng" dirty="0">
                <a:solidFill>
                  <a:srgbClr val="00B050"/>
                </a:solidFill>
              </a:rPr>
              <a:t>@farmacia.in.ua</a:t>
            </a:r>
            <a:endParaRPr lang="ru-RU" sz="2400" dirty="0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400" dirty="0" smtClean="0"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 smtClean="0">
                <a:cs typeface="+mn-cs"/>
              </a:rPr>
              <a:t>або заходьте на сайт </a:t>
            </a:r>
          </a:p>
          <a:p>
            <a:pPr>
              <a:defRPr/>
            </a:pPr>
            <a:r>
              <a:rPr lang="ru-RU" sz="2400" dirty="0" smtClean="0">
                <a:solidFill>
                  <a:srgbClr val="00B050"/>
                </a:solidFill>
              </a:rPr>
              <a:t>korea-beauty.com.ua</a:t>
            </a:r>
            <a:endParaRPr lang="uk-UA" sz="2400" dirty="0">
              <a:cs typeface="+mn-cs"/>
            </a:endParaRPr>
          </a:p>
        </p:txBody>
      </p:sp>
      <p:sp>
        <p:nvSpPr>
          <p:cNvPr id="4" name="CustomShape 2"/>
          <p:cNvSpPr>
            <a:spLocks noChangeArrowheads="1"/>
          </p:cNvSpPr>
          <p:nvPr/>
        </p:nvSpPr>
        <p:spPr bwMode="auto">
          <a:xfrm>
            <a:off x="659592" y="4509120"/>
            <a:ext cx="3552368" cy="159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defRPr/>
            </a:pPr>
            <a:r>
              <a:rPr lang="ru-RU" sz="2400" dirty="0" smtClean="0">
                <a:solidFill>
                  <a:srgbClr val="00B050"/>
                </a:solidFill>
                <a:latin typeface="+mn-lt"/>
              </a:rPr>
              <a:t>З </a:t>
            </a:r>
            <a:r>
              <a:rPr lang="ru-RU" sz="2400" dirty="0" err="1" smtClean="0">
                <a:solidFill>
                  <a:srgbClr val="00B050"/>
                </a:solidFill>
                <a:latin typeface="+mn-lt"/>
              </a:rPr>
              <a:t>повагою</a:t>
            </a:r>
            <a:r>
              <a:rPr lang="ru-RU" sz="2400" dirty="0" smtClean="0">
                <a:solidFill>
                  <a:srgbClr val="00B050"/>
                </a:solidFill>
                <a:latin typeface="+mn-lt"/>
              </a:rPr>
              <a:t>,</a:t>
            </a:r>
            <a:endParaRPr lang="ru-RU" sz="2400" dirty="0">
              <a:solidFill>
                <a:srgbClr val="00B050"/>
              </a:solidFill>
              <a:latin typeface="+mn-lt"/>
            </a:endParaRPr>
          </a:p>
          <a:p>
            <a:pPr>
              <a:defRPr/>
            </a:pPr>
            <a:r>
              <a:rPr lang="ru-RU" sz="2400" dirty="0" err="1" smtClean="0">
                <a:solidFill>
                  <a:srgbClr val="00B050"/>
                </a:solidFill>
                <a:latin typeface="+mn-lt"/>
              </a:rPr>
              <a:t>Світлана</a:t>
            </a:r>
            <a:r>
              <a:rPr lang="ru-RU" sz="24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+mn-lt"/>
              </a:rPr>
              <a:t>Бараненко</a:t>
            </a:r>
          </a:p>
          <a:p>
            <a:pPr>
              <a:defRPr/>
            </a:pPr>
            <a:r>
              <a:rPr lang="ru-RU" sz="2400" dirty="0" smtClean="0">
                <a:solidFill>
                  <a:srgbClr val="00B050"/>
                </a:solidFill>
                <a:latin typeface="+mn-lt"/>
              </a:rPr>
              <a:t>ТОВ «Аптека </a:t>
            </a:r>
            <a:r>
              <a:rPr lang="ru-RU" sz="2400" dirty="0" err="1" smtClean="0">
                <a:solidFill>
                  <a:srgbClr val="00B050"/>
                </a:solidFill>
                <a:latin typeface="+mn-lt"/>
              </a:rPr>
              <a:t>Гаєвського</a:t>
            </a:r>
            <a:r>
              <a:rPr lang="ru-RU" sz="2400" dirty="0">
                <a:solidFill>
                  <a:srgbClr val="00B050"/>
                </a:solidFill>
                <a:latin typeface="+mn-lt"/>
              </a:rPr>
              <a:t>»</a:t>
            </a:r>
          </a:p>
          <a:p>
            <a:pPr>
              <a:defRPr/>
            </a:pPr>
            <a:r>
              <a:rPr lang="ru-RU" sz="2400" dirty="0">
                <a:solidFill>
                  <a:srgbClr val="00B050"/>
                </a:solidFill>
              </a:rPr>
              <a:t>м</a:t>
            </a:r>
            <a:r>
              <a:rPr lang="ru-RU" sz="2400" dirty="0" smtClean="0">
                <a:solidFill>
                  <a:srgbClr val="00B050"/>
                </a:solidFill>
                <a:latin typeface="+mn-lt"/>
              </a:rPr>
              <a:t>. Одеса</a:t>
            </a:r>
            <a:endParaRPr lang="ru-RU" sz="2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</p:spTree>
    <p:extLst>
      <p:ext uri="{BB962C8B-B14F-4D97-AF65-F5344CB8AC3E}">
        <p14:creationId xmlns:p14="http://schemas.microsoft.com/office/powerpoint/2010/main" val="14373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71" y="3355713"/>
            <a:ext cx="7194771" cy="936104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0B0F0"/>
                </a:solidFill>
              </a:rPr>
              <a:t>ТА ЗАДОВОЛЕНИХ КЛІЄНТІВ!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5" name="Picture 2" descr="D:\Мои документы\разное\Тренинги Семинары Форумы\Аптечный Ритейл 2014\доклад\waiting-in-line-1024x339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1760" y="4629260"/>
            <a:ext cx="6732240" cy="22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293096"/>
            <a:ext cx="3001406" cy="25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68087" y="1275773"/>
            <a:ext cx="569989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solidFill>
                  <a:srgbClr val="E824CC"/>
                </a:solidFill>
              </a:rPr>
              <a:t>БАЖАЄМО УСПІШНИХ </a:t>
            </a:r>
          </a:p>
          <a:p>
            <a:r>
              <a:rPr lang="ru-RU" sz="4400" b="1" dirty="0" smtClean="0">
                <a:solidFill>
                  <a:srgbClr val="E824CC"/>
                </a:solidFill>
              </a:rPr>
              <a:t>ПРОДАЖІВ</a:t>
            </a:r>
            <a:endParaRPr lang="ru-RU" sz="4400" dirty="0"/>
          </a:p>
        </p:txBody>
      </p:sp>
      <p:sp>
        <p:nvSpPr>
          <p:cNvPr id="6" name="AutoShape 4" descr="Картинки по запросу доллары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Картинки по запросу доллары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61798">
            <a:off x="503150" y="1596199"/>
            <a:ext cx="1685770" cy="140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53909">
            <a:off x="3886854" y="309425"/>
            <a:ext cx="860526" cy="7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29779">
            <a:off x="7208774" y="2215070"/>
            <a:ext cx="1251536" cy="104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943396">
            <a:off x="7616808" y="3914849"/>
            <a:ext cx="908431" cy="7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368144">
            <a:off x="5433749" y="2677678"/>
            <a:ext cx="860526" cy="7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28646">
            <a:off x="7404279" y="461824"/>
            <a:ext cx="860526" cy="7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4474" y="442289"/>
            <a:ext cx="860526" cy="7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05297">
            <a:off x="1993160" y="392343"/>
            <a:ext cx="860526" cy="7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870049">
            <a:off x="5448275" y="392343"/>
            <a:ext cx="860526" cy="7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53909">
            <a:off x="3104913" y="2774078"/>
            <a:ext cx="963503" cy="80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490807">
            <a:off x="2713245" y="4309714"/>
            <a:ext cx="523603" cy="4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688085">
            <a:off x="6086828" y="4260182"/>
            <a:ext cx="642567" cy="5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59213">
            <a:off x="2099" y="3728807"/>
            <a:ext cx="697608" cy="5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Картинки по запросу доллары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368144">
            <a:off x="4300779" y="4094756"/>
            <a:ext cx="860526" cy="7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0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Клочко Г.Б\Диск Д\Мои документы\PRIVATE LABEL\КИТАЙ\2016\КОСМЕТИКА\Обучение\фото косметики\фончик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3187" y="0"/>
            <a:ext cx="463081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16824" cy="792088"/>
          </a:xfrm>
        </p:spPr>
        <p:txBody>
          <a:bodyPr>
            <a:normAutofit/>
          </a:bodyPr>
          <a:lstStyle/>
          <a:p>
            <a:r>
              <a:rPr lang="uk-UA" b="1" smtClean="0">
                <a:solidFill>
                  <a:srgbClr val="669900"/>
                </a:solidFill>
              </a:rPr>
              <a:t>Чому корейська косметика?</a:t>
            </a:r>
            <a:endParaRPr lang="uk-UA" b="1">
              <a:solidFill>
                <a:srgbClr val="6699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3528" y="1265536"/>
            <a:ext cx="650506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uk-UA" sz="3600" b="1" dirty="0" smtClean="0">
                <a:solidFill>
                  <a:schemeClr val="accent6">
                    <a:lumMod val="50000"/>
                  </a:schemeClr>
                </a:solidFill>
              </a:rPr>
              <a:t>Натуральність</a:t>
            </a:r>
          </a:p>
          <a:p>
            <a:pPr algn="l"/>
            <a:endParaRPr lang="uk-UA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uk-UA" sz="3600" b="1" dirty="0" smtClean="0">
                <a:solidFill>
                  <a:schemeClr val="accent6">
                    <a:lumMod val="50000"/>
                  </a:schemeClr>
                </a:solidFill>
              </a:rPr>
              <a:t>Унікальний склад та інноваційний підхід</a:t>
            </a:r>
          </a:p>
          <a:p>
            <a:pPr algn="l"/>
            <a:endParaRPr lang="uk-UA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uk-UA" sz="3600" b="1" dirty="0" smtClean="0">
                <a:solidFill>
                  <a:schemeClr val="accent6">
                    <a:lumMod val="50000"/>
                  </a:schemeClr>
                </a:solidFill>
              </a:rPr>
              <a:t>Якість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uk-UA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uk-UA" sz="3600" b="1" dirty="0" smtClean="0">
                <a:solidFill>
                  <a:schemeClr val="accent6">
                    <a:lumMod val="50000"/>
                  </a:schemeClr>
                </a:solidFill>
              </a:rPr>
              <a:t>Доступність</a:t>
            </a:r>
          </a:p>
        </p:txBody>
      </p:sp>
    </p:spTree>
    <p:extLst>
      <p:ext uri="{BB962C8B-B14F-4D97-AF65-F5344CB8AC3E}">
        <p14:creationId xmlns:p14="http://schemas.microsoft.com/office/powerpoint/2010/main" val="353897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7338" y="15876"/>
            <a:ext cx="7249325" cy="67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Як визначити свій тип шкіри?...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9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02212"/>
              </p:ext>
            </p:extLst>
          </p:nvPr>
        </p:nvGraphicFramePr>
        <p:xfrm>
          <a:off x="395536" y="1064096"/>
          <a:ext cx="8352928" cy="5029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832648"/>
                <a:gridCol w="648072"/>
                <a:gridCol w="1152128"/>
                <a:gridCol w="720080"/>
              </a:tblGrid>
              <a:tr h="451687">
                <a:tc>
                  <a:txBody>
                    <a:bodyPr/>
                    <a:lstStyle/>
                    <a:p>
                      <a:pPr algn="ctr"/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/>
                        <a:t>Так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/>
                        <a:t>Інколи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/>
                        <a:t>Ні</a:t>
                      </a:r>
                      <a:endParaRPr lang="uk-UA" sz="2400" noProof="0" dirty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1. Моя шкіра жирна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3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2. Мій ніс блищить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3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3. Моє</a:t>
                      </a:r>
                      <a:r>
                        <a:rPr lang="uk-UA" sz="2400" baseline="0" noProof="0" dirty="0" smtClean="0"/>
                        <a:t> обличчя місцями сухе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3</a:t>
                      </a:r>
                      <a:endParaRPr lang="uk-UA" sz="2400" b="1" noProof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4. У моєї шкіри нерівна структура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3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5. У мене акне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3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6. Моя шкіра</a:t>
                      </a:r>
                      <a:r>
                        <a:rPr lang="uk-UA" sz="2400" baseline="0" noProof="0" dirty="0" smtClean="0"/>
                        <a:t> </a:t>
                      </a:r>
                      <a:r>
                        <a:rPr lang="uk-UA" sz="2400" noProof="0" dirty="0" smtClean="0"/>
                        <a:t>волога</a:t>
                      </a:r>
                      <a:r>
                        <a:rPr lang="uk-UA" sz="2400" baseline="0" noProof="0" dirty="0" smtClean="0"/>
                        <a:t> на дотик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3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7. У мене помітні зморшки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3</a:t>
                      </a:r>
                      <a:endParaRPr lang="uk-UA" sz="2400" b="1" noProof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8. Моя шкіра тьмяна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3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9. Макіяж не</a:t>
                      </a:r>
                      <a:r>
                        <a:rPr lang="uk-UA" sz="2400" baseline="0" noProof="0" dirty="0" smtClean="0"/>
                        <a:t> </a:t>
                      </a:r>
                      <a:r>
                        <a:rPr lang="uk-UA" sz="2400" noProof="0" dirty="0" smtClean="0"/>
                        <a:t>тримається довго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3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</a:tr>
              <a:tr h="451687">
                <a:tc>
                  <a:txBody>
                    <a:bodyPr/>
                    <a:lstStyle/>
                    <a:p>
                      <a:r>
                        <a:rPr lang="uk-UA" sz="2400" noProof="0" dirty="0" smtClean="0"/>
                        <a:t>10.  Моя шкіра прихильна до  подразнення</a:t>
                      </a:r>
                      <a:endParaRPr lang="uk-UA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1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smtClean="0"/>
                        <a:t>2</a:t>
                      </a:r>
                      <a:endParaRPr lang="uk-UA" sz="2400" b="1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/>
                        <a:t>3</a:t>
                      </a:r>
                      <a:endParaRPr lang="uk-UA" sz="2400" b="1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3548" y="15876"/>
            <a:ext cx="81369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Суха, нормальна </a:t>
            </a:r>
            <a:r>
              <a:rPr lang="ru-RU" sz="3800" b="1" dirty="0" err="1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або</a:t>
            </a:r>
            <a:r>
              <a:rPr lang="ru-RU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 жирна </a:t>
            </a:r>
            <a:r>
              <a:rPr lang="ru-RU" sz="3800" b="1" dirty="0" err="1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шкіра</a:t>
            </a:r>
            <a:endParaRPr lang="ru-RU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23285505"/>
              </p:ext>
            </p:extLst>
          </p:nvPr>
        </p:nvGraphicFramePr>
        <p:xfrm>
          <a:off x="1221627" y="1268760"/>
          <a:ext cx="670074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</p:spTree>
    <p:extLst>
      <p:ext uri="{BB962C8B-B14F-4D97-AF65-F5344CB8AC3E}">
        <p14:creationId xmlns:p14="http://schemas.microsoft.com/office/powerpoint/2010/main" val="26821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55332" y="15876"/>
            <a:ext cx="30333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Суха шкіра</a:t>
            </a:r>
            <a:endParaRPr lang="uk-UA" sz="4400" b="1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764704"/>
            <a:ext cx="48191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smtClean="0"/>
              <a:t>Виробляє мало поту і жиру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uk-UA" sz="2400" b="1" smtClean="0"/>
              <a:t>Містить мало вологи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uk-UA" sz="2400" b="1" smtClean="0"/>
              <a:t>Схильна до шорсткості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uk-UA" sz="2400" b="1" smtClean="0"/>
              <a:t>Схильна до утворення зморшок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3690505"/>
            <a:ext cx="3526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uk-UA" sz="4000" b="1" dirty="0" smtClean="0"/>
              <a:t>Зволоження цілий рік!!!</a:t>
            </a:r>
            <a:endParaRPr lang="uk-UA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45786" y="2433082"/>
            <a:ext cx="3852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 smtClean="0">
                <a:solidFill>
                  <a:srgbClr val="FF0000"/>
                </a:solidFill>
                <a:latin typeface="+mn-lt"/>
                <a:ea typeface="GungsuhChe"/>
                <a:cs typeface="+mn-cs"/>
              </a:rPr>
              <a:t>Як доглядати?</a:t>
            </a:r>
            <a:endParaRPr lang="uk-UA" sz="40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pic>
        <p:nvPicPr>
          <p:cNvPr id="3074" name="Picture 2" descr="Картинки по запросу увлажнение кож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284984"/>
            <a:ext cx="3962731" cy="3056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</p:spTree>
    <p:extLst>
      <p:ext uri="{BB962C8B-B14F-4D97-AF65-F5344CB8AC3E}">
        <p14:creationId xmlns:p14="http://schemas.microsoft.com/office/powerpoint/2010/main" val="29382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Картинки по запросу специальный уход за кожей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65" y="3065631"/>
            <a:ext cx="3150607" cy="2174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Прямоугольник 1"/>
          <p:cNvSpPr/>
          <p:nvPr/>
        </p:nvSpPr>
        <p:spPr>
          <a:xfrm>
            <a:off x="2231740" y="15876"/>
            <a:ext cx="46805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Нормальна шкіра</a:t>
            </a:r>
            <a:endParaRPr lang="uk-UA" sz="4400" b="1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879103"/>
            <a:ext cx="6757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smtClean="0"/>
              <a:t>Ідеальна шкіра зі швидким обміном речовин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909843"/>
            <a:ext cx="5693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uk-UA" sz="4000" b="1" dirty="0"/>
              <a:t>Спеціальний догляд в міжсезоння</a:t>
            </a:r>
            <a:endParaRPr lang="uk-UA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1383159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u="sng" smtClean="0"/>
              <a:t>Мінус - чутлива до сезонних коливань клімату</a:t>
            </a:r>
            <a:endParaRPr lang="uk-UA" sz="2400" b="1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4377298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uk-UA" sz="4000" b="1" dirty="0" smtClean="0"/>
              <a:t>Зволоження </a:t>
            </a:r>
            <a:r>
              <a:rPr lang="uk-UA" sz="4000" b="1" dirty="0"/>
              <a:t>влітку</a:t>
            </a:r>
            <a:endParaRPr lang="uk-UA" sz="4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5313402"/>
            <a:ext cx="5693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uk-UA" sz="4000" b="1" dirty="0" smtClean="0"/>
              <a:t>Відлущування </a:t>
            </a:r>
            <a:r>
              <a:rPr lang="uk-UA" sz="4000" b="1" dirty="0"/>
              <a:t>взимку</a:t>
            </a:r>
            <a:endParaRPr lang="uk-UA" sz="4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681790" y="2073042"/>
            <a:ext cx="3780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 smtClean="0">
                <a:solidFill>
                  <a:srgbClr val="FF0000"/>
                </a:solidFill>
                <a:latin typeface="+mn-lt"/>
                <a:ea typeface="GungsuhChe"/>
                <a:cs typeface="+mn-cs"/>
              </a:rPr>
              <a:t>Як доглядати?</a:t>
            </a:r>
            <a:endParaRPr lang="uk-UA" sz="40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12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</p:spTree>
    <p:extLst>
      <p:ext uri="{BB962C8B-B14F-4D97-AF65-F5344CB8AC3E}">
        <p14:creationId xmlns:p14="http://schemas.microsoft.com/office/powerpoint/2010/main" val="10788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9802" y="15876"/>
            <a:ext cx="35643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Жирна шкіра</a:t>
            </a:r>
            <a:endParaRPr lang="uk-UA" sz="44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879103"/>
            <a:ext cx="4646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dirty="0"/>
              <a:t>Виробляє занадто багато жиру</a:t>
            </a:r>
            <a:endParaRPr lang="uk-UA" sz="24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780928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ru-RU" sz="3600" b="1" dirty="0" err="1"/>
              <a:t>Відлущувати</a:t>
            </a:r>
            <a:r>
              <a:rPr lang="ru-RU" sz="3600" b="1" dirty="0"/>
              <a:t> </a:t>
            </a:r>
            <a:r>
              <a:rPr lang="ru-RU" sz="3600" b="1" dirty="0" err="1"/>
              <a:t>відмерлі</a:t>
            </a:r>
            <a:r>
              <a:rPr lang="ru-RU" sz="3600" b="1" dirty="0"/>
              <a:t> </a:t>
            </a:r>
            <a:r>
              <a:rPr lang="ru-RU" sz="3600" b="1" dirty="0" err="1"/>
              <a:t>клітини</a:t>
            </a:r>
            <a:r>
              <a:rPr lang="ru-RU" sz="3600" b="1" dirty="0"/>
              <a:t> за </a:t>
            </a:r>
            <a:r>
              <a:rPr lang="ru-RU" sz="3600" b="1" dirty="0" err="1"/>
              <a:t>допомогою</a:t>
            </a:r>
            <a:r>
              <a:rPr lang="ru-RU" sz="3600" b="1" dirty="0"/>
              <a:t> </a:t>
            </a:r>
            <a:r>
              <a:rPr lang="ru-RU" sz="3600" b="1" dirty="0" err="1"/>
              <a:t>скрабу</a:t>
            </a:r>
            <a:endParaRPr lang="uk-UA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1340768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smtClean="0"/>
              <a:t>Зайвий жир призводить до появи акне і висипань</a:t>
            </a:r>
            <a:endParaRPr lang="uk-UA" sz="2400" b="1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4532927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uk-UA" sz="3600" b="1" dirty="0" smtClean="0"/>
              <a:t>Не </a:t>
            </a:r>
            <a:r>
              <a:rPr lang="uk-UA" sz="3600" b="1" dirty="0"/>
              <a:t>зловживати умиванням</a:t>
            </a:r>
            <a:endParaRPr lang="uk-UA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3527" y="5734997"/>
            <a:ext cx="460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uk-UA" sz="3600" b="1" dirty="0" smtClean="0"/>
              <a:t>Зволожувати!!!</a:t>
            </a:r>
            <a:endParaRPr lang="uk-UA" sz="3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651635" y="2204864"/>
            <a:ext cx="3780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 smtClean="0">
                <a:solidFill>
                  <a:srgbClr val="FF0000"/>
                </a:solidFill>
                <a:latin typeface="+mn-lt"/>
                <a:ea typeface="GungsuhChe"/>
                <a:cs typeface="+mn-cs"/>
              </a:rPr>
              <a:t>Як доглядати?</a:t>
            </a:r>
            <a:endParaRPr lang="uk-UA" sz="40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3568" y="1815207"/>
            <a:ext cx="4248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uk-UA" sz="2400" b="1" dirty="0"/>
              <a:t>Макіяж легко змащується</a:t>
            </a:r>
          </a:p>
        </p:txBody>
      </p:sp>
      <p:pic>
        <p:nvPicPr>
          <p:cNvPr id="8194" name="Picture 2" descr="Картинки по запросу уход за жирной кожей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3442067"/>
            <a:ext cx="3028658" cy="2219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</p:spTree>
    <p:extLst>
      <p:ext uri="{BB962C8B-B14F-4D97-AF65-F5344CB8AC3E}">
        <p14:creationId xmlns:p14="http://schemas.microsoft.com/office/powerpoint/2010/main" val="21247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</p:spPr>
        <p:txBody>
          <a:bodyPr>
            <a:noAutofit/>
          </a:bodyPr>
          <a:lstStyle/>
          <a:p>
            <a:r>
              <a:rPr lang="uk-UA" sz="4000" b="1" smtClean="0">
                <a:solidFill>
                  <a:srgbClr val="E824CC"/>
                </a:solidFill>
              </a:rPr>
              <a:t>Ефективний догляд за шкірою обличчя</a:t>
            </a:r>
            <a:endParaRPr lang="uk-UA" sz="4000">
              <a:solidFill>
                <a:srgbClr val="E824CC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46889"/>
              </p:ext>
            </p:extLst>
          </p:nvPr>
        </p:nvGraphicFramePr>
        <p:xfrm>
          <a:off x="109998" y="3933056"/>
          <a:ext cx="8856982" cy="2311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602"/>
                <a:gridCol w="1224136"/>
                <a:gridCol w="1008112"/>
                <a:gridCol w="1440160"/>
                <a:gridCol w="1584176"/>
                <a:gridCol w="1296144"/>
                <a:gridCol w="1442652"/>
              </a:tblGrid>
              <a:tr h="251842">
                <a:tc>
                  <a:txBody>
                    <a:bodyPr/>
                    <a:lstStyle/>
                    <a:p>
                      <a:pPr algn="ctr" fontAlgn="b"/>
                      <a:r>
                        <a:rPr lang="uk-UA" sz="1800" b="1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Вік</a:t>
                      </a:r>
                      <a:endParaRPr lang="uk-UA" sz="1800" b="1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u="none" strike="noStrike" noProof="0" smtClean="0">
                          <a:solidFill>
                            <a:schemeClr val="bg1"/>
                          </a:solidFill>
                          <a:effectLst/>
                        </a:rPr>
                        <a:t>Очищення</a:t>
                      </a:r>
                      <a:endParaRPr lang="uk-UA" sz="2000" b="1" i="0" u="none" strike="noStrike" noProof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solidFill>
                      <a:srgbClr val="E82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u="none" strike="noStrike" noProof="0" dirty="0" err="1" smtClean="0">
                          <a:solidFill>
                            <a:schemeClr val="bg1"/>
                          </a:solidFill>
                          <a:effectLst/>
                        </a:rPr>
                        <a:t>Тонізу-вання</a:t>
                      </a:r>
                      <a:endParaRPr lang="uk-UA" sz="20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solidFill>
                      <a:srgbClr val="E82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i="0" u="none" strike="noStrike" noProof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Захист від сонця</a:t>
                      </a:r>
                      <a:endParaRPr lang="uk-UA" sz="2000" b="1" i="0" u="none" strike="noStrike" noProof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solidFill>
                      <a:srgbClr val="E82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Зволоження</a:t>
                      </a:r>
                      <a:endParaRPr lang="uk-UA" sz="20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solidFill>
                      <a:srgbClr val="E82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Живлення</a:t>
                      </a:r>
                      <a:endParaRPr lang="uk-UA" sz="20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solidFill>
                      <a:srgbClr val="E824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1" u="none" strike="noStrike" noProof="0" dirty="0" smtClean="0">
                          <a:solidFill>
                            <a:schemeClr val="bg1"/>
                          </a:solidFill>
                          <a:effectLst/>
                        </a:rPr>
                        <a:t>Віковий догляд</a:t>
                      </a:r>
                      <a:endParaRPr lang="uk-UA" sz="20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solidFill>
                      <a:srgbClr val="E824CC"/>
                    </a:solidFill>
                  </a:tcPr>
                </a:tc>
              </a:tr>
              <a:tr h="42309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1" u="none" strike="noStrike" noProof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до 25 </a:t>
                      </a:r>
                      <a:endParaRPr lang="uk-UA" sz="2300" b="1" i="0" u="none" strike="noStrike" noProof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</a:tr>
              <a:tr h="42309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1" u="none" strike="noStrike" noProof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25-30 </a:t>
                      </a:r>
                      <a:endParaRPr lang="uk-UA" sz="2300" b="1" i="0" u="none" strike="noStrike" noProof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</a:tr>
              <a:tr h="42309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1" u="none" strike="noStrike" noProof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30-40 </a:t>
                      </a:r>
                      <a:endParaRPr lang="uk-UA" sz="2300" b="1" i="0" u="none" strike="noStrike" noProof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</a:tr>
              <a:tr h="423094">
                <a:tc>
                  <a:txBody>
                    <a:bodyPr/>
                    <a:lstStyle/>
                    <a:p>
                      <a:pPr algn="ctr" fontAlgn="b"/>
                      <a:r>
                        <a:rPr lang="uk-UA" sz="2300" b="1" u="none" strike="noStrike" noProof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40 +</a:t>
                      </a:r>
                      <a:endParaRPr lang="uk-UA" sz="2300" b="1" i="0" u="none" strike="noStrike" noProof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2100" b="1" u="none" strike="noStrike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endParaRPr lang="uk-UA" sz="2100" b="1" i="0" u="none" strike="noStrike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240" marR="9240" marT="9240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13314" name="Picture 2" descr="http://konturkrasoty.ru/uploads/posts/2016-03/1457181879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konturkrasoty.ru/uploads/posts/2016-03/1457181869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1020624"/>
            <a:ext cx="2736304" cy="271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://konturkrasoty.ru/uploads/posts/2016-03/1457181932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1034910"/>
            <a:ext cx="2664296" cy="261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45528" y="15876"/>
            <a:ext cx="7452946" cy="6762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800" b="1" dirty="0" smtClean="0">
                <a:solidFill>
                  <a:srgbClr val="00B050"/>
                </a:solidFill>
                <a:latin typeface="+mn-lt"/>
                <a:ea typeface="GungsuhChe"/>
                <a:cs typeface="+mn-cs"/>
              </a:rPr>
              <a:t>Тканинні маски з Південної Кореї </a:t>
            </a:r>
            <a:endParaRPr lang="uk-UA" sz="38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1560" y="692696"/>
            <a:ext cx="8190910" cy="1600438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 smtClean="0">
                <a:solidFill>
                  <a:srgbClr val="403152"/>
                </a:solidFill>
                <a:latin typeface="+mn-lt"/>
                <a:cs typeface="+mn-cs"/>
              </a:rPr>
              <a:t>1. </a:t>
            </a:r>
            <a:r>
              <a:rPr lang="ru-RU" sz="2400" b="1" dirty="0">
                <a:solidFill>
                  <a:srgbClr val="403152"/>
                </a:solidFill>
              </a:rPr>
              <a:t>Тканинні маски </a:t>
            </a:r>
            <a:r>
              <a:rPr lang="ru-RU" sz="2400" b="1" dirty="0" err="1">
                <a:solidFill>
                  <a:srgbClr val="403152"/>
                </a:solidFill>
              </a:rPr>
              <a:t>більш</a:t>
            </a:r>
            <a:r>
              <a:rPr lang="ru-RU" sz="2400" b="1" dirty="0">
                <a:solidFill>
                  <a:srgbClr val="403152"/>
                </a:solidFill>
              </a:rPr>
              <a:t> </a:t>
            </a:r>
            <a:r>
              <a:rPr lang="ru-RU" sz="2400" b="1" dirty="0" err="1">
                <a:solidFill>
                  <a:srgbClr val="403152"/>
                </a:solidFill>
              </a:rPr>
              <a:t>ефективні</a:t>
            </a:r>
            <a:r>
              <a:rPr lang="ru-RU" sz="2400" b="1" dirty="0">
                <a:solidFill>
                  <a:srgbClr val="403152"/>
                </a:solidFill>
              </a:rPr>
              <a:t>, </a:t>
            </a:r>
            <a:r>
              <a:rPr lang="ru-RU" sz="2400" b="1" dirty="0" err="1">
                <a:solidFill>
                  <a:srgbClr val="403152"/>
                </a:solidFill>
              </a:rPr>
              <a:t>ніж</a:t>
            </a:r>
            <a:r>
              <a:rPr lang="ru-RU" sz="2400" b="1" dirty="0">
                <a:solidFill>
                  <a:srgbClr val="403152"/>
                </a:solidFill>
              </a:rPr>
              <a:t> </a:t>
            </a:r>
            <a:r>
              <a:rPr lang="ru-RU" sz="2400" b="1" dirty="0" err="1">
                <a:solidFill>
                  <a:srgbClr val="403152"/>
                </a:solidFill>
              </a:rPr>
              <a:t>кремові</a:t>
            </a:r>
            <a:r>
              <a:rPr lang="uk-UA" sz="2400" b="1" dirty="0" smtClean="0">
                <a:solidFill>
                  <a:srgbClr val="403152"/>
                </a:solidFill>
                <a:latin typeface="+mn-lt"/>
                <a:cs typeface="+mn-cs"/>
              </a:rPr>
              <a:t>. </a:t>
            </a:r>
            <a:r>
              <a:rPr lang="uk-UA" sz="2400" dirty="0" smtClean="0">
                <a:solidFill>
                  <a:srgbClr val="403152"/>
                </a:solidFill>
                <a:latin typeface="+mn-lt"/>
                <a:cs typeface="+mn-cs"/>
              </a:rPr>
              <a:t>Тканинна основа маски не дає сироватці випаровуватися та сприяє її глибокому проникненню в дерму.</a:t>
            </a:r>
            <a:endParaRPr lang="uk-UA" sz="2400" dirty="0">
              <a:latin typeface="+mn-lt"/>
              <a:cs typeface="+mn-cs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1753" y="2199474"/>
            <a:ext cx="5900495" cy="1805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Скругленный прямоугольник 9"/>
          <p:cNvSpPr/>
          <p:nvPr/>
        </p:nvSpPr>
        <p:spPr>
          <a:xfrm>
            <a:off x="632520" y="4564866"/>
            <a:ext cx="5523656" cy="1600438"/>
          </a:xfrm>
          <a:prstGeom prst="round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dirty="0" smtClean="0">
                <a:solidFill>
                  <a:srgbClr val="403152"/>
                </a:solidFill>
                <a:cs typeface="+mn-cs"/>
              </a:rPr>
              <a:t>2. </a:t>
            </a:r>
            <a:r>
              <a:rPr lang="uk-UA" sz="2400" b="1" u="sng" dirty="0" smtClean="0">
                <a:solidFill>
                  <a:srgbClr val="403152"/>
                </a:solidFill>
                <a:cs typeface="+mn-cs"/>
              </a:rPr>
              <a:t>Зручно та швидко</a:t>
            </a:r>
            <a:r>
              <a:rPr lang="uk-UA" sz="2400" b="1" dirty="0" smtClean="0">
                <a:solidFill>
                  <a:srgbClr val="403152"/>
                </a:solidFill>
                <a:latin typeface="Candara" pitchFamily="34" charset="0"/>
                <a:cs typeface="+mn-cs"/>
              </a:rPr>
              <a:t>.</a:t>
            </a:r>
            <a:r>
              <a:rPr lang="uk-UA" sz="2400" dirty="0">
                <a:solidFill>
                  <a:srgbClr val="403152"/>
                </a:solidFill>
              </a:rPr>
              <a:t> Не треба витрачати багато часу на приготування та нанесення маски </a:t>
            </a:r>
            <a:r>
              <a:rPr lang="uk-UA" sz="2400" dirty="0">
                <a:solidFill>
                  <a:srgbClr val="403152"/>
                </a:solidFill>
                <a:sym typeface="Wingdings" pitchFamily="2" charset="2"/>
              </a:rPr>
              <a:t></a:t>
            </a:r>
            <a:endParaRPr lang="uk-UA" sz="2400" b="1" dirty="0">
              <a:solidFill>
                <a:prstClr val="black"/>
              </a:solidFill>
              <a:latin typeface="Candara" pitchFamily="34" charset="0"/>
              <a:cs typeface="+mn-cs"/>
            </a:endParaRPr>
          </a:p>
        </p:txBody>
      </p:sp>
      <p:pic>
        <p:nvPicPr>
          <p:cNvPr id="11" name="Picture 4" descr="Картинки по запросу экономия времени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8184" y="4293096"/>
            <a:ext cx="1664480" cy="19953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Shape 2"/>
          <p:cNvSpPr txBox="1">
            <a:spLocks noChangeArrowheads="1"/>
          </p:cNvSpPr>
          <p:nvPr/>
        </p:nvSpPr>
        <p:spPr bwMode="auto">
          <a:xfrm>
            <a:off x="0" y="6453188"/>
            <a:ext cx="320384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uk-UA" sz="2000" b="1" i="1" dirty="0" smtClean="0">
                <a:solidFill>
                  <a:srgbClr val="3DAD1F"/>
                </a:solidFill>
                <a:latin typeface="+mn-lt"/>
              </a:rPr>
              <a:t>Результат – на обличчі!</a:t>
            </a:r>
          </a:p>
        </p:txBody>
      </p:sp>
    </p:spTree>
    <p:extLst>
      <p:ext uri="{BB962C8B-B14F-4D97-AF65-F5344CB8AC3E}">
        <p14:creationId xmlns:p14="http://schemas.microsoft.com/office/powerpoint/2010/main" val="6058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57643</TotalTime>
  <Words>987</Words>
  <Application>Microsoft Office PowerPoint</Application>
  <PresentationFormat>Экран (4:3)</PresentationFormat>
  <Paragraphs>188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Чому корейська косметика?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Ефективний догляд за шкірою обличчя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 ЗАДОВОЛЕНИХ КЛІЄНТІВ!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Клочко Галина Борисовна</dc:creator>
  <cp:lastModifiedBy>Бараненко Светлана Николаевна</cp:lastModifiedBy>
  <cp:revision>669</cp:revision>
  <cp:lastPrinted>2014-10-14T15:02:39Z</cp:lastPrinted>
  <dcterms:created xsi:type="dcterms:W3CDTF">2014-10-06T13:20:21Z</dcterms:created>
  <dcterms:modified xsi:type="dcterms:W3CDTF">2017-07-18T08:07:59Z</dcterms:modified>
</cp:coreProperties>
</file>