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5" r:id="rId2"/>
    <p:sldId id="321" r:id="rId3"/>
    <p:sldId id="346" r:id="rId4"/>
    <p:sldId id="351" r:id="rId5"/>
    <p:sldId id="339" r:id="rId6"/>
    <p:sldId id="350" r:id="rId7"/>
    <p:sldId id="353" r:id="rId8"/>
    <p:sldId id="352" r:id="rId9"/>
    <p:sldId id="342" r:id="rId10"/>
    <p:sldId id="340" r:id="rId11"/>
    <p:sldId id="347" r:id="rId12"/>
    <p:sldId id="344" r:id="rId13"/>
    <p:sldId id="348" r:id="rId14"/>
    <p:sldId id="349" r:id="rId15"/>
    <p:sldId id="343" r:id="rId16"/>
    <p:sldId id="341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oukareas@gmail.com" initials="p" lastIdx="3" clrIdx="0">
    <p:extLst>
      <p:ext uri="{19B8F6BF-5375-455C-9EA6-DF929625EA0E}">
        <p15:presenceInfo xmlns:p15="http://schemas.microsoft.com/office/powerpoint/2012/main" userId="805e504ced35ac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9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45117D-E74B-4352-A295-8518B1DBB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7C6BC-5603-4BC5-B6D8-07355F17C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3555-7168-435D-A449-C54107F241E4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E55BF-36D9-4A2F-B301-52B0AB18E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EFD7A-3E05-4FCA-8A92-7398D05A67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0C12-4158-49C6-A55A-4320C2EFF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42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2FE56-D44D-4513-96B7-942ACA90B7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0E075-355B-4765-9435-FEF83EA354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8847-CE27-4D45-A748-DD5EE4FA3069}" type="datetimeFigureOut">
              <a:rPr lang="en-US" smtClean="0"/>
              <a:t>23-Feb-21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40F3103-8076-409C-916A-AE72CA0BC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86366E-CAE7-4FC5-B2C9-445F7018C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1342-6C80-473C-B58B-5E377D061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172A3-EBEF-4E65-BFF1-D11BB25DD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690A-39C5-45ED-94CE-DAB69C360E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3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CE11-2D88-4A7A-AF49-0E39454E9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 userDrawn="1"/>
        </p:nvSpPr>
        <p:spPr bwMode="auto">
          <a:xfrm flipV="1">
            <a:off x="152400" y="6507162"/>
            <a:ext cx="8915400" cy="46038"/>
          </a:xfrm>
          <a:prstGeom prst="roundRect">
            <a:avLst>
              <a:gd name="adj" fmla="val 4542"/>
            </a:avLst>
          </a:prstGeom>
          <a:gradFill rotWithShape="0">
            <a:gsLst>
              <a:gs pos="0">
                <a:srgbClr val="FFFFFF"/>
              </a:gs>
              <a:gs pos="100000">
                <a:srgbClr val="0000FF"/>
              </a:gs>
            </a:gsLst>
            <a:lin ang="10800000" scaled="1"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53200"/>
            <a:ext cx="116249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900" dirty="0">
                <a:latin typeface="Calibri"/>
              </a:rPr>
              <a:t>ΠΑΥΛΟΣ ΛΟΥΚΑΡΕΑΣ</a:t>
            </a:r>
            <a:endParaRPr lang="en-US" sz="900" dirty="0">
              <a:latin typeface="Calibri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683244" y="6570555"/>
            <a:ext cx="154241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l-GR" sz="900" dirty="0">
                <a:latin typeface="Calibri"/>
              </a:rPr>
              <a:t>ΑΝΙΧΝΕΥΣΗ ΛΙΠΩΔΟΥΣ ΙΣΤΟΥ</a:t>
            </a:r>
            <a:endParaRPr lang="en-US" sz="900" dirty="0">
              <a:latin typeface="Calibri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34400" y="6553200"/>
            <a:ext cx="32573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2D88A12E-E6FB-9E48-ABDA-5B1ED862FA94}" type="slidenum">
              <a:rPr lang="en-US" sz="900">
                <a:latin typeface="Calibri"/>
              </a:rPr>
              <a:pPr>
                <a:defRPr/>
              </a:pPr>
              <a:t>‹#›</a:t>
            </a:fld>
            <a:endParaRPr lang="en-US" sz="900" dirty="0">
              <a:latin typeface="Calibri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63066" y="6553200"/>
            <a:ext cx="4667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Calibri"/>
              </a:rPr>
              <a:t>SLIDE</a:t>
            </a:r>
            <a:r>
              <a:rPr lang="el-GR" sz="900" dirty="0">
                <a:latin typeface="Calibri"/>
              </a:rPr>
              <a:t> </a:t>
            </a:r>
            <a:endParaRPr lang="en-US" sz="900" dirty="0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31239-340F-47B1-AF09-6037A301A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pPr algn="l"/>
            <a:r>
              <a:rPr lang="en-US" b="1" dirty="0"/>
              <a:t>Adipose Tissue Detection using Infrared Images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040B75-44E1-4206-82E2-A1166A1DA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792959"/>
            <a:ext cx="6400800" cy="1752600"/>
          </a:xfrm>
        </p:spPr>
        <p:txBody>
          <a:bodyPr/>
          <a:lstStyle/>
          <a:p>
            <a:pPr algn="l"/>
            <a:r>
              <a:rPr lang="en-US" b="1" dirty="0"/>
              <a:t>Digital Signal and Image Processing Laboratory </a:t>
            </a:r>
          </a:p>
          <a:p>
            <a:pPr algn="l"/>
            <a:r>
              <a:rPr lang="en-US" i="1" dirty="0"/>
              <a:t>Department of Electrical and Computer Engineering </a:t>
            </a:r>
          </a:p>
          <a:p>
            <a:pPr algn="l"/>
            <a:r>
              <a:rPr lang="en-US" i="1" dirty="0"/>
              <a:t>University of Patras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71A97-38A8-4CAE-A370-B13D10C0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344" y="5124926"/>
            <a:ext cx="789856" cy="99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7B8-A09A-4E5D-9D8A-5C84681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Δεύτερο Στάδιο</a:t>
            </a:r>
            <a:r>
              <a:rPr lang="en-US" dirty="0"/>
              <a:t>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FBB-65FC-4D12-AF4E-7F0A57A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r>
              <a:rPr lang="el-GR" dirty="0"/>
              <a:t>:</a:t>
            </a:r>
            <a:r>
              <a:rPr lang="en-US" dirty="0"/>
              <a:t> </a:t>
            </a:r>
            <a:endParaRPr lang="el-GR" dirty="0"/>
          </a:p>
          <a:p>
            <a:pPr lvl="1"/>
            <a:r>
              <a:rPr lang="el-GR" dirty="0"/>
              <a:t>Τα χαρακτηριστικά προς </a:t>
            </a:r>
            <a:r>
              <a:rPr lang="el-GR" dirty="0" err="1"/>
              <a:t>συσταδοποίηση</a:t>
            </a:r>
            <a:r>
              <a:rPr lang="el-GR" dirty="0"/>
              <a:t> είναι οι τιμές φωτεινότητας και υφής </a:t>
            </a:r>
          </a:p>
          <a:p>
            <a:pPr lvl="2"/>
            <a:r>
              <a:rPr lang="el-GR" dirty="0"/>
              <a:t>Για την υφή χρησιμοποιούμε την εξαγωγή του </a:t>
            </a:r>
            <a:r>
              <a:rPr lang="en-US" dirty="0"/>
              <a:t>local binary descriptor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/>
              <a:t>Λόγω των διαφορετικών πεδίων τιμών είναι αναγκαίο να γίνει </a:t>
            </a:r>
            <a:r>
              <a:rPr lang="en-US" dirty="0"/>
              <a:t>feature scaling </a:t>
            </a:r>
            <a:r>
              <a:rPr lang="el-GR" dirty="0"/>
              <a:t>προκειμένου να έχουμε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2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BDFB6-83F0-462B-B840-89F260AC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31" y="404664"/>
            <a:ext cx="5520938" cy="58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8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745-3354-406B-BCA4-7CA649B7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l-GR" dirty="0"/>
              <a:t>Μετρικές </a:t>
            </a:r>
            <a:r>
              <a:rPr lang="el-GR" dirty="0" err="1"/>
              <a:t>Συσταδοποίησης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9252-1A52-4F4E-AA95-94CB9BF2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r>
              <a:rPr lang="en-US" b="1" dirty="0"/>
              <a:t>Davies</a:t>
            </a:r>
            <a:r>
              <a:rPr lang="el-GR" b="1" dirty="0"/>
              <a:t>-</a:t>
            </a:r>
            <a:r>
              <a:rPr lang="en-US" b="1" dirty="0"/>
              <a:t>Bouldin Index (DBI)</a:t>
            </a:r>
            <a:endParaRPr lang="el-GR" b="1" dirty="0"/>
          </a:p>
          <a:p>
            <a:pPr lvl="1"/>
            <a:r>
              <a:rPr lang="el-GR" dirty="0"/>
              <a:t>Η αναλογία ανάμεσα: </a:t>
            </a:r>
            <a:endParaRPr lang="en-US" dirty="0"/>
          </a:p>
          <a:p>
            <a:pPr lvl="2"/>
            <a:r>
              <a:rPr lang="el-GR" dirty="0"/>
              <a:t>Διαχωρισμός μεταξύ διαφ. </a:t>
            </a:r>
            <a:r>
              <a:rPr lang="en-US" dirty="0"/>
              <a:t>cluster </a:t>
            </a:r>
            <a:r>
              <a:rPr lang="el-GR" dirty="0"/>
              <a:t>—</a:t>
            </a:r>
            <a:r>
              <a:rPr lang="el-GR" dirty="0" err="1"/>
              <a:t>ιδαν</a:t>
            </a:r>
            <a:r>
              <a:rPr lang="el-GR" dirty="0"/>
              <a:t>.</a:t>
            </a:r>
            <a:r>
              <a:rPr lang="en-US" dirty="0"/>
              <a:t> </a:t>
            </a:r>
            <a:r>
              <a:rPr lang="el-GR" dirty="0"/>
              <a:t>μεγάλος</a:t>
            </a:r>
            <a:endParaRPr lang="en-US" dirty="0"/>
          </a:p>
          <a:p>
            <a:pPr lvl="2"/>
            <a:r>
              <a:rPr lang="el-GR" dirty="0"/>
              <a:t>Διασπορά εντός </a:t>
            </a:r>
            <a:r>
              <a:rPr lang="en-US" dirty="0"/>
              <a:t>cluster </a:t>
            </a:r>
            <a:r>
              <a:rPr lang="el-GR" dirty="0"/>
              <a:t>—</a:t>
            </a:r>
            <a:r>
              <a:rPr lang="el-GR" dirty="0" err="1"/>
              <a:t>ιδαν</a:t>
            </a:r>
            <a:r>
              <a:rPr lang="el-GR" dirty="0"/>
              <a:t>.</a:t>
            </a:r>
            <a:r>
              <a:rPr lang="en-US" dirty="0"/>
              <a:t> </a:t>
            </a:r>
            <a:r>
              <a:rPr lang="el-GR" dirty="0"/>
              <a:t>μικρή</a:t>
            </a:r>
          </a:p>
          <a:p>
            <a:r>
              <a:rPr lang="en-US" b="1" dirty="0"/>
              <a:t>Silhouette Score </a:t>
            </a:r>
          </a:p>
          <a:p>
            <a:pPr lvl="1"/>
            <a:r>
              <a:rPr lang="el-GR" dirty="0"/>
              <a:t>Ένα αντικείμενο έχει:</a:t>
            </a:r>
          </a:p>
          <a:p>
            <a:pPr lvl="2"/>
            <a:r>
              <a:rPr lang="el-GR" dirty="0"/>
              <a:t>Ομοιότητα με το δικό του </a:t>
            </a:r>
            <a:r>
              <a:rPr lang="en-US" dirty="0"/>
              <a:t>cluster (cohesion)</a:t>
            </a:r>
            <a:endParaRPr lang="el-GR" dirty="0"/>
          </a:p>
          <a:p>
            <a:pPr lvl="2"/>
            <a:r>
              <a:rPr lang="el-GR" dirty="0"/>
              <a:t>Ομοιότητα στα υπόλοιπα </a:t>
            </a:r>
            <a:r>
              <a:rPr lang="en-US" dirty="0"/>
              <a:t>cluster (separation)</a:t>
            </a:r>
          </a:p>
          <a:p>
            <a:endParaRPr lang="el-GR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5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2610-F8B3-4682-BB9E-652EA30E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Μετρικές </a:t>
            </a:r>
            <a:r>
              <a:rPr lang="el-GR" dirty="0" err="1"/>
              <a:t>Συσταδοποίησης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5896-F233-435B-9E45-C60046C6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Calinski-Harabasz</a:t>
            </a:r>
            <a:r>
              <a:rPr lang="en-US" b="1" dirty="0"/>
              <a:t> Index (CHI)</a:t>
            </a:r>
            <a:endParaRPr lang="el-GR" b="1" dirty="0"/>
          </a:p>
          <a:p>
            <a:pPr lvl="1"/>
            <a:r>
              <a:rPr lang="en-US" dirty="0"/>
              <a:t> </a:t>
            </a:r>
            <a:r>
              <a:rPr lang="el-GR" dirty="0"/>
              <a:t>ο λόγος του </a:t>
            </a:r>
            <a:r>
              <a:rPr lang="el-GR" dirty="0" err="1"/>
              <a:t>αθρ</a:t>
            </a:r>
            <a:r>
              <a:rPr lang="el-GR" dirty="0"/>
              <a:t>. των </a:t>
            </a:r>
            <a:r>
              <a:rPr lang="en-US" dirty="0"/>
              <a:t>between-clusters </a:t>
            </a:r>
            <a:r>
              <a:rPr lang="el-GR" dirty="0"/>
              <a:t>διασποράς</a:t>
            </a:r>
            <a:r>
              <a:rPr lang="en-US" dirty="0"/>
              <a:t> </a:t>
            </a:r>
            <a:r>
              <a:rPr lang="el-GR" dirty="0"/>
              <a:t>και του </a:t>
            </a:r>
            <a:r>
              <a:rPr lang="en-US" dirty="0"/>
              <a:t>inter-cluster </a:t>
            </a:r>
            <a:r>
              <a:rPr lang="el-GR" dirty="0"/>
              <a:t>διασποράς</a:t>
            </a:r>
            <a:r>
              <a:rPr lang="en-US" dirty="0"/>
              <a:t> </a:t>
            </a:r>
            <a:r>
              <a:rPr lang="el-GR" dirty="0"/>
              <a:t>για όλα τα </a:t>
            </a:r>
            <a:r>
              <a:rPr lang="en-US" dirty="0"/>
              <a:t>clusters</a:t>
            </a:r>
            <a:endParaRPr lang="el-GR" dirty="0"/>
          </a:p>
          <a:p>
            <a:pPr lvl="1"/>
            <a:r>
              <a:rPr lang="el-GR" dirty="0"/>
              <a:t>Ιδανικά θα θέλαμε μεγάλη τιμή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7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9A01-08A9-466F-8A5D-1D64D9FA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 για ένα πείραμα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9959C-3651-4C5F-BB1E-9E3964B2C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196752"/>
            <a:ext cx="6552728" cy="5065376"/>
          </a:xfrm>
        </p:spPr>
      </p:pic>
    </p:spTree>
    <p:extLst>
      <p:ext uri="{BB962C8B-B14F-4D97-AF65-F5344CB8AC3E}">
        <p14:creationId xmlns:p14="http://schemas.microsoft.com/office/powerpoint/2010/main" val="27746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745-3354-406B-BCA4-7CA649B7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lang="el-GR" dirty="0"/>
              <a:t>Αξιολογώντας το Δεύτερο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9252-1A52-4F4E-AA95-94CB9BF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Ποια χαρακτηριστικά</a:t>
            </a:r>
            <a:r>
              <a:rPr lang="en-US" dirty="0"/>
              <a:t> /</a:t>
            </a:r>
            <a:r>
              <a:rPr lang="el-GR" dirty="0"/>
              <a:t> </a:t>
            </a:r>
            <a:r>
              <a:rPr lang="en-US" dirty="0"/>
              <a:t>features </a:t>
            </a:r>
            <a:r>
              <a:rPr lang="el-GR" dirty="0"/>
              <a:t>είναι εν τέλει χρήσιμα; Χρειάζονται διαφ. λήψεις;</a:t>
            </a:r>
            <a:endParaRPr lang="en-US" dirty="0"/>
          </a:p>
          <a:p>
            <a:r>
              <a:rPr lang="el-GR" dirty="0" err="1"/>
              <a:t>Συσταδοποίηση</a:t>
            </a:r>
            <a:r>
              <a:rPr lang="el-GR" dirty="0"/>
              <a:t>: </a:t>
            </a:r>
            <a:r>
              <a:rPr lang="en-US" dirty="0"/>
              <a:t>M</a:t>
            </a:r>
            <a:r>
              <a:rPr lang="el-GR" dirty="0" err="1"/>
              <a:t>ετρικές</a:t>
            </a:r>
            <a:r>
              <a:rPr lang="el-GR" dirty="0"/>
              <a:t> χωρίς να έχω </a:t>
            </a:r>
            <a:r>
              <a:rPr lang="en-US" dirty="0"/>
              <a:t>golden copy </a:t>
            </a:r>
            <a:r>
              <a:rPr lang="el-GR" dirty="0"/>
              <a:t>δεδομένα</a:t>
            </a:r>
            <a:r>
              <a:rPr lang="en-US" dirty="0"/>
              <a:t> (internal evaluation)</a:t>
            </a:r>
          </a:p>
          <a:p>
            <a:r>
              <a:rPr lang="el-GR" dirty="0"/>
              <a:t>Οι μετρικές γίνονται με τα ίδια χαρακτηριστικά που έγινε</a:t>
            </a:r>
            <a:r>
              <a:rPr lang="en-US" dirty="0"/>
              <a:t> </a:t>
            </a:r>
            <a:r>
              <a:rPr lang="el-GR" dirty="0"/>
              <a:t>το </a:t>
            </a:r>
            <a:r>
              <a:rPr lang="en-US" dirty="0"/>
              <a:t>clustering, </a:t>
            </a:r>
          </a:p>
        </p:txBody>
      </p:sp>
    </p:spTree>
    <p:extLst>
      <p:ext uri="{BB962C8B-B14F-4D97-AF65-F5344CB8AC3E}">
        <p14:creationId xmlns:p14="http://schemas.microsoft.com/office/powerpoint/2010/main" val="150359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7B8-A09A-4E5D-9D8A-5C84681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Τρίτο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FBB-65FC-4D12-AF4E-7F0A57A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Τελικό </a:t>
            </a:r>
            <a:r>
              <a:rPr lang="en-US" dirty="0"/>
              <a:t>Clustering </a:t>
            </a:r>
            <a:r>
              <a:rPr lang="el-GR" dirty="0"/>
              <a:t>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747DB-25D1-4887-BCC3-A93191E3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04864"/>
            <a:ext cx="5865320" cy="42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800D-115F-439A-9A7C-BE86B13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Ανίχνευση Λιπώδους Ιστού μέσω Θερμικών Εικόνων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78EA-6D4C-4C9D-A3BC-99FB350D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l-GR" dirty="0"/>
              <a:t>Λαμβάνοντας </a:t>
            </a:r>
            <a:r>
              <a:rPr lang="el-GR" dirty="0" err="1"/>
              <a:t>υπ’όψην</a:t>
            </a:r>
            <a:r>
              <a:rPr lang="el-GR" dirty="0"/>
              <a:t> απεικονίσεις με επεμβατικές μεθόδους θα κατασκευάσουμε</a:t>
            </a:r>
            <a:r>
              <a:rPr lang="en-US" dirty="0"/>
              <a:t> </a:t>
            </a:r>
            <a:r>
              <a:rPr lang="el-GR" dirty="0"/>
              <a:t>μη επεμβατική μέθοδο ανίχνευσης σε δύο ανατομικές περιοχές.  </a:t>
            </a:r>
          </a:p>
          <a:p>
            <a:r>
              <a:rPr lang="el-GR" dirty="0"/>
              <a:t>Δεδομένα Πειράματος: Λήψεις πέντε ποντικιών σε κρύο περιβάλλον ανά 24 ώρες με θερμική κάμερα για δέκα ημέρες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8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800D-115F-439A-9A7C-BE86B137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Ανίχνευση Λιπώδους Ιστού μέσω Θερμικών Εικόνων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78EA-6D4C-4C9D-A3BC-99FB350D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l-GR" dirty="0"/>
              <a:t>Δεδομένα: Θερμικές Εικόνες, Οπτικές Εικόνες και Δεδομένα Θερμοκρασιών.</a:t>
            </a:r>
          </a:p>
          <a:p>
            <a:r>
              <a:rPr lang="el-GR" dirty="0"/>
              <a:t>Ερώτημα: </a:t>
            </a:r>
          </a:p>
          <a:p>
            <a:pPr lvl="1"/>
            <a:r>
              <a:rPr lang="el-GR" dirty="0"/>
              <a:t>Να εντοπιστεί επιτυχώς ο λιπώδης ιστός σε δύο ανατομικές περιοχές</a:t>
            </a:r>
            <a:r>
              <a:rPr lang="en-US" dirty="0"/>
              <a:t>.</a:t>
            </a:r>
            <a:r>
              <a:rPr lang="el-GR" dirty="0"/>
              <a:t> </a:t>
            </a:r>
          </a:p>
          <a:p>
            <a:pPr lvl="1"/>
            <a:r>
              <a:rPr lang="el-GR" dirty="0"/>
              <a:t>Να γίνει εμφανής η </a:t>
            </a:r>
            <a:r>
              <a:rPr lang="el-GR" dirty="0" err="1"/>
              <a:t>θερμογέννεση</a:t>
            </a:r>
            <a:r>
              <a:rPr lang="el-GR" dirty="0"/>
              <a:t>, δηλαδή γενική αύξηση της θερμοκρασίας σε αυτές τις περιοχές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81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B396-C52C-4CD5-9DDA-88E5F67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Ανατομικές Περιοχές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104F5-C232-4AD4-95C3-38907681B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916832"/>
            <a:ext cx="3324225" cy="351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A0F213-FD65-479A-9500-658CC802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86" y="1412734"/>
            <a:ext cx="3664185" cy="45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7B8-A09A-4E5D-9D8A-5C84681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Πρώτο Στάδιο: </a:t>
            </a:r>
            <a:r>
              <a:rPr lang="en-US" dirty="0"/>
              <a:t>Segmentation and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CFBB-65FC-4D12-AF4E-7F0A57A0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l-GR" dirty="0"/>
              <a:t>Αποκοπή συνόρων για την απομάκρυνση του </a:t>
            </a:r>
            <a:r>
              <a:rPr lang="en-US" dirty="0"/>
              <a:t>FLIR logo</a:t>
            </a:r>
          </a:p>
          <a:p>
            <a:pPr marL="514350" indent="-514350">
              <a:buAutoNum type="arabicPeriod"/>
            </a:pPr>
            <a:r>
              <a:rPr lang="el-GR" dirty="0"/>
              <a:t>Εξαγωγή ακμών μέσω τελεστή </a:t>
            </a:r>
            <a:r>
              <a:rPr lang="en-US" dirty="0"/>
              <a:t>Sobel</a:t>
            </a:r>
          </a:p>
          <a:p>
            <a:pPr marL="514350" indent="-514350">
              <a:buAutoNum type="arabicPeriod"/>
            </a:pPr>
            <a:r>
              <a:rPr lang="el-GR" dirty="0"/>
              <a:t>Καθορισμός τιμών Φόντου και Σώματος</a:t>
            </a:r>
          </a:p>
          <a:p>
            <a:pPr marL="514350" indent="-514350">
              <a:buAutoNum type="arabicPeriod"/>
            </a:pPr>
            <a:r>
              <a:rPr lang="el-GR" dirty="0"/>
              <a:t>Αλγόριθμος «</a:t>
            </a:r>
            <a:r>
              <a:rPr lang="en-US" dirty="0"/>
              <a:t>watershed</a:t>
            </a:r>
            <a:r>
              <a:rPr lang="el-GR" dirty="0"/>
              <a:t>» </a:t>
            </a:r>
            <a:endParaRPr lang="en-US" dirty="0"/>
          </a:p>
          <a:p>
            <a:pPr marL="514350" indent="-514350">
              <a:buAutoNum type="arabicPeriod"/>
            </a:pPr>
            <a:r>
              <a:rPr lang="el-GR" dirty="0"/>
              <a:t>Εξαγωγή Μάσκας —</a:t>
            </a:r>
            <a:r>
              <a:rPr lang="en-US" dirty="0"/>
              <a:t>Binary Fill </a:t>
            </a:r>
            <a:endParaRPr lang="el-GR" dirty="0"/>
          </a:p>
          <a:p>
            <a:pPr marL="514350" indent="-514350">
              <a:buAutoNum type="arabicPeriod"/>
            </a:pPr>
            <a:r>
              <a:rPr lang="el-GR" dirty="0"/>
              <a:t>Ανίχνευση </a:t>
            </a:r>
            <a:r>
              <a:rPr lang="en-US" dirty="0"/>
              <a:t>Bounding Box</a:t>
            </a:r>
            <a:endParaRPr lang="el-GR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1EC5-2E90-4DED-84B7-85FC72D2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Επισκόπηση Πρώτου Σταδίου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576C2-D588-4889-B3F5-A9300AFA4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7638"/>
            <a:ext cx="4316980" cy="452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BB6F9-659A-49A7-B9B7-28A97B5D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8" y="1417638"/>
            <a:ext cx="4579214" cy="46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1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50B9-CAC9-47C4-8B38-5947CBD0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+ Local.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DB824D-B2B6-45AB-B827-4EE095BA8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816" y="1628800"/>
            <a:ext cx="383424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83F8-C167-4FCC-8A80-5CF721EC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Μείωση θορύβου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3445-B702-48FA-AE9E-023DA345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43862"/>
            <a:ext cx="5688632" cy="44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745-3354-406B-BCA4-7CA649B7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Αξιολογώντας το Πρώτο Στάδιο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9252-1A52-4F4E-AA95-94CB9BF2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Απομάκρυνση της περιττής πληροφορίας από τις εικόνες σημαίνει:</a:t>
            </a:r>
          </a:p>
          <a:p>
            <a:pPr lvl="1"/>
            <a:r>
              <a:rPr lang="el-GR" dirty="0"/>
              <a:t>Ελάχιστο </a:t>
            </a:r>
            <a:r>
              <a:rPr lang="en-US" dirty="0"/>
              <a:t>background </a:t>
            </a:r>
            <a:r>
              <a:rPr lang="el-GR" dirty="0"/>
              <a:t>στην εικόνα, προκειμένου να μην έχουμε θόρυβο</a:t>
            </a:r>
          </a:p>
          <a:p>
            <a:pPr lvl="1"/>
            <a:r>
              <a:rPr lang="el-GR" dirty="0"/>
              <a:t>Μείωση των εικόνων στις επαρκείς διαστάσεις του αντικειμένου του ποντικιού </a:t>
            </a:r>
            <a:endParaRPr lang="en-US" dirty="0"/>
          </a:p>
          <a:p>
            <a:pPr lvl="1"/>
            <a:r>
              <a:rPr lang="en-US" dirty="0"/>
              <a:t>Downscale: </a:t>
            </a:r>
            <a:r>
              <a:rPr lang="el-GR" dirty="0"/>
              <a:t>Μείωση των δειγμάτων (αν χρειαστεί) για να λειτουργήσει γρήγορα ο αλγόριθμος </a:t>
            </a:r>
            <a:r>
              <a:rPr lang="el-GR" dirty="0" err="1"/>
              <a:t>συσταδοποίησης</a:t>
            </a:r>
            <a:r>
              <a:rPr lang="el-GR" dirty="0"/>
              <a:t>.  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21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47232</TotalTime>
  <Words>382</Words>
  <Application>Microsoft Office PowerPoint</Application>
  <PresentationFormat>On-screen Show (4:3)</PresentationFormat>
  <Paragraphs>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Default Design</vt:lpstr>
      <vt:lpstr>Adipose Tissue Detection using Infrared Images</vt:lpstr>
      <vt:lpstr>Ανίχνευση Λιπώδους Ιστού μέσω Θερμικών Εικόνων</vt:lpstr>
      <vt:lpstr>Ανίχνευση Λιπώδους Ιστού μέσω Θερμικών Εικόνων</vt:lpstr>
      <vt:lpstr>Ανατομικές Περιοχές</vt:lpstr>
      <vt:lpstr>Πρώτο Στάδιο: Segmentation and Localization</vt:lpstr>
      <vt:lpstr>Επισκόπηση Πρώτου Σταδίου</vt:lpstr>
      <vt:lpstr>Segmentation + Local.</vt:lpstr>
      <vt:lpstr>Μείωση θορύβου </vt:lpstr>
      <vt:lpstr>Αξιολογώντας το Πρώτο Στάδιο</vt:lpstr>
      <vt:lpstr>Δεύτερο Στάδιο - Clustering</vt:lpstr>
      <vt:lpstr>PowerPoint Presentation</vt:lpstr>
      <vt:lpstr>Μετρικές Συσταδοποίησης</vt:lpstr>
      <vt:lpstr>Μετρικές Συσταδοποίησης</vt:lpstr>
      <vt:lpstr>Αποτελέσματα για ένα πείραμα</vt:lpstr>
      <vt:lpstr>Αξιολογώντας το Δεύτερο Στάδιο</vt:lpstr>
      <vt:lpstr>Τρίτο Στάδιο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</dc:creator>
  <cp:lastModifiedBy>ploukareas@gmail.com</cp:lastModifiedBy>
  <cp:revision>183</cp:revision>
  <cp:lastPrinted>2014-07-18T05:54:43Z</cp:lastPrinted>
  <dcterms:created xsi:type="dcterms:W3CDTF">2015-12-29T18:27:38Z</dcterms:created>
  <dcterms:modified xsi:type="dcterms:W3CDTF">2021-02-24T23:59:27Z</dcterms:modified>
</cp:coreProperties>
</file>