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15" r:id="rId2"/>
    <p:sldId id="317" r:id="rId3"/>
    <p:sldId id="321" r:id="rId4"/>
    <p:sldId id="320" r:id="rId5"/>
    <p:sldId id="318" r:id="rId6"/>
    <p:sldId id="319" r:id="rId7"/>
    <p:sldId id="322" r:id="rId8"/>
    <p:sldId id="323" r:id="rId9"/>
    <p:sldId id="324" r:id="rId10"/>
    <p:sldId id="325" r:id="rId11"/>
    <p:sldId id="330" r:id="rId12"/>
    <p:sldId id="326" r:id="rId13"/>
    <p:sldId id="328" r:id="rId14"/>
    <p:sldId id="327" r:id="rId15"/>
    <p:sldId id="329" r:id="rId16"/>
    <p:sldId id="332" r:id="rId17"/>
    <p:sldId id="336" r:id="rId18"/>
    <p:sldId id="331" r:id="rId19"/>
    <p:sldId id="333" r:id="rId20"/>
    <p:sldId id="334" r:id="rId21"/>
    <p:sldId id="335" r:id="rId22"/>
    <p:sldId id="316" r:id="rId23"/>
    <p:sldId id="337" r:id="rId24"/>
    <p:sldId id="338" r:id="rId25"/>
    <p:sldId id="33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457200" rtl="0" eaLnBrk="1" latinLnBrk="0" hangingPunct="1">
      <a:defRPr kern="1200">
        <a:solidFill>
          <a:schemeClr val="tx1"/>
        </a:solidFill>
        <a:latin typeface="Arial" charset="0"/>
        <a:ea typeface="+mn-ea"/>
        <a:cs typeface="+mn-cs"/>
      </a:defRPr>
    </a:lvl6pPr>
    <a:lvl7pPr marL="2743200" algn="l" defTabSz="457200" rtl="0" eaLnBrk="1" latinLnBrk="0" hangingPunct="1">
      <a:defRPr kern="1200">
        <a:solidFill>
          <a:schemeClr val="tx1"/>
        </a:solidFill>
        <a:latin typeface="Arial" charset="0"/>
        <a:ea typeface="+mn-ea"/>
        <a:cs typeface="+mn-cs"/>
      </a:defRPr>
    </a:lvl7pPr>
    <a:lvl8pPr marL="3200400" algn="l" defTabSz="457200" rtl="0" eaLnBrk="1" latinLnBrk="0" hangingPunct="1">
      <a:defRPr kern="1200">
        <a:solidFill>
          <a:schemeClr val="tx1"/>
        </a:solidFill>
        <a:latin typeface="Arial" charset="0"/>
        <a:ea typeface="+mn-ea"/>
        <a:cs typeface="+mn-cs"/>
      </a:defRPr>
    </a:lvl8pPr>
    <a:lvl9pPr marL="3657600" algn="l" defTabSz="4572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oukareas@gmail.com" initials="p" lastIdx="3" clrIdx="0">
    <p:extLst>
      <p:ext uri="{19B8F6BF-5375-455C-9EA6-DF929625EA0E}">
        <p15:presenceInfo xmlns:p15="http://schemas.microsoft.com/office/powerpoint/2012/main" userId="805e504ced35ac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58"/>
  </p:normalViewPr>
  <p:slideViewPr>
    <p:cSldViewPr>
      <p:cViewPr varScale="1">
        <p:scale>
          <a:sx n="67" d="100"/>
          <a:sy n="67" d="100"/>
        </p:scale>
        <p:origin x="1284" y="5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01T02:53:40.499" idx="3">
    <p:pos x="10" y="10"/>
    <p:text>Discriminative distinguish decision boundaries by inferring knowledge from observed data. This is different to the idea of generative or forward models, and discriminative models make fewer assumptions about the underlying data distribution and rely more on data quality.</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29T11:56:21.449" idx="1">
    <p:pos x="2034" y="1344"/>
    <p:text>A generative model first tries to learn how the data is generated by estimating P(x∣y), which we can then use to estimate P(y∣x) by using Bayes' rule.</p:text>
    <p:extLst>
      <p:ext uri="{C676402C-5697-4E1C-873F-D02D1690AC5C}">
        <p15:threadingInfo xmlns:p15="http://schemas.microsoft.com/office/powerpoint/2012/main" timeZoneBias="-180"/>
      </p:ext>
    </p:extLst>
  </p:cm>
  <p:cm authorId="1" dt="2020-05-29T11:56:27.550" idx="2">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AutoShape 12"/>
          <p:cNvSpPr>
            <a:spLocks noChangeArrowheads="1"/>
          </p:cNvSpPr>
          <p:nvPr userDrawn="1"/>
        </p:nvSpPr>
        <p:spPr bwMode="auto">
          <a:xfrm flipV="1">
            <a:off x="152400" y="6507162"/>
            <a:ext cx="8915400" cy="46038"/>
          </a:xfrm>
          <a:prstGeom prst="roundRect">
            <a:avLst>
              <a:gd name="adj" fmla="val 4542"/>
            </a:avLst>
          </a:prstGeom>
          <a:gradFill rotWithShape="0">
            <a:gsLst>
              <a:gs pos="0">
                <a:srgbClr val="FFFFFF"/>
              </a:gs>
              <a:gs pos="100000">
                <a:srgbClr val="0000FF"/>
              </a:gs>
            </a:gsLst>
            <a:lin ang="10800000" scaled="1"/>
          </a:gradFill>
          <a:ln w="9525">
            <a:noFill/>
            <a:round/>
            <a:headEnd/>
            <a:tailEnd/>
          </a:ln>
        </p:spPr>
        <p:txBody>
          <a:bodyPr wrap="none" anchor="ctr">
            <a:prstTxWarp prst="textNoShape">
              <a:avLst/>
            </a:prstTxWarp>
          </a:bodyPr>
          <a:lstStyle/>
          <a:p>
            <a:pPr>
              <a:defRPr/>
            </a:pPr>
            <a:endParaRPr lang="en-US"/>
          </a:p>
        </p:txBody>
      </p:sp>
      <p:sp>
        <p:nvSpPr>
          <p:cNvPr id="14" name="TextBox 13"/>
          <p:cNvSpPr txBox="1"/>
          <p:nvPr userDrawn="1"/>
        </p:nvSpPr>
        <p:spPr>
          <a:xfrm>
            <a:off x="152400" y="6553200"/>
            <a:ext cx="1144865" cy="230832"/>
          </a:xfrm>
          <a:prstGeom prst="rect">
            <a:avLst/>
          </a:prstGeom>
          <a:noFill/>
        </p:spPr>
        <p:txBody>
          <a:bodyPr wrap="none">
            <a:spAutoFit/>
          </a:bodyPr>
          <a:lstStyle/>
          <a:p>
            <a:pPr>
              <a:defRPr/>
            </a:pPr>
            <a:r>
              <a:rPr lang="en-US" sz="900" dirty="0">
                <a:latin typeface="Calibri"/>
              </a:rPr>
              <a:t>PAVLOS LOUKAREAS</a:t>
            </a:r>
          </a:p>
        </p:txBody>
      </p:sp>
      <p:sp>
        <p:nvSpPr>
          <p:cNvPr id="15" name="TextBox 14"/>
          <p:cNvSpPr txBox="1"/>
          <p:nvPr userDrawn="1"/>
        </p:nvSpPr>
        <p:spPr>
          <a:xfrm>
            <a:off x="3683244" y="6570555"/>
            <a:ext cx="2093843" cy="230832"/>
          </a:xfrm>
          <a:prstGeom prst="rect">
            <a:avLst/>
          </a:prstGeom>
          <a:noFill/>
        </p:spPr>
        <p:txBody>
          <a:bodyPr wrap="none">
            <a:spAutoFit/>
          </a:bodyPr>
          <a:lstStyle/>
          <a:p>
            <a:pPr>
              <a:defRPr/>
            </a:pPr>
            <a:r>
              <a:rPr lang="en-US" sz="900" dirty="0">
                <a:latin typeface="Calibri"/>
              </a:rPr>
              <a:t>SUPERVISED / UNSUPERVISED LEARNING</a:t>
            </a:r>
          </a:p>
        </p:txBody>
      </p:sp>
      <p:sp>
        <p:nvSpPr>
          <p:cNvPr id="16" name="TextBox 15"/>
          <p:cNvSpPr txBox="1"/>
          <p:nvPr userDrawn="1"/>
        </p:nvSpPr>
        <p:spPr>
          <a:xfrm>
            <a:off x="8534400" y="6553200"/>
            <a:ext cx="325730" cy="230832"/>
          </a:xfrm>
          <a:prstGeom prst="rect">
            <a:avLst/>
          </a:prstGeom>
          <a:noFill/>
        </p:spPr>
        <p:txBody>
          <a:bodyPr wrap="none">
            <a:spAutoFit/>
          </a:bodyPr>
          <a:lstStyle/>
          <a:p>
            <a:pPr>
              <a:defRPr/>
            </a:pPr>
            <a:fld id="{2D88A12E-E6FB-9E48-ABDA-5B1ED862FA94}" type="slidenum">
              <a:rPr lang="en-US" sz="900">
                <a:latin typeface="Calibri"/>
              </a:rPr>
              <a:pPr>
                <a:defRPr/>
              </a:pPr>
              <a:t>‹#›</a:t>
            </a:fld>
            <a:endParaRPr lang="en-US" sz="900" dirty="0">
              <a:latin typeface="Calibri"/>
            </a:endParaRPr>
          </a:p>
        </p:txBody>
      </p:sp>
      <p:sp>
        <p:nvSpPr>
          <p:cNvPr id="17" name="TextBox 16"/>
          <p:cNvSpPr txBox="1"/>
          <p:nvPr userDrawn="1"/>
        </p:nvSpPr>
        <p:spPr>
          <a:xfrm>
            <a:off x="8163066" y="6553200"/>
            <a:ext cx="466794" cy="230832"/>
          </a:xfrm>
          <a:prstGeom prst="rect">
            <a:avLst/>
          </a:prstGeom>
          <a:noFill/>
        </p:spPr>
        <p:txBody>
          <a:bodyPr wrap="none">
            <a:spAutoFit/>
          </a:bodyPr>
          <a:lstStyle/>
          <a:p>
            <a:pPr>
              <a:defRPr/>
            </a:pPr>
            <a:r>
              <a:rPr lang="en-US" sz="900" dirty="0">
                <a:latin typeface="Calibri"/>
              </a:rPr>
              <a:t>SLIDE</a:t>
            </a:r>
            <a:r>
              <a:rPr lang="el-GR" sz="900" dirty="0">
                <a:latin typeface="Calibri"/>
              </a:rPr>
              <a:t> </a:t>
            </a:r>
            <a:endParaRPr lang="en-US" sz="900" dirty="0">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bias-and-variance-in-linear-models-e772546e0c30" TargetMode="External"/><Relationship Id="rId2" Type="http://schemas.openxmlformats.org/officeDocument/2006/relationships/hyperlink" Target="https://stanford.edu/~shervine/teaching/cs-229/cheatsheet-supervised-learning" TargetMode="External"/><Relationship Id="rId1" Type="http://schemas.openxmlformats.org/officeDocument/2006/relationships/slideLayout" Target="../slideLayouts/slideLayout2.xml"/><Relationship Id="rId5" Type="http://schemas.openxmlformats.org/officeDocument/2006/relationships/hyperlink" Target="https://www.cs.cmu.edu/~mgormley/courses/10601-s17/slides/lecture5-nb.pdf" TargetMode="External"/><Relationship Id="rId4" Type="http://schemas.openxmlformats.org/officeDocument/2006/relationships/hyperlink" Target="https://stanford.edu/~shervine/teaching/cs-229/cheatsheet-unsupervised-learning"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drive.google.com/file/d/1RI4jBRCegcDQ6W9VUgeyrVexNovismCC/view?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31239-340F-47B1-AF09-6037A301A93C}"/>
              </a:ext>
            </a:extLst>
          </p:cNvPr>
          <p:cNvSpPr>
            <a:spLocks noGrp="1"/>
          </p:cNvSpPr>
          <p:nvPr>
            <p:ph type="ctrTitle"/>
          </p:nvPr>
        </p:nvSpPr>
        <p:spPr>
          <a:xfrm>
            <a:off x="685800" y="836712"/>
            <a:ext cx="7772400" cy="1470025"/>
          </a:xfrm>
        </p:spPr>
        <p:txBody>
          <a:bodyPr/>
          <a:lstStyle/>
          <a:p>
            <a:pPr algn="l"/>
            <a:r>
              <a:rPr lang="en-US" dirty="0"/>
              <a:t>Supervised / Unsupervised Learning</a:t>
            </a:r>
          </a:p>
        </p:txBody>
      </p:sp>
      <p:sp>
        <p:nvSpPr>
          <p:cNvPr id="5" name="Subtitle 4">
            <a:extLst>
              <a:ext uri="{FF2B5EF4-FFF2-40B4-BE49-F238E27FC236}">
                <a16:creationId xmlns:a16="http://schemas.microsoft.com/office/drawing/2014/main" id="{EC040B75-44E1-4206-82E2-A1166A1DAFAA}"/>
              </a:ext>
            </a:extLst>
          </p:cNvPr>
          <p:cNvSpPr>
            <a:spLocks noGrp="1"/>
          </p:cNvSpPr>
          <p:nvPr>
            <p:ph type="subTitle" idx="1"/>
          </p:nvPr>
        </p:nvSpPr>
        <p:spPr>
          <a:xfrm>
            <a:off x="685800" y="2792959"/>
            <a:ext cx="6400800" cy="1752600"/>
          </a:xfrm>
        </p:spPr>
        <p:txBody>
          <a:bodyPr/>
          <a:lstStyle/>
          <a:p>
            <a:pPr algn="l"/>
            <a:r>
              <a:rPr lang="en-US" b="1" dirty="0"/>
              <a:t>Digital Signal and Image Processing Laboratory </a:t>
            </a:r>
          </a:p>
          <a:p>
            <a:pPr algn="l"/>
            <a:r>
              <a:rPr lang="en-US" i="1" dirty="0"/>
              <a:t>Department of Electrical and Computer Engineering </a:t>
            </a:r>
          </a:p>
          <a:p>
            <a:pPr algn="l"/>
            <a:r>
              <a:rPr lang="en-US" i="1" dirty="0"/>
              <a:t>University of Patras</a:t>
            </a:r>
          </a:p>
        </p:txBody>
      </p:sp>
    </p:spTree>
    <p:extLst>
      <p:ext uri="{BB962C8B-B14F-4D97-AF65-F5344CB8AC3E}">
        <p14:creationId xmlns:p14="http://schemas.microsoft.com/office/powerpoint/2010/main" val="322420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E142-AA77-4830-93D4-531BFC366377}"/>
              </a:ext>
            </a:extLst>
          </p:cNvPr>
          <p:cNvSpPr>
            <a:spLocks noGrp="1"/>
          </p:cNvSpPr>
          <p:nvPr>
            <p:ph type="title"/>
          </p:nvPr>
        </p:nvSpPr>
        <p:spPr/>
        <p:txBody>
          <a:bodyPr/>
          <a:lstStyle/>
          <a:p>
            <a:r>
              <a:rPr lang="en-US" dirty="0"/>
              <a:t>Model Types</a:t>
            </a:r>
          </a:p>
        </p:txBody>
      </p:sp>
      <p:pic>
        <p:nvPicPr>
          <p:cNvPr id="4" name="Content Placeholder 3">
            <a:extLst>
              <a:ext uri="{FF2B5EF4-FFF2-40B4-BE49-F238E27FC236}">
                <a16:creationId xmlns:a16="http://schemas.microsoft.com/office/drawing/2014/main" id="{29EA2656-6D3E-49B0-8D4C-97102CFFB149}"/>
              </a:ext>
            </a:extLst>
          </p:cNvPr>
          <p:cNvPicPr>
            <a:picLocks noGrp="1" noChangeAspect="1"/>
          </p:cNvPicPr>
          <p:nvPr>
            <p:ph idx="1"/>
          </p:nvPr>
        </p:nvPicPr>
        <p:blipFill>
          <a:blip r:embed="rId2"/>
          <a:stretch>
            <a:fillRect/>
          </a:stretch>
        </p:blipFill>
        <p:spPr>
          <a:xfrm>
            <a:off x="457200" y="1417638"/>
            <a:ext cx="8229600" cy="4314735"/>
          </a:xfrm>
          <a:prstGeom prst="rect">
            <a:avLst/>
          </a:prstGeom>
        </p:spPr>
      </p:pic>
    </p:spTree>
    <p:extLst>
      <p:ext uri="{BB962C8B-B14F-4D97-AF65-F5344CB8AC3E}">
        <p14:creationId xmlns:p14="http://schemas.microsoft.com/office/powerpoint/2010/main" val="3181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EA44-2F9A-4A99-B778-D87978830E9B}"/>
              </a:ext>
            </a:extLst>
          </p:cNvPr>
          <p:cNvSpPr>
            <a:spLocks noGrp="1"/>
          </p:cNvSpPr>
          <p:nvPr>
            <p:ph type="title"/>
          </p:nvPr>
        </p:nvSpPr>
        <p:spPr/>
        <p:txBody>
          <a:bodyPr/>
          <a:lstStyle/>
          <a:p>
            <a:r>
              <a:rPr lang="en-US" dirty="0"/>
              <a:t>Generative Models</a:t>
            </a:r>
            <a:br>
              <a:rPr lang="en-US" dirty="0"/>
            </a:br>
            <a:endParaRPr lang="en-US" dirty="0"/>
          </a:p>
        </p:txBody>
      </p:sp>
      <p:sp>
        <p:nvSpPr>
          <p:cNvPr id="3" name="Content Placeholder 2">
            <a:extLst>
              <a:ext uri="{FF2B5EF4-FFF2-40B4-BE49-F238E27FC236}">
                <a16:creationId xmlns:a16="http://schemas.microsoft.com/office/drawing/2014/main" id="{F8E94EEE-686F-4D78-AB1F-161EC00965D9}"/>
              </a:ext>
            </a:extLst>
          </p:cNvPr>
          <p:cNvSpPr>
            <a:spLocks noGrp="1"/>
          </p:cNvSpPr>
          <p:nvPr>
            <p:ph idx="1"/>
          </p:nvPr>
        </p:nvSpPr>
        <p:spPr/>
        <p:txBody>
          <a:bodyPr/>
          <a:lstStyle/>
          <a:p>
            <a:r>
              <a:rPr lang="en-US" dirty="0"/>
              <a:t>A generative model first tries to learn how data is generated by estimating P(</a:t>
            </a:r>
            <a:r>
              <a:rPr lang="en-US" dirty="0" err="1"/>
              <a:t>x∣y</a:t>
            </a:r>
            <a:r>
              <a:rPr lang="en-US" dirty="0"/>
              <a:t>), which we can then use to estimate P(</a:t>
            </a:r>
            <a:r>
              <a:rPr lang="en-US" dirty="0" err="1"/>
              <a:t>y∣x</a:t>
            </a:r>
            <a:r>
              <a:rPr lang="en-US" dirty="0"/>
              <a:t>) by using Bayes' rule.</a:t>
            </a:r>
          </a:p>
          <a:p>
            <a:r>
              <a:rPr lang="en-US" dirty="0"/>
              <a:t>Assuming: Probability distributions of the data</a:t>
            </a:r>
          </a:p>
        </p:txBody>
      </p:sp>
    </p:spTree>
    <p:extLst>
      <p:ext uri="{BB962C8B-B14F-4D97-AF65-F5344CB8AC3E}">
        <p14:creationId xmlns:p14="http://schemas.microsoft.com/office/powerpoint/2010/main" val="218169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63D8-CD59-4865-BF70-48CE66A38C8F}"/>
              </a:ext>
            </a:extLst>
          </p:cNvPr>
          <p:cNvSpPr>
            <a:spLocks noGrp="1"/>
          </p:cNvSpPr>
          <p:nvPr>
            <p:ph type="title"/>
          </p:nvPr>
        </p:nvSpPr>
        <p:spPr/>
        <p:txBody>
          <a:bodyPr/>
          <a:lstStyle/>
          <a:p>
            <a:r>
              <a:rPr lang="en-US" dirty="0"/>
              <a:t>Generative Classifier:  Naïve Bayes </a:t>
            </a:r>
            <a:br>
              <a:rPr lang="en-US" dirty="0"/>
            </a:br>
            <a:endParaRPr lang="en-US" dirty="0"/>
          </a:p>
        </p:txBody>
      </p:sp>
      <p:sp>
        <p:nvSpPr>
          <p:cNvPr id="3" name="Content Placeholder 2">
            <a:extLst>
              <a:ext uri="{FF2B5EF4-FFF2-40B4-BE49-F238E27FC236}">
                <a16:creationId xmlns:a16="http://schemas.microsoft.com/office/drawing/2014/main" id="{2457B5A7-C126-4135-B4E4-5AA763487C67}"/>
              </a:ext>
            </a:extLst>
          </p:cNvPr>
          <p:cNvSpPr>
            <a:spLocks noGrp="1"/>
          </p:cNvSpPr>
          <p:nvPr>
            <p:ph idx="1"/>
          </p:nvPr>
        </p:nvSpPr>
        <p:spPr/>
        <p:txBody>
          <a:bodyPr/>
          <a:lstStyle/>
          <a:p>
            <a:r>
              <a:rPr lang="en-US" dirty="0"/>
              <a:t>Features of each data point </a:t>
            </a:r>
            <a:r>
              <a:rPr lang="en-US" u="sng" dirty="0"/>
              <a:t>are</a:t>
            </a:r>
            <a:r>
              <a:rPr lang="en-US" dirty="0"/>
              <a:t> all independent, associated with </a:t>
            </a:r>
            <a:r>
              <a:rPr lang="en-US" i="1" dirty="0"/>
              <a:t>K </a:t>
            </a:r>
            <a:r>
              <a:rPr lang="en-US" dirty="0"/>
              <a:t>classes:</a:t>
            </a:r>
          </a:p>
          <a:p>
            <a:endParaRPr lang="en-US" dirty="0"/>
          </a:p>
          <a:p>
            <a:pPr marL="0" indent="0">
              <a:buNone/>
            </a:pPr>
            <a:endParaRPr lang="en-US" dirty="0"/>
          </a:p>
          <a:p>
            <a:r>
              <a:rPr lang="en-US" dirty="0"/>
              <a:t>Classification: Maximizing the a-posteriori probability P(y | x) for each class/label</a:t>
            </a:r>
            <a:endParaRPr lang="en-US" u="sng" dirty="0"/>
          </a:p>
          <a:p>
            <a:endParaRPr lang="en-US" dirty="0"/>
          </a:p>
        </p:txBody>
      </p:sp>
      <p:pic>
        <p:nvPicPr>
          <p:cNvPr id="4" name="Picture 3">
            <a:extLst>
              <a:ext uri="{FF2B5EF4-FFF2-40B4-BE49-F238E27FC236}">
                <a16:creationId xmlns:a16="http://schemas.microsoft.com/office/drawing/2014/main" id="{5C992D96-8590-432D-B759-970C1D7927D5}"/>
              </a:ext>
            </a:extLst>
          </p:cNvPr>
          <p:cNvPicPr>
            <a:picLocks noChangeAspect="1"/>
          </p:cNvPicPr>
          <p:nvPr/>
        </p:nvPicPr>
        <p:blipFill>
          <a:blip r:embed="rId2"/>
          <a:stretch>
            <a:fillRect/>
          </a:stretch>
        </p:blipFill>
        <p:spPr>
          <a:xfrm>
            <a:off x="899592" y="2812368"/>
            <a:ext cx="7344816" cy="886015"/>
          </a:xfrm>
          <a:prstGeom prst="rect">
            <a:avLst/>
          </a:prstGeom>
        </p:spPr>
      </p:pic>
      <p:pic>
        <p:nvPicPr>
          <p:cNvPr id="6" name="Picture 5">
            <a:extLst>
              <a:ext uri="{FF2B5EF4-FFF2-40B4-BE49-F238E27FC236}">
                <a16:creationId xmlns:a16="http://schemas.microsoft.com/office/drawing/2014/main" id="{65D5B85E-7173-430B-ACC0-DDBCC03474B9}"/>
              </a:ext>
            </a:extLst>
          </p:cNvPr>
          <p:cNvPicPr>
            <a:picLocks noChangeAspect="1"/>
          </p:cNvPicPr>
          <p:nvPr/>
        </p:nvPicPr>
        <p:blipFill>
          <a:blip r:embed="rId3"/>
          <a:stretch>
            <a:fillRect/>
          </a:stretch>
        </p:blipFill>
        <p:spPr>
          <a:xfrm>
            <a:off x="971600" y="4910551"/>
            <a:ext cx="5610225" cy="981075"/>
          </a:xfrm>
          <a:prstGeom prst="rect">
            <a:avLst/>
          </a:prstGeom>
        </p:spPr>
      </p:pic>
    </p:spTree>
    <p:extLst>
      <p:ext uri="{BB962C8B-B14F-4D97-AF65-F5344CB8AC3E}">
        <p14:creationId xmlns:p14="http://schemas.microsoft.com/office/powerpoint/2010/main" val="420823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CD89-D991-42BD-8846-63A94405CD9D}"/>
              </a:ext>
            </a:extLst>
          </p:cNvPr>
          <p:cNvSpPr>
            <a:spLocks noGrp="1"/>
          </p:cNvSpPr>
          <p:nvPr>
            <p:ph type="title"/>
          </p:nvPr>
        </p:nvSpPr>
        <p:spPr/>
        <p:txBody>
          <a:bodyPr/>
          <a:lstStyle/>
          <a:p>
            <a:r>
              <a:rPr lang="en-US" dirty="0"/>
              <a:t>Generative Classifier: Naïve Bayes Models</a:t>
            </a:r>
          </a:p>
        </p:txBody>
      </p:sp>
      <p:sp>
        <p:nvSpPr>
          <p:cNvPr id="3" name="Content Placeholder 2">
            <a:extLst>
              <a:ext uri="{FF2B5EF4-FFF2-40B4-BE49-F238E27FC236}">
                <a16:creationId xmlns:a16="http://schemas.microsoft.com/office/drawing/2014/main" id="{6DA7799B-EC9F-4DD8-B255-D2D8FDED0418}"/>
              </a:ext>
            </a:extLst>
          </p:cNvPr>
          <p:cNvSpPr>
            <a:spLocks noGrp="1"/>
          </p:cNvSpPr>
          <p:nvPr>
            <p:ph idx="1"/>
          </p:nvPr>
        </p:nvSpPr>
        <p:spPr>
          <a:xfrm>
            <a:off x="484237" y="1844824"/>
            <a:ext cx="8229600" cy="4525963"/>
          </a:xfrm>
        </p:spPr>
        <p:txBody>
          <a:bodyPr/>
          <a:lstStyle/>
          <a:p>
            <a:r>
              <a:rPr lang="en-US" dirty="0"/>
              <a:t>Bernoulli  Naïve  Bayes</a:t>
            </a:r>
          </a:p>
          <a:p>
            <a:pPr lvl="1"/>
            <a:r>
              <a:rPr lang="en-US" dirty="0"/>
              <a:t>Binary vectors of length K</a:t>
            </a:r>
          </a:p>
          <a:p>
            <a:r>
              <a:rPr lang="en-US" dirty="0"/>
              <a:t>Multinomial  Naïve  Bayes</a:t>
            </a:r>
          </a:p>
          <a:p>
            <a:pPr lvl="1"/>
            <a:r>
              <a:rPr lang="en-US" dirty="0"/>
              <a:t>Integer vector (word IDs)</a:t>
            </a:r>
          </a:p>
          <a:p>
            <a:r>
              <a:rPr lang="en-US" dirty="0"/>
              <a:t>Gaussian  Naïve  Bayes</a:t>
            </a:r>
          </a:p>
          <a:p>
            <a:pPr lvl="1"/>
            <a:r>
              <a:rPr lang="en-US" dirty="0"/>
              <a:t> </a:t>
            </a:r>
          </a:p>
          <a:p>
            <a:r>
              <a:rPr lang="en-US" dirty="0"/>
              <a:t>Multiclass  Naïve  Bayes</a:t>
            </a:r>
          </a:p>
          <a:p>
            <a:pPr lvl="1"/>
            <a:r>
              <a:rPr lang="en-US" dirty="0"/>
              <a:t>We permit </a:t>
            </a:r>
            <a:r>
              <a:rPr lang="en-US" i="1" dirty="0"/>
              <a:t>y</a:t>
            </a:r>
            <a:r>
              <a:rPr lang="en-US" dirty="0"/>
              <a:t> to range over C classes.</a:t>
            </a:r>
          </a:p>
        </p:txBody>
      </p:sp>
      <p:pic>
        <p:nvPicPr>
          <p:cNvPr id="4" name="Picture 3">
            <a:extLst>
              <a:ext uri="{FF2B5EF4-FFF2-40B4-BE49-F238E27FC236}">
                <a16:creationId xmlns:a16="http://schemas.microsoft.com/office/drawing/2014/main" id="{6D30ACCA-D080-4160-9686-B97D50995C6B}"/>
              </a:ext>
            </a:extLst>
          </p:cNvPr>
          <p:cNvPicPr>
            <a:picLocks noChangeAspect="1"/>
          </p:cNvPicPr>
          <p:nvPr/>
        </p:nvPicPr>
        <p:blipFill>
          <a:blip r:embed="rId2"/>
          <a:stretch>
            <a:fillRect/>
          </a:stretch>
        </p:blipFill>
        <p:spPr>
          <a:xfrm>
            <a:off x="1259632" y="4509120"/>
            <a:ext cx="1857375" cy="657225"/>
          </a:xfrm>
          <a:prstGeom prst="rect">
            <a:avLst/>
          </a:prstGeom>
        </p:spPr>
      </p:pic>
    </p:spTree>
    <p:extLst>
      <p:ext uri="{BB962C8B-B14F-4D97-AF65-F5344CB8AC3E}">
        <p14:creationId xmlns:p14="http://schemas.microsoft.com/office/powerpoint/2010/main" val="1078272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29F2-3E62-485D-B043-22BA82B6A20E}"/>
              </a:ext>
            </a:extLst>
          </p:cNvPr>
          <p:cNvSpPr>
            <a:spLocks noGrp="1"/>
          </p:cNvSpPr>
          <p:nvPr>
            <p:ph type="title"/>
          </p:nvPr>
        </p:nvSpPr>
        <p:spPr/>
        <p:txBody>
          <a:bodyPr/>
          <a:lstStyle/>
          <a:p>
            <a:r>
              <a:rPr lang="en-US" dirty="0"/>
              <a:t>Generative Classifier:  Naïve Bayes</a:t>
            </a:r>
          </a:p>
        </p:txBody>
      </p:sp>
      <p:sp>
        <p:nvSpPr>
          <p:cNvPr id="3" name="Content Placeholder 2">
            <a:extLst>
              <a:ext uri="{FF2B5EF4-FFF2-40B4-BE49-F238E27FC236}">
                <a16:creationId xmlns:a16="http://schemas.microsoft.com/office/drawing/2014/main" id="{EDC5615A-E8C3-439E-B353-39C43AF291E9}"/>
              </a:ext>
            </a:extLst>
          </p:cNvPr>
          <p:cNvSpPr>
            <a:spLocks noGrp="1"/>
          </p:cNvSpPr>
          <p:nvPr>
            <p:ph idx="1"/>
          </p:nvPr>
        </p:nvSpPr>
        <p:spPr/>
        <p:txBody>
          <a:bodyPr/>
          <a:lstStyle/>
          <a:p>
            <a:r>
              <a:rPr lang="en-US" dirty="0"/>
              <a:t>Scalability and Applications</a:t>
            </a:r>
          </a:p>
          <a:p>
            <a:pPr lvl="1"/>
            <a:r>
              <a:rPr lang="en-US" dirty="0"/>
              <a:t>Maximum-likelihood training requires linear time, rather than iterative approximation</a:t>
            </a:r>
          </a:p>
          <a:p>
            <a:pPr lvl="1"/>
            <a:r>
              <a:rPr lang="en-US" dirty="0"/>
              <a:t>Text classification and spam detection</a:t>
            </a:r>
            <a:endParaRPr lang="el-GR" dirty="0"/>
          </a:p>
        </p:txBody>
      </p:sp>
      <p:pic>
        <p:nvPicPr>
          <p:cNvPr id="4" name="Picture 3">
            <a:extLst>
              <a:ext uri="{FF2B5EF4-FFF2-40B4-BE49-F238E27FC236}">
                <a16:creationId xmlns:a16="http://schemas.microsoft.com/office/drawing/2014/main" id="{2094CCE6-0708-41DE-B3F2-0337A80E9EDF}"/>
              </a:ext>
            </a:extLst>
          </p:cNvPr>
          <p:cNvPicPr>
            <a:picLocks noChangeAspect="1"/>
          </p:cNvPicPr>
          <p:nvPr/>
        </p:nvPicPr>
        <p:blipFill>
          <a:blip r:embed="rId2"/>
          <a:stretch>
            <a:fillRect/>
          </a:stretch>
        </p:blipFill>
        <p:spPr>
          <a:xfrm>
            <a:off x="251520" y="3863181"/>
            <a:ext cx="4216884" cy="1863689"/>
          </a:xfrm>
          <a:prstGeom prst="rect">
            <a:avLst/>
          </a:prstGeom>
        </p:spPr>
      </p:pic>
      <p:pic>
        <p:nvPicPr>
          <p:cNvPr id="5" name="Picture 4">
            <a:extLst>
              <a:ext uri="{FF2B5EF4-FFF2-40B4-BE49-F238E27FC236}">
                <a16:creationId xmlns:a16="http://schemas.microsoft.com/office/drawing/2014/main" id="{8BF88295-F00D-466A-9B30-39A7720185E2}"/>
              </a:ext>
            </a:extLst>
          </p:cNvPr>
          <p:cNvPicPr>
            <a:picLocks noChangeAspect="1"/>
          </p:cNvPicPr>
          <p:nvPr/>
        </p:nvPicPr>
        <p:blipFill>
          <a:blip r:embed="rId3"/>
          <a:stretch>
            <a:fillRect/>
          </a:stretch>
        </p:blipFill>
        <p:spPr>
          <a:xfrm>
            <a:off x="4549502" y="3587054"/>
            <a:ext cx="4572000" cy="2415941"/>
          </a:xfrm>
          <a:prstGeom prst="rect">
            <a:avLst/>
          </a:prstGeom>
        </p:spPr>
      </p:pic>
    </p:spTree>
    <p:extLst>
      <p:ext uri="{BB962C8B-B14F-4D97-AF65-F5344CB8AC3E}">
        <p14:creationId xmlns:p14="http://schemas.microsoft.com/office/powerpoint/2010/main" val="253456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6A1A-D2DB-4CB9-A7B4-780D8C7C528D}"/>
              </a:ext>
            </a:extLst>
          </p:cNvPr>
          <p:cNvSpPr>
            <a:spLocks noGrp="1"/>
          </p:cNvSpPr>
          <p:nvPr>
            <p:ph type="title"/>
          </p:nvPr>
        </p:nvSpPr>
        <p:spPr/>
        <p:txBody>
          <a:bodyPr/>
          <a:lstStyle/>
          <a:p>
            <a:r>
              <a:rPr lang="en-US" dirty="0"/>
              <a:t>Discriminative Models</a:t>
            </a:r>
          </a:p>
        </p:txBody>
      </p:sp>
      <p:sp>
        <p:nvSpPr>
          <p:cNvPr id="3" name="Content Placeholder 2">
            <a:extLst>
              <a:ext uri="{FF2B5EF4-FFF2-40B4-BE49-F238E27FC236}">
                <a16:creationId xmlns:a16="http://schemas.microsoft.com/office/drawing/2014/main" id="{D703D5BF-4DB4-4EFD-833B-7D925CB8DFF4}"/>
              </a:ext>
            </a:extLst>
          </p:cNvPr>
          <p:cNvSpPr>
            <a:spLocks noGrp="1"/>
          </p:cNvSpPr>
          <p:nvPr>
            <p:ph idx="1"/>
          </p:nvPr>
        </p:nvSpPr>
        <p:spPr/>
        <p:txBody>
          <a:bodyPr/>
          <a:lstStyle/>
          <a:p>
            <a:r>
              <a:rPr lang="en-US" dirty="0"/>
              <a:t>Decision boundaries by inferring knowledge from observed data. </a:t>
            </a:r>
          </a:p>
          <a:p>
            <a:r>
              <a:rPr lang="en-US" dirty="0"/>
              <a:t>Discriminative models make fewer assumptions about the underlying data distribution and rely more on data quality.</a:t>
            </a:r>
          </a:p>
        </p:txBody>
      </p:sp>
      <p:pic>
        <p:nvPicPr>
          <p:cNvPr id="6" name="Picture 5">
            <a:extLst>
              <a:ext uri="{FF2B5EF4-FFF2-40B4-BE49-F238E27FC236}">
                <a16:creationId xmlns:a16="http://schemas.microsoft.com/office/drawing/2014/main" id="{B09B8077-0A05-446C-A2A2-73BD7B2514D5}"/>
              </a:ext>
            </a:extLst>
          </p:cNvPr>
          <p:cNvPicPr>
            <a:picLocks noChangeAspect="1"/>
          </p:cNvPicPr>
          <p:nvPr/>
        </p:nvPicPr>
        <p:blipFill>
          <a:blip r:embed="rId2"/>
          <a:stretch>
            <a:fillRect/>
          </a:stretch>
        </p:blipFill>
        <p:spPr>
          <a:xfrm>
            <a:off x="1043608" y="4293096"/>
            <a:ext cx="2952328" cy="2198392"/>
          </a:xfrm>
          <a:prstGeom prst="rect">
            <a:avLst/>
          </a:prstGeom>
        </p:spPr>
      </p:pic>
      <p:pic>
        <p:nvPicPr>
          <p:cNvPr id="8" name="Picture 7">
            <a:extLst>
              <a:ext uri="{FF2B5EF4-FFF2-40B4-BE49-F238E27FC236}">
                <a16:creationId xmlns:a16="http://schemas.microsoft.com/office/drawing/2014/main" id="{F6B20BF8-0665-478F-ABD0-2DA48E4641C6}"/>
              </a:ext>
            </a:extLst>
          </p:cNvPr>
          <p:cNvPicPr>
            <a:picLocks noChangeAspect="1"/>
          </p:cNvPicPr>
          <p:nvPr/>
        </p:nvPicPr>
        <p:blipFill>
          <a:blip r:embed="rId3"/>
          <a:stretch>
            <a:fillRect/>
          </a:stretch>
        </p:blipFill>
        <p:spPr>
          <a:xfrm>
            <a:off x="5148064" y="4178756"/>
            <a:ext cx="2952328" cy="2158088"/>
          </a:xfrm>
          <a:prstGeom prst="rect">
            <a:avLst/>
          </a:prstGeom>
        </p:spPr>
      </p:pic>
    </p:spTree>
    <p:extLst>
      <p:ext uri="{BB962C8B-B14F-4D97-AF65-F5344CB8AC3E}">
        <p14:creationId xmlns:p14="http://schemas.microsoft.com/office/powerpoint/2010/main" val="1870412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6E75-6A10-4959-8980-E0FEEE0262AE}"/>
              </a:ext>
            </a:extLst>
          </p:cNvPr>
          <p:cNvSpPr>
            <a:spLocks noGrp="1"/>
          </p:cNvSpPr>
          <p:nvPr>
            <p:ph type="title"/>
          </p:nvPr>
        </p:nvSpPr>
        <p:spPr/>
        <p:txBody>
          <a:bodyPr/>
          <a:lstStyle/>
          <a:p>
            <a:r>
              <a:rPr lang="en-US" dirty="0"/>
              <a:t>Discriminative Classifier</a:t>
            </a:r>
          </a:p>
        </p:txBody>
      </p:sp>
      <p:sp>
        <p:nvSpPr>
          <p:cNvPr id="3" name="Content Placeholder 2">
            <a:extLst>
              <a:ext uri="{FF2B5EF4-FFF2-40B4-BE49-F238E27FC236}">
                <a16:creationId xmlns:a16="http://schemas.microsoft.com/office/drawing/2014/main" id="{B97FF95F-ABAA-48FD-BBD2-91676BC8E093}"/>
              </a:ext>
            </a:extLst>
          </p:cNvPr>
          <p:cNvSpPr>
            <a:spLocks noGrp="1"/>
          </p:cNvSpPr>
          <p:nvPr>
            <p:ph idx="1"/>
          </p:nvPr>
        </p:nvSpPr>
        <p:spPr/>
        <p:txBody>
          <a:bodyPr/>
          <a:lstStyle/>
          <a:p>
            <a:r>
              <a:rPr lang="en-US" dirty="0"/>
              <a:t>Support vector machine</a:t>
            </a:r>
          </a:p>
          <a:p>
            <a:pPr lvl="1"/>
            <a:r>
              <a:rPr lang="en-US" dirty="0"/>
              <a:t>A representation mapped so that the examples of the separate categories are divided by a maximized gap. </a:t>
            </a:r>
          </a:p>
          <a:p>
            <a:pPr lvl="1"/>
            <a:r>
              <a:rPr lang="en-US" dirty="0"/>
              <a:t>New examples are mapped into that same space and predicted to belong to a category based on the side of the gap on which they fall. </a:t>
            </a:r>
          </a:p>
        </p:txBody>
      </p:sp>
    </p:spTree>
    <p:extLst>
      <p:ext uri="{BB962C8B-B14F-4D97-AF65-F5344CB8AC3E}">
        <p14:creationId xmlns:p14="http://schemas.microsoft.com/office/powerpoint/2010/main" val="108078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86B5-1E73-46C0-835C-C1C93892985D}"/>
              </a:ext>
            </a:extLst>
          </p:cNvPr>
          <p:cNvSpPr>
            <a:spLocks noGrp="1"/>
          </p:cNvSpPr>
          <p:nvPr>
            <p:ph type="title"/>
          </p:nvPr>
        </p:nvSpPr>
        <p:spPr/>
        <p:txBody>
          <a:bodyPr/>
          <a:lstStyle/>
          <a:p>
            <a:r>
              <a:rPr lang="en-US" dirty="0"/>
              <a:t>Error functions</a:t>
            </a:r>
          </a:p>
        </p:txBody>
      </p:sp>
      <p:pic>
        <p:nvPicPr>
          <p:cNvPr id="4" name="Content Placeholder 3">
            <a:extLst>
              <a:ext uri="{FF2B5EF4-FFF2-40B4-BE49-F238E27FC236}">
                <a16:creationId xmlns:a16="http://schemas.microsoft.com/office/drawing/2014/main" id="{16ECB407-81C5-4719-A026-C211B2427C79}"/>
              </a:ext>
            </a:extLst>
          </p:cNvPr>
          <p:cNvPicPr>
            <a:picLocks noGrp="1" noChangeAspect="1"/>
          </p:cNvPicPr>
          <p:nvPr>
            <p:ph idx="1"/>
          </p:nvPr>
        </p:nvPicPr>
        <p:blipFill>
          <a:blip r:embed="rId2"/>
          <a:stretch>
            <a:fillRect/>
          </a:stretch>
        </p:blipFill>
        <p:spPr>
          <a:xfrm>
            <a:off x="1790700" y="1729581"/>
            <a:ext cx="5562600" cy="4267200"/>
          </a:xfrm>
          <a:prstGeom prst="rect">
            <a:avLst/>
          </a:prstGeom>
        </p:spPr>
      </p:pic>
    </p:spTree>
    <p:extLst>
      <p:ext uri="{BB962C8B-B14F-4D97-AF65-F5344CB8AC3E}">
        <p14:creationId xmlns:p14="http://schemas.microsoft.com/office/powerpoint/2010/main" val="1823246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014D-F390-429C-8D01-62E04BEC7803}"/>
              </a:ext>
            </a:extLst>
          </p:cNvPr>
          <p:cNvSpPr>
            <a:spLocks noGrp="1"/>
          </p:cNvSpPr>
          <p:nvPr>
            <p:ph type="title"/>
          </p:nvPr>
        </p:nvSpPr>
        <p:spPr/>
        <p:txBody>
          <a:bodyPr/>
          <a:lstStyle/>
          <a:p>
            <a:r>
              <a:rPr lang="en-US" dirty="0"/>
              <a:t>Other non-parametric approaches</a:t>
            </a:r>
            <a:br>
              <a:rPr lang="en-US" b="1" dirty="0"/>
            </a:br>
            <a:endParaRPr lang="en-US" dirty="0"/>
          </a:p>
        </p:txBody>
      </p:sp>
      <p:sp>
        <p:nvSpPr>
          <p:cNvPr id="3" name="Content Placeholder 2">
            <a:extLst>
              <a:ext uri="{FF2B5EF4-FFF2-40B4-BE49-F238E27FC236}">
                <a16:creationId xmlns:a16="http://schemas.microsoft.com/office/drawing/2014/main" id="{5955E0D4-0F4C-4A04-8F6F-9A395951CF17}"/>
              </a:ext>
            </a:extLst>
          </p:cNvPr>
          <p:cNvSpPr>
            <a:spLocks noGrp="1"/>
          </p:cNvSpPr>
          <p:nvPr>
            <p:ph idx="1"/>
          </p:nvPr>
        </p:nvSpPr>
        <p:spPr/>
        <p:txBody>
          <a:bodyPr/>
          <a:lstStyle/>
          <a:p>
            <a:r>
              <a:rPr lang="en-US" dirty="0"/>
              <a:t>k-Nearest Neighbors</a:t>
            </a:r>
          </a:p>
          <a:p>
            <a:pPr lvl="1"/>
            <a:r>
              <a:rPr lang="en-US" dirty="0"/>
              <a:t>The response of a data point is determined by the nature of its k neighbors from the training set. </a:t>
            </a:r>
          </a:p>
          <a:p>
            <a:pPr lvl="1"/>
            <a:r>
              <a:rPr lang="en-US" dirty="0"/>
              <a:t>It can be used in both classification and regression settings.</a:t>
            </a:r>
          </a:p>
        </p:txBody>
      </p:sp>
      <p:pic>
        <p:nvPicPr>
          <p:cNvPr id="4" name="Picture 3">
            <a:extLst>
              <a:ext uri="{FF2B5EF4-FFF2-40B4-BE49-F238E27FC236}">
                <a16:creationId xmlns:a16="http://schemas.microsoft.com/office/drawing/2014/main" id="{76A1739E-C669-4B84-9E0C-F3D476083C2F}"/>
              </a:ext>
            </a:extLst>
          </p:cNvPr>
          <p:cNvPicPr>
            <a:picLocks noChangeAspect="1"/>
          </p:cNvPicPr>
          <p:nvPr/>
        </p:nvPicPr>
        <p:blipFill>
          <a:blip r:embed="rId2"/>
          <a:stretch>
            <a:fillRect/>
          </a:stretch>
        </p:blipFill>
        <p:spPr>
          <a:xfrm>
            <a:off x="4788024" y="4150545"/>
            <a:ext cx="3373958" cy="2214509"/>
          </a:xfrm>
          <a:prstGeom prst="rect">
            <a:avLst/>
          </a:prstGeom>
        </p:spPr>
      </p:pic>
    </p:spTree>
    <p:extLst>
      <p:ext uri="{BB962C8B-B14F-4D97-AF65-F5344CB8AC3E}">
        <p14:creationId xmlns:p14="http://schemas.microsoft.com/office/powerpoint/2010/main" val="2519734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CA69-6A40-416D-95CA-4FFA064A846C}"/>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D48B87E1-5891-492C-8866-FCFB9157431B}"/>
              </a:ext>
            </a:extLst>
          </p:cNvPr>
          <p:cNvSpPr>
            <a:spLocks noGrp="1"/>
          </p:cNvSpPr>
          <p:nvPr>
            <p:ph idx="1"/>
          </p:nvPr>
        </p:nvSpPr>
        <p:spPr/>
        <p:txBody>
          <a:bodyPr/>
          <a:lstStyle/>
          <a:p>
            <a:r>
              <a:rPr lang="en-US" dirty="0"/>
              <a:t>Clustering </a:t>
            </a:r>
          </a:p>
          <a:p>
            <a:pPr lvl="1"/>
            <a:r>
              <a:rPr lang="en-US" dirty="0"/>
              <a:t>The goal of unsupervised learning is to find hidden patterns in unlabeled data </a:t>
            </a:r>
          </a:p>
          <a:p>
            <a:pPr lvl="1"/>
            <a:r>
              <a:rPr lang="en-US" dirty="0"/>
              <a:t>Latent variables or hidden/unobserved variables that make estimation problems difficult - maximum likelihood estimation</a:t>
            </a:r>
          </a:p>
          <a:p>
            <a:r>
              <a:rPr lang="en-US" dirty="0"/>
              <a:t>Dimension reduction</a:t>
            </a:r>
          </a:p>
          <a:p>
            <a:pPr lvl="1"/>
            <a:r>
              <a:rPr lang="en-US" dirty="0"/>
              <a:t>A technique that finds the variance-maximizing directions onto which to project the data.</a:t>
            </a:r>
          </a:p>
          <a:p>
            <a:endParaRPr lang="en-US" dirty="0"/>
          </a:p>
        </p:txBody>
      </p:sp>
    </p:spTree>
    <p:extLst>
      <p:ext uri="{BB962C8B-B14F-4D97-AF65-F5344CB8AC3E}">
        <p14:creationId xmlns:p14="http://schemas.microsoft.com/office/powerpoint/2010/main" val="3536247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F736-5B07-4FEF-A529-EBA56EEC897F}"/>
              </a:ext>
            </a:extLst>
          </p:cNvPr>
          <p:cNvSpPr>
            <a:spLocks noGrp="1"/>
          </p:cNvSpPr>
          <p:nvPr>
            <p:ph type="title"/>
          </p:nvPr>
        </p:nvSpPr>
        <p:spPr/>
        <p:txBody>
          <a:bodyPr/>
          <a:lstStyle/>
          <a:p>
            <a:r>
              <a:rPr lang="en-US" dirty="0"/>
              <a:t>Introduction (1)</a:t>
            </a:r>
          </a:p>
        </p:txBody>
      </p:sp>
      <p:sp>
        <p:nvSpPr>
          <p:cNvPr id="3" name="Content Placeholder 2">
            <a:extLst>
              <a:ext uri="{FF2B5EF4-FFF2-40B4-BE49-F238E27FC236}">
                <a16:creationId xmlns:a16="http://schemas.microsoft.com/office/drawing/2014/main" id="{9AAC106D-5937-401C-AAB6-116C47BC785E}"/>
              </a:ext>
            </a:extLst>
          </p:cNvPr>
          <p:cNvSpPr>
            <a:spLocks noGrp="1"/>
          </p:cNvSpPr>
          <p:nvPr>
            <p:ph idx="1"/>
          </p:nvPr>
        </p:nvSpPr>
        <p:spPr/>
        <p:txBody>
          <a:bodyPr/>
          <a:lstStyle/>
          <a:p>
            <a:r>
              <a:rPr lang="en-US" b="1" dirty="0"/>
              <a:t>Machine learning</a:t>
            </a:r>
            <a:r>
              <a:rPr lang="en-US" dirty="0"/>
              <a:t> is a subfield of AI that</a:t>
            </a:r>
            <a:r>
              <a:rPr lang="en-US" b="1" dirty="0"/>
              <a:t> uses </a:t>
            </a:r>
            <a:r>
              <a:rPr lang="en-US" dirty="0"/>
              <a:t>algorithms (also known as </a:t>
            </a:r>
            <a:r>
              <a:rPr lang="en-US" b="1" dirty="0"/>
              <a:t>models</a:t>
            </a:r>
            <a:r>
              <a:rPr lang="en-US" dirty="0"/>
              <a:t>) in order </a:t>
            </a:r>
            <a:r>
              <a:rPr lang="en-US" b="1" dirty="0"/>
              <a:t>to learn from data</a:t>
            </a:r>
            <a:endParaRPr lang="en-US" dirty="0"/>
          </a:p>
          <a:p>
            <a:r>
              <a:rPr lang="en-US" dirty="0"/>
              <a:t>In </a:t>
            </a:r>
            <a:r>
              <a:rPr lang="en-US" b="1" dirty="0"/>
              <a:t>traditional programming</a:t>
            </a:r>
            <a:r>
              <a:rPr lang="en-US" dirty="0"/>
              <a:t>, you </a:t>
            </a:r>
            <a:r>
              <a:rPr lang="en-US" b="1" dirty="0"/>
              <a:t>hardcode </a:t>
            </a:r>
            <a:r>
              <a:rPr lang="en-US" dirty="0"/>
              <a:t>all </a:t>
            </a:r>
            <a:r>
              <a:rPr lang="en-US" b="1" dirty="0"/>
              <a:t>rules</a:t>
            </a:r>
            <a:r>
              <a:rPr lang="en-US" dirty="0"/>
              <a:t>. In </a:t>
            </a:r>
            <a:r>
              <a:rPr lang="en-US" b="1" dirty="0"/>
              <a:t>machine learning,</a:t>
            </a:r>
            <a:r>
              <a:rPr lang="en-US" dirty="0"/>
              <a:t> you create </a:t>
            </a:r>
            <a:r>
              <a:rPr lang="en-US" b="1" dirty="0"/>
              <a:t>models</a:t>
            </a:r>
            <a:r>
              <a:rPr lang="en-US" dirty="0"/>
              <a:t> that </a:t>
            </a:r>
            <a:r>
              <a:rPr lang="en-US" b="1" dirty="0"/>
              <a:t>find patterns</a:t>
            </a:r>
            <a:r>
              <a:rPr lang="en-US" dirty="0"/>
              <a:t> on your data</a:t>
            </a:r>
          </a:p>
          <a:p>
            <a:pPr marL="0" indent="0">
              <a:buNone/>
            </a:pPr>
            <a:endParaRPr lang="en-US" dirty="0"/>
          </a:p>
        </p:txBody>
      </p:sp>
    </p:spTree>
    <p:extLst>
      <p:ext uri="{BB962C8B-B14F-4D97-AF65-F5344CB8AC3E}">
        <p14:creationId xmlns:p14="http://schemas.microsoft.com/office/powerpoint/2010/main" val="2402387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8E739-66D7-427C-8483-F6AA5F075D28}"/>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5A0C9A00-16DF-4CBE-9422-3CF84F6701A2}"/>
              </a:ext>
            </a:extLst>
          </p:cNvPr>
          <p:cNvSpPr>
            <a:spLocks noGrp="1"/>
          </p:cNvSpPr>
          <p:nvPr>
            <p:ph idx="1"/>
          </p:nvPr>
        </p:nvSpPr>
        <p:spPr/>
        <p:txBody>
          <a:bodyPr/>
          <a:lstStyle/>
          <a:p>
            <a:r>
              <a:rPr lang="en-US" dirty="0"/>
              <a:t>Goal: After randomly initializing the cluster centroids is to repeat the following step until convergence:</a:t>
            </a:r>
          </a:p>
        </p:txBody>
      </p:sp>
      <p:pic>
        <p:nvPicPr>
          <p:cNvPr id="5" name="Picture 4">
            <a:extLst>
              <a:ext uri="{FF2B5EF4-FFF2-40B4-BE49-F238E27FC236}">
                <a16:creationId xmlns:a16="http://schemas.microsoft.com/office/drawing/2014/main" id="{21F5F1D7-B2CB-470E-A75A-D7AFB612CD0F}"/>
              </a:ext>
            </a:extLst>
          </p:cNvPr>
          <p:cNvPicPr>
            <a:picLocks noChangeAspect="1"/>
          </p:cNvPicPr>
          <p:nvPr/>
        </p:nvPicPr>
        <p:blipFill>
          <a:blip r:embed="rId2"/>
          <a:stretch>
            <a:fillRect/>
          </a:stretch>
        </p:blipFill>
        <p:spPr>
          <a:xfrm>
            <a:off x="683568" y="3429000"/>
            <a:ext cx="3752850" cy="781050"/>
          </a:xfrm>
          <a:prstGeom prst="rect">
            <a:avLst/>
          </a:prstGeom>
        </p:spPr>
      </p:pic>
      <p:pic>
        <p:nvPicPr>
          <p:cNvPr id="6" name="Picture 5">
            <a:extLst>
              <a:ext uri="{FF2B5EF4-FFF2-40B4-BE49-F238E27FC236}">
                <a16:creationId xmlns:a16="http://schemas.microsoft.com/office/drawing/2014/main" id="{752E08F6-2A88-4DE0-BC7A-587AC27CBEB3}"/>
              </a:ext>
            </a:extLst>
          </p:cNvPr>
          <p:cNvPicPr>
            <a:picLocks noChangeAspect="1"/>
          </p:cNvPicPr>
          <p:nvPr/>
        </p:nvPicPr>
        <p:blipFill>
          <a:blip r:embed="rId3"/>
          <a:stretch>
            <a:fillRect/>
          </a:stretch>
        </p:blipFill>
        <p:spPr>
          <a:xfrm>
            <a:off x="5292080" y="2786856"/>
            <a:ext cx="2952750" cy="2152650"/>
          </a:xfrm>
          <a:prstGeom prst="rect">
            <a:avLst/>
          </a:prstGeom>
        </p:spPr>
      </p:pic>
      <p:pic>
        <p:nvPicPr>
          <p:cNvPr id="7" name="Picture 6">
            <a:extLst>
              <a:ext uri="{FF2B5EF4-FFF2-40B4-BE49-F238E27FC236}">
                <a16:creationId xmlns:a16="http://schemas.microsoft.com/office/drawing/2014/main" id="{733929E6-519E-4E1A-9C77-90D547384C42}"/>
              </a:ext>
            </a:extLst>
          </p:cNvPr>
          <p:cNvPicPr>
            <a:picLocks noChangeAspect="1"/>
          </p:cNvPicPr>
          <p:nvPr/>
        </p:nvPicPr>
        <p:blipFill>
          <a:blip r:embed="rId4"/>
          <a:stretch>
            <a:fillRect/>
          </a:stretch>
        </p:blipFill>
        <p:spPr>
          <a:xfrm>
            <a:off x="683568" y="4454447"/>
            <a:ext cx="5328592" cy="1671715"/>
          </a:xfrm>
          <a:prstGeom prst="rect">
            <a:avLst/>
          </a:prstGeom>
        </p:spPr>
      </p:pic>
    </p:spTree>
    <p:extLst>
      <p:ext uri="{BB962C8B-B14F-4D97-AF65-F5344CB8AC3E}">
        <p14:creationId xmlns:p14="http://schemas.microsoft.com/office/powerpoint/2010/main" val="420824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C9CD-0709-4142-977C-3DAE2178A597}"/>
              </a:ext>
            </a:extLst>
          </p:cNvPr>
          <p:cNvSpPr>
            <a:spLocks noGrp="1"/>
          </p:cNvSpPr>
          <p:nvPr>
            <p:ph type="title"/>
          </p:nvPr>
        </p:nvSpPr>
        <p:spPr/>
        <p:txBody>
          <a:bodyPr/>
          <a:lstStyle/>
          <a:p>
            <a:r>
              <a:rPr lang="en-US" dirty="0"/>
              <a:t>The Principal Component Analysis (PCA)</a:t>
            </a:r>
          </a:p>
        </p:txBody>
      </p:sp>
      <p:sp>
        <p:nvSpPr>
          <p:cNvPr id="3" name="Content Placeholder 2">
            <a:extLst>
              <a:ext uri="{FF2B5EF4-FFF2-40B4-BE49-F238E27FC236}">
                <a16:creationId xmlns:a16="http://schemas.microsoft.com/office/drawing/2014/main" id="{74315192-C1C1-4485-A877-45D3A3399B3F}"/>
              </a:ext>
            </a:extLst>
          </p:cNvPr>
          <p:cNvSpPr>
            <a:spLocks noGrp="1"/>
          </p:cNvSpPr>
          <p:nvPr>
            <p:ph idx="1"/>
          </p:nvPr>
        </p:nvSpPr>
        <p:spPr/>
        <p:txBody>
          <a:bodyPr/>
          <a:lstStyle/>
          <a:p>
            <a:r>
              <a:rPr lang="en-US" dirty="0"/>
              <a:t>A dimension reduction technique that projects the data on k dimensions by maximizing the variance of the data as follows</a:t>
            </a:r>
          </a:p>
        </p:txBody>
      </p:sp>
      <p:pic>
        <p:nvPicPr>
          <p:cNvPr id="4" name="Picture 3">
            <a:extLst>
              <a:ext uri="{FF2B5EF4-FFF2-40B4-BE49-F238E27FC236}">
                <a16:creationId xmlns:a16="http://schemas.microsoft.com/office/drawing/2014/main" id="{942F1390-5565-4043-A972-081CA8B739AF}"/>
              </a:ext>
            </a:extLst>
          </p:cNvPr>
          <p:cNvPicPr>
            <a:picLocks noChangeAspect="1"/>
          </p:cNvPicPr>
          <p:nvPr/>
        </p:nvPicPr>
        <p:blipFill>
          <a:blip r:embed="rId2"/>
          <a:stretch>
            <a:fillRect/>
          </a:stretch>
        </p:blipFill>
        <p:spPr>
          <a:xfrm>
            <a:off x="720080" y="3754906"/>
            <a:ext cx="7703840" cy="2607263"/>
          </a:xfrm>
          <a:prstGeom prst="rect">
            <a:avLst/>
          </a:prstGeom>
        </p:spPr>
      </p:pic>
    </p:spTree>
    <p:extLst>
      <p:ext uri="{BB962C8B-B14F-4D97-AF65-F5344CB8AC3E}">
        <p14:creationId xmlns:p14="http://schemas.microsoft.com/office/powerpoint/2010/main" val="231027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5F4E-9622-4601-B661-3368197DB983}"/>
              </a:ext>
            </a:extLst>
          </p:cNvPr>
          <p:cNvSpPr>
            <a:spLocks noGrp="1"/>
          </p:cNvSpPr>
          <p:nvPr>
            <p:ph type="title"/>
          </p:nvPr>
        </p:nvSpPr>
        <p:spPr/>
        <p:txBody>
          <a:bodyPr/>
          <a:lstStyle/>
          <a:p>
            <a:r>
              <a:rPr lang="en-US" dirty="0"/>
              <a:t>Final Overview</a:t>
            </a:r>
          </a:p>
        </p:txBody>
      </p:sp>
      <p:pic>
        <p:nvPicPr>
          <p:cNvPr id="5" name="Content Placeholder 4">
            <a:extLst>
              <a:ext uri="{FF2B5EF4-FFF2-40B4-BE49-F238E27FC236}">
                <a16:creationId xmlns:a16="http://schemas.microsoft.com/office/drawing/2014/main" id="{7029490B-F02B-4D0D-845D-BA470243DCAC}"/>
              </a:ext>
            </a:extLst>
          </p:cNvPr>
          <p:cNvPicPr>
            <a:picLocks noGrp="1" noChangeAspect="1"/>
          </p:cNvPicPr>
          <p:nvPr>
            <p:ph idx="1"/>
          </p:nvPr>
        </p:nvPicPr>
        <p:blipFill>
          <a:blip r:embed="rId2"/>
          <a:stretch>
            <a:fillRect/>
          </a:stretch>
        </p:blipFill>
        <p:spPr>
          <a:xfrm>
            <a:off x="1115616" y="1654186"/>
            <a:ext cx="6945809" cy="4439110"/>
          </a:xfrm>
        </p:spPr>
      </p:pic>
    </p:spTree>
    <p:extLst>
      <p:ext uri="{BB962C8B-B14F-4D97-AF65-F5344CB8AC3E}">
        <p14:creationId xmlns:p14="http://schemas.microsoft.com/office/powerpoint/2010/main" val="1693180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388D9-3584-4F51-A0AD-E8E68E58DB26}"/>
              </a:ext>
            </a:extLst>
          </p:cNvPr>
          <p:cNvSpPr>
            <a:spLocks noGrp="1"/>
          </p:cNvSpPr>
          <p:nvPr>
            <p:ph type="title"/>
          </p:nvPr>
        </p:nvSpPr>
        <p:spPr/>
        <p:txBody>
          <a:bodyPr/>
          <a:lstStyle/>
          <a:p>
            <a:r>
              <a:rPr lang="en-US" dirty="0"/>
              <a:t>To wrap things up…</a:t>
            </a:r>
          </a:p>
        </p:txBody>
      </p:sp>
      <p:sp>
        <p:nvSpPr>
          <p:cNvPr id="3" name="Content Placeholder 2">
            <a:extLst>
              <a:ext uri="{FF2B5EF4-FFF2-40B4-BE49-F238E27FC236}">
                <a16:creationId xmlns:a16="http://schemas.microsoft.com/office/drawing/2014/main" id="{41FC962C-0FF4-4EA9-A06C-AC8352CD595A}"/>
              </a:ext>
            </a:extLst>
          </p:cNvPr>
          <p:cNvSpPr>
            <a:spLocks noGrp="1"/>
          </p:cNvSpPr>
          <p:nvPr>
            <p:ph idx="1"/>
          </p:nvPr>
        </p:nvSpPr>
        <p:spPr/>
        <p:txBody>
          <a:bodyPr/>
          <a:lstStyle/>
          <a:p>
            <a:r>
              <a:rPr lang="en-US" dirty="0"/>
              <a:t>Supervised learning is ideal for modeling and having quality labeled data</a:t>
            </a:r>
          </a:p>
          <a:p>
            <a:r>
              <a:rPr lang="en-US" dirty="0"/>
              <a:t>Unsupervised methods achieve pattern recognition and can find relations within the dataset</a:t>
            </a:r>
          </a:p>
        </p:txBody>
      </p:sp>
    </p:spTree>
    <p:extLst>
      <p:ext uri="{BB962C8B-B14F-4D97-AF65-F5344CB8AC3E}">
        <p14:creationId xmlns:p14="http://schemas.microsoft.com/office/powerpoint/2010/main" val="921205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7C082-4C29-4FBB-86F7-2DD5A2C098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C621AC3-68E7-43DA-BC92-387ABB1536BB}"/>
              </a:ext>
            </a:extLst>
          </p:cNvPr>
          <p:cNvSpPr>
            <a:spLocks noGrp="1"/>
          </p:cNvSpPr>
          <p:nvPr>
            <p:ph idx="1"/>
          </p:nvPr>
        </p:nvSpPr>
        <p:spPr/>
        <p:txBody>
          <a:bodyPr/>
          <a:lstStyle/>
          <a:p>
            <a:pPr marL="0" indent="0">
              <a:buNone/>
            </a:pPr>
            <a:r>
              <a:rPr lang="en-US" dirty="0">
                <a:hlinkClick r:id="rId2"/>
              </a:rPr>
              <a:t>https://stanford.edu/~shervine/teaching/cs-229/cheatsheet-supervised-learning</a:t>
            </a:r>
            <a:endParaRPr lang="en-US" dirty="0"/>
          </a:p>
          <a:p>
            <a:pPr marL="0" indent="0">
              <a:buNone/>
            </a:pPr>
            <a:r>
              <a:rPr lang="en-US" dirty="0">
                <a:hlinkClick r:id="rId3"/>
              </a:rPr>
              <a:t>https://towardsdatascience.com/bias-and-variance-in-linear-models-e772546e0c30</a:t>
            </a:r>
            <a:endParaRPr lang="en-US" dirty="0"/>
          </a:p>
          <a:p>
            <a:pPr marL="0" indent="0">
              <a:buNone/>
            </a:pPr>
            <a:r>
              <a:rPr lang="en-US" dirty="0">
                <a:hlinkClick r:id="rId4"/>
              </a:rPr>
              <a:t>https://stanford.edu/~shervine/teaching/cs-229/cheatsheet-unsupervised-learning</a:t>
            </a:r>
            <a:endParaRPr lang="en-US" dirty="0"/>
          </a:p>
          <a:p>
            <a:pPr marL="0" indent="0">
              <a:buNone/>
            </a:pPr>
            <a:r>
              <a:rPr lang="en-US" dirty="0">
                <a:hlinkClick r:id="rId5"/>
              </a:rPr>
              <a:t>https://www.cs.cmu.edu/~mgormley/courses/10601-s17/slides/lecture5-nb.pdf</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1488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4558-0EBA-4642-B808-25728B89102D}"/>
              </a:ext>
            </a:extLst>
          </p:cNvPr>
          <p:cNvSpPr>
            <a:spLocks noGrp="1"/>
          </p:cNvSpPr>
          <p:nvPr>
            <p:ph type="title"/>
          </p:nvPr>
        </p:nvSpPr>
        <p:spPr/>
        <p:txBody>
          <a:bodyPr/>
          <a:lstStyle/>
          <a:p>
            <a:r>
              <a:rPr lang="en-US" dirty="0"/>
              <a:t>Drawings</a:t>
            </a:r>
          </a:p>
        </p:txBody>
      </p:sp>
      <p:sp>
        <p:nvSpPr>
          <p:cNvPr id="3" name="Content Placeholder 2">
            <a:extLst>
              <a:ext uri="{FF2B5EF4-FFF2-40B4-BE49-F238E27FC236}">
                <a16:creationId xmlns:a16="http://schemas.microsoft.com/office/drawing/2014/main" id="{F4326E80-34AC-45B1-BCCF-336D79A78CD7}"/>
              </a:ext>
            </a:extLst>
          </p:cNvPr>
          <p:cNvSpPr>
            <a:spLocks noGrp="1"/>
          </p:cNvSpPr>
          <p:nvPr>
            <p:ph idx="1"/>
          </p:nvPr>
        </p:nvSpPr>
        <p:spPr/>
        <p:txBody>
          <a:bodyPr/>
          <a:lstStyle/>
          <a:p>
            <a:pPr marL="0" indent="0">
              <a:buNone/>
            </a:pPr>
            <a:r>
              <a:rPr lang="en-US" dirty="0">
                <a:hlinkClick r:id="rId2"/>
              </a:rPr>
              <a:t>https://drive.google.com/file/d/1RI4jBRCegcDQ6W9VUgeyrVexNovismCC/view?usp=sharing</a:t>
            </a:r>
            <a:endParaRPr lang="en-US" dirty="0"/>
          </a:p>
          <a:p>
            <a:pPr marL="0" indent="0">
              <a:buNone/>
            </a:pPr>
            <a:endParaRPr lang="en-US" dirty="0"/>
          </a:p>
        </p:txBody>
      </p:sp>
    </p:spTree>
    <p:extLst>
      <p:ext uri="{BB962C8B-B14F-4D97-AF65-F5344CB8AC3E}">
        <p14:creationId xmlns:p14="http://schemas.microsoft.com/office/powerpoint/2010/main" val="2839625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800D-115F-439A-9A7C-BE86B137A31D}"/>
              </a:ext>
            </a:extLst>
          </p:cNvPr>
          <p:cNvSpPr>
            <a:spLocks noGrp="1"/>
          </p:cNvSpPr>
          <p:nvPr>
            <p:ph type="title"/>
          </p:nvPr>
        </p:nvSpPr>
        <p:spPr/>
        <p:txBody>
          <a:bodyPr/>
          <a:lstStyle/>
          <a:p>
            <a:r>
              <a:rPr lang="en-US" dirty="0"/>
              <a:t>Introduction (2)</a:t>
            </a:r>
          </a:p>
        </p:txBody>
      </p:sp>
      <p:sp>
        <p:nvSpPr>
          <p:cNvPr id="3" name="Content Placeholder 2">
            <a:extLst>
              <a:ext uri="{FF2B5EF4-FFF2-40B4-BE49-F238E27FC236}">
                <a16:creationId xmlns:a16="http://schemas.microsoft.com/office/drawing/2014/main" id="{42A078EA-6D4C-4C9D-A3BC-99FB350D58F1}"/>
              </a:ext>
            </a:extLst>
          </p:cNvPr>
          <p:cNvSpPr>
            <a:spLocks noGrp="1"/>
          </p:cNvSpPr>
          <p:nvPr>
            <p:ph idx="1"/>
          </p:nvPr>
        </p:nvSpPr>
        <p:spPr/>
        <p:txBody>
          <a:bodyPr/>
          <a:lstStyle/>
          <a:p>
            <a:r>
              <a:rPr lang="en-US" dirty="0"/>
              <a:t>There are four </a:t>
            </a:r>
            <a:r>
              <a:rPr lang="en-US" b="1" dirty="0"/>
              <a:t>categories </a:t>
            </a:r>
            <a:r>
              <a:rPr lang="en-US" dirty="0"/>
              <a:t>in </a:t>
            </a:r>
            <a:r>
              <a:rPr lang="en-US" b="1" dirty="0"/>
              <a:t>machine learning</a:t>
            </a:r>
            <a:r>
              <a:rPr lang="en-US" dirty="0"/>
              <a:t>: </a:t>
            </a:r>
            <a:r>
              <a:rPr lang="en-US" b="1" u="sng" dirty="0"/>
              <a:t>Supervised</a:t>
            </a:r>
            <a:r>
              <a:rPr lang="en-US" dirty="0"/>
              <a:t>, </a:t>
            </a:r>
            <a:r>
              <a:rPr lang="en-US" b="1" u="sng" dirty="0"/>
              <a:t>unsupervised</a:t>
            </a:r>
            <a:r>
              <a:rPr lang="en-US" dirty="0"/>
              <a:t>, </a:t>
            </a:r>
            <a:r>
              <a:rPr lang="en-US" b="1" dirty="0"/>
              <a:t>semi-supervised</a:t>
            </a:r>
            <a:r>
              <a:rPr lang="en-US" dirty="0"/>
              <a:t> and </a:t>
            </a:r>
            <a:r>
              <a:rPr lang="en-US" b="1" dirty="0"/>
              <a:t>reinforcement learning;</a:t>
            </a:r>
          </a:p>
          <a:p>
            <a:r>
              <a:rPr lang="en-US" b="1" dirty="0"/>
              <a:t>Machine learning development process</a:t>
            </a:r>
            <a:r>
              <a:rPr lang="en-US" dirty="0"/>
              <a:t> is divided by </a:t>
            </a:r>
            <a:r>
              <a:rPr lang="en-US" b="1" dirty="0"/>
              <a:t>training</a:t>
            </a:r>
            <a:r>
              <a:rPr lang="en-US" dirty="0"/>
              <a:t>, </a:t>
            </a:r>
            <a:r>
              <a:rPr lang="en-US" b="1" dirty="0"/>
              <a:t>testing </a:t>
            </a:r>
            <a:r>
              <a:rPr lang="en-US" dirty="0"/>
              <a:t>and </a:t>
            </a:r>
            <a:r>
              <a:rPr lang="en-US" b="1" dirty="0"/>
              <a:t>inference </a:t>
            </a:r>
            <a:r>
              <a:rPr lang="en-US" dirty="0"/>
              <a:t>phases;</a:t>
            </a:r>
          </a:p>
        </p:txBody>
      </p:sp>
    </p:spTree>
    <p:extLst>
      <p:ext uri="{BB962C8B-B14F-4D97-AF65-F5344CB8AC3E}">
        <p14:creationId xmlns:p14="http://schemas.microsoft.com/office/powerpoint/2010/main" val="223580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B786-4BAE-4191-BD3A-D99A893B237D}"/>
              </a:ext>
            </a:extLst>
          </p:cNvPr>
          <p:cNvSpPr>
            <a:spLocks noGrp="1"/>
          </p:cNvSpPr>
          <p:nvPr>
            <p:ph type="title"/>
          </p:nvPr>
        </p:nvSpPr>
        <p:spPr/>
        <p:txBody>
          <a:bodyPr/>
          <a:lstStyle/>
          <a:p>
            <a:r>
              <a:rPr lang="en-US" dirty="0"/>
              <a:t>Machine Learning vs Traditional Programming</a:t>
            </a:r>
            <a:br>
              <a:rPr lang="en-US" dirty="0"/>
            </a:br>
            <a:endParaRPr lang="en-US" dirty="0"/>
          </a:p>
        </p:txBody>
      </p:sp>
      <p:sp>
        <p:nvSpPr>
          <p:cNvPr id="5" name="Content Placeholder 4">
            <a:extLst>
              <a:ext uri="{FF2B5EF4-FFF2-40B4-BE49-F238E27FC236}">
                <a16:creationId xmlns:a16="http://schemas.microsoft.com/office/drawing/2014/main" id="{4B56E12D-6516-4A18-B5D0-DABFEEF9BED0}"/>
              </a:ext>
            </a:extLst>
          </p:cNvPr>
          <p:cNvSpPr>
            <a:spLocks noGrp="1"/>
          </p:cNvSpPr>
          <p:nvPr>
            <p:ph idx="1"/>
          </p:nvPr>
        </p:nvSpPr>
        <p:spPr>
          <a:xfrm>
            <a:off x="457200" y="1758404"/>
            <a:ext cx="8229600" cy="4525963"/>
          </a:xfrm>
        </p:spPr>
        <p:txBody>
          <a:bodyPr/>
          <a:lstStyle/>
          <a:p>
            <a:r>
              <a:rPr lang="en-US" b="1" dirty="0"/>
              <a:t>Prog.</a:t>
            </a:r>
            <a:r>
              <a:rPr lang="en-US" dirty="0"/>
              <a:t>: Program = Data Structure + Algorithm </a:t>
            </a:r>
          </a:p>
          <a:p>
            <a:r>
              <a:rPr lang="en-US" b="1" dirty="0"/>
              <a:t>ML</a:t>
            </a:r>
            <a:r>
              <a:rPr lang="en-US" dirty="0"/>
              <a:t>: Program = Data pattern + Model</a:t>
            </a:r>
          </a:p>
        </p:txBody>
      </p:sp>
      <p:pic>
        <p:nvPicPr>
          <p:cNvPr id="6" name="Content Placeholder 3">
            <a:extLst>
              <a:ext uri="{FF2B5EF4-FFF2-40B4-BE49-F238E27FC236}">
                <a16:creationId xmlns:a16="http://schemas.microsoft.com/office/drawing/2014/main" id="{E1D110EB-78C5-43A8-8D7B-CF7B6445CB02}"/>
              </a:ext>
            </a:extLst>
          </p:cNvPr>
          <p:cNvPicPr>
            <a:picLocks noChangeAspect="1"/>
          </p:cNvPicPr>
          <p:nvPr/>
        </p:nvPicPr>
        <p:blipFill>
          <a:blip r:embed="rId2"/>
          <a:stretch>
            <a:fillRect/>
          </a:stretch>
        </p:blipFill>
        <p:spPr>
          <a:xfrm>
            <a:off x="2005203" y="3450661"/>
            <a:ext cx="5133593" cy="2858064"/>
          </a:xfrm>
          <a:prstGeom prst="rect">
            <a:avLst/>
          </a:prstGeom>
        </p:spPr>
      </p:pic>
    </p:spTree>
    <p:extLst>
      <p:ext uri="{BB962C8B-B14F-4D97-AF65-F5344CB8AC3E}">
        <p14:creationId xmlns:p14="http://schemas.microsoft.com/office/powerpoint/2010/main" val="253964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1C9C-88D1-41C0-8D4D-F3BE989FF102}"/>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5F548B50-EC7C-4772-93BA-813D14B1F9D8}"/>
              </a:ext>
            </a:extLst>
          </p:cNvPr>
          <p:cNvSpPr>
            <a:spLocks noGrp="1"/>
          </p:cNvSpPr>
          <p:nvPr>
            <p:ph idx="1"/>
          </p:nvPr>
        </p:nvSpPr>
        <p:spPr/>
        <p:txBody>
          <a:bodyPr/>
          <a:lstStyle/>
          <a:p>
            <a:r>
              <a:rPr lang="en-US" dirty="0"/>
              <a:t>Supervision: ground-truth data —expected result. The “program” is a </a:t>
            </a:r>
            <a:r>
              <a:rPr lang="en-US" b="1" dirty="0"/>
              <a:t>model</a:t>
            </a:r>
          </a:p>
          <a:p>
            <a:r>
              <a:rPr lang="en-US" i="1" dirty="0"/>
              <a:t>Phases</a:t>
            </a:r>
            <a:r>
              <a:rPr lang="en-US" dirty="0"/>
              <a:t>: Training = Learning | Testing = Prediction</a:t>
            </a:r>
          </a:p>
        </p:txBody>
      </p:sp>
      <p:pic>
        <p:nvPicPr>
          <p:cNvPr id="7" name="Picture 6">
            <a:extLst>
              <a:ext uri="{FF2B5EF4-FFF2-40B4-BE49-F238E27FC236}">
                <a16:creationId xmlns:a16="http://schemas.microsoft.com/office/drawing/2014/main" id="{A8720B85-8DA1-4128-A3FE-EBA7A8DE3562}"/>
              </a:ext>
            </a:extLst>
          </p:cNvPr>
          <p:cNvPicPr>
            <a:picLocks noChangeAspect="1"/>
          </p:cNvPicPr>
          <p:nvPr/>
        </p:nvPicPr>
        <p:blipFill>
          <a:blip r:embed="rId2"/>
          <a:stretch>
            <a:fillRect/>
          </a:stretch>
        </p:blipFill>
        <p:spPr>
          <a:xfrm>
            <a:off x="2627784" y="3687865"/>
            <a:ext cx="4248472" cy="2443234"/>
          </a:xfrm>
          <a:prstGeom prst="rect">
            <a:avLst/>
          </a:prstGeom>
        </p:spPr>
      </p:pic>
    </p:spTree>
    <p:extLst>
      <p:ext uri="{BB962C8B-B14F-4D97-AF65-F5344CB8AC3E}">
        <p14:creationId xmlns:p14="http://schemas.microsoft.com/office/powerpoint/2010/main" val="3119281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E5BC-0B89-4420-BA63-60D914D8CA48}"/>
              </a:ext>
            </a:extLst>
          </p:cNvPr>
          <p:cNvSpPr>
            <a:spLocks noGrp="1"/>
          </p:cNvSpPr>
          <p:nvPr>
            <p:ph type="title"/>
          </p:nvPr>
        </p:nvSpPr>
        <p:spPr>
          <a:xfrm>
            <a:off x="446956" y="23018"/>
            <a:ext cx="8229600" cy="1143000"/>
          </a:xfrm>
        </p:spPr>
        <p:txBody>
          <a:bodyPr/>
          <a:lstStyle/>
          <a:p>
            <a:r>
              <a:rPr lang="en-US" dirty="0"/>
              <a:t>Supervised Learning: Types of Prediction (1)</a:t>
            </a:r>
          </a:p>
        </p:txBody>
      </p:sp>
      <p:sp>
        <p:nvSpPr>
          <p:cNvPr id="3" name="Content Placeholder 2">
            <a:extLst>
              <a:ext uri="{FF2B5EF4-FFF2-40B4-BE49-F238E27FC236}">
                <a16:creationId xmlns:a16="http://schemas.microsoft.com/office/drawing/2014/main" id="{8F38C8F6-C9FB-4DAE-9B7F-32C9BC64FF3E}"/>
              </a:ext>
            </a:extLst>
          </p:cNvPr>
          <p:cNvSpPr>
            <a:spLocks noGrp="1"/>
          </p:cNvSpPr>
          <p:nvPr>
            <p:ph idx="1"/>
          </p:nvPr>
        </p:nvSpPr>
        <p:spPr>
          <a:xfrm>
            <a:off x="457200" y="1412776"/>
            <a:ext cx="8229600" cy="4525963"/>
          </a:xfrm>
        </p:spPr>
        <p:txBody>
          <a:bodyPr/>
          <a:lstStyle/>
          <a:p>
            <a:r>
              <a:rPr lang="en-US" dirty="0"/>
              <a:t>Discrete categories: </a:t>
            </a:r>
            <a:r>
              <a:rPr lang="en-US" i="1" dirty="0"/>
              <a:t>Classification</a:t>
            </a:r>
          </a:p>
          <a:p>
            <a:r>
              <a:rPr lang="en-US" dirty="0"/>
              <a:t>Continuous values: </a:t>
            </a:r>
            <a:r>
              <a:rPr lang="en-US" i="1" dirty="0"/>
              <a:t>Regression</a:t>
            </a:r>
          </a:p>
          <a:p>
            <a:r>
              <a:rPr lang="en-US" dirty="0"/>
              <a:t>Linear and Logistic Regression </a:t>
            </a:r>
          </a:p>
          <a:p>
            <a:pPr marL="914400" lvl="1" indent="-514350"/>
            <a:r>
              <a:rPr lang="en-US" dirty="0"/>
              <a:t>Logistic regression is a </a:t>
            </a:r>
            <a:r>
              <a:rPr lang="en-US" i="1" dirty="0"/>
              <a:t>classification </a:t>
            </a:r>
            <a:r>
              <a:rPr lang="en-US" dirty="0"/>
              <a:t>algorithm used to assign observations to a discrete set of classes. </a:t>
            </a:r>
          </a:p>
          <a:p>
            <a:pPr marL="914400" lvl="1" indent="-514350"/>
            <a:r>
              <a:rPr lang="en-US" dirty="0"/>
              <a:t>Output transformation using the logistic sigmoid function to return a </a:t>
            </a:r>
            <a:r>
              <a:rPr lang="en-US" b="1" dirty="0"/>
              <a:t>probability value </a:t>
            </a:r>
            <a:r>
              <a:rPr lang="en-US" dirty="0"/>
              <a:t>which can then be mapped to two or more discrete classes.</a:t>
            </a:r>
          </a:p>
        </p:txBody>
      </p:sp>
    </p:spTree>
    <p:extLst>
      <p:ext uri="{BB962C8B-B14F-4D97-AF65-F5344CB8AC3E}">
        <p14:creationId xmlns:p14="http://schemas.microsoft.com/office/powerpoint/2010/main" val="10146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5A8E-5771-45DD-9FC0-565384DD1CC7}"/>
              </a:ext>
            </a:extLst>
          </p:cNvPr>
          <p:cNvSpPr>
            <a:spLocks noGrp="1"/>
          </p:cNvSpPr>
          <p:nvPr>
            <p:ph type="title"/>
          </p:nvPr>
        </p:nvSpPr>
        <p:spPr/>
        <p:txBody>
          <a:bodyPr/>
          <a:lstStyle/>
          <a:p>
            <a:r>
              <a:rPr lang="en-US" dirty="0"/>
              <a:t>Supervised Learning: Types of Prediction (2)</a:t>
            </a:r>
          </a:p>
        </p:txBody>
      </p:sp>
      <p:sp>
        <p:nvSpPr>
          <p:cNvPr id="3" name="Content Placeholder 2">
            <a:extLst>
              <a:ext uri="{FF2B5EF4-FFF2-40B4-BE49-F238E27FC236}">
                <a16:creationId xmlns:a16="http://schemas.microsoft.com/office/drawing/2014/main" id="{F66A6205-54C5-4CA1-AB5A-A923BBC2A6C9}"/>
              </a:ext>
            </a:extLst>
          </p:cNvPr>
          <p:cNvSpPr>
            <a:spLocks noGrp="1"/>
          </p:cNvSpPr>
          <p:nvPr>
            <p:ph idx="1"/>
          </p:nvPr>
        </p:nvSpPr>
        <p:spPr>
          <a:xfrm flipV="1">
            <a:off x="-1260648" y="5002635"/>
            <a:ext cx="45719" cy="45719"/>
          </a:xfrm>
        </p:spPr>
        <p:txBody>
          <a:bodyPr/>
          <a:lstStyle/>
          <a:p>
            <a:pPr marL="0" indent="0">
              <a:buNone/>
            </a:pPr>
            <a:endParaRPr lang="en-US" dirty="0"/>
          </a:p>
        </p:txBody>
      </p:sp>
      <p:pic>
        <p:nvPicPr>
          <p:cNvPr id="5" name="Picture 4">
            <a:extLst>
              <a:ext uri="{FF2B5EF4-FFF2-40B4-BE49-F238E27FC236}">
                <a16:creationId xmlns:a16="http://schemas.microsoft.com/office/drawing/2014/main" id="{1F024BDE-A5AC-4B29-8FCD-5017EE84D4D0}"/>
              </a:ext>
            </a:extLst>
          </p:cNvPr>
          <p:cNvPicPr>
            <a:picLocks noChangeAspect="1"/>
          </p:cNvPicPr>
          <p:nvPr/>
        </p:nvPicPr>
        <p:blipFill>
          <a:blip r:embed="rId2"/>
          <a:stretch>
            <a:fillRect/>
          </a:stretch>
        </p:blipFill>
        <p:spPr>
          <a:xfrm>
            <a:off x="350629" y="4488219"/>
            <a:ext cx="8077830" cy="1675775"/>
          </a:xfrm>
          <a:prstGeom prst="rect">
            <a:avLst/>
          </a:prstGeom>
        </p:spPr>
      </p:pic>
      <p:pic>
        <p:nvPicPr>
          <p:cNvPr id="7" name="Picture 6">
            <a:extLst>
              <a:ext uri="{FF2B5EF4-FFF2-40B4-BE49-F238E27FC236}">
                <a16:creationId xmlns:a16="http://schemas.microsoft.com/office/drawing/2014/main" id="{E05B355E-C1A4-4D7C-83E4-F7EE7379B67D}"/>
              </a:ext>
            </a:extLst>
          </p:cNvPr>
          <p:cNvPicPr>
            <a:picLocks noChangeAspect="1"/>
          </p:cNvPicPr>
          <p:nvPr/>
        </p:nvPicPr>
        <p:blipFill>
          <a:blip r:embed="rId3"/>
          <a:stretch>
            <a:fillRect/>
          </a:stretch>
        </p:blipFill>
        <p:spPr>
          <a:xfrm>
            <a:off x="1731633" y="1702819"/>
            <a:ext cx="5981700" cy="2638425"/>
          </a:xfrm>
          <a:prstGeom prst="rect">
            <a:avLst/>
          </a:prstGeom>
        </p:spPr>
      </p:pic>
    </p:spTree>
    <p:extLst>
      <p:ext uri="{BB962C8B-B14F-4D97-AF65-F5344CB8AC3E}">
        <p14:creationId xmlns:p14="http://schemas.microsoft.com/office/powerpoint/2010/main" val="33044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66E8-46A2-4B83-A074-8CE618698EC0}"/>
              </a:ext>
            </a:extLst>
          </p:cNvPr>
          <p:cNvSpPr>
            <a:spLocks noGrp="1"/>
          </p:cNvSpPr>
          <p:nvPr>
            <p:ph type="title"/>
          </p:nvPr>
        </p:nvSpPr>
        <p:spPr/>
        <p:txBody>
          <a:bodyPr/>
          <a:lstStyle/>
          <a:p>
            <a:r>
              <a:rPr lang="en-US" dirty="0"/>
              <a:t>Supervised Learning Overview (1)</a:t>
            </a:r>
          </a:p>
        </p:txBody>
      </p:sp>
      <p:sp>
        <p:nvSpPr>
          <p:cNvPr id="6" name="Content Placeholder 5">
            <a:extLst>
              <a:ext uri="{FF2B5EF4-FFF2-40B4-BE49-F238E27FC236}">
                <a16:creationId xmlns:a16="http://schemas.microsoft.com/office/drawing/2014/main" id="{79046837-E521-4DE3-BBFD-7FAF9AEA666E}"/>
              </a:ext>
            </a:extLst>
          </p:cNvPr>
          <p:cNvSpPr>
            <a:spLocks noGrp="1"/>
          </p:cNvSpPr>
          <p:nvPr>
            <p:ph idx="1"/>
          </p:nvPr>
        </p:nvSpPr>
        <p:spPr/>
        <p:txBody>
          <a:bodyPr/>
          <a:lstStyle/>
          <a:p>
            <a:r>
              <a:rPr lang="en-US" dirty="0"/>
              <a:t>System learns iteratively to predict an associated dataset from a given dataset </a:t>
            </a:r>
          </a:p>
          <a:p>
            <a:r>
              <a:rPr lang="en-US" dirty="0"/>
              <a:t>Iteration cycles</a:t>
            </a:r>
          </a:p>
          <a:p>
            <a:pPr lvl="1"/>
            <a:r>
              <a:rPr lang="en-US" dirty="0"/>
              <a:t>Update parameters: </a:t>
            </a:r>
            <a:r>
              <a:rPr lang="en-US" i="1" dirty="0"/>
              <a:t>Algorithm</a:t>
            </a:r>
          </a:p>
          <a:p>
            <a:pPr lvl="1"/>
            <a:r>
              <a:rPr lang="en-US" dirty="0"/>
              <a:t>Make a prediction: </a:t>
            </a:r>
            <a:r>
              <a:rPr lang="en-US" i="1" dirty="0"/>
              <a:t>Hypothesis</a:t>
            </a:r>
          </a:p>
          <a:p>
            <a:pPr lvl="1"/>
            <a:r>
              <a:rPr lang="en-US" dirty="0"/>
              <a:t>Ground-truth comparison</a:t>
            </a:r>
          </a:p>
          <a:p>
            <a:pPr lvl="1"/>
            <a:r>
              <a:rPr lang="en-US" dirty="0"/>
              <a:t>Calculate false answer cost: </a:t>
            </a:r>
            <a:r>
              <a:rPr lang="en-US" i="1" dirty="0"/>
              <a:t>Feedback</a:t>
            </a:r>
          </a:p>
          <a:p>
            <a:endParaRPr lang="en-US" dirty="0"/>
          </a:p>
        </p:txBody>
      </p:sp>
    </p:spTree>
    <p:extLst>
      <p:ext uri="{BB962C8B-B14F-4D97-AF65-F5344CB8AC3E}">
        <p14:creationId xmlns:p14="http://schemas.microsoft.com/office/powerpoint/2010/main" val="129699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BED5-60F9-40EE-8352-0466B444A757}"/>
              </a:ext>
            </a:extLst>
          </p:cNvPr>
          <p:cNvSpPr>
            <a:spLocks noGrp="1"/>
          </p:cNvSpPr>
          <p:nvPr>
            <p:ph type="title"/>
          </p:nvPr>
        </p:nvSpPr>
        <p:spPr/>
        <p:txBody>
          <a:bodyPr/>
          <a:lstStyle/>
          <a:p>
            <a:r>
              <a:rPr lang="en-US" dirty="0"/>
              <a:t>Supervised Learning Overview (2)</a:t>
            </a:r>
          </a:p>
        </p:txBody>
      </p:sp>
      <p:pic>
        <p:nvPicPr>
          <p:cNvPr id="4" name="Content Placeholder 3">
            <a:extLst>
              <a:ext uri="{FF2B5EF4-FFF2-40B4-BE49-F238E27FC236}">
                <a16:creationId xmlns:a16="http://schemas.microsoft.com/office/drawing/2014/main" id="{FDDD2A52-7B48-4CF6-A06E-3C35483BF613}"/>
              </a:ext>
            </a:extLst>
          </p:cNvPr>
          <p:cNvPicPr>
            <a:picLocks noGrp="1" noChangeAspect="1"/>
          </p:cNvPicPr>
          <p:nvPr>
            <p:ph idx="1"/>
          </p:nvPr>
        </p:nvPicPr>
        <p:blipFill>
          <a:blip r:embed="rId2"/>
          <a:stretch>
            <a:fillRect/>
          </a:stretch>
        </p:blipFill>
        <p:spPr>
          <a:xfrm>
            <a:off x="899592" y="1772816"/>
            <a:ext cx="4747101" cy="4525963"/>
          </a:xfrm>
          <a:prstGeom prst="rect">
            <a:avLst/>
          </a:prstGeom>
        </p:spPr>
      </p:pic>
      <p:pic>
        <p:nvPicPr>
          <p:cNvPr id="5" name="Picture 4">
            <a:extLst>
              <a:ext uri="{FF2B5EF4-FFF2-40B4-BE49-F238E27FC236}">
                <a16:creationId xmlns:a16="http://schemas.microsoft.com/office/drawing/2014/main" id="{F37F08C8-AEEE-44C3-B751-48EDF49660AD}"/>
              </a:ext>
            </a:extLst>
          </p:cNvPr>
          <p:cNvPicPr>
            <a:picLocks noChangeAspect="1"/>
          </p:cNvPicPr>
          <p:nvPr/>
        </p:nvPicPr>
        <p:blipFill>
          <a:blip r:embed="rId3"/>
          <a:stretch>
            <a:fillRect/>
          </a:stretch>
        </p:blipFill>
        <p:spPr>
          <a:xfrm>
            <a:off x="5148064" y="1124744"/>
            <a:ext cx="3214002" cy="3123360"/>
          </a:xfrm>
          <a:prstGeom prst="rect">
            <a:avLst/>
          </a:prstGeom>
        </p:spPr>
      </p:pic>
    </p:spTree>
    <p:extLst>
      <p:ext uri="{BB962C8B-B14F-4D97-AF65-F5344CB8AC3E}">
        <p14:creationId xmlns:p14="http://schemas.microsoft.com/office/powerpoint/2010/main" val="22319678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13221</TotalTime>
  <Words>729</Words>
  <Application>Microsoft Office PowerPoint</Application>
  <PresentationFormat>On-screen Show (4:3)</PresentationFormat>
  <Paragraphs>86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Default Design</vt:lpstr>
      <vt:lpstr>Supervised / Unsupervised Learning</vt:lpstr>
      <vt:lpstr>Introduction (1)</vt:lpstr>
      <vt:lpstr>Introduction (2)</vt:lpstr>
      <vt:lpstr>Machine Learning vs Traditional Programming </vt:lpstr>
      <vt:lpstr>Supervised Learning</vt:lpstr>
      <vt:lpstr>Supervised Learning: Types of Prediction (1)</vt:lpstr>
      <vt:lpstr>Supervised Learning: Types of Prediction (2)</vt:lpstr>
      <vt:lpstr>Supervised Learning Overview (1)</vt:lpstr>
      <vt:lpstr>Supervised Learning Overview (2)</vt:lpstr>
      <vt:lpstr>Model Types</vt:lpstr>
      <vt:lpstr>Generative Models </vt:lpstr>
      <vt:lpstr>Generative Classifier:  Naïve Bayes  </vt:lpstr>
      <vt:lpstr>Generative Classifier: Naïve Bayes Models</vt:lpstr>
      <vt:lpstr>Generative Classifier:  Naïve Bayes</vt:lpstr>
      <vt:lpstr>Discriminative Models</vt:lpstr>
      <vt:lpstr>Discriminative Classifier</vt:lpstr>
      <vt:lpstr>Error functions</vt:lpstr>
      <vt:lpstr>Other non-parametric approaches </vt:lpstr>
      <vt:lpstr>Unsupervised Learning</vt:lpstr>
      <vt:lpstr>K-Means Clustering</vt:lpstr>
      <vt:lpstr>The Principal Component Analysis (PCA)</vt:lpstr>
      <vt:lpstr>Final Overview</vt:lpstr>
      <vt:lpstr>To wrap things up…</vt:lpstr>
      <vt:lpstr>Resources</vt:lpstr>
      <vt:lpstr>Drawings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ANS</dc:creator>
  <cp:lastModifiedBy>ploukareas@gmail.com</cp:lastModifiedBy>
  <cp:revision>130</cp:revision>
  <cp:lastPrinted>2014-07-18T05:54:43Z</cp:lastPrinted>
  <dcterms:created xsi:type="dcterms:W3CDTF">2015-12-29T18:27:38Z</dcterms:created>
  <dcterms:modified xsi:type="dcterms:W3CDTF">2020-06-02T14:33:19Z</dcterms:modified>
</cp:coreProperties>
</file>