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17" d="100"/>
          <a:sy n="117" d="100"/>
        </p:scale>
        <p:origin x="61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0FBC-A665-2FF3-2D35-B84C83ED6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BAE8AB-E4C7-8034-726D-05E7B8B82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9BA3A8-93D8-A73B-D0BB-5331931361BA}"/>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75CEDA23-C136-B739-0966-4A9F90CB5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E5CF3-6E6E-AF41-BFD6-6DA69EF26F0B}"/>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344234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0F2-311E-02CB-BBCA-02177A68D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613DC9-3060-9438-6961-94B2F75C7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75F81-1686-C8E8-F67A-EE79919E2DBA}"/>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9FF2B535-EAC5-9599-494C-10ABD65C0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1063E-C2B8-B11D-7E91-D28FC1F65753}"/>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20869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9460C0-3A7A-C899-67EA-57451B1316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91CEA6-246F-6584-48E4-2A61E2A3C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DB2FE-95C6-C836-1B8D-BD40E686F2E6}"/>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507CA162-F3E5-17DB-064E-D2C9B6F9F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53AD2-997F-DA4E-EFC3-C4120D3C6C3C}"/>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419472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B490-8410-ECE4-541C-9FAF08C5C6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ADF12-AE88-03FE-4550-14BE4AE0D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230B3-DA90-2857-DC69-82573A808186}"/>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8F4470ED-38CC-18CB-23B0-953308B3C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093C9-8193-CED6-476A-DD6ACFB76D2A}"/>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41897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177E-65EB-FDED-1884-B170030C8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768504-03A9-420F-AAB8-C5DDACE9C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4FC5D-2593-1043-EAE2-0985D9F2C631}"/>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DFFBCF42-06BA-A551-9334-582F0AA65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895E5-79C5-7D3A-C84B-488EB550E64B}"/>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3613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6D34-D69B-40D1-8D26-149FB6D8CC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97414A-72D5-96DC-96E8-59C009FC2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33418F-5A5A-2D00-E9DD-FC7F382DA0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7AF8E4-46E0-FCCE-00BE-9BB4C65A7C8D}"/>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6" name="Footer Placeholder 5">
            <a:extLst>
              <a:ext uri="{FF2B5EF4-FFF2-40B4-BE49-F238E27FC236}">
                <a16:creationId xmlns:a16="http://schemas.microsoft.com/office/drawing/2014/main" id="{3750CE99-C2BC-A225-4700-C0DC08D860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3B13E-E175-C1B6-979A-419DD66D9CE1}"/>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443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CAC4-6204-837B-DAF3-81AD45B9D0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EA062-5433-F928-2ABF-63DDF9D0B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12314-EF17-A69C-6222-97DEAB92E0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4C2FB2-C224-810A-5CD5-6C3B9CD74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75478-2551-CEA0-6E17-A1EDE31DF9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F007BF-65E0-3A82-6E08-FEAB57C2FB2F}"/>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8" name="Footer Placeholder 7">
            <a:extLst>
              <a:ext uri="{FF2B5EF4-FFF2-40B4-BE49-F238E27FC236}">
                <a16:creationId xmlns:a16="http://schemas.microsoft.com/office/drawing/2014/main" id="{A7AF7F61-5A13-3B3F-8D51-91A21E9A5B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92940F-CCC3-2E4C-AFB1-60FD0FF9C622}"/>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16819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B09B-53FC-A216-5A56-030514B9E1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6AA1AD-EA60-991D-E44D-67F274052219}"/>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4" name="Footer Placeholder 3">
            <a:extLst>
              <a:ext uri="{FF2B5EF4-FFF2-40B4-BE49-F238E27FC236}">
                <a16:creationId xmlns:a16="http://schemas.microsoft.com/office/drawing/2014/main" id="{CFDD83BE-BE8C-DDD2-BC83-E014627E6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BD1AE2-7803-C2B3-1E70-D89FEB095B76}"/>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20083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E2BD7-10F6-5B8F-25FE-B101D465DEAA}"/>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3" name="Footer Placeholder 2">
            <a:extLst>
              <a:ext uri="{FF2B5EF4-FFF2-40B4-BE49-F238E27FC236}">
                <a16:creationId xmlns:a16="http://schemas.microsoft.com/office/drawing/2014/main" id="{4624A8CE-F466-6622-49F1-5CDEBFC80B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CA93B9-FF11-51C0-E205-99D3621AD88A}"/>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235346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CCF0-7E6A-FC97-F4FF-5E717E90B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23144-7D86-DB98-0906-7D6CBD32B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A24BA1-8F75-96B9-F118-7E71BE4E1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A314F-7598-E306-3896-C421984C780F}"/>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6" name="Footer Placeholder 5">
            <a:extLst>
              <a:ext uri="{FF2B5EF4-FFF2-40B4-BE49-F238E27FC236}">
                <a16:creationId xmlns:a16="http://schemas.microsoft.com/office/drawing/2014/main" id="{FFA0EC1E-F406-ECE4-A67E-9EDC979E3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3FE483-D6C1-4DB8-BC10-0AE1F9FD4AF1}"/>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90609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30B3-A600-5F56-CEEB-B6D4A1C5A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C4A4B1-4997-8726-53C4-D2A710A71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1BDAE2-3677-1A0B-49D3-08D48466D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0DFF3-A13F-7EA2-AC0E-DC42464AE599}"/>
              </a:ext>
            </a:extLst>
          </p:cNvPr>
          <p:cNvSpPr>
            <a:spLocks noGrp="1"/>
          </p:cNvSpPr>
          <p:nvPr>
            <p:ph type="dt" sz="half" idx="10"/>
          </p:nvPr>
        </p:nvSpPr>
        <p:spPr/>
        <p:txBody>
          <a:bodyPr/>
          <a:lstStyle/>
          <a:p>
            <a:fld id="{0E7FD95A-0D69-4286-A927-7C35EAA2D92E}" type="datetimeFigureOut">
              <a:rPr lang="en-IN" smtClean="0"/>
              <a:t>18-06-2024</a:t>
            </a:fld>
            <a:endParaRPr lang="en-IN"/>
          </a:p>
        </p:txBody>
      </p:sp>
      <p:sp>
        <p:nvSpPr>
          <p:cNvPr id="6" name="Footer Placeholder 5">
            <a:extLst>
              <a:ext uri="{FF2B5EF4-FFF2-40B4-BE49-F238E27FC236}">
                <a16:creationId xmlns:a16="http://schemas.microsoft.com/office/drawing/2014/main" id="{906E1A6A-BCA2-B043-390D-EBC481234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44AB5-A128-00C1-567D-4599A535EE4B}"/>
              </a:ext>
            </a:extLst>
          </p:cNvPr>
          <p:cNvSpPr>
            <a:spLocks noGrp="1"/>
          </p:cNvSpPr>
          <p:nvPr>
            <p:ph type="sldNum" sz="quarter" idx="12"/>
          </p:nvPr>
        </p:nvSpPr>
        <p:spPr/>
        <p:txBody>
          <a:bodyPr/>
          <a:lstStyle/>
          <a:p>
            <a:fld id="{FA9159C2-D13C-4199-9A76-FF706D1E1168}" type="slidenum">
              <a:rPr lang="en-IN" smtClean="0"/>
              <a:t>‹#›</a:t>
            </a:fld>
            <a:endParaRPr lang="en-IN"/>
          </a:p>
        </p:txBody>
      </p:sp>
    </p:spTree>
    <p:extLst>
      <p:ext uri="{BB962C8B-B14F-4D97-AF65-F5344CB8AC3E}">
        <p14:creationId xmlns:p14="http://schemas.microsoft.com/office/powerpoint/2010/main" val="41778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8BA37-0A60-FDB1-D511-058E1EFF3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BA266-E8E7-DACF-E0E6-2652401C4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E57D31-2AC9-2D4E-638A-057948095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FD95A-0D69-4286-A927-7C35EAA2D92E}" type="datetimeFigureOut">
              <a:rPr lang="en-IN" smtClean="0"/>
              <a:t>18-06-2024</a:t>
            </a:fld>
            <a:endParaRPr lang="en-IN"/>
          </a:p>
        </p:txBody>
      </p:sp>
      <p:sp>
        <p:nvSpPr>
          <p:cNvPr id="5" name="Footer Placeholder 4">
            <a:extLst>
              <a:ext uri="{FF2B5EF4-FFF2-40B4-BE49-F238E27FC236}">
                <a16:creationId xmlns:a16="http://schemas.microsoft.com/office/drawing/2014/main" id="{BF2EAF70-2ED2-7C11-9D2A-E257F2962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A50A8F-A885-DAFA-8764-238991EC9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159C2-D13C-4199-9A76-FF706D1E1168}" type="slidenum">
              <a:rPr lang="en-IN" smtClean="0"/>
              <a:t>‹#›</a:t>
            </a:fld>
            <a:endParaRPr lang="en-IN"/>
          </a:p>
        </p:txBody>
      </p:sp>
    </p:spTree>
    <p:extLst>
      <p:ext uri="{BB962C8B-B14F-4D97-AF65-F5344CB8AC3E}">
        <p14:creationId xmlns:p14="http://schemas.microsoft.com/office/powerpoint/2010/main" val="243749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D9AE-1F7F-D493-FDEB-DC3F166C41F6}"/>
              </a:ext>
            </a:extLst>
          </p:cNvPr>
          <p:cNvSpPr>
            <a:spLocks noGrp="1"/>
          </p:cNvSpPr>
          <p:nvPr>
            <p:ph type="ctrTitle"/>
          </p:nvPr>
        </p:nvSpPr>
        <p:spPr/>
        <p:txBody>
          <a:bodyPr/>
          <a:lstStyle/>
          <a:p>
            <a:r>
              <a:rPr lang="en-IN" b="1" i="0" dirty="0">
                <a:solidFill>
                  <a:srgbClr val="1A202C"/>
                </a:solidFill>
                <a:effectLst/>
                <a:highlight>
                  <a:srgbClr val="FFFFFF"/>
                </a:highlight>
                <a:latin typeface="circular"/>
              </a:rPr>
              <a:t>Lead Scoring Case Study</a:t>
            </a:r>
            <a:br>
              <a:rPr lang="en-IN" b="1" i="0" dirty="0">
                <a:solidFill>
                  <a:srgbClr val="1A202C"/>
                </a:solidFill>
                <a:effectLst/>
                <a:highlight>
                  <a:srgbClr val="FFFFFF"/>
                </a:highlight>
                <a:latin typeface="circular"/>
              </a:rPr>
            </a:br>
            <a:endParaRPr lang="en-IN" dirty="0"/>
          </a:p>
        </p:txBody>
      </p:sp>
      <p:sp>
        <p:nvSpPr>
          <p:cNvPr id="3" name="Subtitle 2">
            <a:extLst>
              <a:ext uri="{FF2B5EF4-FFF2-40B4-BE49-F238E27FC236}">
                <a16:creationId xmlns:a16="http://schemas.microsoft.com/office/drawing/2014/main" id="{BB3A1403-2190-3E6E-0874-697BFB360C27}"/>
              </a:ext>
            </a:extLst>
          </p:cNvPr>
          <p:cNvSpPr>
            <a:spLocks noGrp="1"/>
          </p:cNvSpPr>
          <p:nvPr>
            <p:ph type="subTitle" idx="1"/>
          </p:nvPr>
        </p:nvSpPr>
        <p:spPr/>
        <p:txBody>
          <a:bodyPr>
            <a:normAutofit lnSpcReduction="10000"/>
          </a:bodyPr>
          <a:lstStyle/>
          <a:p>
            <a:r>
              <a:rPr lang="en-IN" dirty="0"/>
              <a:t>By</a:t>
            </a:r>
          </a:p>
          <a:p>
            <a:r>
              <a:rPr lang="en-IN" dirty="0"/>
              <a:t>Lokesh </a:t>
            </a:r>
            <a:r>
              <a:rPr lang="en-IN" dirty="0" err="1"/>
              <a:t>Bathula</a:t>
            </a:r>
            <a:endParaRPr lang="en-IN" dirty="0"/>
          </a:p>
          <a:p>
            <a:r>
              <a:rPr lang="en-IN" dirty="0"/>
              <a:t>Pankhudi </a:t>
            </a:r>
            <a:r>
              <a:rPr lang="en-IN" dirty="0" err="1"/>
              <a:t>Bhavate</a:t>
            </a:r>
            <a:endParaRPr lang="en-IN" dirty="0"/>
          </a:p>
          <a:p>
            <a:r>
              <a:rPr lang="en-IN" dirty="0"/>
              <a:t>Pavan Kumar C S</a:t>
            </a:r>
          </a:p>
          <a:p>
            <a:endParaRPr lang="en-IN" dirty="0"/>
          </a:p>
        </p:txBody>
      </p:sp>
    </p:spTree>
    <p:extLst>
      <p:ext uri="{BB962C8B-B14F-4D97-AF65-F5344CB8AC3E}">
        <p14:creationId xmlns:p14="http://schemas.microsoft.com/office/powerpoint/2010/main" val="316606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ACBE1-EBE8-663B-1A1E-6A05DF3CB410}"/>
              </a:ext>
            </a:extLst>
          </p:cNvPr>
          <p:cNvSpPr>
            <a:spLocks noGrp="1"/>
          </p:cNvSpPr>
          <p:nvPr>
            <p:ph idx="1"/>
          </p:nvPr>
        </p:nvSpPr>
        <p:spPr>
          <a:xfrm>
            <a:off x="838200" y="1064623"/>
            <a:ext cx="10515600" cy="5112340"/>
          </a:xfrm>
        </p:spPr>
        <p:txBody>
          <a:bodyPr>
            <a:normAutofit/>
          </a:bodyPr>
          <a:lstStyle/>
          <a:p>
            <a:r>
              <a:rPr lang="en-IN" sz="1800" b="1" i="0" u="none" strike="noStrike" baseline="0" dirty="0">
                <a:solidFill>
                  <a:srgbClr val="000000"/>
                </a:solidFill>
                <a:latin typeface="Times New Roman" panose="02020603050405020304" pitchFamily="18" charset="0"/>
              </a:rPr>
              <a:t>Problem Statement </a:t>
            </a:r>
            <a:r>
              <a:rPr lang="en-IN" sz="1800" b="0" i="0" u="none" strike="noStrike" baseline="0" dirty="0">
                <a:solidFill>
                  <a:srgbClr val="000000"/>
                </a:solidFill>
                <a:latin typeface="Times New Roman" panose="02020603050405020304" pitchFamily="18" charset="0"/>
              </a:rPr>
              <a:t>:</a:t>
            </a:r>
          </a:p>
          <a:p>
            <a:pPr lvl="1"/>
            <a:r>
              <a:rPr lang="en-GB" sz="1800" b="0" i="0" u="none" strike="noStrike" baseline="0" dirty="0">
                <a:solidFill>
                  <a:srgbClr val="000000"/>
                </a:solidFill>
                <a:latin typeface="Times New Roman" panose="02020603050405020304" pitchFamily="18" charset="0"/>
              </a:rPr>
              <a:t>X Education sells online courses to industry professionals. The company markets its courses on several websites and search engines like Google.</a:t>
            </a:r>
          </a:p>
          <a:p>
            <a:pPr lvl="1"/>
            <a:r>
              <a:rPr lang="en-GB" sz="1800" b="0" i="0" u="none" strike="noStrike" baseline="0" dirty="0">
                <a:solidFill>
                  <a:srgbClr val="000000"/>
                </a:solidFill>
                <a:latin typeface="Times New Roman" panose="02020603050405020304" pitchFamily="18" charset="0"/>
              </a:rPr>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p>
          <a:p>
            <a:pPr lvl="1"/>
            <a:r>
              <a:rPr lang="en-GB" sz="1800" b="0" i="0" u="none" strike="noStrike" baseline="0" dirty="0">
                <a:solidFill>
                  <a:srgbClr val="000000"/>
                </a:solidFill>
                <a:latin typeface="Times New Roman" panose="02020603050405020304" pitchFamily="18" charset="0"/>
              </a:rPr>
              <a:t>Once these leads are acquired, employees from the sales team start making calls, writing emails, etc. Through this process, some of the leads get converted while most do not. The typical lead conversion rate at X education is around 30%.</a:t>
            </a:r>
          </a:p>
          <a:p>
            <a:r>
              <a:rPr lang="en-IN" sz="1800" b="1" i="0" u="none" strike="noStrike" baseline="0" dirty="0">
                <a:solidFill>
                  <a:srgbClr val="000000"/>
                </a:solidFill>
                <a:latin typeface="Times New Roman" panose="02020603050405020304" pitchFamily="18" charset="0"/>
              </a:rPr>
              <a:t>Business Goal:</a:t>
            </a:r>
            <a:endParaRPr lang="en-IN" sz="1800" b="0" i="0" u="none" strike="noStrike" baseline="0" dirty="0">
              <a:solidFill>
                <a:srgbClr val="000000"/>
              </a:solidFill>
              <a:latin typeface="Times New Roman" panose="02020603050405020304" pitchFamily="18" charset="0"/>
            </a:endParaRPr>
          </a:p>
          <a:p>
            <a:pPr lvl="1"/>
            <a:r>
              <a:rPr lang="en-GB" sz="1800" b="0" i="0" u="none" strike="noStrike" baseline="0" dirty="0">
                <a:solidFill>
                  <a:srgbClr val="000000"/>
                </a:solidFill>
                <a:latin typeface="Times New Roman" panose="02020603050405020304" pitchFamily="18" charset="0"/>
              </a:rPr>
              <a:t>X Education needs help in selecting the most promising leads, i.e. the leads that are most likely to convert into paying customers.</a:t>
            </a:r>
          </a:p>
          <a:p>
            <a:pPr lvl="1"/>
            <a:r>
              <a:rPr lang="en-GB" sz="1800" b="0" i="0" u="none" strike="noStrike" baseline="0" dirty="0">
                <a:solidFill>
                  <a:srgbClr val="000000"/>
                </a:solidFill>
                <a:latin typeface="Times New Roman" panose="02020603050405020304" pitchFamily="18" charset="0"/>
              </a:rPr>
              <a:t>The company needs a model wherein you a lead score is assigned to each of the leads such that the customers with higher lead score have a higher conversion chance and the customers with lower lead score have a lower conversion chance. </a:t>
            </a:r>
          </a:p>
          <a:p>
            <a:pPr lvl="1"/>
            <a:r>
              <a:rPr lang="en-GB" sz="1800" b="0" i="0" u="none" strike="noStrike" baseline="0" dirty="0">
                <a:solidFill>
                  <a:srgbClr val="000000"/>
                </a:solidFill>
                <a:latin typeface="Times New Roman" panose="02020603050405020304" pitchFamily="18" charset="0"/>
              </a:rPr>
              <a:t>The CEO, in particular, has given a ballpark of the target lead conversion rate to be around 80%</a:t>
            </a:r>
          </a:p>
        </p:txBody>
      </p:sp>
    </p:spTree>
    <p:extLst>
      <p:ext uri="{BB962C8B-B14F-4D97-AF65-F5344CB8AC3E}">
        <p14:creationId xmlns:p14="http://schemas.microsoft.com/office/powerpoint/2010/main" val="425352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2A5ACBE1-EBE8-663B-1A1E-6A05DF3CB410}"/>
              </a:ext>
            </a:extLst>
          </p:cNvPr>
          <p:cNvSpPr>
            <a:spLocks noGrp="1"/>
          </p:cNvSpPr>
          <p:nvPr>
            <p:ph idx="1"/>
          </p:nvPr>
        </p:nvSpPr>
        <p:spPr/>
        <p:txBody>
          <a:bodyPr/>
          <a:lstStyle/>
          <a:p>
            <a:r>
              <a:rPr lang="en-IN" dirty="0"/>
              <a:t>The problem is a classification problem. So we will use logistic regression to assign the user to either converted or non-converted category. </a:t>
            </a:r>
          </a:p>
          <a:p>
            <a:r>
              <a:rPr lang="en-IN" dirty="0"/>
              <a:t>EDA is performed on the data set.</a:t>
            </a:r>
          </a:p>
          <a:p>
            <a:r>
              <a:rPr lang="en-IN" dirty="0"/>
              <a:t>Feature selection is performed by eliminating the feature with high p value and VIF. This is resulted in 3 different models. </a:t>
            </a:r>
          </a:p>
          <a:p>
            <a:r>
              <a:rPr lang="en-GB" dirty="0"/>
              <a:t>The model with VIF and p values below the desired values is selected</a:t>
            </a:r>
          </a:p>
          <a:p>
            <a:r>
              <a:rPr lang="en-GB" dirty="0"/>
              <a:t>The model is evaluated for accuracy, sensitivity and specificity.</a:t>
            </a:r>
          </a:p>
          <a:p>
            <a:r>
              <a:rPr lang="en-GB" dirty="0"/>
              <a:t>Precision and recall from the confusion matrix.</a:t>
            </a:r>
            <a:endParaRPr lang="en-IN" dirty="0"/>
          </a:p>
        </p:txBody>
      </p:sp>
    </p:spTree>
    <p:extLst>
      <p:ext uri="{BB962C8B-B14F-4D97-AF65-F5344CB8AC3E}">
        <p14:creationId xmlns:p14="http://schemas.microsoft.com/office/powerpoint/2010/main" val="211805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a:xfrm>
            <a:off x="838200" y="130629"/>
            <a:ext cx="10515600" cy="992777"/>
          </a:xfrm>
        </p:spPr>
        <p:txBody>
          <a:bodyPr/>
          <a:lstStyle/>
          <a:p>
            <a:r>
              <a:rPr lang="en-IN" dirty="0"/>
              <a:t>Model selection </a:t>
            </a:r>
          </a:p>
        </p:txBody>
      </p:sp>
      <p:pic>
        <p:nvPicPr>
          <p:cNvPr id="5" name="Content Placeholder 4">
            <a:extLst>
              <a:ext uri="{FF2B5EF4-FFF2-40B4-BE49-F238E27FC236}">
                <a16:creationId xmlns:a16="http://schemas.microsoft.com/office/drawing/2014/main" id="{60E044C1-8A39-7756-E4B4-8D81D59769FC}"/>
              </a:ext>
            </a:extLst>
          </p:cNvPr>
          <p:cNvPicPr>
            <a:picLocks noGrp="1" noChangeAspect="1"/>
          </p:cNvPicPr>
          <p:nvPr>
            <p:ph idx="1"/>
          </p:nvPr>
        </p:nvPicPr>
        <p:blipFill>
          <a:blip r:embed="rId2"/>
          <a:stretch>
            <a:fillRect/>
          </a:stretch>
        </p:blipFill>
        <p:spPr>
          <a:xfrm>
            <a:off x="1152657" y="1801968"/>
            <a:ext cx="4165156" cy="4351338"/>
          </a:xfrm>
        </p:spPr>
      </p:pic>
      <p:pic>
        <p:nvPicPr>
          <p:cNvPr id="7" name="Picture 6">
            <a:extLst>
              <a:ext uri="{FF2B5EF4-FFF2-40B4-BE49-F238E27FC236}">
                <a16:creationId xmlns:a16="http://schemas.microsoft.com/office/drawing/2014/main" id="{3F2A2200-14DE-D79D-A92A-A9ECF8CA9921}"/>
              </a:ext>
            </a:extLst>
          </p:cNvPr>
          <p:cNvPicPr>
            <a:picLocks noChangeAspect="1"/>
          </p:cNvPicPr>
          <p:nvPr/>
        </p:nvPicPr>
        <p:blipFill>
          <a:blip r:embed="rId3"/>
          <a:stretch>
            <a:fillRect/>
          </a:stretch>
        </p:blipFill>
        <p:spPr>
          <a:xfrm>
            <a:off x="5758930" y="1777055"/>
            <a:ext cx="4201111" cy="4401164"/>
          </a:xfrm>
          <a:prstGeom prst="rect">
            <a:avLst/>
          </a:prstGeom>
        </p:spPr>
      </p:pic>
      <p:sp>
        <p:nvSpPr>
          <p:cNvPr id="8" name="TextBox 7">
            <a:extLst>
              <a:ext uri="{FF2B5EF4-FFF2-40B4-BE49-F238E27FC236}">
                <a16:creationId xmlns:a16="http://schemas.microsoft.com/office/drawing/2014/main" id="{296589AF-AD8B-73AE-12C7-A881732844D6}"/>
              </a:ext>
            </a:extLst>
          </p:cNvPr>
          <p:cNvSpPr txBox="1"/>
          <p:nvPr/>
        </p:nvSpPr>
        <p:spPr>
          <a:xfrm>
            <a:off x="1152657" y="1345474"/>
            <a:ext cx="7919497" cy="369332"/>
          </a:xfrm>
          <a:prstGeom prst="rect">
            <a:avLst/>
          </a:prstGeom>
          <a:noFill/>
        </p:spPr>
        <p:txBody>
          <a:bodyPr wrap="square" rtlCol="0">
            <a:spAutoFit/>
          </a:bodyPr>
          <a:lstStyle/>
          <a:p>
            <a:r>
              <a:rPr lang="en-IN" dirty="0"/>
              <a:t>The selected model has </a:t>
            </a:r>
            <a:r>
              <a:rPr lang="en-GB" dirty="0"/>
              <a:t>VIF and p values below the desired values</a:t>
            </a:r>
            <a:endParaRPr lang="en-IN" dirty="0"/>
          </a:p>
        </p:txBody>
      </p:sp>
    </p:spTree>
    <p:extLst>
      <p:ext uri="{BB962C8B-B14F-4D97-AF65-F5344CB8AC3E}">
        <p14:creationId xmlns:p14="http://schemas.microsoft.com/office/powerpoint/2010/main" val="211361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p:txBody>
          <a:bodyPr/>
          <a:lstStyle/>
          <a:p>
            <a:r>
              <a:rPr lang="en-IN" dirty="0"/>
              <a:t>ROC curve </a:t>
            </a:r>
          </a:p>
        </p:txBody>
      </p:sp>
      <p:pic>
        <p:nvPicPr>
          <p:cNvPr id="1026" name="Picture 2">
            <a:extLst>
              <a:ext uri="{FF2B5EF4-FFF2-40B4-BE49-F238E27FC236}">
                <a16:creationId xmlns:a16="http://schemas.microsoft.com/office/drawing/2014/main" id="{6107FA88-3847-B5EB-6E94-C05F8DA414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1727" y="2148840"/>
            <a:ext cx="4288545" cy="4057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620742-9879-73D5-C664-2AFBCD08FBF7}"/>
              </a:ext>
            </a:extLst>
          </p:cNvPr>
          <p:cNvSpPr txBox="1"/>
          <p:nvPr/>
        </p:nvSpPr>
        <p:spPr>
          <a:xfrm>
            <a:off x="999309" y="1580606"/>
            <a:ext cx="4689565" cy="369332"/>
          </a:xfrm>
          <a:prstGeom prst="rect">
            <a:avLst/>
          </a:prstGeom>
          <a:noFill/>
        </p:spPr>
        <p:txBody>
          <a:bodyPr wrap="square" rtlCol="0">
            <a:spAutoFit/>
          </a:bodyPr>
          <a:lstStyle/>
          <a:p>
            <a:r>
              <a:rPr lang="en-GB" dirty="0"/>
              <a:t>The area under Roc is 0.88 which is good</a:t>
            </a:r>
            <a:endParaRPr lang="en-IN" dirty="0"/>
          </a:p>
        </p:txBody>
      </p:sp>
    </p:spTree>
    <p:extLst>
      <p:ext uri="{BB962C8B-B14F-4D97-AF65-F5344CB8AC3E}">
        <p14:creationId xmlns:p14="http://schemas.microsoft.com/office/powerpoint/2010/main" val="214912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p:txBody>
          <a:bodyPr/>
          <a:lstStyle/>
          <a:p>
            <a:r>
              <a:rPr lang="en-IN" dirty="0"/>
              <a:t>Determine cutoff</a:t>
            </a:r>
          </a:p>
        </p:txBody>
      </p:sp>
      <p:pic>
        <p:nvPicPr>
          <p:cNvPr id="2050" name="Picture 2">
            <a:extLst>
              <a:ext uri="{FF2B5EF4-FFF2-40B4-BE49-F238E27FC236}">
                <a16:creationId xmlns:a16="http://schemas.microsoft.com/office/drawing/2014/main" id="{E71B564C-4D8D-4E35-20DF-F5D94FDE63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5111" y="2045780"/>
            <a:ext cx="5001778" cy="3950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7D27DF-24A0-DDCE-1566-305354C3121D}"/>
              </a:ext>
            </a:extLst>
          </p:cNvPr>
          <p:cNvSpPr txBox="1"/>
          <p:nvPr/>
        </p:nvSpPr>
        <p:spPr>
          <a:xfrm>
            <a:off x="933994" y="1593669"/>
            <a:ext cx="5162006" cy="369332"/>
          </a:xfrm>
          <a:prstGeom prst="rect">
            <a:avLst/>
          </a:prstGeom>
          <a:noFill/>
        </p:spPr>
        <p:txBody>
          <a:bodyPr wrap="square" rtlCol="0">
            <a:spAutoFit/>
          </a:bodyPr>
          <a:lstStyle/>
          <a:p>
            <a:r>
              <a:rPr lang="en-GB" dirty="0"/>
              <a:t>0.37 seems to be the cutoff</a:t>
            </a:r>
            <a:endParaRPr lang="en-IN" dirty="0"/>
          </a:p>
        </p:txBody>
      </p:sp>
    </p:spTree>
    <p:extLst>
      <p:ext uri="{BB962C8B-B14F-4D97-AF65-F5344CB8AC3E}">
        <p14:creationId xmlns:p14="http://schemas.microsoft.com/office/powerpoint/2010/main" val="128060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2A5ACBE1-EBE8-663B-1A1E-6A05DF3CB410}"/>
              </a:ext>
            </a:extLst>
          </p:cNvPr>
          <p:cNvSpPr>
            <a:spLocks noGrp="1"/>
          </p:cNvSpPr>
          <p:nvPr>
            <p:ph idx="1"/>
          </p:nvPr>
        </p:nvSpPr>
        <p:spPr/>
        <p:txBody>
          <a:bodyPr>
            <a:normAutofit fontScale="92500" lnSpcReduction="20000"/>
          </a:bodyPr>
          <a:lstStyle/>
          <a:p>
            <a:r>
              <a:rPr lang="en-GB" dirty="0"/>
              <a:t>Train data</a:t>
            </a:r>
          </a:p>
          <a:p>
            <a:pPr lvl="1"/>
            <a:r>
              <a:rPr lang="en-GB" dirty="0"/>
              <a:t>Accuracy : 81%</a:t>
            </a:r>
          </a:p>
          <a:p>
            <a:pPr lvl="1"/>
            <a:r>
              <a:rPr lang="en-GB" dirty="0"/>
              <a:t>Sensitivity : 78%</a:t>
            </a:r>
          </a:p>
          <a:p>
            <a:pPr lvl="1"/>
            <a:r>
              <a:rPr lang="en-GB" dirty="0"/>
              <a:t>Specificity : 81%</a:t>
            </a:r>
          </a:p>
          <a:p>
            <a:pPr lvl="1"/>
            <a:r>
              <a:rPr lang="en-GB" dirty="0"/>
              <a:t>Precision : 75</a:t>
            </a:r>
          </a:p>
          <a:p>
            <a:pPr lvl="1"/>
            <a:r>
              <a:rPr lang="en-GB" dirty="0"/>
              <a:t>Recall : 75</a:t>
            </a:r>
          </a:p>
          <a:p>
            <a:endParaRPr lang="en-GB" dirty="0"/>
          </a:p>
          <a:p>
            <a:r>
              <a:rPr lang="en-GB" dirty="0"/>
              <a:t>Test Data</a:t>
            </a:r>
          </a:p>
          <a:p>
            <a:pPr lvl="1"/>
            <a:r>
              <a:rPr lang="en-GB" dirty="0"/>
              <a:t>Accuracy :81%</a:t>
            </a:r>
          </a:p>
          <a:p>
            <a:pPr lvl="1"/>
            <a:r>
              <a:rPr lang="en-GB" dirty="0"/>
              <a:t>Sensitivity : 78%</a:t>
            </a:r>
          </a:p>
          <a:p>
            <a:pPr lvl="1"/>
            <a:r>
              <a:rPr lang="en-GB" dirty="0"/>
              <a:t>Specificity : 82%</a:t>
            </a:r>
          </a:p>
          <a:p>
            <a:pPr lvl="1"/>
            <a:r>
              <a:rPr lang="en-GB" dirty="0"/>
              <a:t>Precision:77</a:t>
            </a:r>
          </a:p>
          <a:p>
            <a:pPr lvl="1"/>
            <a:r>
              <a:rPr lang="en-GB" dirty="0"/>
              <a:t>Recall:77</a:t>
            </a:r>
            <a:endParaRPr lang="en-IN" dirty="0"/>
          </a:p>
        </p:txBody>
      </p:sp>
    </p:spTree>
    <p:extLst>
      <p:ext uri="{BB962C8B-B14F-4D97-AF65-F5344CB8AC3E}">
        <p14:creationId xmlns:p14="http://schemas.microsoft.com/office/powerpoint/2010/main" val="420628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858-0EF0-4A9C-62BA-2CDF6D886F8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A5ACBE1-EBE8-663B-1A1E-6A05DF3CB410}"/>
              </a:ext>
            </a:extLst>
          </p:cNvPr>
          <p:cNvSpPr>
            <a:spLocks noGrp="1"/>
          </p:cNvSpPr>
          <p:nvPr>
            <p:ph idx="1"/>
          </p:nvPr>
        </p:nvSpPr>
        <p:spPr/>
        <p:txBody>
          <a:bodyPr>
            <a:normAutofit lnSpcReduction="10000"/>
          </a:bodyPr>
          <a:lstStyle/>
          <a:p>
            <a:r>
              <a:rPr lang="en-GB" dirty="0"/>
              <a:t>Optimal cut off was selected based on the Sensitivity and Specificity of the model.</a:t>
            </a:r>
          </a:p>
          <a:p>
            <a:r>
              <a:rPr lang="en-GB" dirty="0"/>
              <a:t>Accuracy, Sensitivity and Specificity values of test set are around 81%, 78% and 82% which are approximately closer to the respective values calculated using trained set.</a:t>
            </a:r>
          </a:p>
          <a:p>
            <a:r>
              <a:rPr lang="en-GB" dirty="0"/>
              <a:t>The top 3 variables that contribute for lead getting converted in the model are</a:t>
            </a:r>
          </a:p>
          <a:p>
            <a:pPr marL="742950" lvl="1" indent="-285750">
              <a:lnSpc>
                <a:spcPct val="115000"/>
              </a:lnSpc>
              <a:buFont typeface="+mj-lt"/>
              <a:buAutoNum type="alphaLcPeriod"/>
            </a:pPr>
            <a:r>
              <a:rPr lang="en-IN" sz="1800" u="none" strike="noStrike" dirty="0" err="1">
                <a:effectLst/>
                <a:latin typeface="Arial" panose="020B0604020202020204" pitchFamily="34" charset="0"/>
                <a:ea typeface="Arial" panose="020B0604020202020204" pitchFamily="34" charset="0"/>
              </a:rPr>
              <a:t>TotalVisits</a:t>
            </a:r>
            <a:endParaRPr lang="en-IN" sz="1800" u="none" strike="noStrike" dirty="0">
              <a:effectLst/>
              <a:latin typeface="Arial" panose="020B0604020202020204" pitchFamily="34" charset="0"/>
              <a:ea typeface="Arial" panose="020B0604020202020204" pitchFamily="34" charset="0"/>
            </a:endParaRPr>
          </a:p>
          <a:p>
            <a:pPr marL="742950" lvl="1" indent="-285750">
              <a:lnSpc>
                <a:spcPct val="115000"/>
              </a:lnSpc>
              <a:buFont typeface="+mj-lt"/>
              <a:buAutoNum type="alphaLcPeriod"/>
            </a:pPr>
            <a:r>
              <a:rPr lang="en-IN" sz="1800" u="none" strike="noStrike" dirty="0">
                <a:effectLst/>
                <a:latin typeface="Arial" panose="020B0604020202020204" pitchFamily="34" charset="0"/>
                <a:ea typeface="Arial" panose="020B0604020202020204" pitchFamily="34" charset="0"/>
              </a:rPr>
              <a:t>Total Time Spent on Website</a:t>
            </a:r>
          </a:p>
          <a:p>
            <a:pPr marL="742950" lvl="1" indent="-285750">
              <a:lnSpc>
                <a:spcPct val="115000"/>
              </a:lnSpc>
              <a:buFont typeface="+mj-lt"/>
              <a:buAutoNum type="alphaLcPeriod"/>
            </a:pPr>
            <a:r>
              <a:rPr lang="en-IN" sz="1800" u="none" strike="noStrike" dirty="0">
                <a:effectLst/>
                <a:latin typeface="Arial" panose="020B0604020202020204" pitchFamily="34" charset="0"/>
                <a:ea typeface="Arial" panose="020B0604020202020204" pitchFamily="34" charset="0"/>
              </a:rPr>
              <a:t>Lead </a:t>
            </a:r>
            <a:r>
              <a:rPr lang="en-IN" sz="1800" u="none" strike="noStrike" dirty="0" err="1">
                <a:effectLst/>
                <a:latin typeface="Arial" panose="020B0604020202020204" pitchFamily="34" charset="0"/>
                <a:ea typeface="Arial" panose="020B0604020202020204" pitchFamily="34" charset="0"/>
              </a:rPr>
              <a:t>Origin_Lead</a:t>
            </a:r>
            <a:r>
              <a:rPr lang="en-IN" sz="1800" u="none" strike="noStrike" dirty="0">
                <a:effectLst/>
                <a:latin typeface="Arial" panose="020B0604020202020204" pitchFamily="34" charset="0"/>
                <a:ea typeface="Arial" panose="020B0604020202020204" pitchFamily="34" charset="0"/>
              </a:rPr>
              <a:t> Add Form</a:t>
            </a:r>
          </a:p>
          <a:p>
            <a:pPr>
              <a:lnSpc>
                <a:spcPct val="115000"/>
              </a:lnSpc>
            </a:pPr>
            <a:r>
              <a:rPr lang="en-GB" sz="2200" u="none" strike="noStrike" dirty="0">
                <a:effectLst/>
                <a:latin typeface="Arial" panose="020B0604020202020204" pitchFamily="34" charset="0"/>
                <a:ea typeface="Arial" panose="020B0604020202020204" pitchFamily="34" charset="0"/>
              </a:rPr>
              <a:t>overall this model seems to be good.</a:t>
            </a:r>
            <a:endParaRPr lang="en-IN" sz="22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1686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484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circular</vt:lpstr>
      <vt:lpstr>Times New Roman</vt:lpstr>
      <vt:lpstr>Office Theme</vt:lpstr>
      <vt:lpstr>Lead Scoring Case Study </vt:lpstr>
      <vt:lpstr>PowerPoint Presentation</vt:lpstr>
      <vt:lpstr>Approach</vt:lpstr>
      <vt:lpstr>Model selection </vt:lpstr>
      <vt:lpstr>ROC curve </vt:lpstr>
      <vt:lpstr>Determine cutoff</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Kumar</dc:creator>
  <cp:lastModifiedBy>Pavan Kumar</cp:lastModifiedBy>
  <cp:revision>19</cp:revision>
  <dcterms:created xsi:type="dcterms:W3CDTF">2024-06-17T20:36:02Z</dcterms:created>
  <dcterms:modified xsi:type="dcterms:W3CDTF">2024-06-17T21:06:01Z</dcterms:modified>
</cp:coreProperties>
</file>