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63D4-F85F-440C-B284-4D5F70C1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459" y="1907930"/>
            <a:ext cx="8991600" cy="1645920"/>
          </a:xfrm>
        </p:spPr>
        <p:txBody>
          <a:bodyPr/>
          <a:lstStyle/>
          <a:p>
            <a:r>
              <a:rPr lang="en-IN" sz="3600" dirty="0"/>
              <a:t>Analysis</a:t>
            </a:r>
            <a:r>
              <a:rPr lang="en-IN" dirty="0"/>
              <a:t> of Airbnb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9E581-398D-4B7B-A27E-FAB8867B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289" y="3927836"/>
            <a:ext cx="6801612" cy="914400"/>
          </a:xfrm>
        </p:spPr>
        <p:txBody>
          <a:bodyPr/>
          <a:lstStyle/>
          <a:p>
            <a:r>
              <a:rPr lang="en-IN" dirty="0"/>
              <a:t>BY IVISON</a:t>
            </a:r>
          </a:p>
          <a:p>
            <a:r>
              <a:rPr lang="en-IN" dirty="0"/>
              <a:t>DATA ANALYST : PAVNEET KAUR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AFE7A94B-5514-43A1-AB90-6A707426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0890"/>
            <a:ext cx="170267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F49790-0080-CF62-A16C-35C970FF5AA8}"/>
              </a:ext>
            </a:extLst>
          </p:cNvPr>
          <p:cNvGrpSpPr/>
          <p:nvPr/>
        </p:nvGrpSpPr>
        <p:grpSpPr>
          <a:xfrm>
            <a:off x="373680" y="1185148"/>
            <a:ext cx="493614" cy="3845527"/>
            <a:chOff x="373662" y="1153807"/>
            <a:chExt cx="493614" cy="3845527"/>
          </a:xfrm>
        </p:grpSpPr>
        <p:pic>
          <p:nvPicPr>
            <p:cNvPr id="1037" name="Picture 13" descr="https://a0.muscache.com/pictures/5ed8f7c7-2e1f-43a8-9a39-4edfc81a3325.jpg">
              <a:extLst>
                <a:ext uri="{FF2B5EF4-FFF2-40B4-BE49-F238E27FC236}">
                  <a16:creationId xmlns:a16="http://schemas.microsoft.com/office/drawing/2014/main" id="{8FE9CDC1-B35F-46CD-A8F4-0C531A25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62" y="2476719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https://a0.muscache.com/pictures/a4634ca6-1407-4864-ab97-6e141967d782.jpg">
              <a:extLst>
                <a:ext uri="{FF2B5EF4-FFF2-40B4-BE49-F238E27FC236}">
                  <a16:creationId xmlns:a16="http://schemas.microsoft.com/office/drawing/2014/main" id="{5493BE31-E9BB-4459-AD9B-3C247A78E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62" y="3159186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https://a0.muscache.com/pictures/c8e2ed05-c666-47b6-99fc-4cb6edcde6b4.jpg">
              <a:extLst>
                <a:ext uri="{FF2B5EF4-FFF2-40B4-BE49-F238E27FC236}">
                  <a16:creationId xmlns:a16="http://schemas.microsoft.com/office/drawing/2014/main" id="{B07EA5E2-85C4-44C2-9DCB-8B317E725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27" y="1815263"/>
              <a:ext cx="374483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https://a0.muscache.com/pictures/5cdb8451-8f75-4c5f-a17d-33ee228e3db8.jpg">
              <a:extLst>
                <a:ext uri="{FF2B5EF4-FFF2-40B4-BE49-F238E27FC236}">
                  <a16:creationId xmlns:a16="http://schemas.microsoft.com/office/drawing/2014/main" id="{D320E83E-0CD9-499E-AF91-9C0E684F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62" y="4524120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https://a0.muscache.com/pictures/f0c5ca0f-5aa0-4fe5-b38d-654264bacddf.jpg">
              <a:extLst>
                <a:ext uri="{FF2B5EF4-FFF2-40B4-BE49-F238E27FC236}">
                  <a16:creationId xmlns:a16="http://schemas.microsoft.com/office/drawing/2014/main" id="{05812546-A242-4587-A656-76661A1B1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62" y="3841653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 descr="https://a0.muscache.com/pictures/732edad8-3ae0-49a8-a451-29a8010dcc0c.jpg">
              <a:extLst>
                <a:ext uri="{FF2B5EF4-FFF2-40B4-BE49-F238E27FC236}">
                  <a16:creationId xmlns:a16="http://schemas.microsoft.com/office/drawing/2014/main" id="{2431CF20-3A66-4EE7-8CA0-7C1F77C5C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62" y="1153807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4D1FE-BF01-3370-B634-E31F8833EFDF}"/>
              </a:ext>
            </a:extLst>
          </p:cNvPr>
          <p:cNvGrpSpPr/>
          <p:nvPr/>
        </p:nvGrpSpPr>
        <p:grpSpPr>
          <a:xfrm>
            <a:off x="3291287" y="227991"/>
            <a:ext cx="5689197" cy="573893"/>
            <a:chOff x="3651089" y="51517"/>
            <a:chExt cx="5689197" cy="573893"/>
          </a:xfrm>
        </p:grpSpPr>
        <p:pic>
          <p:nvPicPr>
            <p:cNvPr id="1035" name="Picture 11" descr="https://a0.muscache.com/pictures/4d4a4eba-c7e4-43eb-9ce2-95e1d200d10e.jpg">
              <a:extLst>
                <a:ext uri="{FF2B5EF4-FFF2-40B4-BE49-F238E27FC236}">
                  <a16:creationId xmlns:a16="http://schemas.microsoft.com/office/drawing/2014/main" id="{C272DE19-8A9D-489A-8DBA-DF4E0F602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841" y="93033"/>
              <a:ext cx="519424" cy="532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7" descr="https://a0.muscache.com/pictures/51f5cf64-5821-400c-8033-8a10c7787d69.jpg">
              <a:extLst>
                <a:ext uri="{FF2B5EF4-FFF2-40B4-BE49-F238E27FC236}">
                  <a16:creationId xmlns:a16="http://schemas.microsoft.com/office/drawing/2014/main" id="{9F029862-4B36-4318-8AFB-A327F0BFD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714" y="97435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29" descr="https://a0.muscache.com/pictures/e4b12c1b-409b-4cb6-a674-7c1284449f6e.jpg">
              <a:extLst>
                <a:ext uri="{FF2B5EF4-FFF2-40B4-BE49-F238E27FC236}">
                  <a16:creationId xmlns:a16="http://schemas.microsoft.com/office/drawing/2014/main" id="{7ABC8B39-780F-4596-9CAE-77AAB6A31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216" y="84857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31" descr="https://a0.muscache.com/pictures/ddd13204-a5ae-4532-898c-2e595b1bb15f.jpg">
              <a:extLst>
                <a:ext uri="{FF2B5EF4-FFF2-40B4-BE49-F238E27FC236}">
                  <a16:creationId xmlns:a16="http://schemas.microsoft.com/office/drawing/2014/main" id="{5D553A98-7EBE-4B9D-9421-7A6BBAC58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8393" y="51517"/>
              <a:ext cx="541893" cy="54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33" descr="https://a0.muscache.com/pictures/89faf9ae-bbbc-4bc4-aecd-cc15bf36cbca.jpg">
              <a:extLst>
                <a:ext uri="{FF2B5EF4-FFF2-40B4-BE49-F238E27FC236}">
                  <a16:creationId xmlns:a16="http://schemas.microsoft.com/office/drawing/2014/main" id="{A774DBAD-6AAE-40BF-BEDA-8B50CF8B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089" y="97435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35" descr="https://a0.muscache.com/pictures/251c0635-cc91-4ef7-bb13-1084d5229446.jpg">
              <a:extLst>
                <a:ext uri="{FF2B5EF4-FFF2-40B4-BE49-F238E27FC236}">
                  <a16:creationId xmlns:a16="http://schemas.microsoft.com/office/drawing/2014/main" id="{D62E9E08-1D83-4D80-A78E-E6DFD0762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339" y="97435"/>
              <a:ext cx="475215" cy="47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3" descr="https://a0.muscache.com/pictures/757deeaa-c78f-488f-992b-d3b1ecc06fc9.jpg">
              <a:extLst>
                <a:ext uri="{FF2B5EF4-FFF2-40B4-BE49-F238E27FC236}">
                  <a16:creationId xmlns:a16="http://schemas.microsoft.com/office/drawing/2014/main" id="{B2EC5234-0F6E-4657-B98D-327DAE75B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93590" y="84857"/>
              <a:ext cx="475215" cy="47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" name="Picture 61" descr="https://a0.muscache.com/pictures/bcd1adc0-5cee-4d7a-85ec-f6730b0f8d0c.jpg">
              <a:extLst>
                <a:ext uri="{FF2B5EF4-FFF2-40B4-BE49-F238E27FC236}">
                  <a16:creationId xmlns:a16="http://schemas.microsoft.com/office/drawing/2014/main" id="{B06D6401-31BF-416A-A772-D24926BEA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5857965" y="84857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5" name="Picture 71" descr="https://a0.muscache.com/pictures/ee9e2a40-ffac-4db9-9080-b351efc3cfc4.jpg">
            <a:extLst>
              <a:ext uri="{FF2B5EF4-FFF2-40B4-BE49-F238E27FC236}">
                <a16:creationId xmlns:a16="http://schemas.microsoft.com/office/drawing/2014/main" id="{F92EF9AE-022D-4AF5-B491-345BB2D3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91" y="4046628"/>
            <a:ext cx="793409" cy="793409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642857-814E-21F4-6DB9-6332EE7A44FF}"/>
              </a:ext>
            </a:extLst>
          </p:cNvPr>
          <p:cNvGrpSpPr/>
          <p:nvPr/>
        </p:nvGrpSpPr>
        <p:grpSpPr>
          <a:xfrm>
            <a:off x="3081321" y="6087284"/>
            <a:ext cx="6029358" cy="554973"/>
            <a:chOff x="2326218" y="6101138"/>
            <a:chExt cx="6029358" cy="554973"/>
          </a:xfrm>
        </p:grpSpPr>
        <p:pic>
          <p:nvPicPr>
            <p:cNvPr id="1049" name="Picture 25" descr="https://a0.muscache.com/pictures/33dd714a-7b4a-4654-aaf0-f58ea887a688.jpg">
              <a:extLst>
                <a:ext uri="{FF2B5EF4-FFF2-40B4-BE49-F238E27FC236}">
                  <a16:creationId xmlns:a16="http://schemas.microsoft.com/office/drawing/2014/main" id="{6CB7FDC7-7E95-462A-90B1-0101743A2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401" y="6144131"/>
              <a:ext cx="425175" cy="455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1" name="Picture 37" descr="https://a0.muscache.com/pictures/747b326c-cb8f-41cf-a7f9-809ab646e10c.jpg">
              <a:extLst>
                <a:ext uri="{FF2B5EF4-FFF2-40B4-BE49-F238E27FC236}">
                  <a16:creationId xmlns:a16="http://schemas.microsoft.com/office/drawing/2014/main" id="{5E4E2ACA-52C5-4B16-A2CA-453FB3277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811" y="6114218"/>
              <a:ext cx="541893" cy="54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41" descr="https://a0.muscache.com/pictures/827c5623-d182-474a-823c-db3894490896.jpg">
              <a:extLst>
                <a:ext uri="{FF2B5EF4-FFF2-40B4-BE49-F238E27FC236}">
                  <a16:creationId xmlns:a16="http://schemas.microsoft.com/office/drawing/2014/main" id="{74DB849D-2F23-4DBD-9FA7-8DA85744E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907" y="6114219"/>
              <a:ext cx="515659" cy="515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5" descr="https://a0.muscache.com/pictures/48b55f09-f51c-4ff5-b2c6-7f6bd4d1e049.jpg">
              <a:extLst>
                <a:ext uri="{FF2B5EF4-FFF2-40B4-BE49-F238E27FC236}">
                  <a16:creationId xmlns:a16="http://schemas.microsoft.com/office/drawing/2014/main" id="{1C27354D-EC0A-425E-A32F-5D3E7B1EE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218" y="6114218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1" name="Picture 47" descr="https://a0.muscache.com/pictures/5cdb8451-8f75-4c5f-a17d-33ee228e3db8.jpg">
              <a:extLst>
                <a:ext uri="{FF2B5EF4-FFF2-40B4-BE49-F238E27FC236}">
                  <a16:creationId xmlns:a16="http://schemas.microsoft.com/office/drawing/2014/main" id="{A5B91317-2FF0-482B-8D94-A9048CD19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179" y="6101139"/>
              <a:ext cx="541893" cy="54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3" name="Picture 49" descr="https://a0.muscache.com/pictures/d7445031-62c4-46d0-91c3-4f29f9790f7a.jpg">
              <a:extLst>
                <a:ext uri="{FF2B5EF4-FFF2-40B4-BE49-F238E27FC236}">
                  <a16:creationId xmlns:a16="http://schemas.microsoft.com/office/drawing/2014/main" id="{32890A38-0130-4F04-BD88-5240D61C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813" y="6101138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 descr="https://a0.muscache.com/pictures/677a041d-7264-4c45-bb72-52bff21eb6e8.jpg">
              <a:extLst>
                <a:ext uri="{FF2B5EF4-FFF2-40B4-BE49-F238E27FC236}">
                  <a16:creationId xmlns:a16="http://schemas.microsoft.com/office/drawing/2014/main" id="{E07BFB18-7854-4353-9C78-06C0561F4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408" y="6120519"/>
              <a:ext cx="730173" cy="47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7" name="Picture 73" descr="https://a0.muscache.com/pictures/10ce1091-c854-40f3-a2fb-defc2995bcaf.jpg">
              <a:extLst>
                <a:ext uri="{FF2B5EF4-FFF2-40B4-BE49-F238E27FC236}">
                  <a16:creationId xmlns:a16="http://schemas.microsoft.com/office/drawing/2014/main" id="{DF61A7AD-2701-4558-B56B-7172BCA49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708" y="6101138"/>
              <a:ext cx="542725" cy="54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0BCAD8-3966-CFC0-AFF4-60A3764AA919}"/>
              </a:ext>
            </a:extLst>
          </p:cNvPr>
          <p:cNvGrpSpPr/>
          <p:nvPr/>
        </p:nvGrpSpPr>
        <p:grpSpPr>
          <a:xfrm>
            <a:off x="11351852" y="1146388"/>
            <a:ext cx="633904" cy="4025596"/>
            <a:chOff x="1078729" y="1153808"/>
            <a:chExt cx="633904" cy="4025596"/>
          </a:xfrm>
        </p:grpSpPr>
        <p:pic>
          <p:nvPicPr>
            <p:cNvPr id="1027" name="Picture 3" descr="https://a0.muscache.com/pictures/aaa02c2d-9f0d-4c41-878a-68c12ec6c6bd.jpg">
              <a:extLst>
                <a:ext uri="{FF2B5EF4-FFF2-40B4-BE49-F238E27FC236}">
                  <a16:creationId xmlns:a16="http://schemas.microsoft.com/office/drawing/2014/main" id="{8C270BB2-2515-4198-9EAF-8CDF92FEC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571" y="1815263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ttps://a0.muscache.com/pictures/c0fa9598-4e37-40f3-b734-4bd0e2377add.jpg">
              <a:extLst>
                <a:ext uri="{FF2B5EF4-FFF2-40B4-BE49-F238E27FC236}">
                  <a16:creationId xmlns:a16="http://schemas.microsoft.com/office/drawing/2014/main" id="{62C3D9CB-BE97-4201-93DA-4A49C45E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580" y="3262739"/>
              <a:ext cx="471061" cy="47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51" descr="https://a0.muscache.com/pictures/78ba8486-6ba6-4a43-a56d-f556189193da.jpg">
              <a:extLst>
                <a:ext uri="{FF2B5EF4-FFF2-40B4-BE49-F238E27FC236}">
                  <a16:creationId xmlns:a16="http://schemas.microsoft.com/office/drawing/2014/main" id="{568F4175-A87F-44CA-BBF4-14515F77E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686" y="4692449"/>
              <a:ext cx="486955" cy="486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3" name="Picture 59" descr="https://a0.muscache.com/pictures/60ff02ae-d4a2-4d18-a120-0dd274a95925.jpg">
              <a:extLst>
                <a:ext uri="{FF2B5EF4-FFF2-40B4-BE49-F238E27FC236}">
                  <a16:creationId xmlns:a16="http://schemas.microsoft.com/office/drawing/2014/main" id="{AE2EB537-9107-4F3C-92D1-02E7D3144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741" y="1153808"/>
              <a:ext cx="475214" cy="47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9" name="Picture 75" descr="https://a0.muscache.com/pictures/4221e293-4770-4ea8-a4fa-9972158d4004.jpg">
              <a:extLst>
                <a:ext uri="{FF2B5EF4-FFF2-40B4-BE49-F238E27FC236}">
                  <a16:creationId xmlns:a16="http://schemas.microsoft.com/office/drawing/2014/main" id="{594FADE1-D9B6-4C17-BA1C-2D3E60CCD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729" y="3981266"/>
              <a:ext cx="633904" cy="47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1" name="Picture 77" descr="https://a0.muscache.com/pictures/6ad4bd95-f086-437d-97e3-14d12155ddfe.jpg">
              <a:extLst>
                <a:ext uri="{FF2B5EF4-FFF2-40B4-BE49-F238E27FC236}">
                  <a16:creationId xmlns:a16="http://schemas.microsoft.com/office/drawing/2014/main" id="{04C88BB0-151A-4A73-8233-331B36DD9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722" y="2541354"/>
              <a:ext cx="473919" cy="47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5" name="AutoShape 81" descr="The Airbnb Effect On Housing And Rent">
            <a:extLst>
              <a:ext uri="{FF2B5EF4-FFF2-40B4-BE49-F238E27FC236}">
                <a16:creationId xmlns:a16="http://schemas.microsoft.com/office/drawing/2014/main" id="{1AD00DC2-FD89-45AF-8375-F799E3131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1393" y="2898717"/>
            <a:ext cx="2481407" cy="1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6" name="AutoShape 83" descr="The Airbnb Effect On Housing And Rent">
            <a:extLst>
              <a:ext uri="{FF2B5EF4-FFF2-40B4-BE49-F238E27FC236}">
                <a16:creationId xmlns:a16="http://schemas.microsoft.com/office/drawing/2014/main" id="{82FA2BF2-760D-4BE2-BECB-C65FA8F64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85" descr="The Airbnb Effect On Housing And Rent">
            <a:extLst>
              <a:ext uri="{FF2B5EF4-FFF2-40B4-BE49-F238E27FC236}">
                <a16:creationId xmlns:a16="http://schemas.microsoft.com/office/drawing/2014/main" id="{0E52C946-54FD-41EE-9B18-CD423782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49E0D879-486D-45F7-B9BA-9B858C92459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772030" y="1185148"/>
            <a:ext cx="3122297" cy="1162377"/>
          </a:xfrm>
          <a:prstGeom prst="rect">
            <a:avLst/>
          </a:prstGeom>
        </p:spPr>
      </p:pic>
      <p:pic>
        <p:nvPicPr>
          <p:cNvPr id="6" name="Picture 71" descr="https://a0.muscache.com/pictures/ee9e2a40-ffac-4db9-9080-b351efc3cfc4.jpg">
            <a:extLst>
              <a:ext uri="{FF2B5EF4-FFF2-40B4-BE49-F238E27FC236}">
                <a16:creationId xmlns:a16="http://schemas.microsoft.com/office/drawing/2014/main" id="{B7BC5C5F-A390-DF0D-0D26-CED33CCD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80" y="4011394"/>
            <a:ext cx="793409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1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72AEE-23FF-4377-923B-756299C58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45" y="2529171"/>
            <a:ext cx="7009847" cy="392685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379222-28F0-4809-A46C-C91C2D2C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PRICES OVER THE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118CE-35F0-4917-A94C-7224A1ED4508}"/>
              </a:ext>
            </a:extLst>
          </p:cNvPr>
          <p:cNvSpPr txBox="1"/>
          <p:nvPr/>
        </p:nvSpPr>
        <p:spPr>
          <a:xfrm>
            <a:off x="8067092" y="2292167"/>
            <a:ext cx="3863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AVERAGE PRICES FOR HAVING FIVE STAR EXPERIENCE TO ONE STAR OVER THE PERIOD OF 14 YEARS.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NO RELATIONSHIP C OULD BE RECOGNISED BETWEEN PRICE AND OVERALL SCORES OR RATING.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PRICES ARE MORE DEMAND AND SUPPLY ORIENTED AND NOT ON CUSTOMER EXPERIENCES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2812C-3949-3128-A3EA-40CB249A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17" y="5973358"/>
            <a:ext cx="716244" cy="7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F0E0-AE2D-435B-AF12-9DBC6A23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MY ENTIRE PLACE…..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7FE2F-72F2-4D8C-899C-42B29396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415017"/>
            <a:ext cx="4155809" cy="429776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743CFB5-270C-4FDC-804E-78BD29E3BDC3}"/>
              </a:ext>
            </a:extLst>
          </p:cNvPr>
          <p:cNvSpPr/>
          <p:nvPr/>
        </p:nvSpPr>
        <p:spPr>
          <a:xfrm>
            <a:off x="7220607" y="2535381"/>
            <a:ext cx="3876884" cy="2312935"/>
          </a:xfrm>
          <a:prstGeom prst="wedgeRoundRect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AN ENTIRE PLACE COULD BE YOURS IN AN AVERAGE PRICE OF 700 USD.</a:t>
            </a:r>
          </a:p>
          <a:p>
            <a:pPr algn="ctr"/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WE COULD RENT A TENT,WINDMILL,CAVE,BUS, TRAIN,ENTIRE TOWNHOUSE,CONDONIUM ETC…..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A153A-61B5-7789-C9F4-B207E7BE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26" y="5285286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666-DD80-4A26-BEAF-6166FB2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COMPREHENSIVE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1AEFC-C01D-07B3-B7FD-DAE34513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15" y="6201102"/>
            <a:ext cx="474645" cy="474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5FA34-111C-469C-BF74-7025728CFC0F}"/>
              </a:ext>
            </a:extLst>
          </p:cNvPr>
          <p:cNvSpPr txBox="1"/>
          <p:nvPr/>
        </p:nvSpPr>
        <p:spPr>
          <a:xfrm>
            <a:off x="8978537" y="2382982"/>
            <a:ext cx="2960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THE YEAR 2020 MARKED COVID19 AS THE PANADEMIC.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AIRBNB SAW A PEAK IN THE COUNT OF LISTINGS TILL 2015 AND 2017-2018 MORE SIMILAR TREND.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 WHEREAS SINCE 2019 WE SAW MASSIVE DECREASE IN THE PERCENTAGE OF NEW LISTINGS WITH AIRBNB.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C11592-5E29-47FB-8610-80561CB63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314" y="2382982"/>
            <a:ext cx="6264724" cy="4187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0569F-0D9E-41D1-8008-E96E2747AD78}"/>
              </a:ext>
            </a:extLst>
          </p:cNvPr>
          <p:cNvSpPr txBox="1"/>
          <p:nvPr/>
        </p:nvSpPr>
        <p:spPr>
          <a:xfrm>
            <a:off x="-152600" y="2300396"/>
            <a:ext cx="2960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THE CUSTOMER REVIEW ALSO SHOWED A TREND REVERSAL SINCE 2019,SIGNIFYING LESS VISTORS DUE TO PANADEMIC.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3F91-6159-40DD-841F-3E1402BF984B}"/>
              </a:ext>
            </a:extLst>
          </p:cNvPr>
          <p:cNvSpPr txBox="1"/>
          <p:nvPr/>
        </p:nvSpPr>
        <p:spPr>
          <a:xfrm>
            <a:off x="180739" y="4397039"/>
            <a:ext cx="2294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ALL  OF THE  CITIES SHOWED HIGER RATINGS FOR A FIVE STAR EXPERIENCE.</a:t>
            </a:r>
          </a:p>
        </p:txBody>
      </p:sp>
    </p:spTree>
    <p:extLst>
      <p:ext uri="{BB962C8B-B14F-4D97-AF65-F5344CB8AC3E}">
        <p14:creationId xmlns:p14="http://schemas.microsoft.com/office/powerpoint/2010/main" val="150353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66CB-D361-BB52-0DDA-171D4CA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3624453"/>
            <a:ext cx="7729728" cy="1188720"/>
          </a:xfrm>
        </p:spPr>
        <p:txBody>
          <a:bodyPr>
            <a:normAutofit/>
          </a:bodyPr>
          <a:lstStyle/>
          <a:p>
            <a:r>
              <a:rPr lang="en-GB" sz="3600" dirty="0"/>
              <a:t>T</a:t>
            </a:r>
            <a:r>
              <a:rPr lang="en-IT" sz="3600" dirty="0"/>
              <a:t>hank you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E8D44-2E64-37A1-6002-3A7B2952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263" y="3133355"/>
            <a:ext cx="7729728" cy="491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latin typeface="Baskerville" panose="02020502070401020303" pitchFamily="18" charset="0"/>
                <a:ea typeface="Baskerville" panose="02020502070401020303" pitchFamily="18" charset="0"/>
              </a:rPr>
              <a:t>BELONG ANYWHERE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5FEFE-3995-0348-C1B2-53D403EA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52" y="1705859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50A-F7A5-4886-B826-DA4DEC8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257C-223D-4AF7-87B3-2F2460C8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16" y="2788403"/>
            <a:ext cx="9527968" cy="31049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AIRBNB, HEADQUARTERED IN SAN FRANCISCO, CALIFORNIA, OPERATES A POPULAR ONLINE MARKETPLACE SPECIALIZING IN SHORT-TERM ACCOMMODATIONS AND EXPERIENCES.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OBJECTIVE IS TO GAIN A DEEPER UNDERSTANDING OF AIRBNB'S OPERATIONS AND DRAW MEANINGFUL INSIGHTS FROM THE DATA.</a:t>
            </a:r>
            <a:endParaRPr lang="en-IN" dirty="0">
              <a:solidFill>
                <a:srgbClr val="FF0000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6D43-952F-4E4B-A68F-DDA634E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PROJECT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37AD-342C-49B2-88DD-5B292D62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16" y="2638149"/>
            <a:ext cx="9527968" cy="325515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LOCATION SCORES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ASSESSING THE NEIGHBOURHOOD  WITH THE LEAST SCORES IN THE 10 CITIES.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HOSTS RESPONSE TIME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EVAULATING THE EFFECT OF HOST RESPONSE TIME ON THE OVERALL CUSTOMER EXPERIENCE 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AIRBNB LISTING PRICES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CHANGE IN THE PRICES OF THE LISTINGS OVER THE PERIOD 14 YEARS 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ATTRIBUTES ANALYSIS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CALCULATING TOTAL SCORES BASED ON COMMUNICATION AND CHECKIN EXPERIENCE OF THE CUSTOMERS.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rgbClr val="FF0000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6D43-952F-4E4B-A68F-DDA634E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PROJECT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37AD-342C-49B2-88DD-5B292D62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16" y="2498834"/>
            <a:ext cx="9527968" cy="324011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LISTING AGE AND HOST TENURE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: HOW LONG A HOST HAS BEEN ASSOCIATED WITH AIRBNB AND THE  NUMBER OF LISTINGS 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PROPERTY TYPE AND PRICE ANALYSIS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AVERAGE PRICE FOR ROOM AND PROPERTY TYPE AND MAXIMUM PRICES FOR PROPERTIY TYPE UNDER ENTIRE PLACES CATEGORY.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u="sng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COMPREHENSIVE CITY INSIGHTS </a:t>
            </a:r>
            <a:r>
              <a:rPr lang="en-I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A REPORT BASED ON THE LISTING PRICES , GUESTS RATINGS AND VISTORS TRENDS FOR MUTIPLE CITIES.</a:t>
            </a:r>
            <a:endParaRPr lang="en-IN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AE3F-AB6F-4447-935B-33001D6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B5E5-CD90-4923-883C-94AB0343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651" y="2285974"/>
            <a:ext cx="7729728" cy="3878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Baskerville" panose="02020502070401020303" pitchFamily="18" charset="0"/>
                <a:ea typeface="Baskerville" panose="02020502070401020303" pitchFamily="18" charset="0"/>
              </a:rPr>
              <a:t>THE DATA TALKS ABOUT  TEN CITIES AROUND THE WORLD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PARIS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NEWYORK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BANGKOK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CAPE TOWN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HONG KONG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INSTANBUL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MEXICO CITY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RIO DE JANERIO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ROME</a:t>
            </a:r>
          </a:p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SYDNEY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6346F-F6C0-48C8-890C-B1D9427E0E7B}"/>
              </a:ext>
            </a:extLst>
          </p:cNvPr>
          <p:cNvSpPr txBox="1"/>
          <p:nvPr/>
        </p:nvSpPr>
        <p:spPr>
          <a:xfrm rot="10800000" flipV="1">
            <a:off x="6982691" y="3674312"/>
            <a:ext cx="511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PARIS THE CITY WITH  MAXIMUM NUNBER OF LISTINGS ,56050 IN 2021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D751D-5377-48B2-B020-E6726B12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638" y="5248252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BC98-F423-4ED0-8490-A31A8FB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HOST RESPONSE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CE6A0-8C01-4EFB-AFC8-22F350B9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876" y="5222034"/>
            <a:ext cx="1427496" cy="142749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DF07305-CEB4-40E6-BADB-3D4E9437E1BE}"/>
              </a:ext>
            </a:extLst>
          </p:cNvPr>
          <p:cNvSpPr/>
          <p:nvPr/>
        </p:nvSpPr>
        <p:spPr>
          <a:xfrm>
            <a:off x="1163885" y="2470991"/>
            <a:ext cx="2696783" cy="1700382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WITHIN  AN HOUR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71A2B39-D75F-427F-85CF-291F1CFFB9A7}"/>
              </a:ext>
            </a:extLst>
          </p:cNvPr>
          <p:cNvSpPr/>
          <p:nvPr/>
        </p:nvSpPr>
        <p:spPr>
          <a:xfrm>
            <a:off x="4502727" y="2470991"/>
            <a:ext cx="2270234" cy="1700382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WITHIN FEW HOURS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A30C1D3-70CE-4DE2-9814-81C3F3009D3E}"/>
              </a:ext>
            </a:extLst>
          </p:cNvPr>
          <p:cNvSpPr/>
          <p:nvPr/>
        </p:nvSpPr>
        <p:spPr>
          <a:xfrm>
            <a:off x="2611859" y="4235399"/>
            <a:ext cx="2340864" cy="1700383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WITHIN A DAY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E023743-F306-4F34-A688-A1831784B72A}"/>
              </a:ext>
            </a:extLst>
          </p:cNvPr>
          <p:cNvSpPr/>
          <p:nvPr/>
        </p:nvSpPr>
        <p:spPr>
          <a:xfrm>
            <a:off x="5720770" y="4488952"/>
            <a:ext cx="2104382" cy="1188720"/>
          </a:xfrm>
          <a:prstGeom prst="wedgeEllipseCallout">
            <a:avLst>
              <a:gd name="adj1" fmla="val -22831"/>
              <a:gd name="adj2" fmla="val 8460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FEW DAYS OR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DD53A-7698-497F-ACB7-579338D0F4E8}"/>
              </a:ext>
            </a:extLst>
          </p:cNvPr>
          <p:cNvSpPr txBox="1"/>
          <p:nvPr/>
        </p:nvSpPr>
        <p:spPr>
          <a:xfrm>
            <a:off x="7819698" y="2627585"/>
            <a:ext cx="2722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ABOUT 55% HOST ARE RESPONSIVE IN AN HOUR AND 24 % IN FEW HOURS.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HOSTS HAVE BETTER AVERAGE SCORES IF THEY ARE RESPONSIVE IN AN HOUR.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PRICES ARE MORE FOR THE LISTINGS WHICH TAKE A DAY TO RESPOND.</a:t>
            </a:r>
          </a:p>
        </p:txBody>
      </p:sp>
    </p:spTree>
    <p:extLst>
      <p:ext uri="{BB962C8B-B14F-4D97-AF65-F5344CB8AC3E}">
        <p14:creationId xmlns:p14="http://schemas.microsoft.com/office/powerpoint/2010/main" val="206376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1EC5-6063-48D3-AB78-FC57540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LOCATION MATTERS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1555E-B8E0-4F8C-8E70-D41985EA122C}"/>
              </a:ext>
            </a:extLst>
          </p:cNvPr>
          <p:cNvSpPr txBox="1"/>
          <p:nvPr/>
        </p:nvSpPr>
        <p:spPr>
          <a:xfrm flipH="1">
            <a:off x="1717890" y="2522483"/>
            <a:ext cx="772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7CAC5-4A0F-4A30-B6E0-D9DCAE9C8891}"/>
              </a:ext>
            </a:extLst>
          </p:cNvPr>
          <p:cNvSpPr txBox="1"/>
          <p:nvPr/>
        </p:nvSpPr>
        <p:spPr>
          <a:xfrm>
            <a:off x="1717889" y="2264230"/>
            <a:ext cx="912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OUT OF ALL THE CITIES ISTANBUL HAS MORE THAN 50 % OF  ITS TOTAL LISTINGS WITH MINIMUM LOCTION SCORE OF ONE.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0569C6-6BAC-4505-9C32-86F5EF28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0" y="3102022"/>
            <a:ext cx="7472854" cy="3457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D62F0-8C98-9310-9E5E-367D1CE5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65" y="5147827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49B4-CF88-4FF5-ABEB-F56EE30F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31" y="1117973"/>
            <a:ext cx="8353737" cy="1188720"/>
          </a:xfrm>
        </p:spPr>
        <p:txBody>
          <a:bodyPr>
            <a:noAutofit/>
          </a:bodyPr>
          <a:lstStyle/>
          <a:p>
            <a:r>
              <a:rPr lang="en-IN" sz="3600" dirty="0"/>
              <a:t>IN LOVE BEING A HOST AT 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DFCB-67F3-43D0-87E2-5923666E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598466"/>
            <a:ext cx="7729728" cy="106159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PROPERTIES WHO HAVE COMPLETED MORE THAN 10 YEARS HAVE BEING ENTITLED AS PREMIUM CATEGORY LISTINGS….THERE ARE ALMOST 24 THOUSAND PROPERTIES LISTED UNDER PREMIUM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FA66B-21E8-4E75-AF2C-74CF0275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14" y="3660063"/>
            <a:ext cx="6212571" cy="2869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1A938-F51B-6537-AADD-9F16DA88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5" y="5262107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69D2-7BE7-4F21-8BDC-F1B7ACB3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CHECKIN EXPERIENCE &amp;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15C19-CD59-4985-8387-1C85D4E07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38" y="2862592"/>
            <a:ext cx="5889332" cy="32098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FCBF3-6F65-43E7-BA2B-D11834525021}"/>
              </a:ext>
            </a:extLst>
          </p:cNvPr>
          <p:cNvSpPr txBox="1"/>
          <p:nvPr/>
        </p:nvSpPr>
        <p:spPr>
          <a:xfrm>
            <a:off x="8797159" y="2862592"/>
            <a:ext cx="30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</a:rPr>
              <a:t>PARIS</a:t>
            </a:r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AND INSTANBUL HAVE MAXIMUM PROERTIIES FOR LOWEST COMPOSITE SCORE OF 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2CCF4-E7F8-4BCA-A5E1-8A30567F3838}"/>
              </a:ext>
            </a:extLst>
          </p:cNvPr>
          <p:cNvSpPr txBox="1"/>
          <p:nvPr/>
        </p:nvSpPr>
        <p:spPr>
          <a:xfrm>
            <a:off x="328988" y="3771443"/>
            <a:ext cx="2301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CITIES PARIS, NEWYORK &amp; SYDNEY HAVE THE HIGHEST NUMBER OF LISTINGS WITH SCORE OF 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36D36-9555-19DE-384B-173CC561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67" y="5176106"/>
            <a:ext cx="1427496" cy="1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83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2040</TotalTime>
  <Words>542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Baskerville</vt:lpstr>
      <vt:lpstr>Gill Sans MT</vt:lpstr>
      <vt:lpstr>Wingdings</vt:lpstr>
      <vt:lpstr>Parcel</vt:lpstr>
      <vt:lpstr>Analysis of Airbnb Data </vt:lpstr>
      <vt:lpstr>INTRODUCTION</vt:lpstr>
      <vt:lpstr>PROJECT GOALS </vt:lpstr>
      <vt:lpstr>PROJECT GOALS </vt:lpstr>
      <vt:lpstr>ANALYSIS</vt:lpstr>
      <vt:lpstr>HOST RESPONSE RATE</vt:lpstr>
      <vt:lpstr>LOCATION MATTERS</vt:lpstr>
      <vt:lpstr>IN LOVE BEING A HOST AT AIRBNB</vt:lpstr>
      <vt:lpstr>CHECKIN EXPERIENCE &amp; COMMUNICATION</vt:lpstr>
      <vt:lpstr>PRICES OVER THE YEARS</vt:lpstr>
      <vt:lpstr>MY ENTIRE PLACE…..</vt:lpstr>
      <vt:lpstr>COMPREHENSIVE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</dc:title>
  <dc:creator>User</dc:creator>
  <cp:lastModifiedBy>User</cp:lastModifiedBy>
  <cp:revision>63</cp:revision>
  <dcterms:created xsi:type="dcterms:W3CDTF">2024-03-17T17:11:59Z</dcterms:created>
  <dcterms:modified xsi:type="dcterms:W3CDTF">2024-03-21T11:17:20Z</dcterms:modified>
</cp:coreProperties>
</file>