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Open Sans" panose="020B0606030504020204" pitchFamily="34" charset="0"/>
      <p:regular r:id="rId22"/>
      <p:bold r:id="rId23"/>
      <p:italic r:id="rId24"/>
      <p:boldItalic r:id="rId25"/>
    </p:embeddedFont>
    <p:embeddedFont>
      <p:font typeface="Open Sans ExtraBold" panose="020B0906030804020204" pitchFamily="34" charset="0"/>
      <p:bold r:id="rId26"/>
      <p:boldItalic r:id="rId27"/>
    </p:embeddedFont>
    <p:embeddedFont>
      <p:font typeface="Open Sans Light" panose="020B0306030504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jH9CbWrG/nDyzwhIsCSlQ3rUgw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e169449784_2_5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ge169449784_2_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e169449784_2_6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e169449784_2_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 name="Google Shape;6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 name="Google Shape;7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e169449784_2_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ge169449784_2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169449784_2_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ge169449784_2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e169449784_2_2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ge169449784_2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169449784_2_3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e169449784_2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e169449784_2_4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e169449784_2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311708" y="744574"/>
            <a:ext cx="8520601" cy="20526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1" name="Google Shape;11;p10"/>
          <p:cNvSpPr txBox="1">
            <a:spLocks noGrp="1"/>
          </p:cNvSpPr>
          <p:nvPr>
            <p:ph type="body" idx="1"/>
          </p:nvPr>
        </p:nvSpPr>
        <p:spPr>
          <a:xfrm>
            <a:off x="311699" y="2834125"/>
            <a:ext cx="8520602" cy="7926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800"/>
              <a:buFont typeface="Arial"/>
              <a:buNone/>
              <a:defRPr sz="2800"/>
            </a:lvl1pPr>
            <a:lvl2pPr marL="914400" lvl="1" indent="-228600" algn="ctr">
              <a:lnSpc>
                <a:spcPct val="100000"/>
              </a:lnSpc>
              <a:spcBef>
                <a:spcPts val="0"/>
              </a:spcBef>
              <a:spcAft>
                <a:spcPts val="0"/>
              </a:spcAft>
              <a:buClr>
                <a:srgbClr val="585858"/>
              </a:buClr>
              <a:buSzPts val="2800"/>
              <a:buFont typeface="Arial"/>
              <a:buNone/>
              <a:defRPr sz="2800"/>
            </a:lvl2pPr>
            <a:lvl3pPr marL="1371600" lvl="2" indent="-228600" algn="ctr">
              <a:lnSpc>
                <a:spcPct val="100000"/>
              </a:lnSpc>
              <a:spcBef>
                <a:spcPts val="0"/>
              </a:spcBef>
              <a:spcAft>
                <a:spcPts val="0"/>
              </a:spcAft>
              <a:buClr>
                <a:srgbClr val="585858"/>
              </a:buClr>
              <a:buSzPts val="2800"/>
              <a:buFont typeface="Arial"/>
              <a:buNone/>
              <a:defRPr sz="2800"/>
            </a:lvl3pPr>
            <a:lvl4pPr marL="1828800" lvl="3" indent="-228600" algn="ctr">
              <a:lnSpc>
                <a:spcPct val="100000"/>
              </a:lnSpc>
              <a:spcBef>
                <a:spcPts val="0"/>
              </a:spcBef>
              <a:spcAft>
                <a:spcPts val="0"/>
              </a:spcAft>
              <a:buClr>
                <a:srgbClr val="585858"/>
              </a:buClr>
              <a:buSzPts val="2800"/>
              <a:buFont typeface="Arial"/>
              <a:buNone/>
              <a:defRPr sz="2800"/>
            </a:lvl4pPr>
            <a:lvl5pPr marL="2286000" lvl="4" indent="-228600" algn="ctr">
              <a:lnSpc>
                <a:spcPct val="100000"/>
              </a:lnSpc>
              <a:spcBef>
                <a:spcPts val="0"/>
              </a:spcBef>
              <a:spcAft>
                <a:spcPts val="0"/>
              </a:spcAft>
              <a:buClr>
                <a:srgbClr val="585858"/>
              </a:buClr>
              <a:buSzPts val="2800"/>
              <a:buFont typeface="Arial"/>
              <a:buNone/>
              <a:defRPr sz="28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12" name="Google Shape;12;p10"/>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1" name="Shape 44"/>
        <p:cNvGrpSpPr/>
        <p:nvPr/>
      </p:nvGrpSpPr>
      <p:grpSpPr>
        <a:xfrm>
          <a:off x="0" y="0"/>
          <a:ext cx="0" cy="0"/>
          <a:chOff x="0" y="0"/>
          <a:chExt cx="0" cy="0"/>
        </a:xfrm>
      </p:grpSpPr>
      <p:sp>
        <p:nvSpPr>
          <p:cNvPr id="45" name="Google Shape;45;p19"/>
          <p:cNvSpPr txBox="1">
            <a:spLocks noGrp="1"/>
          </p:cNvSpPr>
          <p:nvPr>
            <p:ph type="title"/>
          </p:nvPr>
        </p:nvSpPr>
        <p:spPr>
          <a:xfrm>
            <a:off x="311699" y="1106125"/>
            <a:ext cx="8520602" cy="1963500"/>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46" name="Google Shape;46;p19"/>
          <p:cNvSpPr txBox="1">
            <a:spLocks noGrp="1"/>
          </p:cNvSpPr>
          <p:nvPr>
            <p:ph type="body" idx="1"/>
          </p:nvPr>
        </p:nvSpPr>
        <p:spPr>
          <a:xfrm>
            <a:off x="311699" y="3152225"/>
            <a:ext cx="8520602" cy="1300800"/>
          </a:xfrm>
          <a:prstGeom prst="rect">
            <a:avLst/>
          </a:prstGeom>
          <a:noFill/>
          <a:ln>
            <a:noFill/>
          </a:ln>
        </p:spPr>
        <p:txBody>
          <a:bodyPr spcFirstLastPara="1" wrap="square" lIns="91400" tIns="91400" rIns="91400" bIns="91400" anchor="t" anchorCtr="0">
            <a:normAutofit/>
          </a:bodyPr>
          <a:lstStyle>
            <a:lvl1pPr marL="457200" lvl="0" indent="-342900" algn="ctr">
              <a:lnSpc>
                <a:spcPct val="115000"/>
              </a:lnSpc>
              <a:spcBef>
                <a:spcPts val="0"/>
              </a:spcBef>
              <a:spcAft>
                <a:spcPts val="0"/>
              </a:spcAft>
              <a:buSzPts val="1800"/>
              <a:buChar char="●"/>
              <a:defRPr/>
            </a:lvl1pPr>
            <a:lvl2pPr marL="914400" lvl="1" indent="-342900" algn="ctr">
              <a:lnSpc>
                <a:spcPct val="115000"/>
              </a:lnSpc>
              <a:spcBef>
                <a:spcPts val="0"/>
              </a:spcBef>
              <a:spcAft>
                <a:spcPts val="0"/>
              </a:spcAft>
              <a:buSzPts val="1800"/>
              <a:buChar char="○"/>
              <a:defRPr/>
            </a:lvl2pPr>
            <a:lvl3pPr marL="1371600" lvl="2" indent="-342900" algn="ctr">
              <a:lnSpc>
                <a:spcPct val="115000"/>
              </a:lnSpc>
              <a:spcBef>
                <a:spcPts val="0"/>
              </a:spcBef>
              <a:spcAft>
                <a:spcPts val="0"/>
              </a:spcAft>
              <a:buSzPts val="1800"/>
              <a:buChar char="■"/>
              <a:defRPr/>
            </a:lvl3pPr>
            <a:lvl4pPr marL="1828800" lvl="3" indent="-342900" algn="ctr">
              <a:lnSpc>
                <a:spcPct val="115000"/>
              </a:lnSpc>
              <a:spcBef>
                <a:spcPts val="0"/>
              </a:spcBef>
              <a:spcAft>
                <a:spcPts val="0"/>
              </a:spcAft>
              <a:buSzPts val="1800"/>
              <a:buChar char="●"/>
              <a:defRPr/>
            </a:lvl4pPr>
            <a:lvl5pPr marL="2286000" lvl="4" indent="-342900" algn="ctr">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47" name="Google Shape;47;p19"/>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0"/>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13"/>
        <p:cNvGrpSpPr/>
        <p:nvPr/>
      </p:nvGrpSpPr>
      <p:grpSpPr>
        <a:xfrm>
          <a:off x="0" y="0"/>
          <a:ext cx="0" cy="0"/>
          <a:chOff x="0" y="0"/>
          <a:chExt cx="0" cy="0"/>
        </a:xfrm>
      </p:grpSpPr>
      <p:sp>
        <p:nvSpPr>
          <p:cNvPr id="14" name="Google Shape;14;p11"/>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5" name="Google Shape;15;p11"/>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16" name="Google Shape;16;p11"/>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311699" y="2150849"/>
            <a:ext cx="8520602" cy="841801"/>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9" name="Google Shape;19;p12"/>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2" name="Google Shape;22;p13"/>
          <p:cNvSpPr txBox="1">
            <a:spLocks noGrp="1"/>
          </p:cNvSpPr>
          <p:nvPr>
            <p:ph type="body" idx="1"/>
          </p:nvPr>
        </p:nvSpPr>
        <p:spPr>
          <a:xfrm>
            <a:off x="311699" y="1152475"/>
            <a:ext cx="3999902" cy="3416400"/>
          </a:xfrm>
          <a:prstGeom prst="rect">
            <a:avLst/>
          </a:prstGeom>
          <a:noFill/>
          <a:ln>
            <a:noFill/>
          </a:ln>
        </p:spPr>
        <p:txBody>
          <a:bodyPr spcFirstLastPara="1" wrap="square" lIns="91400" tIns="91400" rIns="91400" bIns="91400"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23" name="Google Shape;23;p13"/>
          <p:cNvSpPr txBox="1">
            <a:spLocks noGrp="1"/>
          </p:cNvSpPr>
          <p:nvPr>
            <p:ph type="body" idx="2"/>
          </p:nvPr>
        </p:nvSpPr>
        <p:spPr>
          <a:xfrm>
            <a:off x="4832399" y="1152475"/>
            <a:ext cx="39999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24" name="Google Shape;24;p1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7" name="Google Shape;27;p1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1" name="Shape 28"/>
        <p:cNvGrpSpPr/>
        <p:nvPr/>
      </p:nvGrpSpPr>
      <p:grpSpPr>
        <a:xfrm>
          <a:off x="0" y="0"/>
          <a:ext cx="0" cy="0"/>
          <a:chOff x="0" y="0"/>
          <a:chExt cx="0" cy="0"/>
        </a:xfrm>
      </p:grpSpPr>
      <p:sp>
        <p:nvSpPr>
          <p:cNvPr id="29" name="Google Shape;29;p15"/>
          <p:cNvSpPr txBox="1">
            <a:spLocks noGrp="1"/>
          </p:cNvSpPr>
          <p:nvPr>
            <p:ph type="title"/>
          </p:nvPr>
        </p:nvSpPr>
        <p:spPr>
          <a:xfrm>
            <a:off x="311699" y="555600"/>
            <a:ext cx="2808001" cy="755700"/>
          </a:xfrm>
          <a:prstGeom prst="rect">
            <a:avLst/>
          </a:prstGeom>
          <a:noFill/>
          <a:ln>
            <a:noFill/>
          </a:ln>
        </p:spPr>
        <p:txBody>
          <a:bodyPr spcFirstLastPara="1" wrap="square" lIns="91400" tIns="91400" rIns="91400" bIns="91400" anchor="b" anchorCtr="0">
            <a:norm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0" name="Google Shape;30;p15"/>
          <p:cNvSpPr txBox="1">
            <a:spLocks noGrp="1"/>
          </p:cNvSpPr>
          <p:nvPr>
            <p:ph type="body" idx="1"/>
          </p:nvPr>
        </p:nvSpPr>
        <p:spPr>
          <a:xfrm>
            <a:off x="311699" y="1389599"/>
            <a:ext cx="2808001" cy="3179401"/>
          </a:xfrm>
          <a:prstGeom prst="rect">
            <a:avLst/>
          </a:prstGeom>
          <a:noFill/>
          <a:ln>
            <a:noFill/>
          </a:ln>
        </p:spPr>
        <p:txBody>
          <a:bodyPr spcFirstLastPara="1" wrap="square" lIns="91400" tIns="91400" rIns="91400" bIns="91400"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31" name="Google Shape;31;p15"/>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_POINT">
  <p:cSld name="MAIN_POINT">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490250" y="450149"/>
            <a:ext cx="6367801" cy="4090801"/>
          </a:xfrm>
          <a:prstGeom prst="rect">
            <a:avLst/>
          </a:prstGeom>
          <a:noFill/>
          <a:ln>
            <a:noFill/>
          </a:ln>
        </p:spPr>
        <p:txBody>
          <a:bodyPr spcFirstLastPara="1" wrap="square" lIns="91400" tIns="91400" rIns="91400" bIns="91400" anchor="ctr" anchorCtr="0">
            <a:norm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4" name="Google Shape;34;p16"/>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35"/>
        <p:cNvGrpSpPr/>
        <p:nvPr/>
      </p:nvGrpSpPr>
      <p:grpSpPr>
        <a:xfrm>
          <a:off x="0" y="0"/>
          <a:ext cx="0" cy="0"/>
          <a:chOff x="0" y="0"/>
          <a:chExt cx="0" cy="0"/>
        </a:xfrm>
      </p:grpSpPr>
      <p:sp>
        <p:nvSpPr>
          <p:cNvPr id="36" name="Google Shape;36;p17"/>
          <p:cNvSpPr/>
          <p:nvPr/>
        </p:nvSpPr>
        <p:spPr>
          <a:xfrm>
            <a:off x="4572000" y="-125"/>
            <a:ext cx="4572000" cy="5143501"/>
          </a:xfrm>
          <a:prstGeom prst="rect">
            <a:avLst/>
          </a:prstGeom>
          <a:solidFill>
            <a:srgbClr val="EEEEE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7"/>
          <p:cNvSpPr txBox="1">
            <a:spLocks noGrp="1"/>
          </p:cNvSpPr>
          <p:nvPr>
            <p:ph type="title"/>
          </p:nvPr>
        </p:nvSpPr>
        <p:spPr>
          <a:xfrm>
            <a:off x="265500" y="1233175"/>
            <a:ext cx="4045200" cy="14823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8" name="Google Shape;38;p17"/>
          <p:cNvSpPr txBox="1">
            <a:spLocks noGrp="1"/>
          </p:cNvSpPr>
          <p:nvPr>
            <p:ph type="body" idx="1"/>
          </p:nvPr>
        </p:nvSpPr>
        <p:spPr>
          <a:xfrm>
            <a:off x="265500" y="2803075"/>
            <a:ext cx="4045200" cy="12351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100"/>
              <a:buFont typeface="Arial"/>
              <a:buNone/>
              <a:defRPr sz="2100"/>
            </a:lvl1pPr>
            <a:lvl2pPr marL="914400" lvl="1" indent="-228600" algn="ctr">
              <a:lnSpc>
                <a:spcPct val="100000"/>
              </a:lnSpc>
              <a:spcBef>
                <a:spcPts val="0"/>
              </a:spcBef>
              <a:spcAft>
                <a:spcPts val="0"/>
              </a:spcAft>
              <a:buClr>
                <a:srgbClr val="585858"/>
              </a:buClr>
              <a:buSzPts val="2100"/>
              <a:buFont typeface="Arial"/>
              <a:buNone/>
              <a:defRPr sz="2100"/>
            </a:lvl2pPr>
            <a:lvl3pPr marL="1371600" lvl="2" indent="-228600" algn="ctr">
              <a:lnSpc>
                <a:spcPct val="100000"/>
              </a:lnSpc>
              <a:spcBef>
                <a:spcPts val="0"/>
              </a:spcBef>
              <a:spcAft>
                <a:spcPts val="0"/>
              </a:spcAft>
              <a:buClr>
                <a:srgbClr val="585858"/>
              </a:buClr>
              <a:buSzPts val="2100"/>
              <a:buFont typeface="Arial"/>
              <a:buNone/>
              <a:defRPr sz="2100"/>
            </a:lvl3pPr>
            <a:lvl4pPr marL="1828800" lvl="3" indent="-228600" algn="ctr">
              <a:lnSpc>
                <a:spcPct val="100000"/>
              </a:lnSpc>
              <a:spcBef>
                <a:spcPts val="0"/>
              </a:spcBef>
              <a:spcAft>
                <a:spcPts val="0"/>
              </a:spcAft>
              <a:buClr>
                <a:srgbClr val="585858"/>
              </a:buClr>
              <a:buSzPts val="2100"/>
              <a:buFont typeface="Arial"/>
              <a:buNone/>
              <a:defRPr sz="2100"/>
            </a:lvl4pPr>
            <a:lvl5pPr marL="2286000" lvl="4" indent="-228600" algn="ctr">
              <a:lnSpc>
                <a:spcPct val="100000"/>
              </a:lnSpc>
              <a:spcBef>
                <a:spcPts val="0"/>
              </a:spcBef>
              <a:spcAft>
                <a:spcPts val="0"/>
              </a:spcAft>
              <a:buClr>
                <a:srgbClr val="585858"/>
              </a:buClr>
              <a:buSzPts val="2100"/>
              <a:buFont typeface="Arial"/>
              <a:buNone/>
              <a:defRPr sz="21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39" name="Google Shape;39;p17"/>
          <p:cNvSpPr txBox="1">
            <a:spLocks noGrp="1"/>
          </p:cNvSpPr>
          <p:nvPr>
            <p:ph type="body" idx="2"/>
          </p:nvPr>
        </p:nvSpPr>
        <p:spPr>
          <a:xfrm>
            <a:off x="4939500" y="724074"/>
            <a:ext cx="3837000" cy="3695102"/>
          </a:xfrm>
          <a:prstGeom prst="rect">
            <a:avLst/>
          </a:prstGeom>
          <a:noFill/>
          <a:ln>
            <a:noFill/>
          </a:ln>
        </p:spPr>
        <p:txBody>
          <a:bodyPr spcFirstLastPara="1" wrap="square" lIns="91400" tIns="91400" rIns="91400" bIns="91400" anchor="ctr"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40" name="Google Shape;40;p17"/>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41"/>
        <p:cNvGrpSpPr/>
        <p:nvPr/>
      </p:nvGrpSpPr>
      <p:grpSpPr>
        <a:xfrm>
          <a:off x="0" y="0"/>
          <a:ext cx="0" cy="0"/>
          <a:chOff x="0" y="0"/>
          <a:chExt cx="0" cy="0"/>
        </a:xfrm>
      </p:grpSpPr>
      <p:sp>
        <p:nvSpPr>
          <p:cNvPr id="42" name="Google Shape;42;p18"/>
          <p:cNvSpPr txBox="1">
            <a:spLocks noGrp="1"/>
          </p:cNvSpPr>
          <p:nvPr>
            <p:ph type="body" idx="1"/>
          </p:nvPr>
        </p:nvSpPr>
        <p:spPr>
          <a:xfrm>
            <a:off x="311699" y="4230575"/>
            <a:ext cx="5998802" cy="605101"/>
          </a:xfrm>
          <a:prstGeom prst="rect">
            <a:avLst/>
          </a:prstGeom>
          <a:noFill/>
          <a:ln>
            <a:noFill/>
          </a:ln>
        </p:spPr>
        <p:txBody>
          <a:bodyPr spcFirstLastPara="1" wrap="square" lIns="91400" tIns="91400" rIns="91400" bIns="91400" anchor="ctr" anchorCtr="0">
            <a:normAutofit/>
          </a:bodyPr>
          <a:lstStyle>
            <a:lvl1pPr marL="457200" lvl="0" indent="-228600" algn="l">
              <a:lnSpc>
                <a:spcPct val="100000"/>
              </a:lnSpc>
              <a:spcBef>
                <a:spcPts val="0"/>
              </a:spcBef>
              <a:spcAft>
                <a:spcPts val="0"/>
              </a:spcAft>
              <a:buClr>
                <a:srgbClr val="585858"/>
              </a:buClr>
              <a:buSzPts val="1800"/>
              <a:buNone/>
              <a:defRPr/>
            </a:lvl1pPr>
          </a:lstStyle>
          <a:p>
            <a:endParaRPr/>
          </a:p>
        </p:txBody>
      </p:sp>
      <p:sp>
        <p:nvSpPr>
          <p:cNvPr id="43" name="Google Shape;43;p18"/>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marR="0" lvl="0"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1pPr>
            <a:lvl2pPr marL="914400" marR="0" lvl="1"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2pPr>
            <a:lvl3pPr marL="1371600" marR="0" lvl="2"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3pPr>
            <a:lvl4pPr marL="1828800" marR="0" lvl="3"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4pPr>
            <a:lvl5pPr marL="2286000" marR="0" lvl="4"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5pPr>
            <a:lvl6pPr marL="2743200" marR="0" lvl="5"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6pPr>
            <a:lvl7pPr marL="3200400" marR="0" lvl="6"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7pPr>
            <a:lvl8pPr marL="3657600" marR="0" lvl="7"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8pPr>
            <a:lvl9pPr marL="4114800" marR="0" lvl="8"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marR="0" lvl="0"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docs.google.com/spreadsheets/u/0/d/1jSPnmLknY9o4urwQCzOIecBgfNomnUsIM0IwJ51Xoxg/edit"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p:nvPr/>
        </p:nvSpPr>
        <p:spPr>
          <a:xfrm rot="10800000" flipH="1">
            <a:off x="6199" y="0"/>
            <a:ext cx="9163201" cy="5148001"/>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5" name="Google Shape;55;p1"/>
          <p:cNvSpPr/>
          <p:nvPr/>
        </p:nvSpPr>
        <p:spPr>
          <a:xfrm>
            <a:off x="537899" y="1895175"/>
            <a:ext cx="3953102" cy="1376651"/>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FFFF"/>
              </a:buClr>
              <a:buSzPts val="3500"/>
              <a:buFont typeface="Open Sans ExtraBold"/>
              <a:buNone/>
            </a:pPr>
            <a:r>
              <a:rPr lang="en-US" sz="3500" b="0" i="0" u="none" strike="noStrike" cap="none">
                <a:solidFill>
                  <a:srgbClr val="FFFFFF"/>
                </a:solidFill>
                <a:latin typeface="Open Sans ExtraBold"/>
                <a:ea typeface="Open Sans ExtraBold"/>
                <a:cs typeface="Open Sans ExtraBold"/>
                <a:sym typeface="Open Sans ExtraBold"/>
              </a:rPr>
              <a:t>Sprocket Central Pty Ltd</a:t>
            </a:r>
            <a:endParaRPr/>
          </a:p>
        </p:txBody>
      </p:sp>
      <p:sp>
        <p:nvSpPr>
          <p:cNvPr id="56" name="Google Shape;56;p1"/>
          <p:cNvSpPr/>
          <p:nvPr/>
        </p:nvSpPr>
        <p:spPr>
          <a:xfrm>
            <a:off x="537900" y="3315475"/>
            <a:ext cx="5550600" cy="492362"/>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FFFF"/>
              </a:buClr>
              <a:buSzPts val="2000"/>
              <a:buFont typeface="Open Sans Light"/>
              <a:buNone/>
            </a:pPr>
            <a:r>
              <a:rPr lang="en-US" sz="2000" dirty="0">
                <a:solidFill>
                  <a:srgbClr val="FFFFFF"/>
                </a:solidFill>
                <a:latin typeface="Open Sans Light"/>
                <a:ea typeface="Open Sans Light"/>
                <a:cs typeface="Open Sans Light"/>
                <a:sym typeface="Open Sans Light"/>
              </a:rPr>
              <a:t>Pavneet Kaur</a:t>
            </a:r>
            <a:endParaRPr dirty="0"/>
          </a:p>
        </p:txBody>
      </p:sp>
      <p:pic>
        <p:nvPicPr>
          <p:cNvPr id="57" name="Google Shape;57;p1" descr="Shape 57"/>
          <p:cNvPicPr preferRelativeResize="0"/>
          <p:nvPr/>
        </p:nvPicPr>
        <p:blipFill rotWithShape="1">
          <a:blip r:embed="rId3">
            <a:alphaModFix/>
          </a:blip>
          <a:srcRect/>
          <a:stretch/>
        </p:blipFill>
        <p:spPr>
          <a:xfrm>
            <a:off x="614100" y="1275524"/>
            <a:ext cx="1982300" cy="238701"/>
          </a:xfrm>
          <a:prstGeom prst="rect">
            <a:avLst/>
          </a:prstGeom>
          <a:noFill/>
          <a:ln>
            <a:noFill/>
          </a:ln>
        </p:spPr>
      </p:pic>
      <p:sp>
        <p:nvSpPr>
          <p:cNvPr id="58" name="Google Shape;58;p1"/>
          <p:cNvSpPr/>
          <p:nvPr/>
        </p:nvSpPr>
        <p:spPr>
          <a:xfrm>
            <a:off x="537900" y="3666599"/>
            <a:ext cx="6249600" cy="369251"/>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FFFF"/>
              </a:buClr>
              <a:buSzPts val="1200"/>
              <a:buFont typeface="Open Sans Light"/>
              <a:buNone/>
            </a:pPr>
            <a:r>
              <a:rPr lang="en-US" sz="1200" dirty="0">
                <a:solidFill>
                  <a:srgbClr val="FFFFFF"/>
                </a:solidFill>
                <a:latin typeface="Open Sans Light"/>
                <a:ea typeface="Open Sans Light"/>
                <a:cs typeface="Open Sans Light"/>
                <a:sym typeface="Open Sans Light"/>
              </a:rPr>
              <a:t>Date – 23/09/2023</a:t>
            </a:r>
            <a:endParaRPr dirty="0"/>
          </a:p>
        </p:txBody>
      </p:sp>
      <p:sp>
        <p:nvSpPr>
          <p:cNvPr id="59" name="Google Shape;59;p1"/>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e169449784_2_58"/>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ge169449784_2_58"/>
          <p:cNvSpPr/>
          <p:nvPr/>
        </p:nvSpPr>
        <p:spPr>
          <a:xfrm>
            <a:off x="205025" y="263974"/>
            <a:ext cx="8565600" cy="4665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Data Exploration</a:t>
            </a:r>
            <a:endParaRPr/>
          </a:p>
        </p:txBody>
      </p:sp>
      <p:sp>
        <p:nvSpPr>
          <p:cNvPr id="143" name="Google Shape;143;ge169449784_2_58"/>
          <p:cNvSpPr/>
          <p:nvPr/>
        </p:nvSpPr>
        <p:spPr>
          <a:xfrm>
            <a:off x="205025" y="1083299"/>
            <a:ext cx="8565600" cy="920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2000"/>
              <a:buFont typeface="Open Sans"/>
              <a:buNone/>
            </a:pPr>
            <a:r>
              <a:rPr lang="en-US" sz="2000" b="1">
                <a:latin typeface="Open Sans"/>
                <a:ea typeface="Open Sans"/>
                <a:cs typeface="Open Sans"/>
                <a:sym typeface="Open Sans"/>
              </a:rPr>
              <a:t>Most purchased products among customers</a:t>
            </a:r>
            <a:endParaRPr/>
          </a:p>
        </p:txBody>
      </p:sp>
      <p:sp>
        <p:nvSpPr>
          <p:cNvPr id="144" name="Google Shape;144;ge169449784_2_58"/>
          <p:cNvSpPr/>
          <p:nvPr/>
        </p:nvSpPr>
        <p:spPr>
          <a:xfrm>
            <a:off x="205025" y="2155775"/>
            <a:ext cx="4134600" cy="27393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1500"/>
              <a:buFont typeface="Open Sans"/>
              <a:buNone/>
            </a:pPr>
            <a:r>
              <a:rPr lang="en-US" sz="1500" b="1">
                <a:latin typeface="Open Sans"/>
                <a:ea typeface="Open Sans"/>
                <a:cs typeface="Open Sans"/>
                <a:sym typeface="Open Sans"/>
              </a:rPr>
              <a:t>Insights:</a:t>
            </a:r>
            <a:endParaRPr sz="1500" b="1">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500"/>
              <a:buFont typeface="Open Sans"/>
              <a:buNone/>
            </a:pPr>
            <a:r>
              <a:rPr lang="en-US" sz="1500">
                <a:solidFill>
                  <a:srgbClr val="0000FF"/>
                </a:solidFill>
                <a:latin typeface="Open Sans"/>
                <a:ea typeface="Open Sans"/>
                <a:cs typeface="Open Sans"/>
                <a:sym typeface="Open Sans"/>
              </a:rPr>
              <a:t>Standard product</a:t>
            </a:r>
            <a:r>
              <a:rPr lang="en-US" sz="1500">
                <a:solidFill>
                  <a:schemeClr val="dk1"/>
                </a:solidFill>
                <a:latin typeface="Open Sans"/>
                <a:ea typeface="Open Sans"/>
                <a:cs typeface="Open Sans"/>
                <a:sym typeface="Open Sans"/>
              </a:rPr>
              <a:t> are most buyable products by customers among the other product with </a:t>
            </a:r>
            <a:r>
              <a:rPr lang="en-US" sz="1500">
                <a:solidFill>
                  <a:srgbClr val="0000FF"/>
                </a:solidFill>
                <a:latin typeface="Open Sans"/>
                <a:ea typeface="Open Sans"/>
                <a:cs typeface="Open Sans"/>
                <a:sym typeface="Open Sans"/>
              </a:rPr>
              <a:t>more than 10000 +</a:t>
            </a:r>
            <a:r>
              <a:rPr lang="en-US" sz="1500">
                <a:solidFill>
                  <a:schemeClr val="dk1"/>
                </a:solidFill>
                <a:latin typeface="Open Sans"/>
                <a:ea typeface="Open Sans"/>
                <a:cs typeface="Open Sans"/>
                <a:sym typeface="Open Sans"/>
              </a:rPr>
              <a:t> transactions took place</a:t>
            </a:r>
            <a:endParaRPr sz="1500">
              <a:solidFill>
                <a:srgbClr val="0000FF"/>
              </a:solidFill>
              <a:latin typeface="Open Sans"/>
              <a:ea typeface="Open Sans"/>
              <a:cs typeface="Open Sans"/>
              <a:sym typeface="Open Sans"/>
            </a:endParaRPr>
          </a:p>
        </p:txBody>
      </p:sp>
      <p:sp>
        <p:nvSpPr>
          <p:cNvPr id="145" name="Google Shape;145;ge169449784_2_58"/>
          <p:cNvSpPr/>
          <p:nvPr/>
        </p:nvSpPr>
        <p:spPr>
          <a:xfrm>
            <a:off x="-6201" y="-6350"/>
            <a:ext cx="9175500" cy="2388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pic>
        <p:nvPicPr>
          <p:cNvPr id="146" name="Google Shape;146;ge169449784_2_58" title="Chart"/>
          <p:cNvPicPr preferRelativeResize="0"/>
          <p:nvPr/>
        </p:nvPicPr>
        <p:blipFill>
          <a:blip r:embed="rId3">
            <a:alphaModFix/>
          </a:blip>
          <a:stretch>
            <a:fillRect/>
          </a:stretch>
        </p:blipFill>
        <p:spPr>
          <a:xfrm>
            <a:off x="4492025" y="2155799"/>
            <a:ext cx="4499574" cy="27822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e169449784_2_68"/>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ge169449784_2_68"/>
          <p:cNvSpPr/>
          <p:nvPr/>
        </p:nvSpPr>
        <p:spPr>
          <a:xfrm>
            <a:off x="205025" y="263974"/>
            <a:ext cx="8565600" cy="4665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Data Exploration</a:t>
            </a:r>
            <a:endParaRPr/>
          </a:p>
        </p:txBody>
      </p:sp>
      <p:sp>
        <p:nvSpPr>
          <p:cNvPr id="153" name="Google Shape;153;ge169449784_2_68"/>
          <p:cNvSpPr/>
          <p:nvPr/>
        </p:nvSpPr>
        <p:spPr>
          <a:xfrm>
            <a:off x="205025" y="1083299"/>
            <a:ext cx="8565600" cy="920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2000"/>
              <a:buFont typeface="Open Sans"/>
              <a:buNone/>
            </a:pPr>
            <a:r>
              <a:rPr lang="en-US" sz="2000" b="1">
                <a:latin typeface="Open Sans"/>
                <a:ea typeface="Open Sans"/>
                <a:cs typeface="Open Sans"/>
                <a:sym typeface="Open Sans"/>
              </a:rPr>
              <a:t>Total Profit based on States in Australia</a:t>
            </a:r>
            <a:endParaRPr/>
          </a:p>
        </p:txBody>
      </p:sp>
      <p:sp>
        <p:nvSpPr>
          <p:cNvPr id="154" name="Google Shape;154;ge169449784_2_68"/>
          <p:cNvSpPr/>
          <p:nvPr/>
        </p:nvSpPr>
        <p:spPr>
          <a:xfrm>
            <a:off x="205025" y="2155775"/>
            <a:ext cx="4134600" cy="27393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1500"/>
              <a:buFont typeface="Open Sans"/>
              <a:buNone/>
            </a:pPr>
            <a:r>
              <a:rPr lang="en-US" sz="1500" b="1">
                <a:latin typeface="Open Sans"/>
                <a:ea typeface="Open Sans"/>
                <a:cs typeface="Open Sans"/>
                <a:sym typeface="Open Sans"/>
              </a:rPr>
              <a:t>Insights:</a:t>
            </a:r>
            <a:endParaRPr sz="1500" b="1">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500"/>
              <a:buFont typeface="Open Sans"/>
              <a:buNone/>
            </a:pPr>
            <a:r>
              <a:rPr lang="en-US" sz="1500">
                <a:solidFill>
                  <a:schemeClr val="dk1"/>
                </a:solidFill>
                <a:latin typeface="Open Sans"/>
                <a:ea typeface="Open Sans"/>
                <a:cs typeface="Open Sans"/>
                <a:sym typeface="Open Sans"/>
              </a:rPr>
              <a:t>Customers living in </a:t>
            </a:r>
            <a:r>
              <a:rPr lang="en-US" sz="1500">
                <a:solidFill>
                  <a:srgbClr val="0000FF"/>
                </a:solidFill>
                <a:latin typeface="Open Sans"/>
                <a:ea typeface="Open Sans"/>
                <a:cs typeface="Open Sans"/>
                <a:sym typeface="Open Sans"/>
              </a:rPr>
              <a:t>New South wales</a:t>
            </a:r>
            <a:r>
              <a:rPr lang="en-US" sz="1500">
                <a:solidFill>
                  <a:schemeClr val="dk1"/>
                </a:solidFill>
                <a:latin typeface="Open Sans"/>
                <a:ea typeface="Open Sans"/>
                <a:cs typeface="Open Sans"/>
                <a:sym typeface="Open Sans"/>
              </a:rPr>
              <a:t> are the most profitable customers with </a:t>
            </a:r>
            <a:r>
              <a:rPr lang="en-US" sz="1500">
                <a:solidFill>
                  <a:srgbClr val="0000FF"/>
                </a:solidFill>
                <a:latin typeface="Open Sans"/>
                <a:ea typeface="Open Sans"/>
                <a:cs typeface="Open Sans"/>
                <a:sym typeface="Open Sans"/>
              </a:rPr>
              <a:t>more than 50% profit </a:t>
            </a:r>
            <a:r>
              <a:rPr lang="en-US" sz="1500">
                <a:solidFill>
                  <a:schemeClr val="dk1"/>
                </a:solidFill>
                <a:latin typeface="Open Sans"/>
                <a:ea typeface="Open Sans"/>
                <a:cs typeface="Open Sans"/>
                <a:sym typeface="Open Sans"/>
              </a:rPr>
              <a:t>among the other States.</a:t>
            </a:r>
            <a:endParaRPr sz="1500">
              <a:solidFill>
                <a:schemeClr val="dk1"/>
              </a:solidFill>
              <a:latin typeface="Open Sans"/>
              <a:ea typeface="Open Sans"/>
              <a:cs typeface="Open Sans"/>
              <a:sym typeface="Open Sans"/>
            </a:endParaRPr>
          </a:p>
        </p:txBody>
      </p:sp>
      <p:sp>
        <p:nvSpPr>
          <p:cNvPr id="155" name="Google Shape;155;ge169449784_2_68"/>
          <p:cNvSpPr/>
          <p:nvPr/>
        </p:nvSpPr>
        <p:spPr>
          <a:xfrm>
            <a:off x="-6201" y="-6350"/>
            <a:ext cx="9175500" cy="2388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pic>
        <p:nvPicPr>
          <p:cNvPr id="156" name="Google Shape;156;ge169449784_2_68" title="Chart"/>
          <p:cNvPicPr preferRelativeResize="0"/>
          <p:nvPr/>
        </p:nvPicPr>
        <p:blipFill>
          <a:blip r:embed="rId3">
            <a:alphaModFix/>
          </a:blip>
          <a:stretch>
            <a:fillRect/>
          </a:stretch>
        </p:blipFill>
        <p:spPr>
          <a:xfrm>
            <a:off x="4492025" y="2155799"/>
            <a:ext cx="4499574" cy="278223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5"/>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5"/>
          <p:cNvSpPr/>
          <p:nvPr/>
        </p:nvSpPr>
        <p:spPr>
          <a:xfrm>
            <a:off x="205025" y="263974"/>
            <a:ext cx="8565600" cy="466642"/>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Model Development</a:t>
            </a:r>
            <a:endParaRPr/>
          </a:p>
        </p:txBody>
      </p:sp>
      <p:sp>
        <p:nvSpPr>
          <p:cNvPr id="163" name="Google Shape;163;p5"/>
          <p:cNvSpPr/>
          <p:nvPr/>
        </p:nvSpPr>
        <p:spPr>
          <a:xfrm>
            <a:off x="205025" y="1083299"/>
            <a:ext cx="8565600" cy="920086"/>
          </a:xfrm>
          <a:prstGeom prst="rect">
            <a:avLst/>
          </a:prstGeom>
          <a:noFill/>
          <a:ln>
            <a:noFill/>
          </a:ln>
        </p:spPr>
        <p:txBody>
          <a:bodyPr spcFirstLastPara="1" wrap="square" lIns="91400" tIns="91400" rIns="91400" bIns="91400" anchor="t" anchorCtr="0">
            <a:spAutoFit/>
          </a:bodyPr>
          <a:lstStyle/>
          <a:p>
            <a:pPr marL="0" marR="0" lvl="0" indent="0" algn="l" rtl="0">
              <a:lnSpc>
                <a:spcPct val="115000"/>
              </a:lnSpc>
              <a:spcBef>
                <a:spcPts val="0"/>
              </a:spcBef>
              <a:spcAft>
                <a:spcPts val="0"/>
              </a:spcAft>
              <a:buClr>
                <a:srgbClr val="000000"/>
              </a:buClr>
              <a:buSzPts val="2000"/>
              <a:buFont typeface="Open Sans"/>
              <a:buNone/>
            </a:pPr>
            <a:r>
              <a:rPr lang="en-US" sz="2000" b="1">
                <a:latin typeface="Open Sans"/>
                <a:ea typeface="Open Sans"/>
                <a:cs typeface="Open Sans"/>
                <a:sym typeface="Open Sans"/>
              </a:rPr>
              <a:t>Marketing team should deploy the targeted model based on -</a:t>
            </a:r>
            <a:endParaRPr/>
          </a:p>
        </p:txBody>
      </p:sp>
      <p:sp>
        <p:nvSpPr>
          <p:cNvPr id="164" name="Google Shape;164;p5"/>
          <p:cNvSpPr/>
          <p:nvPr/>
        </p:nvSpPr>
        <p:spPr>
          <a:xfrm>
            <a:off x="205025" y="1894525"/>
            <a:ext cx="8131800" cy="2968200"/>
          </a:xfrm>
          <a:prstGeom prst="rect">
            <a:avLst/>
          </a:prstGeom>
          <a:noFill/>
          <a:ln>
            <a:noFill/>
          </a:ln>
        </p:spPr>
        <p:txBody>
          <a:bodyPr spcFirstLastPara="1" wrap="square" lIns="91400" tIns="91400" rIns="91400" bIns="91400" anchor="t" anchorCtr="0">
            <a:spAutoFit/>
          </a:bodyPr>
          <a:lstStyle/>
          <a:p>
            <a:pPr marL="457200" marR="0" lvl="0" indent="-317500" algn="l" rtl="0">
              <a:lnSpc>
                <a:spcPct val="115000"/>
              </a:lnSpc>
              <a:spcBef>
                <a:spcPts val="0"/>
              </a:spcBef>
              <a:spcAft>
                <a:spcPts val="0"/>
              </a:spcAft>
              <a:buSzPts val="1400"/>
              <a:buChar char="●"/>
            </a:pPr>
            <a:r>
              <a:rPr lang="en-US"/>
              <a:t>Customer between </a:t>
            </a:r>
            <a:r>
              <a:rPr lang="en-US">
                <a:solidFill>
                  <a:srgbClr val="0000FF"/>
                </a:solidFill>
              </a:rPr>
              <a:t>age 30 to 49.</a:t>
            </a:r>
            <a:endParaRPr>
              <a:solidFill>
                <a:srgbClr val="0000FF"/>
              </a:solidFill>
            </a:endParaRPr>
          </a:p>
          <a:p>
            <a:pPr marL="457200" marR="0" lvl="0" indent="-317500" algn="l" rtl="0">
              <a:lnSpc>
                <a:spcPct val="115000"/>
              </a:lnSpc>
              <a:spcBef>
                <a:spcPts val="0"/>
              </a:spcBef>
              <a:spcAft>
                <a:spcPts val="0"/>
              </a:spcAft>
              <a:buSzPts val="1400"/>
              <a:buChar char="●"/>
            </a:pPr>
            <a:r>
              <a:rPr lang="en-US"/>
              <a:t>Male customers in the </a:t>
            </a:r>
            <a:r>
              <a:rPr lang="en-US">
                <a:solidFill>
                  <a:srgbClr val="0000FF"/>
                </a:solidFill>
              </a:rPr>
              <a:t>mid-year between April - July</a:t>
            </a:r>
            <a:r>
              <a:rPr lang="en-US">
                <a:solidFill>
                  <a:srgbClr val="4A86E8"/>
                </a:solidFill>
              </a:rPr>
              <a:t> </a:t>
            </a:r>
            <a:r>
              <a:rPr lang="en-US"/>
              <a:t>and in midweek around </a:t>
            </a:r>
            <a:r>
              <a:rPr lang="en-US">
                <a:solidFill>
                  <a:srgbClr val="0000FF"/>
                </a:solidFill>
              </a:rPr>
              <a:t>Thursday.</a:t>
            </a:r>
            <a:endParaRPr>
              <a:solidFill>
                <a:srgbClr val="0000FF"/>
              </a:solidFill>
            </a:endParaRPr>
          </a:p>
          <a:p>
            <a:pPr marL="457200" marR="0" lvl="0" indent="-317500" algn="l" rtl="0">
              <a:lnSpc>
                <a:spcPct val="115000"/>
              </a:lnSpc>
              <a:spcBef>
                <a:spcPts val="0"/>
              </a:spcBef>
              <a:spcAft>
                <a:spcPts val="0"/>
              </a:spcAft>
              <a:buSzPts val="1400"/>
              <a:buChar char="●"/>
            </a:pPr>
            <a:r>
              <a:rPr lang="en-US"/>
              <a:t>Female customers </a:t>
            </a:r>
            <a:r>
              <a:rPr lang="en-US">
                <a:solidFill>
                  <a:srgbClr val="0000FF"/>
                </a:solidFill>
              </a:rPr>
              <a:t>around october</a:t>
            </a:r>
            <a:r>
              <a:rPr lang="en-US"/>
              <a:t> and in the start of the weekend,</a:t>
            </a:r>
            <a:r>
              <a:rPr lang="en-US">
                <a:solidFill>
                  <a:srgbClr val="0000FF"/>
                </a:solidFill>
              </a:rPr>
              <a:t> Saturday.</a:t>
            </a:r>
            <a:endParaRPr>
              <a:solidFill>
                <a:srgbClr val="0000FF"/>
              </a:solidFill>
            </a:endParaRPr>
          </a:p>
          <a:p>
            <a:pPr marL="457200" marR="0" lvl="0" indent="-317500" algn="l" rtl="0">
              <a:lnSpc>
                <a:spcPct val="115000"/>
              </a:lnSpc>
              <a:spcBef>
                <a:spcPts val="0"/>
              </a:spcBef>
              <a:spcAft>
                <a:spcPts val="0"/>
              </a:spcAft>
              <a:buClr>
                <a:schemeClr val="dk1"/>
              </a:buClr>
              <a:buSzPts val="1400"/>
              <a:buChar char="●"/>
            </a:pPr>
            <a:r>
              <a:rPr lang="en-US">
                <a:solidFill>
                  <a:schemeClr val="dk1"/>
                </a:solidFill>
              </a:rPr>
              <a:t>Customers in the </a:t>
            </a:r>
            <a:r>
              <a:rPr lang="en-US">
                <a:solidFill>
                  <a:srgbClr val="0000FF"/>
                </a:solidFill>
              </a:rPr>
              <a:t>Mass Consumer</a:t>
            </a:r>
            <a:r>
              <a:rPr lang="en-US">
                <a:solidFill>
                  <a:schemeClr val="dk1"/>
                </a:solidFill>
              </a:rPr>
              <a:t> Segment.</a:t>
            </a:r>
            <a:endParaRPr>
              <a:solidFill>
                <a:schemeClr val="dk1"/>
              </a:solidFill>
            </a:endParaRPr>
          </a:p>
          <a:p>
            <a:pPr marL="457200" marR="0" lvl="0" indent="-317500" algn="l" rtl="0">
              <a:lnSpc>
                <a:spcPct val="115000"/>
              </a:lnSpc>
              <a:spcBef>
                <a:spcPts val="0"/>
              </a:spcBef>
              <a:spcAft>
                <a:spcPts val="0"/>
              </a:spcAft>
              <a:buSzPts val="1400"/>
              <a:buChar char="●"/>
            </a:pPr>
            <a:r>
              <a:rPr lang="en-US"/>
              <a:t>Customers related to </a:t>
            </a:r>
            <a:r>
              <a:rPr lang="en-US">
                <a:solidFill>
                  <a:srgbClr val="0000FF"/>
                </a:solidFill>
              </a:rPr>
              <a:t>Financial Services </a:t>
            </a:r>
            <a:r>
              <a:rPr lang="en-US">
                <a:solidFill>
                  <a:schemeClr val="dk1"/>
                </a:solidFill>
              </a:rPr>
              <a:t>and </a:t>
            </a:r>
            <a:r>
              <a:rPr lang="en-US">
                <a:solidFill>
                  <a:srgbClr val="0000FF"/>
                </a:solidFill>
              </a:rPr>
              <a:t>Manufacturing Industries.</a:t>
            </a:r>
            <a:endParaRPr>
              <a:solidFill>
                <a:srgbClr val="0000FF"/>
              </a:solidFill>
            </a:endParaRPr>
          </a:p>
          <a:p>
            <a:pPr marL="457200" marR="0" lvl="0" indent="-317500" algn="l" rtl="0">
              <a:lnSpc>
                <a:spcPct val="115000"/>
              </a:lnSpc>
              <a:spcBef>
                <a:spcPts val="0"/>
              </a:spcBef>
              <a:spcAft>
                <a:spcPts val="0"/>
              </a:spcAft>
              <a:buSzPts val="1400"/>
              <a:buChar char="●"/>
            </a:pPr>
            <a:r>
              <a:rPr lang="en-US">
                <a:solidFill>
                  <a:srgbClr val="0000FF"/>
                </a:solidFill>
              </a:rPr>
              <a:t>Solex </a:t>
            </a:r>
            <a:r>
              <a:rPr lang="en-US"/>
              <a:t>brand and </a:t>
            </a:r>
            <a:r>
              <a:rPr lang="en-US">
                <a:solidFill>
                  <a:srgbClr val="0000FF"/>
                </a:solidFill>
              </a:rPr>
              <a:t>Standard </a:t>
            </a:r>
            <a:r>
              <a:rPr lang="en-US"/>
              <a:t>product as the top priority.</a:t>
            </a:r>
            <a:endParaRPr/>
          </a:p>
          <a:p>
            <a:pPr marL="457200" marR="0" lvl="0" indent="-317500" algn="l" rtl="0">
              <a:lnSpc>
                <a:spcPct val="115000"/>
              </a:lnSpc>
              <a:spcBef>
                <a:spcPts val="0"/>
              </a:spcBef>
              <a:spcAft>
                <a:spcPts val="0"/>
              </a:spcAft>
              <a:buSzPts val="1400"/>
              <a:buChar char="●"/>
            </a:pPr>
            <a:r>
              <a:rPr lang="en-US"/>
              <a:t>Customers living in </a:t>
            </a:r>
            <a:r>
              <a:rPr lang="en-US">
                <a:solidFill>
                  <a:srgbClr val="0000FF"/>
                </a:solidFill>
              </a:rPr>
              <a:t>New South Wales</a:t>
            </a:r>
            <a:r>
              <a:rPr lang="en-US"/>
              <a:t>.</a:t>
            </a:r>
            <a:endParaRPr/>
          </a:p>
        </p:txBody>
      </p:sp>
      <p:sp>
        <p:nvSpPr>
          <p:cNvPr id="165" name="Google Shape;165;p5"/>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6"/>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6"/>
          <p:cNvSpPr/>
          <p:nvPr/>
        </p:nvSpPr>
        <p:spPr>
          <a:xfrm>
            <a:off x="205025" y="263974"/>
            <a:ext cx="8565600" cy="758742"/>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Interpretation</a:t>
            </a:r>
            <a:endParaRPr/>
          </a:p>
        </p:txBody>
      </p:sp>
      <p:sp>
        <p:nvSpPr>
          <p:cNvPr id="172" name="Google Shape;172;p6"/>
          <p:cNvSpPr/>
          <p:nvPr/>
        </p:nvSpPr>
        <p:spPr>
          <a:xfrm>
            <a:off x="205025" y="1083299"/>
            <a:ext cx="8565600" cy="920086"/>
          </a:xfrm>
          <a:prstGeom prst="rect">
            <a:avLst/>
          </a:prstGeom>
          <a:noFill/>
          <a:ln>
            <a:noFill/>
          </a:ln>
        </p:spPr>
        <p:txBody>
          <a:bodyPr spcFirstLastPara="1" wrap="square" lIns="91400" tIns="91400" rIns="91400" bIns="91400" anchor="t" anchorCtr="0">
            <a:spAutoFit/>
          </a:bodyPr>
          <a:lstStyle/>
          <a:p>
            <a:pPr marL="0" marR="0" lvl="0" indent="0" algn="ctr" rtl="0">
              <a:lnSpc>
                <a:spcPct val="115000"/>
              </a:lnSpc>
              <a:spcBef>
                <a:spcPts val="0"/>
              </a:spcBef>
              <a:spcAft>
                <a:spcPts val="0"/>
              </a:spcAft>
              <a:buClr>
                <a:srgbClr val="000000"/>
              </a:buClr>
              <a:buSzPts val="2000"/>
              <a:buFont typeface="Open Sans"/>
              <a:buNone/>
            </a:pPr>
            <a:r>
              <a:rPr lang="en-US" sz="2000" b="1">
                <a:latin typeface="Open Sans"/>
                <a:ea typeface="Open Sans"/>
                <a:cs typeface="Open Sans"/>
                <a:sym typeface="Open Sans"/>
              </a:rPr>
              <a:t>After filtering the targeted customers from the New Customer List, it will look like below </a:t>
            </a:r>
            <a:endParaRPr/>
          </a:p>
        </p:txBody>
      </p:sp>
      <p:sp>
        <p:nvSpPr>
          <p:cNvPr id="173" name="Google Shape;173;p6"/>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pic>
        <p:nvPicPr>
          <p:cNvPr id="174" name="Google Shape;174;p6"/>
          <p:cNvPicPr preferRelativeResize="0"/>
          <p:nvPr/>
        </p:nvPicPr>
        <p:blipFill>
          <a:blip r:embed="rId3">
            <a:alphaModFix/>
          </a:blip>
          <a:stretch>
            <a:fillRect/>
          </a:stretch>
        </p:blipFill>
        <p:spPr>
          <a:xfrm>
            <a:off x="296825" y="2123635"/>
            <a:ext cx="8382000" cy="2505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7"/>
          <p:cNvSpPr/>
          <p:nvPr/>
        </p:nvSpPr>
        <p:spPr>
          <a:xfrm rot="10800000" flipH="1">
            <a:off x="-1" y="0"/>
            <a:ext cx="9163201" cy="5148001"/>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7"/>
          <p:cNvSpPr/>
          <p:nvPr/>
        </p:nvSpPr>
        <p:spPr>
          <a:xfrm>
            <a:off x="537899" y="1895175"/>
            <a:ext cx="3953102" cy="779751"/>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FFFF"/>
              </a:buClr>
              <a:buSzPts val="3500"/>
              <a:buFont typeface="Open Sans ExtraBold"/>
              <a:buNone/>
            </a:pPr>
            <a:r>
              <a:rPr lang="en-US" sz="3500" b="0" i="0" u="none" strike="noStrike" cap="none">
                <a:solidFill>
                  <a:srgbClr val="FFFFFF"/>
                </a:solidFill>
                <a:latin typeface="Open Sans ExtraBold"/>
                <a:ea typeface="Open Sans ExtraBold"/>
                <a:cs typeface="Open Sans ExtraBold"/>
                <a:sym typeface="Open Sans ExtraBold"/>
              </a:rPr>
              <a:t>Appendix</a:t>
            </a:r>
            <a:endParaRPr/>
          </a:p>
        </p:txBody>
      </p:sp>
      <p:sp>
        <p:nvSpPr>
          <p:cNvPr id="181" name="Google Shape;181;p7"/>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8"/>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8"/>
          <p:cNvSpPr/>
          <p:nvPr/>
        </p:nvSpPr>
        <p:spPr>
          <a:xfrm>
            <a:off x="205025" y="263974"/>
            <a:ext cx="8565600" cy="758742"/>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Appendix</a:t>
            </a:r>
            <a:endParaRPr/>
          </a:p>
        </p:txBody>
      </p:sp>
      <p:sp>
        <p:nvSpPr>
          <p:cNvPr id="188" name="Google Shape;188;p8"/>
          <p:cNvSpPr/>
          <p:nvPr/>
        </p:nvSpPr>
        <p:spPr>
          <a:xfrm>
            <a:off x="205025" y="1083299"/>
            <a:ext cx="8565600" cy="920086"/>
          </a:xfrm>
          <a:prstGeom prst="rect">
            <a:avLst/>
          </a:prstGeom>
          <a:noFill/>
          <a:ln>
            <a:noFill/>
          </a:ln>
        </p:spPr>
        <p:txBody>
          <a:bodyPr spcFirstLastPara="1" wrap="square" lIns="91400" tIns="91400" rIns="91400" bIns="91400" anchor="t" anchorCtr="0">
            <a:spAutoFit/>
          </a:bodyPr>
          <a:lstStyle/>
          <a:p>
            <a:pPr marL="0" marR="0" lvl="0" indent="0" algn="l" rtl="0">
              <a:lnSpc>
                <a:spcPct val="115000"/>
              </a:lnSpc>
              <a:spcBef>
                <a:spcPts val="0"/>
              </a:spcBef>
              <a:spcAft>
                <a:spcPts val="0"/>
              </a:spcAft>
              <a:buClr>
                <a:srgbClr val="000000"/>
              </a:buClr>
              <a:buSzPts val="2000"/>
              <a:buFont typeface="Open Sans"/>
              <a:buNone/>
            </a:pPr>
            <a:r>
              <a:rPr lang="en-US" sz="2000" b="1">
                <a:latin typeface="Open Sans"/>
                <a:ea typeface="Open Sans"/>
                <a:cs typeface="Open Sans"/>
                <a:sym typeface="Open Sans"/>
              </a:rPr>
              <a:t>You can check the </a:t>
            </a:r>
            <a:r>
              <a:rPr lang="en-US" sz="2000" b="1" u="sng">
                <a:solidFill>
                  <a:schemeClr val="hlink"/>
                </a:solidFill>
                <a:latin typeface="Open Sans"/>
                <a:ea typeface="Open Sans"/>
                <a:cs typeface="Open Sans"/>
                <a:sym typeface="Open Sans"/>
                <a:hlinkClick r:id="rId3"/>
              </a:rPr>
              <a:t>Cleaned Dataset Here</a:t>
            </a:r>
            <a:endParaRPr/>
          </a:p>
        </p:txBody>
      </p:sp>
      <p:sp>
        <p:nvSpPr>
          <p:cNvPr id="189" name="Google Shape;189;p8"/>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
        <p:nvSpPr>
          <p:cNvPr id="190" name="Google Shape;190;p8"/>
          <p:cNvSpPr/>
          <p:nvPr/>
        </p:nvSpPr>
        <p:spPr>
          <a:xfrm>
            <a:off x="357425" y="3207374"/>
            <a:ext cx="8565600" cy="9201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r>
              <a:rPr lang="en-US" sz="4500" b="1" i="1">
                <a:latin typeface="Open Sans"/>
                <a:ea typeface="Open Sans"/>
                <a:cs typeface="Open Sans"/>
                <a:sym typeface="Open Sans"/>
              </a:rPr>
              <a:t>Thank You</a:t>
            </a:r>
            <a:endParaRPr sz="3900" i="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2"/>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
          <p:cNvSpPr/>
          <p:nvPr/>
        </p:nvSpPr>
        <p:spPr>
          <a:xfrm>
            <a:off x="205025" y="263974"/>
            <a:ext cx="8565600" cy="466642"/>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Agenda</a:t>
            </a:r>
            <a:endParaRPr/>
          </a:p>
        </p:txBody>
      </p:sp>
      <p:sp>
        <p:nvSpPr>
          <p:cNvPr id="66" name="Google Shape;66;p2"/>
          <p:cNvSpPr/>
          <p:nvPr/>
        </p:nvSpPr>
        <p:spPr>
          <a:xfrm>
            <a:off x="343874" y="1211200"/>
            <a:ext cx="5459402" cy="1708756"/>
          </a:xfrm>
          <a:prstGeom prst="rect">
            <a:avLst/>
          </a:prstGeom>
          <a:noFill/>
          <a:ln>
            <a:noFill/>
          </a:ln>
        </p:spPr>
        <p:txBody>
          <a:bodyPr spcFirstLastPara="1" wrap="square" lIns="91400" tIns="91400" rIns="91400" bIns="91400" anchor="t" anchorCtr="0">
            <a:spAutoFit/>
          </a:bodyPr>
          <a:lstStyle/>
          <a:p>
            <a:pPr marL="457200" marR="0" lvl="0" indent="-355600" algn="l" rtl="0">
              <a:lnSpc>
                <a:spcPct val="115000"/>
              </a:lnSpc>
              <a:spcBef>
                <a:spcPts val="0"/>
              </a:spcBef>
              <a:spcAft>
                <a:spcPts val="0"/>
              </a:spcAft>
              <a:buClr>
                <a:srgbClr val="000000"/>
              </a:buClr>
              <a:buSzPts val="2000"/>
              <a:buFont typeface="Open Sans"/>
              <a:buAutoNum type="arabicPeriod"/>
            </a:pPr>
            <a:r>
              <a:rPr lang="en-US" sz="2000" b="0" i="0" u="none" strike="noStrike" cap="none">
                <a:solidFill>
                  <a:srgbClr val="000000"/>
                </a:solidFill>
                <a:latin typeface="Open Sans"/>
                <a:ea typeface="Open Sans"/>
                <a:cs typeface="Open Sans"/>
                <a:sym typeface="Open Sans"/>
              </a:rPr>
              <a:t>Introduction</a:t>
            </a:r>
            <a:endParaRPr/>
          </a:p>
          <a:p>
            <a:pPr marL="457200" marR="0" lvl="0" indent="-355600" algn="l" rtl="0">
              <a:lnSpc>
                <a:spcPct val="115000"/>
              </a:lnSpc>
              <a:spcBef>
                <a:spcPts val="0"/>
              </a:spcBef>
              <a:spcAft>
                <a:spcPts val="0"/>
              </a:spcAft>
              <a:buClr>
                <a:srgbClr val="000000"/>
              </a:buClr>
              <a:buSzPts val="2000"/>
              <a:buFont typeface="Open Sans"/>
              <a:buAutoNum type="arabicPeriod"/>
            </a:pPr>
            <a:r>
              <a:rPr lang="en-US" sz="2000" b="0" i="0" u="none" strike="noStrike" cap="none">
                <a:solidFill>
                  <a:srgbClr val="000000"/>
                </a:solidFill>
                <a:latin typeface="Open Sans"/>
                <a:ea typeface="Open Sans"/>
                <a:cs typeface="Open Sans"/>
                <a:sym typeface="Open Sans"/>
              </a:rPr>
              <a:t>Data Exploration</a:t>
            </a:r>
            <a:endParaRPr/>
          </a:p>
          <a:p>
            <a:pPr marL="457200" marR="0" lvl="0" indent="-355600" algn="l" rtl="0">
              <a:lnSpc>
                <a:spcPct val="115000"/>
              </a:lnSpc>
              <a:spcBef>
                <a:spcPts val="0"/>
              </a:spcBef>
              <a:spcAft>
                <a:spcPts val="0"/>
              </a:spcAft>
              <a:buClr>
                <a:srgbClr val="000000"/>
              </a:buClr>
              <a:buSzPts val="2000"/>
              <a:buFont typeface="Open Sans"/>
              <a:buAutoNum type="arabicPeriod"/>
            </a:pPr>
            <a:r>
              <a:rPr lang="en-US" sz="2000" b="0" i="0" u="none" strike="noStrike" cap="none">
                <a:solidFill>
                  <a:srgbClr val="000000"/>
                </a:solidFill>
                <a:latin typeface="Open Sans"/>
                <a:ea typeface="Open Sans"/>
                <a:cs typeface="Open Sans"/>
                <a:sym typeface="Open Sans"/>
              </a:rPr>
              <a:t>Model Development</a:t>
            </a:r>
            <a:endParaRPr/>
          </a:p>
          <a:p>
            <a:pPr marL="457200" marR="0" lvl="0" indent="-355600" algn="l" rtl="0">
              <a:lnSpc>
                <a:spcPct val="115000"/>
              </a:lnSpc>
              <a:spcBef>
                <a:spcPts val="0"/>
              </a:spcBef>
              <a:spcAft>
                <a:spcPts val="0"/>
              </a:spcAft>
              <a:buClr>
                <a:srgbClr val="000000"/>
              </a:buClr>
              <a:buSzPts val="2000"/>
              <a:buFont typeface="Open Sans"/>
              <a:buAutoNum type="arabicPeriod"/>
            </a:pPr>
            <a:r>
              <a:rPr lang="en-US" sz="2000" b="0" i="0" u="none" strike="noStrike" cap="none">
                <a:solidFill>
                  <a:srgbClr val="000000"/>
                </a:solidFill>
                <a:latin typeface="Open Sans"/>
                <a:ea typeface="Open Sans"/>
                <a:cs typeface="Open Sans"/>
                <a:sym typeface="Open Sans"/>
              </a:rPr>
              <a:t>Interpretation</a:t>
            </a:r>
            <a:endParaRPr/>
          </a:p>
        </p:txBody>
      </p:sp>
      <p:sp>
        <p:nvSpPr>
          <p:cNvPr id="67" name="Google Shape;67;p2"/>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3"/>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3"/>
          <p:cNvSpPr/>
          <p:nvPr/>
        </p:nvSpPr>
        <p:spPr>
          <a:xfrm>
            <a:off x="205025" y="263974"/>
            <a:ext cx="8565600" cy="466642"/>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Introduction</a:t>
            </a:r>
            <a:endParaRPr/>
          </a:p>
        </p:txBody>
      </p:sp>
      <p:sp>
        <p:nvSpPr>
          <p:cNvPr id="74" name="Google Shape;74;p3"/>
          <p:cNvSpPr/>
          <p:nvPr/>
        </p:nvSpPr>
        <p:spPr>
          <a:xfrm>
            <a:off x="205025" y="1058725"/>
            <a:ext cx="4134600" cy="3600600"/>
          </a:xfrm>
          <a:prstGeom prst="rect">
            <a:avLst/>
          </a:prstGeom>
          <a:noFill/>
          <a:ln>
            <a:noFill/>
          </a:ln>
        </p:spPr>
        <p:txBody>
          <a:bodyPr spcFirstLastPara="1" wrap="square" lIns="91400" tIns="91400" rIns="91400" bIns="91400" anchor="t" anchorCtr="0">
            <a:spAutoFit/>
          </a:bodyPr>
          <a:lstStyle/>
          <a:p>
            <a:pPr marL="0" marR="0" lvl="0" indent="0" algn="l" rtl="0">
              <a:lnSpc>
                <a:spcPct val="115000"/>
              </a:lnSpc>
              <a:spcBef>
                <a:spcPts val="0"/>
              </a:spcBef>
              <a:spcAft>
                <a:spcPts val="0"/>
              </a:spcAft>
              <a:buClr>
                <a:srgbClr val="000000"/>
              </a:buClr>
              <a:buSzPts val="1500"/>
              <a:buFont typeface="Open Sans"/>
              <a:buNone/>
            </a:pPr>
            <a:r>
              <a:rPr lang="en-US" sz="1500" b="1">
                <a:latin typeface="Open Sans"/>
                <a:ea typeface="Open Sans"/>
                <a:cs typeface="Open Sans"/>
                <a:sym typeface="Open Sans"/>
              </a:rPr>
              <a:t>Problem Statement:</a:t>
            </a:r>
            <a:endParaRPr sz="1500" b="1">
              <a:latin typeface="Open Sans"/>
              <a:ea typeface="Open Sans"/>
              <a:cs typeface="Open Sans"/>
              <a:sym typeface="Open Sans"/>
            </a:endParaRPr>
          </a:p>
          <a:p>
            <a:pPr marL="0" marR="0" lvl="0" indent="0" algn="l" rtl="0">
              <a:lnSpc>
                <a:spcPct val="115000"/>
              </a:lnSpc>
              <a:spcBef>
                <a:spcPts val="0"/>
              </a:spcBef>
              <a:spcAft>
                <a:spcPts val="0"/>
              </a:spcAft>
              <a:buNone/>
            </a:pPr>
            <a:r>
              <a:rPr lang="en-US" sz="1500">
                <a:latin typeface="Open Sans"/>
                <a:ea typeface="Open Sans"/>
                <a:cs typeface="Open Sans"/>
                <a:sym typeface="Open Sans"/>
              </a:rPr>
              <a:t>Sprocket Central Pty Ltd , a medium size bikes &amp; cycling accessories organisation, has given us a new list of 1000 potential customers with their demographics and attributes. </a:t>
            </a:r>
            <a:r>
              <a:rPr lang="en-US" sz="1300" i="1">
                <a:latin typeface="Open Sans"/>
                <a:ea typeface="Open Sans"/>
                <a:cs typeface="Open Sans"/>
                <a:sym typeface="Open Sans"/>
              </a:rPr>
              <a:t>(</a:t>
            </a:r>
            <a:r>
              <a:rPr lang="en-US" sz="1000" i="1">
                <a:latin typeface="Open Sans"/>
                <a:ea typeface="Open Sans"/>
                <a:cs typeface="Open Sans"/>
                <a:sym typeface="Open Sans"/>
              </a:rPr>
              <a:t>However, these customers do not have prior transaction history with the organisation.</a:t>
            </a:r>
            <a:r>
              <a:rPr lang="en-US" sz="1300" i="1">
                <a:latin typeface="Open Sans"/>
                <a:ea typeface="Open Sans"/>
                <a:cs typeface="Open Sans"/>
                <a:sym typeface="Open Sans"/>
              </a:rPr>
              <a:t>) </a:t>
            </a:r>
            <a:endParaRPr sz="1300" i="1">
              <a:latin typeface="Open Sans"/>
              <a:ea typeface="Open Sans"/>
              <a:cs typeface="Open Sans"/>
              <a:sym typeface="Open Sans"/>
            </a:endParaRPr>
          </a:p>
          <a:p>
            <a:pPr marL="0" marR="0" lvl="0" indent="0" algn="l" rtl="0">
              <a:lnSpc>
                <a:spcPct val="115000"/>
              </a:lnSpc>
              <a:spcBef>
                <a:spcPts val="0"/>
              </a:spcBef>
              <a:spcAft>
                <a:spcPts val="0"/>
              </a:spcAft>
              <a:buNone/>
            </a:pPr>
            <a:endParaRPr sz="1500">
              <a:latin typeface="Open Sans"/>
              <a:ea typeface="Open Sans"/>
              <a:cs typeface="Open Sans"/>
              <a:sym typeface="Open Sans"/>
            </a:endParaRPr>
          </a:p>
          <a:p>
            <a:pPr marL="0" marR="0" lvl="0" indent="0" algn="l" rtl="0">
              <a:lnSpc>
                <a:spcPct val="115000"/>
              </a:lnSpc>
              <a:spcBef>
                <a:spcPts val="0"/>
              </a:spcBef>
              <a:spcAft>
                <a:spcPts val="0"/>
              </a:spcAft>
              <a:buNone/>
            </a:pPr>
            <a:r>
              <a:rPr lang="en-US" sz="1500" b="1">
                <a:latin typeface="Open Sans"/>
                <a:ea typeface="Open Sans"/>
                <a:cs typeface="Open Sans"/>
                <a:sym typeface="Open Sans"/>
              </a:rPr>
              <a:t>Our goal: </a:t>
            </a:r>
            <a:endParaRPr sz="1500" b="1">
              <a:latin typeface="Open Sans"/>
              <a:ea typeface="Open Sans"/>
              <a:cs typeface="Open Sans"/>
              <a:sym typeface="Open Sans"/>
            </a:endParaRPr>
          </a:p>
          <a:p>
            <a:pPr marL="0" marR="0" lvl="0" indent="0" algn="l" rtl="0">
              <a:lnSpc>
                <a:spcPct val="115000"/>
              </a:lnSpc>
              <a:spcBef>
                <a:spcPts val="0"/>
              </a:spcBef>
              <a:spcAft>
                <a:spcPts val="0"/>
              </a:spcAft>
              <a:buNone/>
            </a:pPr>
            <a:r>
              <a:rPr lang="en-US" sz="1500">
                <a:latin typeface="Open Sans"/>
                <a:ea typeface="Open Sans"/>
                <a:cs typeface="Open Sans"/>
                <a:sym typeface="Open Sans"/>
              </a:rPr>
              <a:t>The marketing team at Sprocket Central Pty Ltd want to know about useful customer insights which could help optimise resource allocation for targeted marketing. Hence, improve performance by focusing on high value customers.</a:t>
            </a:r>
            <a:endParaRPr sz="1500">
              <a:latin typeface="Open Sans"/>
              <a:ea typeface="Open Sans"/>
              <a:cs typeface="Open Sans"/>
              <a:sym typeface="Open Sans"/>
            </a:endParaRPr>
          </a:p>
          <a:p>
            <a:pPr marL="0" marR="0" lvl="0" indent="0" algn="l" rtl="0">
              <a:lnSpc>
                <a:spcPct val="115000"/>
              </a:lnSpc>
              <a:spcBef>
                <a:spcPts val="0"/>
              </a:spcBef>
              <a:spcAft>
                <a:spcPts val="0"/>
              </a:spcAft>
              <a:buNone/>
            </a:pPr>
            <a:endParaRPr sz="1500">
              <a:latin typeface="Open Sans"/>
              <a:ea typeface="Open Sans"/>
              <a:cs typeface="Open Sans"/>
              <a:sym typeface="Open Sans"/>
            </a:endParaRPr>
          </a:p>
        </p:txBody>
      </p:sp>
      <p:sp>
        <p:nvSpPr>
          <p:cNvPr id="75" name="Google Shape;75;p3"/>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
        <p:nvSpPr>
          <p:cNvPr id="76" name="Google Shape;76;p3"/>
          <p:cNvSpPr/>
          <p:nvPr/>
        </p:nvSpPr>
        <p:spPr>
          <a:xfrm>
            <a:off x="4879425" y="1112275"/>
            <a:ext cx="4134600" cy="39006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1500"/>
              <a:buFont typeface="Open Sans"/>
              <a:buNone/>
            </a:pPr>
            <a:r>
              <a:rPr lang="en-US" sz="1500" b="1">
                <a:latin typeface="Open Sans"/>
                <a:ea typeface="Open Sans"/>
                <a:cs typeface="Open Sans"/>
                <a:sym typeface="Open Sans"/>
              </a:rPr>
              <a:t>About Dataset:</a:t>
            </a:r>
            <a:endParaRPr sz="1500" b="1">
              <a:latin typeface="Open Sans"/>
              <a:ea typeface="Open Sans"/>
              <a:cs typeface="Open Sans"/>
              <a:sym typeface="Open Sans"/>
            </a:endParaRPr>
          </a:p>
          <a:p>
            <a:pPr marL="0" marR="0" lvl="0" indent="0" algn="l" rtl="0">
              <a:lnSpc>
                <a:spcPct val="115000"/>
              </a:lnSpc>
              <a:spcBef>
                <a:spcPts val="0"/>
              </a:spcBef>
              <a:spcAft>
                <a:spcPts val="0"/>
              </a:spcAft>
              <a:buNone/>
            </a:pPr>
            <a:r>
              <a:rPr lang="en-US" sz="1500">
                <a:latin typeface="Open Sans"/>
                <a:ea typeface="Open Sans"/>
                <a:cs typeface="Open Sans"/>
                <a:sym typeface="Open Sans"/>
              </a:rPr>
              <a:t>Sprocket Central Pty Ltd provided us 3 datasets:</a:t>
            </a:r>
            <a:endParaRPr sz="1500">
              <a:latin typeface="Open Sans"/>
              <a:ea typeface="Open Sans"/>
              <a:cs typeface="Open Sans"/>
              <a:sym typeface="Open Sans"/>
            </a:endParaRPr>
          </a:p>
          <a:p>
            <a:pPr marL="457200" marR="0" lvl="0" indent="-323850" algn="l" rtl="0">
              <a:lnSpc>
                <a:spcPct val="115000"/>
              </a:lnSpc>
              <a:spcBef>
                <a:spcPts val="0"/>
              </a:spcBef>
              <a:spcAft>
                <a:spcPts val="0"/>
              </a:spcAft>
              <a:buSzPts val="1500"/>
              <a:buFont typeface="Open Sans"/>
              <a:buChar char="●"/>
            </a:pPr>
            <a:r>
              <a:rPr lang="en-US" sz="1500">
                <a:latin typeface="Open Sans"/>
                <a:ea typeface="Open Sans"/>
                <a:cs typeface="Open Sans"/>
                <a:sym typeface="Open Sans"/>
              </a:rPr>
              <a:t>Customer Demographic </a:t>
            </a:r>
            <a:endParaRPr sz="1500">
              <a:latin typeface="Open Sans"/>
              <a:ea typeface="Open Sans"/>
              <a:cs typeface="Open Sans"/>
              <a:sym typeface="Open Sans"/>
            </a:endParaRPr>
          </a:p>
          <a:p>
            <a:pPr marL="457200" marR="0" lvl="0" indent="-323850" algn="l" rtl="0">
              <a:lnSpc>
                <a:spcPct val="115000"/>
              </a:lnSpc>
              <a:spcBef>
                <a:spcPts val="0"/>
              </a:spcBef>
              <a:spcAft>
                <a:spcPts val="0"/>
              </a:spcAft>
              <a:buSzPts val="1500"/>
              <a:buFont typeface="Open Sans"/>
              <a:buChar char="●"/>
            </a:pPr>
            <a:r>
              <a:rPr lang="en-US" sz="1500">
                <a:latin typeface="Open Sans"/>
                <a:ea typeface="Open Sans"/>
                <a:cs typeface="Open Sans"/>
                <a:sym typeface="Open Sans"/>
              </a:rPr>
              <a:t>Customer Addresses</a:t>
            </a:r>
            <a:endParaRPr sz="1500">
              <a:latin typeface="Open Sans"/>
              <a:ea typeface="Open Sans"/>
              <a:cs typeface="Open Sans"/>
              <a:sym typeface="Open Sans"/>
            </a:endParaRPr>
          </a:p>
          <a:p>
            <a:pPr marL="457200" marR="0" lvl="0" indent="-323850" algn="l" rtl="0">
              <a:lnSpc>
                <a:spcPct val="115000"/>
              </a:lnSpc>
              <a:spcBef>
                <a:spcPts val="0"/>
              </a:spcBef>
              <a:spcAft>
                <a:spcPts val="0"/>
              </a:spcAft>
              <a:buSzPts val="1500"/>
              <a:buFont typeface="Open Sans"/>
              <a:buChar char="●"/>
            </a:pPr>
            <a:r>
              <a:rPr lang="en-US" sz="1500">
                <a:latin typeface="Open Sans"/>
                <a:ea typeface="Open Sans"/>
                <a:cs typeface="Open Sans"/>
                <a:sym typeface="Open Sans"/>
              </a:rPr>
              <a:t>Transactions data</a:t>
            </a:r>
            <a:endParaRPr sz="1500">
              <a:latin typeface="Open Sans"/>
              <a:ea typeface="Open Sans"/>
              <a:cs typeface="Open Sans"/>
              <a:sym typeface="Open Sans"/>
            </a:endParaRPr>
          </a:p>
          <a:p>
            <a:pPr marL="457200" marR="0" lvl="0" indent="-323850" algn="l" rtl="0">
              <a:lnSpc>
                <a:spcPct val="115000"/>
              </a:lnSpc>
              <a:spcBef>
                <a:spcPts val="0"/>
              </a:spcBef>
              <a:spcAft>
                <a:spcPts val="0"/>
              </a:spcAft>
              <a:buSzPts val="1500"/>
              <a:buFont typeface="Open Sans"/>
              <a:buChar char="●"/>
            </a:pPr>
            <a:r>
              <a:rPr lang="en-US" sz="1500">
                <a:latin typeface="Open Sans"/>
                <a:ea typeface="Open Sans"/>
                <a:cs typeface="Open Sans"/>
                <a:sym typeface="Open Sans"/>
              </a:rPr>
              <a:t>New Customer List </a:t>
            </a:r>
            <a:r>
              <a:rPr lang="en-US" sz="1100" i="1">
                <a:latin typeface="Open Sans"/>
                <a:ea typeface="Open Sans"/>
                <a:cs typeface="Open Sans"/>
                <a:sym typeface="Open Sans"/>
              </a:rPr>
              <a:t>(which is the target data)</a:t>
            </a:r>
            <a:endParaRPr sz="1100" i="1">
              <a:latin typeface="Open Sans"/>
              <a:ea typeface="Open Sans"/>
              <a:cs typeface="Open Sans"/>
              <a:sym typeface="Open Sans"/>
            </a:endParaRPr>
          </a:p>
          <a:p>
            <a:pPr marL="457200" marR="0" lvl="0" indent="0" algn="l" rtl="0">
              <a:lnSpc>
                <a:spcPct val="115000"/>
              </a:lnSpc>
              <a:spcBef>
                <a:spcPts val="0"/>
              </a:spcBef>
              <a:spcAft>
                <a:spcPts val="0"/>
              </a:spcAft>
              <a:buNone/>
            </a:pPr>
            <a:endParaRPr sz="1100" i="1">
              <a:latin typeface="Open Sans"/>
              <a:ea typeface="Open Sans"/>
              <a:cs typeface="Open Sans"/>
              <a:sym typeface="Open Sans"/>
            </a:endParaRPr>
          </a:p>
          <a:p>
            <a:pPr marL="0" lvl="0" indent="0" algn="l" rtl="0">
              <a:lnSpc>
                <a:spcPct val="115000"/>
              </a:lnSpc>
              <a:spcBef>
                <a:spcPts val="0"/>
              </a:spcBef>
              <a:spcAft>
                <a:spcPts val="0"/>
              </a:spcAft>
              <a:buNone/>
            </a:pPr>
            <a:r>
              <a:rPr lang="en-US" sz="1500" b="1">
                <a:solidFill>
                  <a:schemeClr val="dk1"/>
                </a:solidFill>
                <a:latin typeface="Open Sans"/>
                <a:ea typeface="Open Sans"/>
                <a:cs typeface="Open Sans"/>
                <a:sym typeface="Open Sans"/>
              </a:rPr>
              <a:t>Steps Taken:</a:t>
            </a:r>
            <a:endParaRPr sz="1500" b="1">
              <a:solidFill>
                <a:schemeClr val="dk1"/>
              </a:solidFill>
              <a:latin typeface="Open Sans"/>
              <a:ea typeface="Open Sans"/>
              <a:cs typeface="Open Sans"/>
              <a:sym typeface="Open Sans"/>
            </a:endParaRPr>
          </a:p>
          <a:p>
            <a:pPr marL="457200" lvl="0" indent="-323850" algn="l" rtl="0">
              <a:lnSpc>
                <a:spcPct val="115000"/>
              </a:lnSpc>
              <a:spcBef>
                <a:spcPts val="0"/>
              </a:spcBef>
              <a:spcAft>
                <a:spcPts val="0"/>
              </a:spcAft>
              <a:buClr>
                <a:schemeClr val="dk1"/>
              </a:buClr>
              <a:buSzPts val="1500"/>
              <a:buFont typeface="Open Sans"/>
              <a:buChar char="●"/>
            </a:pPr>
            <a:r>
              <a:rPr lang="en-US" sz="1500">
                <a:solidFill>
                  <a:schemeClr val="dk1"/>
                </a:solidFill>
                <a:latin typeface="Open Sans"/>
                <a:ea typeface="Open Sans"/>
                <a:cs typeface="Open Sans"/>
                <a:sym typeface="Open Sans"/>
              </a:rPr>
              <a:t>Data Cleaning →</a:t>
            </a:r>
            <a:r>
              <a:rPr lang="en-US" sz="1300">
                <a:solidFill>
                  <a:schemeClr val="dk1"/>
                </a:solidFill>
                <a:latin typeface="Open Sans"/>
                <a:ea typeface="Open Sans"/>
                <a:cs typeface="Open Sans"/>
                <a:sym typeface="Open Sans"/>
              </a:rPr>
              <a:t> Cleaned for better quality</a:t>
            </a:r>
            <a:endParaRPr sz="1300">
              <a:solidFill>
                <a:schemeClr val="dk1"/>
              </a:solidFill>
              <a:latin typeface="Open Sans"/>
              <a:ea typeface="Open Sans"/>
              <a:cs typeface="Open Sans"/>
              <a:sym typeface="Open Sans"/>
            </a:endParaRPr>
          </a:p>
          <a:p>
            <a:pPr marL="457200" lvl="0" indent="-323850" algn="l" rtl="0">
              <a:lnSpc>
                <a:spcPct val="115000"/>
              </a:lnSpc>
              <a:spcBef>
                <a:spcPts val="0"/>
              </a:spcBef>
              <a:spcAft>
                <a:spcPts val="0"/>
              </a:spcAft>
              <a:buClr>
                <a:schemeClr val="dk1"/>
              </a:buClr>
              <a:buSzPts val="1500"/>
              <a:buFont typeface="Open Sans"/>
              <a:buChar char="●"/>
            </a:pPr>
            <a:r>
              <a:rPr lang="en-US" sz="1500">
                <a:solidFill>
                  <a:schemeClr val="dk1"/>
                </a:solidFill>
                <a:latin typeface="Open Sans"/>
                <a:ea typeface="Open Sans"/>
                <a:cs typeface="Open Sans"/>
                <a:sym typeface="Open Sans"/>
              </a:rPr>
              <a:t>Data Transformation → </a:t>
            </a:r>
            <a:r>
              <a:rPr lang="en-US" sz="1300">
                <a:solidFill>
                  <a:schemeClr val="dk1"/>
                </a:solidFill>
                <a:latin typeface="Open Sans"/>
                <a:ea typeface="Open Sans"/>
                <a:cs typeface="Open Sans"/>
                <a:sym typeface="Open Sans"/>
              </a:rPr>
              <a:t>Merged the </a:t>
            </a:r>
            <a:r>
              <a:rPr lang="en-US" sz="1300" i="1">
                <a:solidFill>
                  <a:schemeClr val="dk1"/>
                </a:solidFill>
                <a:latin typeface="Open Sans"/>
                <a:ea typeface="Open Sans"/>
                <a:cs typeface="Open Sans"/>
                <a:sym typeface="Open Sans"/>
              </a:rPr>
              <a:t>transactions, customer demographic, customer address</a:t>
            </a:r>
            <a:endParaRPr sz="1300" i="1">
              <a:solidFill>
                <a:schemeClr val="dk1"/>
              </a:solidFill>
              <a:latin typeface="Open Sans"/>
              <a:ea typeface="Open Sans"/>
              <a:cs typeface="Open Sans"/>
              <a:sym typeface="Open Sans"/>
            </a:endParaRPr>
          </a:p>
          <a:p>
            <a:pPr marL="457200" lvl="0" indent="-323850" algn="l" rtl="0">
              <a:lnSpc>
                <a:spcPct val="115000"/>
              </a:lnSpc>
              <a:spcBef>
                <a:spcPts val="0"/>
              </a:spcBef>
              <a:spcAft>
                <a:spcPts val="0"/>
              </a:spcAft>
              <a:buClr>
                <a:schemeClr val="dk1"/>
              </a:buClr>
              <a:buSzPts val="1500"/>
              <a:buFont typeface="Open Sans"/>
              <a:buChar char="●"/>
            </a:pPr>
            <a:r>
              <a:rPr lang="en-US" sz="1500">
                <a:solidFill>
                  <a:schemeClr val="dk1"/>
                </a:solidFill>
                <a:latin typeface="Open Sans"/>
                <a:ea typeface="Open Sans"/>
                <a:cs typeface="Open Sans"/>
                <a:sym typeface="Open Sans"/>
              </a:rPr>
              <a:t>Data Exploration → </a:t>
            </a:r>
            <a:r>
              <a:rPr lang="en-US" sz="1300">
                <a:solidFill>
                  <a:schemeClr val="dk1"/>
                </a:solidFill>
                <a:latin typeface="Open Sans"/>
                <a:ea typeface="Open Sans"/>
                <a:cs typeface="Open Sans"/>
                <a:sym typeface="Open Sans"/>
              </a:rPr>
              <a:t>Explore the data to reveal insights</a:t>
            </a:r>
            <a:endParaRPr sz="1300">
              <a:solidFill>
                <a:schemeClr val="dk1"/>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4"/>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4"/>
          <p:cNvSpPr/>
          <p:nvPr/>
        </p:nvSpPr>
        <p:spPr>
          <a:xfrm>
            <a:off x="205025" y="263974"/>
            <a:ext cx="8565600" cy="466642"/>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Data Exploration</a:t>
            </a:r>
            <a:endParaRPr/>
          </a:p>
        </p:txBody>
      </p:sp>
      <p:sp>
        <p:nvSpPr>
          <p:cNvPr id="83" name="Google Shape;83;p4"/>
          <p:cNvSpPr/>
          <p:nvPr/>
        </p:nvSpPr>
        <p:spPr>
          <a:xfrm>
            <a:off x="205025" y="1083299"/>
            <a:ext cx="8565600" cy="920086"/>
          </a:xfrm>
          <a:prstGeom prst="rect">
            <a:avLst/>
          </a:prstGeom>
          <a:noFill/>
          <a:ln>
            <a:noFill/>
          </a:ln>
        </p:spPr>
        <p:txBody>
          <a:bodyPr spcFirstLastPara="1" wrap="square" lIns="91400" tIns="91400" rIns="91400" bIns="91400" anchor="t" anchorCtr="0">
            <a:spAutoFit/>
          </a:bodyPr>
          <a:lstStyle/>
          <a:p>
            <a:pPr marL="0" marR="0" lvl="0" indent="0" algn="l" rtl="0">
              <a:lnSpc>
                <a:spcPct val="115000"/>
              </a:lnSpc>
              <a:spcBef>
                <a:spcPts val="0"/>
              </a:spcBef>
              <a:spcAft>
                <a:spcPts val="0"/>
              </a:spcAft>
              <a:buClr>
                <a:srgbClr val="000000"/>
              </a:buClr>
              <a:buSzPts val="2000"/>
              <a:buFont typeface="Open Sans"/>
              <a:buNone/>
            </a:pPr>
            <a:r>
              <a:rPr lang="en-US" sz="2000" b="1">
                <a:latin typeface="Open Sans"/>
                <a:ea typeface="Open Sans"/>
                <a:cs typeface="Open Sans"/>
                <a:sym typeface="Open Sans"/>
              </a:rPr>
              <a:t>Total Profit based on different Age Groups</a:t>
            </a:r>
            <a:endParaRPr/>
          </a:p>
        </p:txBody>
      </p:sp>
      <p:sp>
        <p:nvSpPr>
          <p:cNvPr id="84" name="Google Shape;84;p4"/>
          <p:cNvSpPr/>
          <p:nvPr/>
        </p:nvSpPr>
        <p:spPr>
          <a:xfrm>
            <a:off x="205025" y="2155775"/>
            <a:ext cx="4134600" cy="2739300"/>
          </a:xfrm>
          <a:prstGeom prst="rect">
            <a:avLst/>
          </a:prstGeom>
          <a:noFill/>
          <a:ln>
            <a:noFill/>
          </a:ln>
        </p:spPr>
        <p:txBody>
          <a:bodyPr spcFirstLastPara="1" wrap="square" lIns="91400" tIns="91400" rIns="91400" bIns="91400" anchor="t" anchorCtr="0">
            <a:spAutoFit/>
          </a:bodyPr>
          <a:lstStyle/>
          <a:p>
            <a:pPr marL="0" marR="0" lvl="0" indent="0" algn="l" rtl="0">
              <a:lnSpc>
                <a:spcPct val="115000"/>
              </a:lnSpc>
              <a:spcBef>
                <a:spcPts val="0"/>
              </a:spcBef>
              <a:spcAft>
                <a:spcPts val="0"/>
              </a:spcAft>
              <a:buClr>
                <a:srgbClr val="000000"/>
              </a:buClr>
              <a:buSzPts val="1500"/>
              <a:buFont typeface="Open Sans"/>
              <a:buNone/>
            </a:pPr>
            <a:r>
              <a:rPr lang="en-US" sz="1500" b="1">
                <a:latin typeface="Open Sans"/>
                <a:ea typeface="Open Sans"/>
                <a:cs typeface="Open Sans"/>
                <a:sym typeface="Open Sans"/>
              </a:rPr>
              <a:t>Insights:</a:t>
            </a:r>
            <a:endParaRPr sz="1500" b="1">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500"/>
              <a:buFont typeface="Open Sans"/>
              <a:buNone/>
            </a:pPr>
            <a:r>
              <a:rPr lang="en-US" sz="1500">
                <a:latin typeface="Open Sans"/>
                <a:ea typeface="Open Sans"/>
                <a:cs typeface="Open Sans"/>
                <a:sym typeface="Open Sans"/>
              </a:rPr>
              <a:t>The customers </a:t>
            </a:r>
            <a:r>
              <a:rPr lang="en-US" sz="1500">
                <a:solidFill>
                  <a:srgbClr val="0000FF"/>
                </a:solidFill>
                <a:latin typeface="Open Sans"/>
                <a:ea typeface="Open Sans"/>
                <a:cs typeface="Open Sans"/>
                <a:sym typeface="Open Sans"/>
              </a:rPr>
              <a:t>between 30 to 49 age are the most profitable</a:t>
            </a:r>
            <a:r>
              <a:rPr lang="en-US" sz="1500">
                <a:latin typeface="Open Sans"/>
                <a:ea typeface="Open Sans"/>
                <a:cs typeface="Open Sans"/>
                <a:sym typeface="Open Sans"/>
              </a:rPr>
              <a:t> in terms of recent transaction history with </a:t>
            </a:r>
            <a:r>
              <a:rPr lang="en-US" sz="1500">
                <a:solidFill>
                  <a:srgbClr val="0000FF"/>
                </a:solidFill>
                <a:latin typeface="Open Sans"/>
                <a:ea typeface="Open Sans"/>
                <a:cs typeface="Open Sans"/>
                <a:sym typeface="Open Sans"/>
              </a:rPr>
              <a:t>more than 19 lacs profit.</a:t>
            </a:r>
            <a:endParaRPr sz="1500">
              <a:solidFill>
                <a:srgbClr val="0000FF"/>
              </a:solidFill>
              <a:latin typeface="Open Sans"/>
              <a:ea typeface="Open Sans"/>
              <a:cs typeface="Open Sans"/>
              <a:sym typeface="Open Sans"/>
            </a:endParaRPr>
          </a:p>
        </p:txBody>
      </p:sp>
      <p:sp>
        <p:nvSpPr>
          <p:cNvPr id="85" name="Google Shape;85;p4"/>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pic>
        <p:nvPicPr>
          <p:cNvPr id="86" name="Google Shape;86;p4" title="Chart"/>
          <p:cNvPicPr preferRelativeResize="0"/>
          <p:nvPr/>
        </p:nvPicPr>
        <p:blipFill>
          <a:blip r:embed="rId3">
            <a:alphaModFix/>
          </a:blip>
          <a:stretch>
            <a:fillRect/>
          </a:stretch>
        </p:blipFill>
        <p:spPr>
          <a:xfrm>
            <a:off x="4492025" y="2155785"/>
            <a:ext cx="4499574" cy="278223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e169449784_2_1"/>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ge169449784_2_1"/>
          <p:cNvSpPr/>
          <p:nvPr/>
        </p:nvSpPr>
        <p:spPr>
          <a:xfrm>
            <a:off x="205025" y="263974"/>
            <a:ext cx="8565600" cy="4665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Data Exploration</a:t>
            </a:r>
            <a:endParaRPr/>
          </a:p>
        </p:txBody>
      </p:sp>
      <p:sp>
        <p:nvSpPr>
          <p:cNvPr id="93" name="Google Shape;93;ge169449784_2_1"/>
          <p:cNvSpPr/>
          <p:nvPr/>
        </p:nvSpPr>
        <p:spPr>
          <a:xfrm>
            <a:off x="205025" y="1083299"/>
            <a:ext cx="8565600" cy="920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2000"/>
              <a:buFont typeface="Open Sans"/>
              <a:buNone/>
            </a:pPr>
            <a:r>
              <a:rPr lang="en-US" sz="2000" b="1">
                <a:latin typeface="Open Sans"/>
                <a:ea typeface="Open Sans"/>
                <a:cs typeface="Open Sans"/>
                <a:sym typeface="Open Sans"/>
              </a:rPr>
              <a:t>Average Profit in the year 2017 by Gender</a:t>
            </a:r>
            <a:endParaRPr/>
          </a:p>
        </p:txBody>
      </p:sp>
      <p:sp>
        <p:nvSpPr>
          <p:cNvPr id="94" name="Google Shape;94;ge169449784_2_1"/>
          <p:cNvSpPr/>
          <p:nvPr/>
        </p:nvSpPr>
        <p:spPr>
          <a:xfrm>
            <a:off x="205025" y="2155775"/>
            <a:ext cx="4134600" cy="27393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1500"/>
              <a:buFont typeface="Open Sans"/>
              <a:buNone/>
            </a:pPr>
            <a:r>
              <a:rPr lang="en-US" sz="1500" b="1">
                <a:latin typeface="Open Sans"/>
                <a:ea typeface="Open Sans"/>
                <a:cs typeface="Open Sans"/>
                <a:sym typeface="Open Sans"/>
              </a:rPr>
              <a:t>Insights:</a:t>
            </a:r>
            <a:endParaRPr sz="1500" b="1">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500"/>
              <a:buFont typeface="Open Sans"/>
              <a:buNone/>
            </a:pPr>
            <a:r>
              <a:rPr lang="en-US" sz="1500">
                <a:solidFill>
                  <a:schemeClr val="dk1"/>
                </a:solidFill>
                <a:latin typeface="Open Sans"/>
                <a:ea typeface="Open Sans"/>
                <a:cs typeface="Open Sans"/>
                <a:sym typeface="Open Sans"/>
              </a:rPr>
              <a:t>Male customers are more profitable</a:t>
            </a:r>
            <a:r>
              <a:rPr lang="en-US" sz="1500">
                <a:latin typeface="Open Sans"/>
                <a:ea typeface="Open Sans"/>
                <a:cs typeface="Open Sans"/>
                <a:sym typeface="Open Sans"/>
              </a:rPr>
              <a:t> in the between the </a:t>
            </a:r>
            <a:r>
              <a:rPr lang="en-US" sz="1500">
                <a:solidFill>
                  <a:srgbClr val="0000FF"/>
                </a:solidFill>
                <a:latin typeface="Open Sans"/>
                <a:ea typeface="Open Sans"/>
                <a:cs typeface="Open Sans"/>
                <a:sym typeface="Open Sans"/>
              </a:rPr>
              <a:t>mid year i.e. April - July </a:t>
            </a:r>
            <a:r>
              <a:rPr lang="en-US" sz="1500">
                <a:latin typeface="Open Sans"/>
                <a:ea typeface="Open Sans"/>
                <a:cs typeface="Open Sans"/>
                <a:sym typeface="Open Sans"/>
              </a:rPr>
              <a:t>while female customers are showing sligh peak around </a:t>
            </a:r>
            <a:r>
              <a:rPr lang="en-US" sz="1500">
                <a:solidFill>
                  <a:srgbClr val="0000FF"/>
                </a:solidFill>
                <a:latin typeface="Open Sans"/>
                <a:ea typeface="Open Sans"/>
                <a:cs typeface="Open Sans"/>
                <a:sym typeface="Open Sans"/>
              </a:rPr>
              <a:t>october.</a:t>
            </a:r>
            <a:endParaRPr sz="1500">
              <a:solidFill>
                <a:srgbClr val="0000FF"/>
              </a:solidFill>
              <a:latin typeface="Open Sans"/>
              <a:ea typeface="Open Sans"/>
              <a:cs typeface="Open Sans"/>
              <a:sym typeface="Open Sans"/>
            </a:endParaRPr>
          </a:p>
        </p:txBody>
      </p:sp>
      <p:sp>
        <p:nvSpPr>
          <p:cNvPr id="95" name="Google Shape;95;ge169449784_2_1"/>
          <p:cNvSpPr/>
          <p:nvPr/>
        </p:nvSpPr>
        <p:spPr>
          <a:xfrm>
            <a:off x="-6201" y="-6350"/>
            <a:ext cx="9175500" cy="2388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pic>
        <p:nvPicPr>
          <p:cNvPr id="96" name="Google Shape;96;ge169449784_2_1" title="Chart"/>
          <p:cNvPicPr preferRelativeResize="0"/>
          <p:nvPr/>
        </p:nvPicPr>
        <p:blipFill>
          <a:blip r:embed="rId3">
            <a:alphaModFix/>
          </a:blip>
          <a:stretch>
            <a:fillRect/>
          </a:stretch>
        </p:blipFill>
        <p:spPr>
          <a:xfrm>
            <a:off x="4492025" y="2155799"/>
            <a:ext cx="4499574" cy="27822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e169449784_2_16"/>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ge169449784_2_16"/>
          <p:cNvSpPr/>
          <p:nvPr/>
        </p:nvSpPr>
        <p:spPr>
          <a:xfrm>
            <a:off x="205025" y="263974"/>
            <a:ext cx="8565600" cy="4665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Data Exploration</a:t>
            </a:r>
            <a:endParaRPr/>
          </a:p>
        </p:txBody>
      </p:sp>
      <p:sp>
        <p:nvSpPr>
          <p:cNvPr id="103" name="Google Shape;103;ge169449784_2_16"/>
          <p:cNvSpPr/>
          <p:nvPr/>
        </p:nvSpPr>
        <p:spPr>
          <a:xfrm>
            <a:off x="205025" y="1083299"/>
            <a:ext cx="8565600" cy="920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2000"/>
              <a:buFont typeface="Open Sans"/>
              <a:buNone/>
            </a:pPr>
            <a:r>
              <a:rPr lang="en-US" sz="2000" b="1">
                <a:latin typeface="Open Sans"/>
                <a:ea typeface="Open Sans"/>
                <a:cs typeface="Open Sans"/>
                <a:sym typeface="Open Sans"/>
              </a:rPr>
              <a:t>Average Profit by Week based on Gender</a:t>
            </a:r>
            <a:endParaRPr/>
          </a:p>
        </p:txBody>
      </p:sp>
      <p:sp>
        <p:nvSpPr>
          <p:cNvPr id="104" name="Google Shape;104;ge169449784_2_16"/>
          <p:cNvSpPr/>
          <p:nvPr/>
        </p:nvSpPr>
        <p:spPr>
          <a:xfrm>
            <a:off x="205025" y="2155775"/>
            <a:ext cx="4134600" cy="1946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1500"/>
              <a:buFont typeface="Open Sans"/>
              <a:buNone/>
            </a:pPr>
            <a:r>
              <a:rPr lang="en-US" sz="1500" b="1">
                <a:latin typeface="Open Sans"/>
                <a:ea typeface="Open Sans"/>
                <a:cs typeface="Open Sans"/>
                <a:sym typeface="Open Sans"/>
              </a:rPr>
              <a:t>Insights:</a:t>
            </a:r>
            <a:endParaRPr sz="1500" b="1">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500"/>
              <a:buFont typeface="Open Sans"/>
              <a:buNone/>
            </a:pPr>
            <a:r>
              <a:rPr lang="en-US" sz="1500">
                <a:solidFill>
                  <a:schemeClr val="dk1"/>
                </a:solidFill>
                <a:latin typeface="Open Sans"/>
                <a:ea typeface="Open Sans"/>
                <a:cs typeface="Open Sans"/>
                <a:sym typeface="Open Sans"/>
              </a:rPr>
              <a:t>Male customers do more transactions in </a:t>
            </a:r>
            <a:r>
              <a:rPr lang="en-US" sz="1500">
                <a:solidFill>
                  <a:srgbClr val="0000FF"/>
                </a:solidFill>
                <a:latin typeface="Open Sans"/>
                <a:ea typeface="Open Sans"/>
                <a:cs typeface="Open Sans"/>
                <a:sym typeface="Open Sans"/>
              </a:rPr>
              <a:t>mid-week i.e. around thursday </a:t>
            </a:r>
            <a:r>
              <a:rPr lang="en-US" sz="1500">
                <a:solidFill>
                  <a:schemeClr val="dk1"/>
                </a:solidFill>
                <a:latin typeface="Open Sans"/>
                <a:ea typeface="Open Sans"/>
                <a:cs typeface="Open Sans"/>
                <a:sym typeface="Open Sans"/>
              </a:rPr>
              <a:t>while female customers are showing more </a:t>
            </a:r>
            <a:r>
              <a:rPr lang="en-US" sz="1500">
                <a:solidFill>
                  <a:srgbClr val="0000FF"/>
                </a:solidFill>
                <a:latin typeface="Open Sans"/>
                <a:ea typeface="Open Sans"/>
                <a:cs typeface="Open Sans"/>
                <a:sym typeface="Open Sans"/>
              </a:rPr>
              <a:t>profit during Saturday.</a:t>
            </a:r>
            <a:endParaRPr sz="1500">
              <a:solidFill>
                <a:srgbClr val="0000FF"/>
              </a:solidFill>
              <a:latin typeface="Open Sans"/>
              <a:ea typeface="Open Sans"/>
              <a:cs typeface="Open Sans"/>
              <a:sym typeface="Open Sans"/>
            </a:endParaRPr>
          </a:p>
        </p:txBody>
      </p:sp>
      <p:sp>
        <p:nvSpPr>
          <p:cNvPr id="105" name="Google Shape;105;ge169449784_2_16"/>
          <p:cNvSpPr/>
          <p:nvPr/>
        </p:nvSpPr>
        <p:spPr>
          <a:xfrm>
            <a:off x="-6201" y="-6350"/>
            <a:ext cx="9175500" cy="2388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pic>
        <p:nvPicPr>
          <p:cNvPr id="106" name="Google Shape;106;ge169449784_2_16" title="Chart"/>
          <p:cNvPicPr preferRelativeResize="0"/>
          <p:nvPr/>
        </p:nvPicPr>
        <p:blipFill>
          <a:blip r:embed="rId3">
            <a:alphaModFix/>
          </a:blip>
          <a:stretch>
            <a:fillRect/>
          </a:stretch>
        </p:blipFill>
        <p:spPr>
          <a:xfrm>
            <a:off x="4492025" y="2155799"/>
            <a:ext cx="4499574" cy="27822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e169449784_2_26"/>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ge169449784_2_26"/>
          <p:cNvSpPr/>
          <p:nvPr/>
        </p:nvSpPr>
        <p:spPr>
          <a:xfrm>
            <a:off x="205025" y="263974"/>
            <a:ext cx="8565600" cy="4665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Data Exploration</a:t>
            </a:r>
            <a:endParaRPr/>
          </a:p>
        </p:txBody>
      </p:sp>
      <p:sp>
        <p:nvSpPr>
          <p:cNvPr id="113" name="Google Shape;113;ge169449784_2_26"/>
          <p:cNvSpPr/>
          <p:nvPr/>
        </p:nvSpPr>
        <p:spPr>
          <a:xfrm>
            <a:off x="205025" y="1083299"/>
            <a:ext cx="8565600" cy="920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2000"/>
              <a:buFont typeface="Open Sans"/>
              <a:buNone/>
            </a:pPr>
            <a:r>
              <a:rPr lang="en-US" sz="2000" b="1">
                <a:latin typeface="Open Sans"/>
                <a:ea typeface="Open Sans"/>
                <a:cs typeface="Open Sans"/>
                <a:sym typeface="Open Sans"/>
              </a:rPr>
              <a:t>Total Profit based on Wealth Segment of customers</a:t>
            </a:r>
            <a:endParaRPr/>
          </a:p>
        </p:txBody>
      </p:sp>
      <p:sp>
        <p:nvSpPr>
          <p:cNvPr id="114" name="Google Shape;114;ge169449784_2_26"/>
          <p:cNvSpPr/>
          <p:nvPr/>
        </p:nvSpPr>
        <p:spPr>
          <a:xfrm>
            <a:off x="205025" y="2155775"/>
            <a:ext cx="4134600" cy="27393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1500"/>
              <a:buFont typeface="Open Sans"/>
              <a:buNone/>
            </a:pPr>
            <a:r>
              <a:rPr lang="en-US" sz="1500" b="1">
                <a:latin typeface="Open Sans"/>
                <a:ea typeface="Open Sans"/>
                <a:cs typeface="Open Sans"/>
                <a:sym typeface="Open Sans"/>
              </a:rPr>
              <a:t>Insights:</a:t>
            </a:r>
            <a:endParaRPr sz="1500" b="1">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500"/>
              <a:buFont typeface="Open Sans"/>
              <a:buNone/>
            </a:pPr>
            <a:r>
              <a:rPr lang="en-US" sz="1500">
                <a:solidFill>
                  <a:schemeClr val="dk1"/>
                </a:solidFill>
                <a:latin typeface="Open Sans"/>
                <a:ea typeface="Open Sans"/>
                <a:cs typeface="Open Sans"/>
                <a:sym typeface="Open Sans"/>
              </a:rPr>
              <a:t>The </a:t>
            </a:r>
            <a:r>
              <a:rPr lang="en-US" sz="1500">
                <a:solidFill>
                  <a:srgbClr val="0000FF"/>
                </a:solidFill>
                <a:latin typeface="Open Sans"/>
                <a:ea typeface="Open Sans"/>
                <a:cs typeface="Open Sans"/>
                <a:sym typeface="Open Sans"/>
              </a:rPr>
              <a:t>mass customer </a:t>
            </a:r>
            <a:r>
              <a:rPr lang="en-US" sz="1500">
                <a:solidFill>
                  <a:schemeClr val="dk1"/>
                </a:solidFill>
                <a:latin typeface="Open Sans"/>
                <a:ea typeface="Open Sans"/>
                <a:cs typeface="Open Sans"/>
                <a:sym typeface="Open Sans"/>
              </a:rPr>
              <a:t>are the most profitable segment</a:t>
            </a:r>
            <a:r>
              <a:rPr lang="en-US" sz="1500">
                <a:solidFill>
                  <a:srgbClr val="0000FF"/>
                </a:solidFill>
                <a:latin typeface="Open Sans"/>
                <a:ea typeface="Open Sans"/>
                <a:cs typeface="Open Sans"/>
                <a:sym typeface="Open Sans"/>
              </a:rPr>
              <a:t> </a:t>
            </a:r>
            <a:r>
              <a:rPr lang="en-US" sz="1500">
                <a:solidFill>
                  <a:schemeClr val="dk1"/>
                </a:solidFill>
                <a:latin typeface="Open Sans"/>
                <a:ea typeface="Open Sans"/>
                <a:cs typeface="Open Sans"/>
                <a:sym typeface="Open Sans"/>
              </a:rPr>
              <a:t>among the three segments as </a:t>
            </a:r>
            <a:r>
              <a:rPr lang="en-US" sz="1500">
                <a:solidFill>
                  <a:srgbClr val="0000FF"/>
                </a:solidFill>
                <a:latin typeface="Open Sans"/>
                <a:ea typeface="Open Sans"/>
                <a:cs typeface="Open Sans"/>
                <a:sym typeface="Open Sans"/>
              </a:rPr>
              <a:t>nearly 50% of the profit</a:t>
            </a:r>
            <a:r>
              <a:rPr lang="en-US" sz="1500">
                <a:solidFill>
                  <a:schemeClr val="dk1"/>
                </a:solidFill>
                <a:latin typeface="Open Sans"/>
                <a:ea typeface="Open Sans"/>
                <a:cs typeface="Open Sans"/>
                <a:sym typeface="Open Sans"/>
              </a:rPr>
              <a:t> is made by this segment.</a:t>
            </a:r>
            <a:endParaRPr sz="1500">
              <a:solidFill>
                <a:srgbClr val="0000FF"/>
              </a:solidFill>
              <a:latin typeface="Open Sans"/>
              <a:ea typeface="Open Sans"/>
              <a:cs typeface="Open Sans"/>
              <a:sym typeface="Open Sans"/>
            </a:endParaRPr>
          </a:p>
        </p:txBody>
      </p:sp>
      <p:sp>
        <p:nvSpPr>
          <p:cNvPr id="115" name="Google Shape;115;ge169449784_2_26"/>
          <p:cNvSpPr/>
          <p:nvPr/>
        </p:nvSpPr>
        <p:spPr>
          <a:xfrm>
            <a:off x="-6201" y="-6350"/>
            <a:ext cx="9175500" cy="2388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pic>
        <p:nvPicPr>
          <p:cNvPr id="116" name="Google Shape;116;ge169449784_2_26" title="Chart"/>
          <p:cNvPicPr preferRelativeResize="0"/>
          <p:nvPr/>
        </p:nvPicPr>
        <p:blipFill>
          <a:blip r:embed="rId3">
            <a:alphaModFix/>
          </a:blip>
          <a:stretch>
            <a:fillRect/>
          </a:stretch>
        </p:blipFill>
        <p:spPr>
          <a:xfrm>
            <a:off x="4492025" y="2155799"/>
            <a:ext cx="4499574" cy="27822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e169449784_2_37"/>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ge169449784_2_37"/>
          <p:cNvSpPr/>
          <p:nvPr/>
        </p:nvSpPr>
        <p:spPr>
          <a:xfrm>
            <a:off x="205025" y="263974"/>
            <a:ext cx="8565600" cy="4665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Data Exploration</a:t>
            </a:r>
            <a:endParaRPr/>
          </a:p>
        </p:txBody>
      </p:sp>
      <p:sp>
        <p:nvSpPr>
          <p:cNvPr id="123" name="Google Shape;123;ge169449784_2_37"/>
          <p:cNvSpPr/>
          <p:nvPr/>
        </p:nvSpPr>
        <p:spPr>
          <a:xfrm>
            <a:off x="205025" y="1083299"/>
            <a:ext cx="8565600" cy="920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2000"/>
              <a:buFont typeface="Open Sans"/>
              <a:buNone/>
            </a:pPr>
            <a:r>
              <a:rPr lang="en-US" sz="2000" b="1">
                <a:latin typeface="Open Sans"/>
                <a:ea typeface="Open Sans"/>
                <a:cs typeface="Open Sans"/>
                <a:sym typeface="Open Sans"/>
              </a:rPr>
              <a:t>Total Profit based on customers Industry</a:t>
            </a:r>
            <a:endParaRPr/>
          </a:p>
        </p:txBody>
      </p:sp>
      <p:sp>
        <p:nvSpPr>
          <p:cNvPr id="124" name="Google Shape;124;ge169449784_2_37"/>
          <p:cNvSpPr/>
          <p:nvPr/>
        </p:nvSpPr>
        <p:spPr>
          <a:xfrm>
            <a:off x="205025" y="2155775"/>
            <a:ext cx="4134600" cy="27393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1500"/>
              <a:buFont typeface="Open Sans"/>
              <a:buNone/>
            </a:pPr>
            <a:r>
              <a:rPr lang="en-US" sz="1500" b="1">
                <a:latin typeface="Open Sans"/>
                <a:ea typeface="Open Sans"/>
                <a:cs typeface="Open Sans"/>
                <a:sym typeface="Open Sans"/>
              </a:rPr>
              <a:t>Insights:</a:t>
            </a:r>
            <a:endParaRPr sz="1500" b="1">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500"/>
              <a:buFont typeface="Open Sans"/>
              <a:buNone/>
            </a:pPr>
            <a:r>
              <a:rPr lang="en-US" sz="1500">
                <a:solidFill>
                  <a:schemeClr val="dk1"/>
                </a:solidFill>
                <a:latin typeface="Open Sans"/>
                <a:ea typeface="Open Sans"/>
                <a:cs typeface="Open Sans"/>
                <a:sym typeface="Open Sans"/>
              </a:rPr>
              <a:t>The customers related to </a:t>
            </a:r>
            <a:r>
              <a:rPr lang="en-US" sz="1500">
                <a:solidFill>
                  <a:srgbClr val="0000FF"/>
                </a:solidFill>
                <a:latin typeface="Open Sans"/>
                <a:ea typeface="Open Sans"/>
                <a:cs typeface="Open Sans"/>
                <a:sym typeface="Open Sans"/>
              </a:rPr>
              <a:t>Financial Service and Manufacturing </a:t>
            </a:r>
            <a:r>
              <a:rPr lang="en-US" sz="1500">
                <a:solidFill>
                  <a:schemeClr val="dk1"/>
                </a:solidFill>
                <a:latin typeface="Open Sans"/>
                <a:ea typeface="Open Sans"/>
                <a:cs typeface="Open Sans"/>
                <a:sym typeface="Open Sans"/>
              </a:rPr>
              <a:t>showing most profit with </a:t>
            </a:r>
            <a:r>
              <a:rPr lang="en-US" sz="1500">
                <a:solidFill>
                  <a:srgbClr val="0000FF"/>
                </a:solidFill>
                <a:latin typeface="Open Sans"/>
                <a:ea typeface="Open Sans"/>
                <a:cs typeface="Open Sans"/>
                <a:sym typeface="Open Sans"/>
              </a:rPr>
              <a:t>18 lacs + profit.</a:t>
            </a:r>
            <a:endParaRPr sz="1500">
              <a:solidFill>
                <a:srgbClr val="0000FF"/>
              </a:solidFill>
              <a:latin typeface="Open Sans"/>
              <a:ea typeface="Open Sans"/>
              <a:cs typeface="Open Sans"/>
              <a:sym typeface="Open Sans"/>
            </a:endParaRPr>
          </a:p>
        </p:txBody>
      </p:sp>
      <p:sp>
        <p:nvSpPr>
          <p:cNvPr id="125" name="Google Shape;125;ge169449784_2_37"/>
          <p:cNvSpPr/>
          <p:nvPr/>
        </p:nvSpPr>
        <p:spPr>
          <a:xfrm>
            <a:off x="-6201" y="-6350"/>
            <a:ext cx="9175500" cy="2388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pic>
        <p:nvPicPr>
          <p:cNvPr id="126" name="Google Shape;126;ge169449784_2_37" title="Chart"/>
          <p:cNvPicPr preferRelativeResize="0"/>
          <p:nvPr/>
        </p:nvPicPr>
        <p:blipFill>
          <a:blip r:embed="rId3">
            <a:alphaModFix/>
          </a:blip>
          <a:stretch>
            <a:fillRect/>
          </a:stretch>
        </p:blipFill>
        <p:spPr>
          <a:xfrm>
            <a:off x="4430225" y="1765925"/>
            <a:ext cx="4243626" cy="32251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e169449784_2_47"/>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ge169449784_2_47"/>
          <p:cNvSpPr/>
          <p:nvPr/>
        </p:nvSpPr>
        <p:spPr>
          <a:xfrm>
            <a:off x="205025" y="263974"/>
            <a:ext cx="8565600" cy="4665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Data Exploration</a:t>
            </a:r>
            <a:endParaRPr/>
          </a:p>
        </p:txBody>
      </p:sp>
      <p:sp>
        <p:nvSpPr>
          <p:cNvPr id="133" name="Google Shape;133;ge169449784_2_47"/>
          <p:cNvSpPr/>
          <p:nvPr/>
        </p:nvSpPr>
        <p:spPr>
          <a:xfrm>
            <a:off x="205025" y="1083299"/>
            <a:ext cx="8565600" cy="920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2000"/>
              <a:buFont typeface="Open Sans"/>
              <a:buNone/>
            </a:pPr>
            <a:r>
              <a:rPr lang="en-US" sz="2000" b="1">
                <a:latin typeface="Open Sans"/>
                <a:ea typeface="Open Sans"/>
                <a:cs typeface="Open Sans"/>
                <a:sym typeface="Open Sans"/>
              </a:rPr>
              <a:t>Most purchased brands among customers</a:t>
            </a:r>
            <a:endParaRPr/>
          </a:p>
        </p:txBody>
      </p:sp>
      <p:sp>
        <p:nvSpPr>
          <p:cNvPr id="134" name="Google Shape;134;ge169449784_2_47"/>
          <p:cNvSpPr/>
          <p:nvPr/>
        </p:nvSpPr>
        <p:spPr>
          <a:xfrm>
            <a:off x="205025" y="2155775"/>
            <a:ext cx="4134600" cy="27393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1500"/>
              <a:buFont typeface="Open Sans"/>
              <a:buNone/>
            </a:pPr>
            <a:r>
              <a:rPr lang="en-US" sz="1500" b="1">
                <a:latin typeface="Open Sans"/>
                <a:ea typeface="Open Sans"/>
                <a:cs typeface="Open Sans"/>
                <a:sym typeface="Open Sans"/>
              </a:rPr>
              <a:t>Insights:</a:t>
            </a:r>
            <a:endParaRPr sz="1500" b="1">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500"/>
              <a:buFont typeface="Open Sans"/>
              <a:buNone/>
            </a:pPr>
            <a:r>
              <a:rPr lang="en-US" sz="1500">
                <a:solidFill>
                  <a:schemeClr val="dk1"/>
                </a:solidFill>
                <a:latin typeface="Open Sans"/>
                <a:ea typeface="Open Sans"/>
                <a:cs typeface="Open Sans"/>
                <a:sym typeface="Open Sans"/>
              </a:rPr>
              <a:t>Customers buys more </a:t>
            </a:r>
            <a:r>
              <a:rPr lang="en-US" sz="1500">
                <a:solidFill>
                  <a:srgbClr val="0000FF"/>
                </a:solidFill>
                <a:latin typeface="Open Sans"/>
                <a:ea typeface="Open Sans"/>
                <a:cs typeface="Open Sans"/>
                <a:sym typeface="Open Sans"/>
              </a:rPr>
              <a:t>Solex brand </a:t>
            </a:r>
            <a:r>
              <a:rPr lang="en-US" sz="1500">
                <a:solidFill>
                  <a:schemeClr val="dk1"/>
                </a:solidFill>
                <a:latin typeface="Open Sans"/>
                <a:ea typeface="Open Sans"/>
                <a:cs typeface="Open Sans"/>
                <a:sym typeface="Open Sans"/>
              </a:rPr>
              <a:t>among the other brands with transaction count of </a:t>
            </a:r>
            <a:r>
              <a:rPr lang="en-US" sz="1500">
                <a:solidFill>
                  <a:srgbClr val="0000FF"/>
                </a:solidFill>
                <a:latin typeface="Open Sans"/>
                <a:ea typeface="Open Sans"/>
                <a:cs typeface="Open Sans"/>
                <a:sym typeface="Open Sans"/>
              </a:rPr>
              <a:t>more than 3000.</a:t>
            </a:r>
            <a:endParaRPr sz="1500">
              <a:solidFill>
                <a:srgbClr val="0000FF"/>
              </a:solidFill>
              <a:latin typeface="Open Sans"/>
              <a:ea typeface="Open Sans"/>
              <a:cs typeface="Open Sans"/>
              <a:sym typeface="Open Sans"/>
            </a:endParaRPr>
          </a:p>
        </p:txBody>
      </p:sp>
      <p:sp>
        <p:nvSpPr>
          <p:cNvPr id="135" name="Google Shape;135;ge169449784_2_47"/>
          <p:cNvSpPr/>
          <p:nvPr/>
        </p:nvSpPr>
        <p:spPr>
          <a:xfrm>
            <a:off x="-6201" y="-6350"/>
            <a:ext cx="9175500" cy="2388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pic>
        <p:nvPicPr>
          <p:cNvPr id="136" name="Google Shape;136;ge169449784_2_47" title="Chart"/>
          <p:cNvPicPr preferRelativeResize="0"/>
          <p:nvPr/>
        </p:nvPicPr>
        <p:blipFill>
          <a:blip r:embed="rId3">
            <a:alphaModFix/>
          </a:blip>
          <a:stretch>
            <a:fillRect/>
          </a:stretch>
        </p:blipFill>
        <p:spPr>
          <a:xfrm>
            <a:off x="4492025" y="2155799"/>
            <a:ext cx="4499574" cy="2782237"/>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1013</Words>
  <Application>Microsoft Office PowerPoint</Application>
  <PresentationFormat>On-screen Show (16:9)</PresentationFormat>
  <Paragraphs>87</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Open Sans ExtraBold</vt:lpstr>
      <vt:lpstr>Calibri</vt:lpstr>
      <vt:lpstr>Open Sans Light</vt:lpstr>
      <vt:lpstr>Open Sans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Pavneet Kaur</cp:lastModifiedBy>
  <cp:revision>1</cp:revision>
  <dcterms:modified xsi:type="dcterms:W3CDTF">2023-09-23T10:39:32Z</dcterms:modified>
</cp:coreProperties>
</file>