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4" r:id="rId4"/>
    <p:sldId id="257" r:id="rId5"/>
    <p:sldId id="258" r:id="rId6"/>
    <p:sldId id="259" r:id="rId7"/>
    <p:sldId id="262" r:id="rId8"/>
    <p:sldId id="266" r:id="rId9"/>
    <p:sldId id="261"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272" autoAdjust="0"/>
  </p:normalViewPr>
  <p:slideViewPr>
    <p:cSldViewPr>
      <p:cViewPr varScale="1">
        <p:scale>
          <a:sx n="35" d="100"/>
          <a:sy n="35" d="100"/>
        </p:scale>
        <p:origin x="-229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6B4D-F637-4364-9B64-02E2D6AD5AEE}" type="datetimeFigureOut">
              <a:rPr lang="en-GB" smtClean="0"/>
              <a:pPr/>
              <a:t>11/12/2013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6559C-DBE4-4E87-B899-8F22E096633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wikipedia.org/wiki/Jan_Evangelista_Purkyn%C4%9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Create an interactive implementation of the Game of Life grid, where a player can select starting points for a variety of blinkers. The system then sends gliders to destroy them, resulting in chaos. Alternatively, system randomly sets some blinkers and player sets starting point for gliders. Documentation should clearly explain algorithms used to generate the life-forms.</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three main components of a Cellular</a:t>
            </a:r>
          </a:p>
          <a:p>
            <a:r>
              <a:rPr lang="en-GB" dirty="0" smtClean="0"/>
              <a:t>Automata are:</a:t>
            </a:r>
          </a:p>
          <a:p>
            <a:r>
              <a:rPr lang="en-GB" dirty="0" smtClean="0"/>
              <a:t>➟The array dimension (Vast Parallelism: Cellular computing can</a:t>
            </a:r>
          </a:p>
          <a:p>
            <a:r>
              <a:rPr lang="en-GB" dirty="0" smtClean="0"/>
              <a:t>involve 10^5 or more cells)</a:t>
            </a:r>
          </a:p>
          <a:p>
            <a:r>
              <a:rPr lang="en-GB" dirty="0" smtClean="0"/>
              <a:t>➟The </a:t>
            </a:r>
            <a:r>
              <a:rPr lang="en-GB" dirty="0" err="1" smtClean="0"/>
              <a:t>neighborhood</a:t>
            </a:r>
            <a:r>
              <a:rPr lang="en-GB" dirty="0" smtClean="0"/>
              <a:t> structure (Locality)</a:t>
            </a:r>
          </a:p>
          <a:p>
            <a:r>
              <a:rPr lang="en-GB" dirty="0" smtClean="0"/>
              <a:t>➟The transition rule</a:t>
            </a:r>
          </a:p>
          <a:p>
            <a:endParaRPr lang="en-US" dirty="0" smtClean="0"/>
          </a:p>
          <a:p>
            <a:r>
              <a:rPr lang="en-GB" dirty="0" smtClean="0"/>
              <a:t>(Simplicity): the basic processing element, the cell, is simple</a:t>
            </a:r>
          </a:p>
          <a:p>
            <a:r>
              <a:rPr lang="en-GB" dirty="0" smtClean="0"/>
              <a:t>is the smallest structural and functional unit of all living organisms, which has all the basic qualities of life. </a:t>
            </a:r>
            <a:r>
              <a:rPr lang="en-GB" sz="1200" b="0" i="0" u="none" strike="noStrike" kern="1200" dirty="0" smtClean="0">
                <a:solidFill>
                  <a:schemeClr val="tx1"/>
                </a:solidFill>
                <a:latin typeface="+mn-lt"/>
                <a:ea typeface="+mn-ea"/>
                <a:cs typeface="+mn-cs"/>
                <a:hlinkClick r:id="rId3" tooltip="Jan Evangelista Purkyně"/>
              </a:rPr>
              <a:t>Jan Evangelista </a:t>
            </a:r>
            <a:r>
              <a:rPr lang="en-GB" sz="1200" b="0" i="0" u="none" strike="noStrike" kern="1200" dirty="0" err="1" smtClean="0">
                <a:solidFill>
                  <a:schemeClr val="tx1"/>
                </a:solidFill>
                <a:latin typeface="+mn-lt"/>
                <a:ea typeface="+mn-ea"/>
                <a:cs typeface="+mn-cs"/>
                <a:hlinkClick r:id="rId3" tooltip="Jan Evangelista Purkyně"/>
              </a:rPr>
              <a:t>Purkyně</a:t>
            </a:r>
            <a:r>
              <a:rPr lang="en-GB" sz="1200" b="0" i="0" kern="1200" dirty="0" smtClean="0">
                <a:solidFill>
                  <a:schemeClr val="tx1"/>
                </a:solidFill>
                <a:latin typeface="+mn-lt"/>
                <a:ea typeface="+mn-ea"/>
                <a:cs typeface="+mn-cs"/>
              </a:rPr>
              <a:t>,</a:t>
            </a:r>
            <a:endParaRPr lang="en-US" dirty="0" smtClean="0"/>
          </a:p>
          <a:p>
            <a:endParaRPr lang="en-US" dirty="0" smtClean="0"/>
          </a:p>
          <a:p>
            <a:r>
              <a:rPr lang="en-GB" dirty="0" smtClean="0"/>
              <a:t>Cellular Computing = simplicity + vast parallelism + locality</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dead cell with exactly three live neighbours becomes a live cell (birth).</a:t>
            </a:r>
          </a:p>
          <a:p>
            <a:r>
              <a:rPr lang="en-GB" dirty="0" smtClean="0"/>
              <a:t>A live cell with two or three live neighbours stays alive (survival).</a:t>
            </a:r>
          </a:p>
          <a:p>
            <a:r>
              <a:rPr lang="en-GB" dirty="0" smtClean="0"/>
              <a:t>In all other cases, a cell dies or remains dead (overcrowding or loneliness).</a:t>
            </a: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Algorithm</a:t>
            </a:r>
            <a:r>
              <a:rPr lang="en-US" baseline="0" dirty="0" smtClean="0"/>
              <a:t> of </a:t>
            </a:r>
            <a:r>
              <a:rPr lang="en-US" baseline="0" smtClean="0"/>
              <a:t>the solution</a:t>
            </a:r>
            <a:endParaRPr lang="en-GB"/>
          </a:p>
        </p:txBody>
      </p:sp>
      <p:sp>
        <p:nvSpPr>
          <p:cNvPr id="4" name="Slide Number Placeholder 3"/>
          <p:cNvSpPr>
            <a:spLocks noGrp="1"/>
          </p:cNvSpPr>
          <p:nvPr>
            <p:ph type="sldNum" sz="quarter" idx="10"/>
          </p:nvPr>
        </p:nvSpPr>
        <p:spPr/>
        <p:txBody>
          <a:bodyPr/>
          <a:lstStyle/>
          <a:p>
            <a:fld id="{BC16559C-DBE4-4E87-B899-8F22E0966332}"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pavolondzik.github.io/Go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65125"/>
          </a:xfrm>
        </p:spPr>
        <p:txBody>
          <a:bodyPr/>
          <a:lstStyle/>
          <a:p>
            <a:fld id="{FD48FB5F-08CF-4C15-A255-EF5626F26EBD}" type="datetimeFigureOut">
              <a:rPr lang="en-GB" smtClean="0"/>
              <a:pPr/>
              <a:t>11/12/2013</a:t>
            </a:fld>
            <a:endParaRPr lang="en-GB" dirty="0"/>
          </a:p>
        </p:txBody>
      </p:sp>
      <p:sp>
        <p:nvSpPr>
          <p:cNvPr id="6" name="Slide Number Placeholder 5"/>
          <p:cNvSpPr>
            <a:spLocks noGrp="1"/>
          </p:cNvSpPr>
          <p:nvPr>
            <p:ph type="sldNum" sz="quarter" idx="12"/>
          </p:nvPr>
        </p:nvSpPr>
        <p:spPr>
          <a:xfrm>
            <a:off x="7740352" y="6356350"/>
            <a:ext cx="946448" cy="365125"/>
          </a:xfrm>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1691680" y="6356350"/>
            <a:ext cx="5976664" cy="365125"/>
          </a:xfrm>
        </p:spPr>
        <p:txBody>
          <a:bodyPr/>
          <a:lstStyle/>
          <a:p>
            <a:endParaRPr lang="en-GB" dirty="0"/>
          </a:p>
        </p:txBody>
      </p:sp>
      <p:sp>
        <p:nvSpPr>
          <p:cNvPr id="9" name="Footer Placeholder 4"/>
          <p:cNvSpPr txBox="1">
            <a:spLocks/>
          </p:cNvSpPr>
          <p:nvPr userDrawn="1"/>
        </p:nvSpPr>
        <p:spPr>
          <a:xfrm>
            <a:off x="2267744" y="6356350"/>
            <a:ext cx="4608512" cy="365125"/>
          </a:xfrm>
          <a:prstGeom prst="rect">
            <a:avLst/>
          </a:prstGeom>
        </p:spPr>
        <p:txBody>
          <a:bodyPr/>
          <a:lstStyle>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hlinkClick r:id="rId2"/>
              </a:rPr>
              <a:t>http://pavolondzik.github.io/GoL/</a:t>
            </a:r>
            <a:endPar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3124200" y="6356350"/>
            <a:ext cx="2895600" cy="365125"/>
          </a:xfrm>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11/12/2013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8FB5F-08CF-4C15-A255-EF5626F26EBD}" type="datetimeFigureOut">
              <a:rPr lang="en-GB" smtClean="0"/>
              <a:pPr/>
              <a:t>11/12/2013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C7A21-28EE-47CB-9484-AD844B3EBD2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nway's_Game_of_Life" TargetMode="External"/><Relationship Id="rId2" Type="http://schemas.openxmlformats.org/officeDocument/2006/relationships/hyperlink" Target="http://www.math.com/students/wonders/life/life.html" TargetMode="External"/><Relationship Id="rId1" Type="http://schemas.openxmlformats.org/officeDocument/2006/relationships/slideLayout" Target="../slideLayouts/slideLayout2.xml"/><Relationship Id="rId4" Type="http://schemas.openxmlformats.org/officeDocument/2006/relationships/hyperlink" Target="http://www.julianpulgarin.com/canvaslif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gif"/><Relationship Id="rId7"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1.gif"/><Relationship Id="rId5" Type="http://schemas.openxmlformats.org/officeDocument/2006/relationships/image" Target="../media/image5.gif"/><Relationship Id="rId10" Type="http://schemas.openxmlformats.org/officeDocument/2006/relationships/image" Target="../media/image10.gif"/><Relationship Id="rId4" Type="http://schemas.openxmlformats.org/officeDocument/2006/relationships/image" Target="../media/image4.gif"/><Relationship Id="rId9"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a:blip r:embed="rId2" cstate="print">
            <a:lum/>
          </a:blip>
          <a:stretch>
            <a:fillRect/>
          </a:stretch>
        </p:blipFill>
        <p:spPr>
          <a:xfrm>
            <a:off x="0" y="0"/>
            <a:ext cx="9144000" cy="6858000"/>
          </a:xfrm>
          <a:prstGeom prst="rect">
            <a:avLst/>
          </a:prstGeom>
          <a:noFill/>
          <a:ln>
            <a:noFill/>
          </a:ln>
          <a:effectLst>
            <a:outerShdw sx="1000" sy="1000" algn="ctr" rotWithShape="0">
              <a:srgbClr val="000000"/>
            </a:outerShdw>
          </a:effectLst>
        </p:spPr>
      </p:pic>
      <p:sp>
        <p:nvSpPr>
          <p:cNvPr id="2" name="Title 1"/>
          <p:cNvSpPr>
            <a:spLocks noGrp="1"/>
          </p:cNvSpPr>
          <p:nvPr>
            <p:ph type="ctrTitle"/>
          </p:nvPr>
        </p:nvSpPr>
        <p:spPr/>
        <p:txBody>
          <a:bodyPr/>
          <a:lstStyle/>
          <a:p>
            <a:r>
              <a:rPr lang="en-GB" dirty="0"/>
              <a:t>Conway's Game of Life</a:t>
            </a:r>
            <a:br>
              <a:rPr lang="en-GB" dirty="0"/>
            </a:br>
            <a:endParaRPr lang="en-GB" dirty="0"/>
          </a:p>
        </p:txBody>
      </p:sp>
      <p:sp>
        <p:nvSpPr>
          <p:cNvPr id="3" name="Subtitle 2"/>
          <p:cNvSpPr>
            <a:spLocks noGrp="1"/>
          </p:cNvSpPr>
          <p:nvPr>
            <p:ph type="subTitle" idx="1"/>
          </p:nvPr>
        </p:nvSpPr>
        <p:spPr/>
        <p:txBody>
          <a:bodyPr/>
          <a:lstStyle/>
          <a:p>
            <a:r>
              <a:rPr lang="en-US" dirty="0" smtClean="0"/>
              <a:t>Pavol Ondzik</a:t>
            </a:r>
          </a:p>
          <a:p>
            <a:r>
              <a:rPr lang="en-US" dirty="0" smtClean="0"/>
              <a:t>Denzel </a:t>
            </a:r>
            <a:r>
              <a:rPr lang="en-US" dirty="0" err="1" smtClean="0"/>
              <a:t>Dadson</a:t>
            </a:r>
            <a:endParaRPr lang="en-GB" dirty="0"/>
          </a:p>
        </p:txBody>
      </p:sp>
      <p:sp>
        <p:nvSpPr>
          <p:cNvPr id="5" name="TextBox 4"/>
          <p:cNvSpPr txBox="1"/>
          <p:nvPr/>
        </p:nvSpPr>
        <p:spPr>
          <a:xfrm>
            <a:off x="3131840" y="3212976"/>
            <a:ext cx="3380221" cy="369332"/>
          </a:xfrm>
          <a:prstGeom prst="rect">
            <a:avLst/>
          </a:prstGeom>
          <a:noFill/>
        </p:spPr>
        <p:txBody>
          <a:bodyPr wrap="none" rtlCol="0">
            <a:spAutoFit/>
          </a:bodyPr>
          <a:lstStyle/>
          <a:p>
            <a:r>
              <a:rPr lang="en-GB" dirty="0" smtClean="0"/>
              <a:t>http://pavolondzik.github.io/GoL/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GB" dirty="0" smtClean="0">
                <a:hlinkClick r:id="rId2"/>
              </a:rPr>
              <a:t>http://www.math.com/students/wonders/life/life.html</a:t>
            </a:r>
            <a:endParaRPr lang="en-GB" dirty="0" smtClean="0"/>
          </a:p>
          <a:p>
            <a:r>
              <a:rPr lang="en-GB" dirty="0" smtClean="0">
                <a:hlinkClick r:id="rId3"/>
              </a:rPr>
              <a:t>http://en.wikipedia.org/wiki/Conway%27s_Game_of_Life</a:t>
            </a:r>
            <a:endParaRPr lang="en-GB" dirty="0" smtClean="0"/>
          </a:p>
          <a:p>
            <a:r>
              <a:rPr lang="en-GB" dirty="0" smtClean="0">
                <a:hlinkClick r:id="rId4"/>
              </a:rPr>
              <a:t>http://www.julianpulgarin.com/canvaslife/</a:t>
            </a:r>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GB" dirty="0"/>
          </a:p>
        </p:txBody>
      </p:sp>
      <p:sp>
        <p:nvSpPr>
          <p:cNvPr id="3" name="Content Placeholder 2"/>
          <p:cNvSpPr>
            <a:spLocks noGrp="1"/>
          </p:cNvSpPr>
          <p:nvPr>
            <p:ph idx="1"/>
          </p:nvPr>
        </p:nvSpPr>
        <p:spPr/>
        <p:txBody>
          <a:bodyPr>
            <a:normAutofit lnSpcReduction="10000"/>
          </a:bodyPr>
          <a:lstStyle/>
          <a:p>
            <a:r>
              <a:rPr lang="en-GB" b="1" dirty="0" smtClean="0"/>
              <a:t>Create interactive </a:t>
            </a:r>
            <a:r>
              <a:rPr lang="en-GB" b="1" dirty="0" smtClean="0"/>
              <a:t>implementation of </a:t>
            </a:r>
            <a:r>
              <a:rPr lang="en-GB" b="1" dirty="0" smtClean="0"/>
              <a:t>Conway’s Game </a:t>
            </a:r>
            <a:r>
              <a:rPr lang="en-GB" b="1" dirty="0" smtClean="0"/>
              <a:t>of Life </a:t>
            </a:r>
            <a:endParaRPr lang="en-GB" b="1" dirty="0" smtClean="0"/>
          </a:p>
          <a:p>
            <a:r>
              <a:rPr lang="en-US" dirty="0" smtClean="0"/>
              <a:t>User selects starting point for blinkers</a:t>
            </a:r>
          </a:p>
          <a:p>
            <a:r>
              <a:rPr lang="en-GB" dirty="0" smtClean="0"/>
              <a:t>System </a:t>
            </a:r>
            <a:r>
              <a:rPr lang="en-GB" dirty="0" smtClean="0"/>
              <a:t>then sends </a:t>
            </a:r>
            <a:r>
              <a:rPr lang="en-GB" dirty="0" smtClean="0"/>
              <a:t>gliders to destroy blinkers</a:t>
            </a:r>
          </a:p>
          <a:p>
            <a:pPr>
              <a:buNone/>
            </a:pPr>
            <a:r>
              <a:rPr lang="en-US" dirty="0" smtClean="0"/>
              <a:t>OR</a:t>
            </a:r>
          </a:p>
          <a:p>
            <a:r>
              <a:rPr lang="en-GB" dirty="0" smtClean="0"/>
              <a:t>System </a:t>
            </a:r>
            <a:r>
              <a:rPr lang="en-GB" dirty="0" smtClean="0"/>
              <a:t>randomly sets </a:t>
            </a:r>
            <a:r>
              <a:rPr lang="en-GB" dirty="0" smtClean="0"/>
              <a:t>blinkers</a:t>
            </a:r>
          </a:p>
          <a:p>
            <a:r>
              <a:rPr lang="en-GB" dirty="0" smtClean="0"/>
              <a:t>Player </a:t>
            </a:r>
            <a:r>
              <a:rPr lang="en-GB" dirty="0" smtClean="0"/>
              <a:t>sets starting point for </a:t>
            </a:r>
            <a:r>
              <a:rPr lang="en-GB" dirty="0" smtClean="0"/>
              <a:t>gliders</a:t>
            </a:r>
          </a:p>
          <a:p>
            <a:r>
              <a:rPr lang="en-US" dirty="0" smtClean="0"/>
              <a:t>System sends gliders from starting point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Automata</a:t>
            </a:r>
            <a:endParaRPr lang="en-GB" dirty="0"/>
          </a:p>
        </p:txBody>
      </p:sp>
      <p:sp>
        <p:nvSpPr>
          <p:cNvPr id="3" name="Content Placeholder 2"/>
          <p:cNvSpPr>
            <a:spLocks noGrp="1"/>
          </p:cNvSpPr>
          <p:nvPr>
            <p:ph idx="1"/>
          </p:nvPr>
        </p:nvSpPr>
        <p:spPr/>
        <p:txBody>
          <a:bodyPr/>
          <a:lstStyle/>
          <a:p>
            <a:r>
              <a:rPr lang="en-US" dirty="0" smtClean="0"/>
              <a:t>Emergence</a:t>
            </a:r>
          </a:p>
          <a:p>
            <a:r>
              <a:rPr lang="en-US" dirty="0" smtClean="0"/>
              <a:t>Period</a:t>
            </a:r>
          </a:p>
          <a:p>
            <a:r>
              <a:rPr lang="en-US" dirty="0" smtClean="0"/>
              <a:t>Speed</a:t>
            </a:r>
          </a:p>
          <a:p>
            <a:r>
              <a:rPr lang="en-US" dirty="0" smtClean="0"/>
              <a:t>Rules</a:t>
            </a:r>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Conway's Game of Life</a:t>
            </a:r>
            <a:endParaRPr lang="en-GB" dirty="0"/>
          </a:p>
        </p:txBody>
      </p:sp>
      <p:sp>
        <p:nvSpPr>
          <p:cNvPr id="3" name="Content Placeholder 2"/>
          <p:cNvSpPr>
            <a:spLocks noGrp="1"/>
          </p:cNvSpPr>
          <p:nvPr>
            <p:ph idx="1"/>
          </p:nvPr>
        </p:nvSpPr>
        <p:spPr/>
        <p:txBody>
          <a:bodyPr>
            <a:normAutofit lnSpcReduction="10000"/>
          </a:bodyPr>
          <a:lstStyle/>
          <a:p>
            <a:r>
              <a:rPr lang="en-GB" dirty="0" smtClean="0"/>
              <a:t>John Horton Conway, </a:t>
            </a:r>
            <a:r>
              <a:rPr lang="en-GB" sz="2400" dirty="0" smtClean="0"/>
              <a:t>Scientific American (April 1970)</a:t>
            </a:r>
          </a:p>
          <a:p>
            <a:r>
              <a:rPr lang="en-GB" dirty="0" smtClean="0"/>
              <a:t>Cellular Automaton</a:t>
            </a:r>
          </a:p>
          <a:p>
            <a:r>
              <a:rPr lang="en-GB" dirty="0"/>
              <a:t>Z</a:t>
            </a:r>
            <a:r>
              <a:rPr lang="en-GB" dirty="0" smtClean="0"/>
              <a:t>ero-player game</a:t>
            </a:r>
          </a:p>
          <a:p>
            <a:r>
              <a:rPr lang="en-GB" dirty="0" smtClean="0"/>
              <a:t>Field </a:t>
            </a:r>
            <a:r>
              <a:rPr lang="en-GB" dirty="0"/>
              <a:t>of cells, each </a:t>
            </a:r>
            <a:r>
              <a:rPr lang="en-GB" dirty="0" smtClean="0"/>
              <a:t>has eight</a:t>
            </a:r>
          </a:p>
          <a:p>
            <a:pPr indent="19050">
              <a:buNone/>
            </a:pPr>
            <a:r>
              <a:rPr lang="en-GB" dirty="0" smtClean="0"/>
              <a:t>neighbours -&gt; </a:t>
            </a:r>
          </a:p>
          <a:p>
            <a:pPr indent="19050">
              <a:buNone/>
            </a:pPr>
            <a:r>
              <a:rPr lang="en-GB" dirty="0" smtClean="0"/>
              <a:t>Moore neighbourhood.</a:t>
            </a:r>
          </a:p>
          <a:p>
            <a:r>
              <a:rPr lang="en-GB" dirty="0" smtClean="0"/>
              <a:t>A </a:t>
            </a:r>
            <a:r>
              <a:rPr lang="en-GB" dirty="0"/>
              <a:t>cell is either occupied (by an organism) or not.</a:t>
            </a:r>
            <a:endParaRPr lang="en-GB" dirty="0" smtClean="0"/>
          </a:p>
        </p:txBody>
      </p:sp>
      <p:pic>
        <p:nvPicPr>
          <p:cNvPr id="4" name="Picture 3" descr="CA-Moore.png"/>
          <p:cNvPicPr>
            <a:picLocks noChangeAspect="1"/>
          </p:cNvPicPr>
          <p:nvPr/>
        </p:nvPicPr>
        <p:blipFill>
          <a:blip r:embed="rId3" cstate="print"/>
          <a:stretch>
            <a:fillRect/>
          </a:stretch>
        </p:blipFill>
        <p:spPr>
          <a:xfrm>
            <a:off x="6228184" y="2996952"/>
            <a:ext cx="1656184" cy="16561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Conway’s Game of Life</a:t>
            </a:r>
            <a:endParaRPr lang="en-GB" dirty="0"/>
          </a:p>
        </p:txBody>
      </p:sp>
      <p:sp>
        <p:nvSpPr>
          <p:cNvPr id="3" name="Content Placeholder 2"/>
          <p:cNvSpPr>
            <a:spLocks noGrp="1"/>
          </p:cNvSpPr>
          <p:nvPr>
            <p:ph idx="1"/>
          </p:nvPr>
        </p:nvSpPr>
        <p:spPr/>
        <p:txBody>
          <a:bodyPr>
            <a:normAutofit/>
          </a:bodyPr>
          <a:lstStyle/>
          <a:p>
            <a:pPr marL="0" indent="17463">
              <a:buNone/>
            </a:pPr>
            <a:r>
              <a:rPr lang="en-GB" b="1" dirty="0" smtClean="0"/>
              <a:t>Rules </a:t>
            </a:r>
            <a:r>
              <a:rPr lang="en-GB" b="1" dirty="0"/>
              <a:t>for deriving a generation </a:t>
            </a:r>
            <a:r>
              <a:rPr lang="en-GB" b="1" dirty="0" smtClean="0"/>
              <a:t>from</a:t>
            </a:r>
          </a:p>
          <a:p>
            <a:pPr marL="0" indent="17463">
              <a:buNone/>
            </a:pPr>
            <a:r>
              <a:rPr lang="en-GB" b="1" dirty="0" smtClean="0"/>
              <a:t>the previous </a:t>
            </a:r>
            <a:r>
              <a:rPr lang="en-GB" b="1" dirty="0"/>
              <a:t>one </a:t>
            </a:r>
            <a:r>
              <a:rPr lang="en-GB" dirty="0" smtClean="0"/>
              <a:t>:</a:t>
            </a:r>
          </a:p>
          <a:p>
            <a:pPr marL="0" indent="17463">
              <a:lnSpc>
                <a:spcPct val="200000"/>
              </a:lnSpc>
              <a:buFont typeface="+mj-lt"/>
              <a:buAutoNum type="arabicPeriod"/>
            </a:pPr>
            <a:r>
              <a:rPr lang="en-US" dirty="0" smtClean="0"/>
              <a:t>  Birth</a:t>
            </a:r>
          </a:p>
          <a:p>
            <a:pPr marL="0" indent="17463">
              <a:lnSpc>
                <a:spcPct val="200000"/>
              </a:lnSpc>
              <a:buFont typeface="+mj-lt"/>
              <a:buAutoNum type="arabicPeriod"/>
            </a:pPr>
            <a:r>
              <a:rPr lang="en-US" dirty="0" smtClean="0"/>
              <a:t>  Survival</a:t>
            </a:r>
          </a:p>
          <a:p>
            <a:pPr marL="0" indent="17463">
              <a:lnSpc>
                <a:spcPct val="200000"/>
              </a:lnSpc>
              <a:buFont typeface="+mj-lt"/>
              <a:buAutoNum type="arabicPeriod"/>
            </a:pPr>
            <a:r>
              <a:rPr lang="en-US" dirty="0" smtClean="0"/>
              <a:t>  Death</a:t>
            </a:r>
          </a:p>
        </p:txBody>
      </p:sp>
      <p:pic>
        <p:nvPicPr>
          <p:cNvPr id="5" name="Picture 4" descr="birth0.gif"/>
          <p:cNvPicPr>
            <a:picLocks noChangeAspect="1"/>
          </p:cNvPicPr>
          <p:nvPr/>
        </p:nvPicPr>
        <p:blipFill>
          <a:blip r:embed="rId3" cstate="print"/>
          <a:stretch>
            <a:fillRect/>
          </a:stretch>
        </p:blipFill>
        <p:spPr>
          <a:xfrm>
            <a:off x="3347864" y="3212976"/>
            <a:ext cx="457200" cy="457200"/>
          </a:xfrm>
          <a:prstGeom prst="rect">
            <a:avLst/>
          </a:prstGeom>
        </p:spPr>
      </p:pic>
      <p:pic>
        <p:nvPicPr>
          <p:cNvPr id="6" name="Picture 5" descr="birth1.gif"/>
          <p:cNvPicPr>
            <a:picLocks noChangeAspect="1"/>
          </p:cNvPicPr>
          <p:nvPr/>
        </p:nvPicPr>
        <p:blipFill>
          <a:blip r:embed="rId4" cstate="print"/>
          <a:stretch>
            <a:fillRect/>
          </a:stretch>
        </p:blipFill>
        <p:spPr>
          <a:xfrm>
            <a:off x="4499992" y="3140968"/>
            <a:ext cx="457200" cy="457200"/>
          </a:xfrm>
          <a:prstGeom prst="rect">
            <a:avLst/>
          </a:prstGeom>
        </p:spPr>
      </p:pic>
      <p:pic>
        <p:nvPicPr>
          <p:cNvPr id="7" name="Picture 6" descr="surv0.gif"/>
          <p:cNvPicPr>
            <a:picLocks noChangeAspect="1"/>
          </p:cNvPicPr>
          <p:nvPr/>
        </p:nvPicPr>
        <p:blipFill>
          <a:blip r:embed="rId5" cstate="print"/>
          <a:stretch>
            <a:fillRect/>
          </a:stretch>
        </p:blipFill>
        <p:spPr>
          <a:xfrm>
            <a:off x="3322712" y="4221088"/>
            <a:ext cx="457200" cy="457200"/>
          </a:xfrm>
          <a:prstGeom prst="rect">
            <a:avLst/>
          </a:prstGeom>
        </p:spPr>
      </p:pic>
      <p:pic>
        <p:nvPicPr>
          <p:cNvPr id="8" name="Picture 7" descr="surv1.gif"/>
          <p:cNvPicPr>
            <a:picLocks noChangeAspect="1"/>
          </p:cNvPicPr>
          <p:nvPr/>
        </p:nvPicPr>
        <p:blipFill>
          <a:blip r:embed="rId6" cstate="print"/>
          <a:stretch>
            <a:fillRect/>
          </a:stretch>
        </p:blipFill>
        <p:spPr>
          <a:xfrm>
            <a:off x="4499992" y="4221088"/>
            <a:ext cx="457200" cy="457200"/>
          </a:xfrm>
          <a:prstGeom prst="rect">
            <a:avLst/>
          </a:prstGeom>
        </p:spPr>
      </p:pic>
      <p:pic>
        <p:nvPicPr>
          <p:cNvPr id="9" name="Picture 8" descr="surv2.gif"/>
          <p:cNvPicPr>
            <a:picLocks noChangeAspect="1"/>
          </p:cNvPicPr>
          <p:nvPr/>
        </p:nvPicPr>
        <p:blipFill>
          <a:blip r:embed="rId7" cstate="print"/>
          <a:stretch>
            <a:fillRect/>
          </a:stretch>
        </p:blipFill>
        <p:spPr>
          <a:xfrm>
            <a:off x="5292080" y="4149080"/>
            <a:ext cx="457200" cy="457200"/>
          </a:xfrm>
          <a:prstGeom prst="rect">
            <a:avLst/>
          </a:prstGeom>
        </p:spPr>
      </p:pic>
      <p:pic>
        <p:nvPicPr>
          <p:cNvPr id="10" name="Picture 9" descr="death0.gif"/>
          <p:cNvPicPr>
            <a:picLocks noChangeAspect="1"/>
          </p:cNvPicPr>
          <p:nvPr/>
        </p:nvPicPr>
        <p:blipFill>
          <a:blip r:embed="rId8" cstate="print"/>
          <a:stretch>
            <a:fillRect/>
          </a:stretch>
        </p:blipFill>
        <p:spPr>
          <a:xfrm>
            <a:off x="3203848" y="5445224"/>
            <a:ext cx="457200" cy="457200"/>
          </a:xfrm>
          <a:prstGeom prst="rect">
            <a:avLst/>
          </a:prstGeom>
        </p:spPr>
      </p:pic>
      <p:pic>
        <p:nvPicPr>
          <p:cNvPr id="11" name="Picture 10" descr="death1.gif"/>
          <p:cNvPicPr>
            <a:picLocks noChangeAspect="1"/>
          </p:cNvPicPr>
          <p:nvPr/>
        </p:nvPicPr>
        <p:blipFill>
          <a:blip r:embed="rId9" cstate="print"/>
          <a:stretch>
            <a:fillRect/>
          </a:stretch>
        </p:blipFill>
        <p:spPr>
          <a:xfrm>
            <a:off x="4355976" y="5445224"/>
            <a:ext cx="457200" cy="457200"/>
          </a:xfrm>
          <a:prstGeom prst="rect">
            <a:avLst/>
          </a:prstGeom>
        </p:spPr>
      </p:pic>
      <p:pic>
        <p:nvPicPr>
          <p:cNvPr id="12" name="Picture 11" descr="death2.gif"/>
          <p:cNvPicPr>
            <a:picLocks noChangeAspect="1"/>
          </p:cNvPicPr>
          <p:nvPr/>
        </p:nvPicPr>
        <p:blipFill>
          <a:blip r:embed="rId10" cstate="print"/>
          <a:stretch>
            <a:fillRect/>
          </a:stretch>
        </p:blipFill>
        <p:spPr>
          <a:xfrm>
            <a:off x="5436096" y="5301208"/>
            <a:ext cx="457200" cy="457200"/>
          </a:xfrm>
          <a:prstGeom prst="rect">
            <a:avLst/>
          </a:prstGeom>
        </p:spPr>
      </p:pic>
      <p:pic>
        <p:nvPicPr>
          <p:cNvPr id="13" name="Picture 12" descr="death3.gif"/>
          <p:cNvPicPr>
            <a:picLocks noChangeAspect="1"/>
          </p:cNvPicPr>
          <p:nvPr/>
        </p:nvPicPr>
        <p:blipFill>
          <a:blip r:embed="rId11" cstate="print"/>
          <a:stretch>
            <a:fillRect/>
          </a:stretch>
        </p:blipFill>
        <p:spPr>
          <a:xfrm>
            <a:off x="6516216" y="5517232"/>
            <a:ext cx="457200" cy="457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GB" dirty="0"/>
          </a:p>
        </p:txBody>
      </p:sp>
      <p:pic>
        <p:nvPicPr>
          <p:cNvPr id="1026" name="Picture 2" descr="D:\Google Drive\Courses\LondonMET\Undergraduate_COMPUTING\5_2013_Outumn\Artificial Intelligence\GameOfLife\Notes\PresentationPics\Glider.gif"/>
          <p:cNvPicPr>
            <a:picLocks noGrp="1" noChangeAspect="1" noChangeArrowheads="1" noCrop="1"/>
          </p:cNvPicPr>
          <p:nvPr>
            <p:ph idx="1"/>
          </p:nvPr>
        </p:nvPicPr>
        <p:blipFill>
          <a:blip r:embed="rId2" cstate="print"/>
          <a:stretch>
            <a:fillRect/>
          </a:stretch>
        </p:blipFill>
        <p:spPr bwMode="auto">
          <a:xfrm>
            <a:off x="5940152" y="1700808"/>
            <a:ext cx="2016224" cy="2016224"/>
          </a:xfrm>
          <a:prstGeom prst="rect">
            <a:avLst/>
          </a:prstGeom>
          <a:noFill/>
        </p:spPr>
      </p:pic>
      <p:pic>
        <p:nvPicPr>
          <p:cNvPr id="10" name="Picture 9" descr="Block.png"/>
          <p:cNvPicPr>
            <a:picLocks noChangeAspect="1"/>
          </p:cNvPicPr>
          <p:nvPr/>
        </p:nvPicPr>
        <p:blipFill>
          <a:blip r:embed="rId3" cstate="print"/>
          <a:stretch>
            <a:fillRect/>
          </a:stretch>
        </p:blipFill>
        <p:spPr>
          <a:xfrm>
            <a:off x="1259632" y="1772816"/>
            <a:ext cx="1944216" cy="1944216"/>
          </a:xfrm>
          <a:prstGeom prst="rect">
            <a:avLst/>
          </a:prstGeom>
        </p:spPr>
      </p:pic>
      <p:pic>
        <p:nvPicPr>
          <p:cNvPr id="1027" name="Picture 3" descr="D:\Google Drive\Courses\LondonMET\Undergraduate_COMPUTING\5_2013_Outumn\Artificial Intelligence\GameOfLife\Notes\PresentationPics\Blinker.gif"/>
          <p:cNvPicPr>
            <a:picLocks noChangeAspect="1" noChangeArrowheads="1" noCrop="1"/>
          </p:cNvPicPr>
          <p:nvPr/>
        </p:nvPicPr>
        <p:blipFill>
          <a:blip r:embed="rId4" cstate="print"/>
          <a:srcRect/>
          <a:stretch>
            <a:fillRect/>
          </a:stretch>
        </p:blipFill>
        <p:spPr bwMode="auto">
          <a:xfrm>
            <a:off x="3491880" y="1700808"/>
            <a:ext cx="2016224" cy="2016224"/>
          </a:xfrm>
          <a:prstGeom prst="rect">
            <a:avLst/>
          </a:prstGeom>
          <a:noFill/>
        </p:spPr>
      </p:pic>
      <p:sp>
        <p:nvSpPr>
          <p:cNvPr id="13" name="TextBox 12"/>
          <p:cNvSpPr txBox="1"/>
          <p:nvPr/>
        </p:nvSpPr>
        <p:spPr>
          <a:xfrm>
            <a:off x="1259632" y="1412776"/>
            <a:ext cx="1944216" cy="369332"/>
          </a:xfrm>
          <a:prstGeom prst="rect">
            <a:avLst/>
          </a:prstGeom>
          <a:noFill/>
        </p:spPr>
        <p:txBody>
          <a:bodyPr wrap="square" rtlCol="0">
            <a:spAutoFit/>
          </a:bodyPr>
          <a:lstStyle/>
          <a:p>
            <a:r>
              <a:rPr lang="en-US" dirty="0" smtClean="0"/>
              <a:t>Block (still life)</a:t>
            </a:r>
            <a:endParaRPr lang="en-GB" dirty="0"/>
          </a:p>
        </p:txBody>
      </p:sp>
      <p:sp>
        <p:nvSpPr>
          <p:cNvPr id="14" name="TextBox 13"/>
          <p:cNvSpPr txBox="1"/>
          <p:nvPr/>
        </p:nvSpPr>
        <p:spPr>
          <a:xfrm>
            <a:off x="3203848" y="1340768"/>
            <a:ext cx="2808312" cy="369332"/>
          </a:xfrm>
          <a:prstGeom prst="rect">
            <a:avLst/>
          </a:prstGeom>
          <a:noFill/>
        </p:spPr>
        <p:txBody>
          <a:bodyPr wrap="square" rtlCol="0">
            <a:spAutoFit/>
          </a:bodyPr>
          <a:lstStyle/>
          <a:p>
            <a:r>
              <a:rPr lang="en-US" dirty="0" smtClean="0"/>
              <a:t>Blinker (period 2 oscillator)</a:t>
            </a:r>
            <a:endParaRPr lang="en-GB" dirty="0"/>
          </a:p>
        </p:txBody>
      </p:sp>
      <p:sp>
        <p:nvSpPr>
          <p:cNvPr id="15" name="TextBox 14"/>
          <p:cNvSpPr txBox="1"/>
          <p:nvPr/>
        </p:nvSpPr>
        <p:spPr>
          <a:xfrm>
            <a:off x="5868144" y="1340768"/>
            <a:ext cx="1944216" cy="369332"/>
          </a:xfrm>
          <a:prstGeom prst="rect">
            <a:avLst/>
          </a:prstGeom>
          <a:noFill/>
        </p:spPr>
        <p:txBody>
          <a:bodyPr wrap="square" rtlCol="0">
            <a:spAutoFit/>
          </a:bodyPr>
          <a:lstStyle/>
          <a:p>
            <a:r>
              <a:rPr lang="en-US" dirty="0" smtClean="0"/>
              <a:t>Glider (spaceship)</a:t>
            </a:r>
            <a:endParaRPr lang="en-GB" dirty="0"/>
          </a:p>
        </p:txBody>
      </p:sp>
      <p:sp>
        <p:nvSpPr>
          <p:cNvPr id="16" name="TextBox 15"/>
          <p:cNvSpPr txBox="1"/>
          <p:nvPr/>
        </p:nvSpPr>
        <p:spPr>
          <a:xfrm>
            <a:off x="971600" y="3995772"/>
            <a:ext cx="2664296" cy="369332"/>
          </a:xfrm>
          <a:prstGeom prst="rect">
            <a:avLst/>
          </a:prstGeom>
          <a:noFill/>
        </p:spPr>
        <p:txBody>
          <a:bodyPr wrap="square" rtlCol="0">
            <a:spAutoFit/>
          </a:bodyPr>
          <a:lstStyle/>
          <a:p>
            <a:r>
              <a:rPr lang="en-US" dirty="0" smtClean="0"/>
              <a:t>Pulsar (period 3 oscillator)</a:t>
            </a:r>
            <a:endParaRPr lang="en-GB" dirty="0"/>
          </a:p>
        </p:txBody>
      </p:sp>
      <p:pic>
        <p:nvPicPr>
          <p:cNvPr id="3" name="Picture 2" descr="D:\Google Drive\Courses\LondonMET\Undergraduate_COMPUTING\5_2013_Outumn\Artificial Intelligence\GameOfLife\Notes\Presentation\Game_of_life_pulsar.gif"/>
          <p:cNvPicPr>
            <a:picLocks noChangeAspect="1" noChangeArrowheads="1" noCrop="1"/>
          </p:cNvPicPr>
          <p:nvPr/>
        </p:nvPicPr>
        <p:blipFill>
          <a:blip r:embed="rId5" cstate="print"/>
          <a:srcRect/>
          <a:stretch>
            <a:fillRect/>
          </a:stretch>
        </p:blipFill>
        <p:spPr bwMode="auto">
          <a:xfrm>
            <a:off x="1259632" y="4365104"/>
            <a:ext cx="2160240" cy="2160240"/>
          </a:xfrm>
          <a:prstGeom prst="rect">
            <a:avLst/>
          </a:prstGeom>
          <a:noFill/>
        </p:spPr>
      </p:pic>
      <p:pic>
        <p:nvPicPr>
          <p:cNvPr id="12" name="Picture 11" descr="Coordinates.jpg"/>
          <p:cNvPicPr>
            <a:picLocks noChangeAspect="1"/>
          </p:cNvPicPr>
          <p:nvPr/>
        </p:nvPicPr>
        <p:blipFill>
          <a:blip r:embed="rId6" cstate="print"/>
          <a:stretch>
            <a:fillRect/>
          </a:stretch>
        </p:blipFill>
        <p:spPr>
          <a:xfrm>
            <a:off x="4499992" y="3861048"/>
            <a:ext cx="2736304" cy="2771775"/>
          </a:xfrm>
          <a:prstGeom prst="rect">
            <a:avLst/>
          </a:prstGeom>
        </p:spPr>
      </p:pic>
      <p:sp>
        <p:nvSpPr>
          <p:cNvPr id="17" name="TextBox 16"/>
          <p:cNvSpPr txBox="1"/>
          <p:nvPr/>
        </p:nvSpPr>
        <p:spPr>
          <a:xfrm>
            <a:off x="5076056" y="5949280"/>
            <a:ext cx="2160240" cy="646331"/>
          </a:xfrm>
          <a:prstGeom prst="rect">
            <a:avLst/>
          </a:prstGeom>
          <a:solidFill>
            <a:schemeClr val="bg1"/>
          </a:solidFill>
        </p:spPr>
        <p:txBody>
          <a:bodyPr wrap="square" rtlCol="0">
            <a:spAutoFit/>
          </a:bodyPr>
          <a:lstStyle/>
          <a:p>
            <a:r>
              <a:rPr lang="en-US" dirty="0" smtClean="0"/>
              <a:t>Cartesian coordinate</a:t>
            </a:r>
          </a:p>
          <a:p>
            <a:r>
              <a:rPr lang="en-US" dirty="0" smtClean="0"/>
              <a:t>          system</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r>
              <a:rPr lang="en-US" dirty="0" smtClean="0"/>
              <a:t>(2)</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attention!</a:t>
            </a:r>
            <a:endParaRPr lang="en-GB" dirty="0"/>
          </a:p>
        </p:txBody>
      </p:sp>
      <p:sp>
        <p:nvSpPr>
          <p:cNvPr id="3" name="Content Placeholder 2"/>
          <p:cNvSpPr>
            <a:spLocks noGrp="1"/>
          </p:cNvSpPr>
          <p:nvPr>
            <p:ph idx="1"/>
          </p:nvPr>
        </p:nvSpPr>
        <p:spPr/>
        <p:txBody>
          <a:bodyPr/>
          <a:lstStyle/>
          <a:p>
            <a:r>
              <a:rPr lang="en-US" dirty="0" smtClean="0"/>
              <a:t>Do you have any questions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380</Words>
  <Application>Microsoft Office PowerPoint</Application>
  <PresentationFormat>On-screen Show (4:3)</PresentationFormat>
  <Paragraphs>66</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Conway's Game of Life </vt:lpstr>
      <vt:lpstr>Task</vt:lpstr>
      <vt:lpstr>Cellular Automata</vt:lpstr>
      <vt:lpstr>Conway's Game of Life</vt:lpstr>
      <vt:lpstr>Rules for Conway’s Game of Life</vt:lpstr>
      <vt:lpstr>Patterns</vt:lpstr>
      <vt:lpstr>Algorithm (1)</vt:lpstr>
      <vt:lpstr>Algorithm (2)</vt:lpstr>
      <vt:lpstr>Thank you for your attention!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 </dc:title>
  <dc:creator>Pavol Ondzik</dc:creator>
  <cp:lastModifiedBy>Pavol Ondzik</cp:lastModifiedBy>
  <cp:revision>89</cp:revision>
  <dcterms:created xsi:type="dcterms:W3CDTF">2013-11-26T10:13:09Z</dcterms:created>
  <dcterms:modified xsi:type="dcterms:W3CDTF">2013-12-11T18:16:55Z</dcterms:modified>
</cp:coreProperties>
</file>