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8" r:id="rId4"/>
    <p:sldId id="266" r:id="rId5"/>
    <p:sldId id="271" r:id="rId6"/>
    <p:sldId id="267" r:id="rId7"/>
    <p:sldId id="257" r:id="rId8"/>
    <p:sldId id="269" r:id="rId9"/>
    <p:sldId id="270" r:id="rId10"/>
    <p:sldId id="261"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94" autoAdjust="0"/>
    <p:restoredTop sz="54659" autoAdjust="0"/>
  </p:normalViewPr>
  <p:slideViewPr>
    <p:cSldViewPr>
      <p:cViewPr>
        <p:scale>
          <a:sx n="69" d="100"/>
          <a:sy n="69" d="100"/>
        </p:scale>
        <p:origin x="-1098" y="810"/>
      </p:cViewPr>
      <p:guideLst>
        <p:guide orient="horz" pos="2160"/>
        <p:guide pos="2880"/>
      </p:guideLst>
    </p:cSldViewPr>
  </p:slideViewPr>
  <p:notesTextViewPr>
    <p:cViewPr>
      <p:scale>
        <a:sx n="100" d="100"/>
        <a:sy n="100" d="100"/>
      </p:scale>
      <p:origin x="0" y="57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6B4D-F637-4364-9B64-02E2D6AD5AEE}" type="datetimeFigureOut">
              <a:rPr lang="en-GB" smtClean="0"/>
              <a:pPr/>
              <a:t>27/12/2013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6559C-DBE4-4E87-B899-8F22E096633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Elementary_cellular_automat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Chi_squared_test" TargetMode="External"/><Relationship Id="rId3" Type="http://schemas.openxmlformats.org/officeDocument/2006/relationships/hyperlink" Target="http://oeis.org/A070952" TargetMode="External"/><Relationship Id="rId7" Type="http://schemas.openxmlformats.org/officeDocument/2006/relationships/hyperlink" Target="http://www.iwriteiam.nl/Rule30.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Matthew_Cook" TargetMode="External"/><Relationship Id="rId5" Type="http://schemas.openxmlformats.org/officeDocument/2006/relationships/hyperlink" Target="http://en.wikipedia.org/wiki/Pseudorandom_number_generator" TargetMode="External"/><Relationship Id="rId4" Type="http://schemas.openxmlformats.org/officeDocument/2006/relationships/hyperlink" Target="http://en.wikipedia.org/wiki/On-Line_Encyclopedia_of_Integer_Sequences" TargetMode="External"/><Relationship Id="rId9" Type="http://schemas.openxmlformats.org/officeDocument/2006/relationships/hyperlink" Target="http://en.wikipedia.org/wiki/Rule_3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flamingo tongue snail, </a:t>
            </a:r>
            <a:r>
              <a:rPr lang="en-GB" sz="1200" b="0" i="1" kern="1200" dirty="0" err="1" smtClean="0">
                <a:solidFill>
                  <a:schemeClr val="tx1"/>
                </a:solidFill>
                <a:latin typeface="+mn-lt"/>
                <a:ea typeface="+mn-ea"/>
                <a:cs typeface="+mn-cs"/>
              </a:rPr>
              <a:t>Cyphoma</a:t>
            </a:r>
            <a:r>
              <a:rPr lang="en-GB" sz="1200" b="0" i="1" kern="1200" dirty="0" smtClean="0">
                <a:solidFill>
                  <a:schemeClr val="tx1"/>
                </a:solidFill>
                <a:latin typeface="+mn-lt"/>
                <a:ea typeface="+mn-ea"/>
                <a:cs typeface="+mn-cs"/>
              </a:rPr>
              <a:t> </a:t>
            </a:r>
            <a:r>
              <a:rPr lang="en-GB" sz="1200" b="0" i="1" kern="1200" dirty="0" err="1" smtClean="0">
                <a:solidFill>
                  <a:schemeClr val="tx1"/>
                </a:solidFill>
                <a:latin typeface="+mn-lt"/>
                <a:ea typeface="+mn-ea"/>
                <a:cs typeface="+mn-cs"/>
              </a:rPr>
              <a:t>gibbosum</a:t>
            </a:r>
            <a:r>
              <a:rPr lang="en-GB" sz="1200" b="0" i="1" kern="1200" dirty="0" smtClean="0">
                <a:solidFill>
                  <a:schemeClr val="tx1"/>
                </a:solidFill>
                <a:latin typeface="+mn-lt"/>
                <a:ea typeface="+mn-ea"/>
                <a:cs typeface="+mn-cs"/>
              </a:rPr>
              <a:t>,</a:t>
            </a:r>
            <a:r>
              <a:rPr lang="en-GB" sz="1200" b="0" i="0" kern="1200" dirty="0" smtClean="0">
                <a:solidFill>
                  <a:schemeClr val="tx1"/>
                </a:solidFill>
                <a:latin typeface="+mn-lt"/>
                <a:ea typeface="+mn-ea"/>
                <a:cs typeface="+mn-cs"/>
              </a:rPr>
              <a:t> is a common and easily recognized gastropod </a:t>
            </a:r>
            <a:r>
              <a:rPr lang="en-GB" sz="1200" b="0" i="0" kern="1200" dirty="0" err="1" smtClean="0">
                <a:solidFill>
                  <a:schemeClr val="tx1"/>
                </a:solidFill>
                <a:latin typeface="+mn-lt"/>
                <a:ea typeface="+mn-ea"/>
                <a:cs typeface="+mn-cs"/>
              </a:rPr>
              <a:t>mollusk</a:t>
            </a:r>
            <a:r>
              <a:rPr lang="en-GB" sz="1200" b="0" i="0" kern="1200" dirty="0" smtClean="0">
                <a:solidFill>
                  <a:schemeClr val="tx1"/>
                </a:solidFill>
                <a:latin typeface="+mn-lt"/>
                <a:ea typeface="+mn-ea"/>
                <a:cs typeface="+mn-cs"/>
              </a:rPr>
              <a:t> found in shallow waters of the tropical western Atlantic. It has a bright orange, white, and black pattern on the mantle folds that cover the shell in life.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[5][Continuous spatial automaton, for example Reaction–diffusion system imitates more complex patterns, like large spots,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 small spots, cheetah and leopard patterns,</a:t>
            </a:r>
            <a:r>
              <a:rPr lang="en-GB" sz="1200" b="0" i="0" kern="1200" baseline="0" dirty="0" smtClean="0">
                <a:solidFill>
                  <a:schemeClr val="tx1"/>
                </a:solidFill>
                <a:latin typeface="+mn-lt"/>
                <a:ea typeface="+mn-ea"/>
                <a:cs typeface="+mn-cs"/>
              </a:rPr>
              <a:t> random stripes and mixed large-and-small stripes.]</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Wolfram code: 1D elementary CA</a:t>
            </a:r>
          </a:p>
          <a:p>
            <a:r>
              <a:rPr lang="en-GB" dirty="0" err="1" smtClean="0"/>
              <a:t>Mirek's</a:t>
            </a:r>
            <a:r>
              <a:rPr lang="en-GB" dirty="0" smtClean="0"/>
              <a:t> </a:t>
            </a:r>
            <a:r>
              <a:rPr lang="en-GB" dirty="0" err="1" smtClean="0"/>
              <a:t>Cellebration</a:t>
            </a:r>
            <a:r>
              <a:rPr lang="en-GB" dirty="0" smtClean="0"/>
              <a:t> (</a:t>
            </a:r>
            <a:r>
              <a:rPr lang="en-GB" dirty="0" err="1" smtClean="0"/>
              <a:t>MCell</a:t>
            </a:r>
            <a:r>
              <a:rPr lang="en-GB" dirty="0" smtClean="0"/>
              <a:t>): 23/3</a:t>
            </a:r>
          </a:p>
          <a:p>
            <a:r>
              <a:rPr lang="en-GB" dirty="0" smtClean="0"/>
              <a:t>Golly/RLE format: B3/S23</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In </a:t>
            </a:r>
            <a:r>
              <a:rPr lang="en-GB" sz="1200" b="1" i="0" kern="1200" dirty="0" smtClean="0">
                <a:solidFill>
                  <a:schemeClr val="tx1"/>
                </a:solidFill>
                <a:latin typeface="+mn-lt"/>
                <a:ea typeface="+mn-ea"/>
                <a:cs typeface="+mn-cs"/>
              </a:rPr>
              <a:t>all of Wolfram's elementary cellular automata</a:t>
            </a:r>
            <a:r>
              <a:rPr lang="en-GB" sz="1200" b="0" i="0" kern="1200" dirty="0" smtClean="0">
                <a:solidFill>
                  <a:schemeClr val="tx1"/>
                </a:solidFill>
                <a:latin typeface="+mn-lt"/>
                <a:ea typeface="+mn-ea"/>
                <a:cs typeface="+mn-cs"/>
              </a:rPr>
              <a:t>, an infinite one-dimensional array of cellular automaton cells with only two states is considered, with each cell in some initial state. At discrete time intervals, every cell spontaneously changes state based on its current state and the state of its two </a:t>
            </a:r>
            <a:r>
              <a:rPr lang="en-GB" sz="1200" b="0" i="0" kern="1200" dirty="0" err="1" smtClean="0">
                <a:solidFill>
                  <a:schemeClr val="tx1"/>
                </a:solidFill>
                <a:latin typeface="+mn-lt"/>
                <a:ea typeface="+mn-ea"/>
                <a:cs typeface="+mn-cs"/>
              </a:rPr>
              <a:t>neighbors</a:t>
            </a:r>
            <a:r>
              <a:rPr lang="en-GB" sz="1200" b="0" i="0" kern="1200" dirty="0" smtClean="0">
                <a:solidFill>
                  <a:schemeClr val="tx1"/>
                </a:solidFill>
                <a:latin typeface="+mn-lt"/>
                <a:ea typeface="+mn-ea"/>
                <a:cs typeface="+mn-cs"/>
              </a:rPr>
              <a:t>. For Rule 30, the rule set which governs the next state of the automaton </a:t>
            </a:r>
            <a:r>
              <a:rPr lang="en-GB" sz="1200" b="0" i="0" kern="1200" dirty="0" smtClean="0">
                <a:solidFill>
                  <a:schemeClr val="tx1"/>
                </a:solidFill>
                <a:latin typeface="+mn-lt"/>
                <a:ea typeface="+mn-ea"/>
                <a:cs typeface="+mn-cs"/>
              </a:rPr>
              <a:t>is</a:t>
            </a:r>
            <a:r>
              <a:rPr lang="en-GB" sz="1200" b="0" i="0" kern="1200" baseline="0" dirty="0" smtClean="0">
                <a:solidFill>
                  <a:schemeClr val="tx1"/>
                </a:solidFill>
                <a:latin typeface="+mn-lt"/>
                <a:ea typeface="+mn-ea"/>
                <a:cs typeface="+mn-cs"/>
              </a:rPr>
              <a:t> displayed in table on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There are 8 = 2</a:t>
            </a:r>
            <a:r>
              <a:rPr lang="en-GB" sz="1200" b="0" i="0" kern="1200" baseline="30000" dirty="0" smtClean="0">
                <a:solidFill>
                  <a:schemeClr val="tx1"/>
                </a:solidFill>
                <a:latin typeface="+mn-lt"/>
                <a:ea typeface="+mn-ea"/>
                <a:cs typeface="+mn-cs"/>
              </a:rPr>
              <a:t>3</a:t>
            </a:r>
            <a:r>
              <a:rPr lang="en-GB" sz="1200" b="0" i="0" kern="1200" dirty="0" smtClean="0">
                <a:solidFill>
                  <a:schemeClr val="tx1"/>
                </a:solidFill>
                <a:latin typeface="+mn-lt"/>
                <a:ea typeface="+mn-ea"/>
                <a:cs typeface="+mn-cs"/>
              </a:rPr>
              <a:t> possible configurations for a cell and its two immediate </a:t>
            </a:r>
            <a:r>
              <a:rPr lang="en-GB" sz="1200" b="0" i="0" kern="1200" dirty="0" err="1" smtClean="0">
                <a:solidFill>
                  <a:schemeClr val="tx1"/>
                </a:solidFill>
                <a:latin typeface="+mn-lt"/>
                <a:ea typeface="+mn-ea"/>
                <a:cs typeface="+mn-cs"/>
              </a:rPr>
              <a:t>neighbors</a:t>
            </a:r>
            <a:r>
              <a:rPr lang="en-GB" sz="1200" b="0" i="0" kern="1200" dirty="0" smtClean="0">
                <a:solidFill>
                  <a:schemeClr val="tx1"/>
                </a:solidFill>
                <a:latin typeface="+mn-lt"/>
                <a:ea typeface="+mn-ea"/>
                <a:cs typeface="+mn-cs"/>
              </a:rPr>
              <a:t>. The rule defining the cellular automaton specifies the resulting state for each of these possibilities . (There are 256 = 2</a:t>
            </a:r>
            <a:r>
              <a:rPr lang="en-GB" sz="1200" b="0" i="0" kern="1200" baseline="30000" dirty="0" smtClean="0">
                <a:solidFill>
                  <a:schemeClr val="tx1"/>
                </a:solidFill>
                <a:latin typeface="+mn-lt"/>
                <a:ea typeface="+mn-ea"/>
                <a:cs typeface="+mn-cs"/>
              </a:rPr>
              <a:t>23</a:t>
            </a:r>
            <a:r>
              <a:rPr lang="en-GB" sz="1200" b="0" i="0" kern="1200" dirty="0" smtClean="0">
                <a:solidFill>
                  <a:schemeClr val="tx1"/>
                </a:solidFill>
                <a:latin typeface="+mn-lt"/>
                <a:ea typeface="+mn-ea"/>
                <a:cs typeface="+mn-cs"/>
              </a:rPr>
              <a:t> possible elementary cellular automata.)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 Each possible current configuration is written in order, 111, 110, ..., 001, 000, and the resulting state for each of these configurations is written in the same order and interpreted as the binary representation of an integer. This number is taken to be the rule number of the automaton.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[OR]</a:t>
            </a:r>
          </a:p>
          <a:p>
            <a:r>
              <a:rPr lang="en-GB" sz="1200" kern="1200" dirty="0" smtClean="0">
                <a:solidFill>
                  <a:schemeClr val="tx1"/>
                </a:solidFill>
                <a:latin typeface="+mn-lt"/>
                <a:ea typeface="+mn-ea"/>
                <a:cs typeface="+mn-cs"/>
              </a:rPr>
              <a:t>[Binary representation of number 30 is 00011110 (little </a:t>
            </a:r>
            <a:r>
              <a:rPr lang="en-GB" sz="1200" kern="1200" dirty="0" err="1" smtClean="0">
                <a:solidFill>
                  <a:schemeClr val="tx1"/>
                </a:solidFill>
                <a:latin typeface="+mn-lt"/>
                <a:ea typeface="+mn-ea"/>
                <a:cs typeface="+mn-cs"/>
              </a:rPr>
              <a:t>endian</a:t>
            </a:r>
            <a:r>
              <a:rPr lang="en-GB" sz="1200" kern="1200" dirty="0" smtClean="0">
                <a:solidFill>
                  <a:schemeClr val="tx1"/>
                </a:solidFill>
                <a:latin typeface="+mn-lt"/>
                <a:ea typeface="+mn-ea"/>
                <a:cs typeface="+mn-cs"/>
              </a:rPr>
              <a:t>). This number is composed of all possible configurations for a cell and its two immediate </a:t>
            </a:r>
            <a:r>
              <a:rPr lang="en-GB" sz="1200" kern="1200" dirty="0" err="1" smtClean="0">
                <a:solidFill>
                  <a:schemeClr val="tx1"/>
                </a:solidFill>
                <a:latin typeface="+mn-lt"/>
                <a:ea typeface="+mn-ea"/>
                <a:cs typeface="+mn-cs"/>
              </a:rPr>
              <a:t>neighbors</a:t>
            </a:r>
            <a:r>
              <a:rPr lang="en-GB" sz="1200" kern="1200" dirty="0" smtClean="0">
                <a:solidFill>
                  <a:schemeClr val="tx1"/>
                </a:solidFill>
                <a:latin typeface="+mn-lt"/>
                <a:ea typeface="+mn-ea"/>
                <a:cs typeface="+mn-cs"/>
              </a:rPr>
              <a:t> (left and right </a:t>
            </a:r>
            <a:r>
              <a:rPr lang="en-GB" sz="1200" kern="1200" dirty="0" err="1" smtClean="0">
                <a:solidFill>
                  <a:schemeClr val="tx1"/>
                </a:solidFill>
                <a:latin typeface="+mn-lt"/>
                <a:ea typeface="+mn-ea"/>
                <a:cs typeface="+mn-cs"/>
              </a:rPr>
              <a:t>neigbour</a:t>
            </a:r>
            <a:r>
              <a:rPr lang="en-GB" sz="1200" kern="1200" dirty="0" smtClean="0">
                <a:solidFill>
                  <a:schemeClr val="tx1"/>
                </a:solidFill>
                <a:latin typeface="+mn-lt"/>
                <a:ea typeface="+mn-ea"/>
                <a:cs typeface="+mn-cs"/>
              </a:rPr>
              <a:t>). These configurations have following order: 111, 110, 101, 100, 011, 010, 001, 000. First configuration (000) from right has assigned right-most bit 0, second (001) has 1, etc.&lt;</a:t>
            </a:r>
            <a:r>
              <a:rPr lang="en-GB" sz="1200" kern="1200" dirty="0" err="1" smtClean="0">
                <a:solidFill>
                  <a:schemeClr val="tx1"/>
                </a:solidFill>
                <a:latin typeface="+mn-lt"/>
                <a:ea typeface="+mn-ea"/>
                <a:cs typeface="+mn-cs"/>
              </a:rPr>
              <a:t>br</a:t>
            </a:r>
            <a:r>
              <a:rPr lang="en-GB" sz="1200" kern="1200" dirty="0" smtClean="0">
                <a:solidFill>
                  <a:schemeClr val="tx1"/>
                </a:solidFill>
                <a:latin typeface="+mn-lt"/>
                <a:ea typeface="+mn-ea"/>
                <a:cs typeface="+mn-cs"/>
              </a:rPr>
              <a:t>/&gt; The binary number (00011110) is taken to be the rule number of the </a:t>
            </a:r>
            <a:r>
              <a:rPr lang="en-GB" sz="1200" kern="1200" smtClean="0">
                <a:solidFill>
                  <a:schemeClr val="tx1"/>
                </a:solidFill>
                <a:latin typeface="+mn-lt"/>
                <a:ea typeface="+mn-ea"/>
                <a:cs typeface="+mn-cs"/>
              </a:rPr>
              <a:t>automaton.]</a:t>
            </a:r>
            <a:endParaRPr lang="en-US" sz="1200" b="0" i="0" kern="120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mn-cs"/>
              </a:rPr>
              <a:t>The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pattern on </a:t>
            </a:r>
            <a:r>
              <a:rPr lang="en-GB" dirty="0" smtClean="0"/>
              <a:t>cone shell </a:t>
            </a:r>
            <a:r>
              <a:rPr lang="en-GB" sz="1200" b="0" i="0" kern="1200" dirty="0" smtClean="0">
                <a:solidFill>
                  <a:schemeClr val="tx1"/>
                </a:solidFill>
                <a:latin typeface="+mn-lt"/>
                <a:ea typeface="+mn-ea"/>
                <a:cs typeface="+mn-cs"/>
              </a:rPr>
              <a:t>resembles a cellular automaton named rule 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Reflections and complements … </a:t>
            </a:r>
            <a:r>
              <a:rPr lang="en-GB" dirty="0" smtClean="0">
                <a:hlinkClick r:id="rId3"/>
              </a:rPr>
              <a:t>http://en.wikipedia.org/wiki/Elementary_cellular_automaton</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Patterns of some seashells, like the ones in </a:t>
            </a:r>
            <a:r>
              <a:rPr lang="en-GB" sz="1200" b="0" i="0" kern="1200" dirty="0" err="1" smtClean="0">
                <a:solidFill>
                  <a:schemeClr val="tx1"/>
                </a:solidFill>
                <a:latin typeface="+mn-lt"/>
                <a:ea typeface="+mn-ea"/>
                <a:cs typeface="+mn-cs"/>
              </a:rPr>
              <a:t>Conus</a:t>
            </a:r>
            <a:r>
              <a:rPr lang="en-GB" sz="1200" b="0" i="0" kern="1200" dirty="0" smtClean="0">
                <a:solidFill>
                  <a:schemeClr val="tx1"/>
                </a:solidFill>
                <a:latin typeface="+mn-lt"/>
                <a:ea typeface="+mn-ea"/>
                <a:cs typeface="+mn-cs"/>
              </a:rPr>
              <a:t> and </a:t>
            </a:r>
            <a:r>
              <a:rPr lang="en-GB" sz="1200" b="0" i="0" kern="1200" dirty="0" err="1" smtClean="0">
                <a:solidFill>
                  <a:schemeClr val="tx1"/>
                </a:solidFill>
                <a:latin typeface="+mn-lt"/>
                <a:ea typeface="+mn-ea"/>
                <a:cs typeface="+mn-cs"/>
              </a:rPr>
              <a:t>Cymbiola</a:t>
            </a:r>
            <a:r>
              <a:rPr lang="en-GB" sz="1200" b="0" i="0" kern="1200" dirty="0" smtClean="0">
                <a:solidFill>
                  <a:schemeClr val="tx1"/>
                </a:solidFill>
                <a:latin typeface="+mn-lt"/>
                <a:ea typeface="+mn-ea"/>
                <a:cs typeface="+mn-cs"/>
              </a:rPr>
              <a:t> genus, are generated by natural cellular automata. The pigment cells reside in a narrow band along the shell's lip</a:t>
            </a:r>
            <a:r>
              <a:rPr lang="en-GB" sz="1200" b="1" i="0" kern="1200" dirty="0" smtClean="0">
                <a:solidFill>
                  <a:schemeClr val="tx1"/>
                </a:solidFill>
                <a:latin typeface="+mn-lt"/>
                <a:ea typeface="+mn-ea"/>
                <a:cs typeface="+mn-cs"/>
              </a:rPr>
              <a:t>. Each cell secretes pigments according to the activating and inhibiting activity of its neighbour pigment cells, obeying a natural version of a mathematical rule.</a:t>
            </a:r>
            <a:r>
              <a:rPr lang="en-GB" sz="1200" b="0" i="0" kern="1200" dirty="0" smtClean="0">
                <a:solidFill>
                  <a:schemeClr val="tx1"/>
                </a:solidFill>
                <a:latin typeface="+mn-lt"/>
                <a:ea typeface="+mn-ea"/>
                <a:cs typeface="+mn-cs"/>
              </a:rPr>
              <a:t> The cell band leaves the </a:t>
            </a:r>
            <a:r>
              <a:rPr lang="en-GB" sz="1200" b="0" i="0" kern="1200" dirty="0" err="1" smtClean="0">
                <a:solidFill>
                  <a:schemeClr val="tx1"/>
                </a:solidFill>
                <a:latin typeface="+mn-lt"/>
                <a:ea typeface="+mn-ea"/>
                <a:cs typeface="+mn-cs"/>
              </a:rPr>
              <a:t>colored</a:t>
            </a:r>
            <a:r>
              <a:rPr lang="en-GB" sz="1200" b="0" i="0" kern="1200" dirty="0" smtClean="0">
                <a:solidFill>
                  <a:schemeClr val="tx1"/>
                </a:solidFill>
                <a:latin typeface="+mn-lt"/>
                <a:ea typeface="+mn-ea"/>
                <a:cs typeface="+mn-cs"/>
              </a:rPr>
              <a:t> pattern on the shell as it grows slowly. For example, the widespread species </a:t>
            </a:r>
            <a:r>
              <a:rPr lang="en-GB" sz="1200" b="0" i="0" kern="1200" dirty="0" err="1" smtClean="0">
                <a:solidFill>
                  <a:schemeClr val="tx1"/>
                </a:solidFill>
                <a:latin typeface="+mn-lt"/>
                <a:ea typeface="+mn-ea"/>
                <a:cs typeface="+mn-cs"/>
              </a:rPr>
              <a:t>Conus</a:t>
            </a:r>
            <a:r>
              <a:rPr lang="en-GB" sz="1200" b="0" i="0" kern="1200" dirty="0" smtClean="0">
                <a:solidFill>
                  <a:schemeClr val="tx1"/>
                </a:solidFill>
                <a:latin typeface="+mn-lt"/>
                <a:ea typeface="+mn-ea"/>
                <a:cs typeface="+mn-cs"/>
              </a:rPr>
              <a:t> textile bears a pattern resembling Wolfram's rule 30 cellular automaton.</a:t>
            </a:r>
          </a:p>
          <a:p>
            <a:r>
              <a:rPr lang="en-GB" sz="1200" b="0" i="0" kern="1200" dirty="0" smtClean="0">
                <a:solidFill>
                  <a:schemeClr val="tx1"/>
                </a:solidFill>
                <a:latin typeface="+mn-lt"/>
                <a:ea typeface="+mn-ea"/>
                <a:cs typeface="+mn-cs"/>
              </a:rPr>
              <a:t> </a:t>
            </a:r>
          </a:p>
          <a:p>
            <a:r>
              <a:rPr lang="en-GB" sz="1200" b="0" i="0" kern="1200" dirty="0" smtClean="0">
                <a:solidFill>
                  <a:schemeClr val="tx1"/>
                </a:solidFill>
                <a:latin typeface="+mn-lt"/>
                <a:ea typeface="+mn-ea"/>
                <a:cs typeface="+mn-cs"/>
              </a:rPr>
              <a:t>The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of the shell is yellowish brown, with undulating longitudinal lines of chocolate, interrupted by triangular white spaces. These last are irregularly disposed, but crowded at the shoulder, base and middle so as to form bands. The spire is similarly marked. The aperture is white.</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following pattern emerges from an initial state in a single cell with state 1 (shown as black) is surrounded by cells with state 0 (white).</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Here, the vertical axis represents time and any horizontal cross-section of the image represents the state of all the cells in the array at a specific point in the pattern's evolution. Several motifs are present in this structure, such as the frequent appearance of white triangles and a well-defined striped pattern on the left side; however the structure as a whole has no discernible pattern. The number of black cells at generation  is given by the sequence</a:t>
            </a:r>
          </a:p>
          <a:p>
            <a:r>
              <a:rPr lang="en-GB" dirty="0" smtClean="0"/>
              <a:t>1, 3, 3, 6, 4, 9, 5, 12, 7, 12, 11, 14, 12, 19, 13, 22, 15, 19, ... (sequence </a:t>
            </a:r>
            <a:r>
              <a:rPr lang="en-GB" sz="1200" u="none" strike="noStrike" kern="1200" dirty="0" smtClean="0">
                <a:solidFill>
                  <a:schemeClr val="tx1"/>
                </a:solidFill>
                <a:latin typeface="+mn-lt"/>
                <a:ea typeface="+mn-ea"/>
                <a:cs typeface="+mn-cs"/>
                <a:hlinkClick r:id="rId3" tooltip="oeis:A070952"/>
              </a:rPr>
              <a:t>A070952</a:t>
            </a:r>
            <a:r>
              <a:rPr lang="en-GB" dirty="0" smtClean="0"/>
              <a:t> in </a:t>
            </a:r>
            <a:r>
              <a:rPr lang="en-GB" sz="1200" u="none" strike="noStrike" kern="1200" dirty="0" smtClean="0">
                <a:solidFill>
                  <a:schemeClr val="tx1"/>
                </a:solidFill>
                <a:latin typeface="+mn-lt"/>
                <a:ea typeface="+mn-ea"/>
                <a:cs typeface="+mn-cs"/>
                <a:hlinkClick r:id="rId4" tooltip="On-Line Encyclopedia of Integer Sequences"/>
              </a:rPr>
              <a:t>OEIS</a:t>
            </a:r>
            <a:r>
              <a:rPr lang="en-GB" dirty="0" smtClean="0"/>
              <a:t>)</a:t>
            </a:r>
            <a:r>
              <a:rPr lang="en-GB" sz="1200" b="0" i="0" kern="1200" dirty="0" smtClean="0">
                <a:solidFill>
                  <a:schemeClr val="tx1"/>
                </a:solidFill>
                <a:latin typeface="+mn-lt"/>
                <a:ea typeface="+mn-ea"/>
                <a:cs typeface="+mn-cs"/>
              </a:rPr>
              <a:t>and is approximately .</a:t>
            </a:r>
          </a:p>
          <a:p>
            <a:r>
              <a:rPr lang="en-GB" sz="1200" b="0" i="0" kern="1200" dirty="0" smtClean="0">
                <a:solidFill>
                  <a:schemeClr val="tx1"/>
                </a:solidFill>
                <a:latin typeface="+mn-lt"/>
                <a:ea typeface="+mn-ea"/>
                <a:cs typeface="+mn-cs"/>
              </a:rPr>
              <a:t>As is apparent from the image above, Rule 30 generates seeming randomness despite the lack of anything that could reasonably be considered random input. Stephen Wolfram proposed using its </a:t>
            </a:r>
            <a:r>
              <a:rPr lang="en-GB" sz="1200" b="0" i="0" kern="1200" dirty="0" err="1" smtClean="0">
                <a:solidFill>
                  <a:schemeClr val="tx1"/>
                </a:solidFill>
                <a:latin typeface="+mn-lt"/>
                <a:ea typeface="+mn-ea"/>
                <a:cs typeface="+mn-cs"/>
              </a:rPr>
              <a:t>center</a:t>
            </a:r>
            <a:r>
              <a:rPr lang="en-GB" sz="1200" b="0" i="0" kern="1200" dirty="0" smtClean="0">
                <a:solidFill>
                  <a:schemeClr val="tx1"/>
                </a:solidFill>
                <a:latin typeface="+mn-lt"/>
                <a:ea typeface="+mn-ea"/>
                <a:cs typeface="+mn-cs"/>
              </a:rPr>
              <a:t> column as a </a:t>
            </a:r>
            <a:r>
              <a:rPr lang="en-GB" sz="1200" b="0" i="0" u="none" strike="noStrike" kern="1200" dirty="0" smtClean="0">
                <a:solidFill>
                  <a:schemeClr val="tx1"/>
                </a:solidFill>
                <a:latin typeface="+mn-lt"/>
                <a:ea typeface="+mn-ea"/>
                <a:cs typeface="+mn-cs"/>
                <a:hlinkClick r:id="rId5" tooltip="Pseudorandom number generator"/>
              </a:rPr>
              <a:t>pseudorandom number generator</a:t>
            </a:r>
            <a:r>
              <a:rPr lang="en-GB" sz="1200" b="0" i="0" kern="1200" dirty="0" smtClean="0">
                <a:solidFill>
                  <a:schemeClr val="tx1"/>
                </a:solidFill>
                <a:latin typeface="+mn-lt"/>
                <a:ea typeface="+mn-ea"/>
                <a:cs typeface="+mn-cs"/>
              </a:rPr>
              <a:t> (PRNG); it passes many standard tests for randomness, and Wolfram uses this rule in the </a:t>
            </a:r>
            <a:r>
              <a:rPr lang="en-GB" sz="1200" b="0" i="0" kern="1200" dirty="0" err="1" smtClean="0">
                <a:solidFill>
                  <a:schemeClr val="tx1"/>
                </a:solidFill>
                <a:latin typeface="+mn-lt"/>
                <a:ea typeface="+mn-ea"/>
                <a:cs typeface="+mn-cs"/>
              </a:rPr>
              <a:t>Mathematica</a:t>
            </a:r>
            <a:r>
              <a:rPr lang="en-GB" sz="1200" b="0" i="0" kern="1200" dirty="0" smtClean="0">
                <a:solidFill>
                  <a:schemeClr val="tx1"/>
                </a:solidFill>
                <a:latin typeface="+mn-lt"/>
                <a:ea typeface="+mn-ea"/>
                <a:cs typeface="+mn-cs"/>
              </a:rPr>
              <a:t> product for creating random integers. Although Rule 30 produces randomness on many input patterns, there are also an infinite number of input patterns that result in repeating patterns. The trivial example of such a pattern is the input pattern only consisting of zeros. A less trivial example, found by </a:t>
            </a:r>
            <a:r>
              <a:rPr lang="en-GB" sz="1200" b="0" i="0" u="none" strike="noStrike" kern="1200" dirty="0" smtClean="0">
                <a:solidFill>
                  <a:schemeClr val="tx1"/>
                </a:solidFill>
                <a:latin typeface="+mn-lt"/>
                <a:ea typeface="+mn-ea"/>
                <a:cs typeface="+mn-cs"/>
                <a:hlinkClick r:id="rId6" tooltip="Matthew Cook"/>
              </a:rPr>
              <a:t>Matthew Cook</a:t>
            </a:r>
            <a:r>
              <a:rPr lang="en-GB" sz="1200" b="0" i="0" kern="1200" dirty="0" smtClean="0">
                <a:solidFill>
                  <a:schemeClr val="tx1"/>
                </a:solidFill>
                <a:latin typeface="+mn-lt"/>
                <a:ea typeface="+mn-ea"/>
                <a:cs typeface="+mn-cs"/>
              </a:rPr>
              <a:t>, is any input pattern consisting of infinite repetitions of the pattern '00001000111000', with repetitions optionally being separated by six ones. Many more such patterns were found by </a:t>
            </a:r>
            <a:r>
              <a:rPr lang="en-GB" sz="1200" b="0" i="0" kern="1200" dirty="0" err="1" smtClean="0">
                <a:solidFill>
                  <a:schemeClr val="tx1"/>
                </a:solidFill>
                <a:latin typeface="+mn-lt"/>
                <a:ea typeface="+mn-ea"/>
                <a:cs typeface="+mn-cs"/>
              </a:rPr>
              <a:t>Frans</a:t>
            </a:r>
            <a:r>
              <a:rPr lang="en-GB" sz="1200" b="0" i="0" kern="1200" dirty="0" smtClean="0">
                <a:solidFill>
                  <a:schemeClr val="tx1"/>
                </a:solidFill>
                <a:latin typeface="+mn-lt"/>
                <a:ea typeface="+mn-ea"/>
                <a:cs typeface="+mn-cs"/>
              </a:rPr>
              <a:t> </a:t>
            </a:r>
            <a:r>
              <a:rPr lang="en-GB" sz="1200" b="0" i="0" kern="1200" dirty="0" err="1" smtClean="0">
                <a:solidFill>
                  <a:schemeClr val="tx1"/>
                </a:solidFill>
                <a:latin typeface="+mn-lt"/>
                <a:ea typeface="+mn-ea"/>
                <a:cs typeface="+mn-cs"/>
              </a:rPr>
              <a:t>Faase</a:t>
            </a:r>
            <a:r>
              <a:rPr lang="en-GB" sz="1200" b="0" i="0" kern="1200" dirty="0" smtClean="0">
                <a:solidFill>
                  <a:schemeClr val="tx1"/>
                </a:solidFill>
                <a:latin typeface="+mn-lt"/>
                <a:ea typeface="+mn-ea"/>
                <a:cs typeface="+mn-cs"/>
              </a:rPr>
              <a:t>. See </a:t>
            </a:r>
            <a:r>
              <a:rPr lang="en-GB" sz="1200" b="0" i="0" u="none" strike="noStrike" kern="1200" dirty="0" smtClean="0">
                <a:solidFill>
                  <a:schemeClr val="tx1"/>
                </a:solidFill>
                <a:latin typeface="+mn-lt"/>
                <a:ea typeface="+mn-ea"/>
                <a:cs typeface="+mn-cs"/>
                <a:hlinkClick r:id="rId7"/>
              </a:rPr>
              <a:t>Repeating Rule 30 patterns</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Sipper and </a:t>
            </a:r>
            <a:r>
              <a:rPr lang="en-GB" sz="1200" b="0" i="0" kern="1200" dirty="0" err="1" smtClean="0">
                <a:solidFill>
                  <a:schemeClr val="tx1"/>
                </a:solidFill>
                <a:latin typeface="+mn-lt"/>
                <a:ea typeface="+mn-ea"/>
                <a:cs typeface="+mn-cs"/>
              </a:rPr>
              <a:t>Tomassini</a:t>
            </a:r>
            <a:r>
              <a:rPr lang="en-GB" sz="1200" b="0" i="0" kern="1200" dirty="0" smtClean="0">
                <a:solidFill>
                  <a:schemeClr val="tx1"/>
                </a:solidFill>
                <a:latin typeface="+mn-lt"/>
                <a:ea typeface="+mn-ea"/>
                <a:cs typeface="+mn-cs"/>
              </a:rPr>
              <a:t> have shown that as a random number generator Rule 30 exhibits poor </a:t>
            </a:r>
            <a:r>
              <a:rPr lang="en-GB" sz="1200" b="0" i="0" kern="1200" dirty="0" err="1" smtClean="0">
                <a:solidFill>
                  <a:schemeClr val="tx1"/>
                </a:solidFill>
                <a:latin typeface="+mn-lt"/>
                <a:ea typeface="+mn-ea"/>
                <a:cs typeface="+mn-cs"/>
              </a:rPr>
              <a:t>behavior</a:t>
            </a:r>
            <a:r>
              <a:rPr lang="en-GB" sz="1200" b="0" i="0" kern="1200" dirty="0" smtClean="0">
                <a:solidFill>
                  <a:schemeClr val="tx1"/>
                </a:solidFill>
                <a:latin typeface="+mn-lt"/>
                <a:ea typeface="+mn-ea"/>
                <a:cs typeface="+mn-cs"/>
              </a:rPr>
              <a:t> on a </a:t>
            </a:r>
            <a:r>
              <a:rPr lang="en-GB" sz="1200" b="0" i="0" u="none" strike="noStrike" kern="1200" dirty="0" smtClean="0">
                <a:solidFill>
                  <a:schemeClr val="tx1"/>
                </a:solidFill>
                <a:latin typeface="+mn-lt"/>
                <a:ea typeface="+mn-ea"/>
                <a:cs typeface="+mn-cs"/>
                <a:hlinkClick r:id="rId8" tooltip="Chi squared test"/>
              </a:rPr>
              <a:t>chi squared </a:t>
            </a:r>
            <a:r>
              <a:rPr lang="en-GB" sz="1200" b="0" i="0" u="none" strike="noStrike" kern="1200" dirty="0" err="1" smtClean="0">
                <a:solidFill>
                  <a:schemeClr val="tx1"/>
                </a:solidFill>
                <a:latin typeface="+mn-lt"/>
                <a:ea typeface="+mn-ea"/>
                <a:cs typeface="+mn-cs"/>
                <a:hlinkClick r:id="rId8" tooltip="Chi squared test"/>
              </a:rPr>
              <a:t>test</a:t>
            </a:r>
            <a:r>
              <a:rPr lang="en-GB" sz="1200" b="0" i="0" kern="1200" dirty="0" err="1" smtClean="0">
                <a:solidFill>
                  <a:schemeClr val="tx1"/>
                </a:solidFill>
                <a:latin typeface="+mn-lt"/>
                <a:ea typeface="+mn-ea"/>
                <a:cs typeface="+mn-cs"/>
              </a:rPr>
              <a:t>when</a:t>
            </a:r>
            <a:r>
              <a:rPr lang="en-GB" sz="1200" b="0" i="0" kern="1200" dirty="0" smtClean="0">
                <a:solidFill>
                  <a:schemeClr val="tx1"/>
                </a:solidFill>
                <a:latin typeface="+mn-lt"/>
                <a:ea typeface="+mn-ea"/>
                <a:cs typeface="+mn-cs"/>
              </a:rPr>
              <a:t> applied to all the rule columns as compared to other cellular automaton-based generators.</a:t>
            </a:r>
            <a:r>
              <a:rPr lang="en-GB" sz="1200" b="0" i="0" u="none" strike="noStrike" kern="1200" baseline="30000" dirty="0" smtClean="0">
                <a:solidFill>
                  <a:schemeClr val="tx1"/>
                </a:solidFill>
                <a:latin typeface="+mn-lt"/>
                <a:ea typeface="+mn-ea"/>
                <a:cs typeface="+mn-cs"/>
                <a:hlinkClick r:id="rId9"/>
              </a:rPr>
              <a:t>[5]</a:t>
            </a:r>
            <a:r>
              <a:rPr lang="en-GB" sz="1200" b="0" i="0" kern="1200" dirty="0" smtClean="0">
                <a:solidFill>
                  <a:schemeClr val="tx1"/>
                </a:solidFill>
                <a:latin typeface="+mn-lt"/>
                <a:ea typeface="+mn-ea"/>
                <a:cs typeface="+mn-cs"/>
              </a:rPr>
              <a:t> The authors also expressed their concern that "The relatively low results obtained by the rule 30 CA may be due to the fact that we considered N random sequences generated in parallel, rather than the single one considered by Wolfram."</a:t>
            </a:r>
          </a:p>
          <a:p>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GB"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16559C-DBE4-4E87-B899-8F22E0966332}"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C16559C-DBE4-4E87-B899-8F22E0966332}"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pavolondzik.github.io/Go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65125"/>
          </a:xfrm>
        </p:spPr>
        <p:txBody>
          <a:bodyPr/>
          <a:lstStyle/>
          <a:p>
            <a:fld id="{FD48FB5F-08CF-4C15-A255-EF5626F26EBD}" type="datetimeFigureOut">
              <a:rPr lang="en-GB" smtClean="0"/>
              <a:pPr/>
              <a:t>27/12/2013</a:t>
            </a:fld>
            <a:endParaRPr lang="en-GB" dirty="0"/>
          </a:p>
        </p:txBody>
      </p:sp>
      <p:sp>
        <p:nvSpPr>
          <p:cNvPr id="6" name="Slide Number Placeholder 5"/>
          <p:cNvSpPr>
            <a:spLocks noGrp="1"/>
          </p:cNvSpPr>
          <p:nvPr>
            <p:ph type="sldNum" sz="quarter" idx="12"/>
          </p:nvPr>
        </p:nvSpPr>
        <p:spPr>
          <a:xfrm>
            <a:off x="7740352" y="6356350"/>
            <a:ext cx="946448" cy="365125"/>
          </a:xfrm>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1691680" y="6356350"/>
            <a:ext cx="5976664" cy="365125"/>
          </a:xfrm>
        </p:spPr>
        <p:txBody>
          <a:bodyPr/>
          <a:lstStyle/>
          <a:p>
            <a:endParaRPr lang="en-GB" dirty="0"/>
          </a:p>
        </p:txBody>
      </p:sp>
      <p:sp>
        <p:nvSpPr>
          <p:cNvPr id="9" name="Footer Placeholder 4"/>
          <p:cNvSpPr txBox="1">
            <a:spLocks/>
          </p:cNvSpPr>
          <p:nvPr userDrawn="1"/>
        </p:nvSpPr>
        <p:spPr>
          <a:xfrm>
            <a:off x="2267744" y="6356350"/>
            <a:ext cx="4608512" cy="365125"/>
          </a:xfrm>
          <a:prstGeom prst="rect">
            <a:avLst/>
          </a:prstGeom>
        </p:spPr>
        <p:txBody>
          <a:bodyPr/>
          <a:lstStyle>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hlinkClick r:id="rId2"/>
              </a:rPr>
              <a:t>http://pavolondzik.github.io/GoL/</a:t>
            </a:r>
            <a:endPar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3124200" y="6356350"/>
            <a:ext cx="2895600" cy="365125"/>
          </a:xfrm>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27/12/2013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8FB5F-08CF-4C15-A255-EF5626F26EBD}" type="datetimeFigureOut">
              <a:rPr lang="en-GB" smtClean="0"/>
              <a:pPr/>
              <a:t>27/12/2013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C7A21-28EE-47CB-9484-AD844B3EBD2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Patterns_in_nature" TargetMode="External"/><Relationship Id="rId7" Type="http://schemas.openxmlformats.org/officeDocument/2006/relationships/hyperlink" Target="http://www.ics.uci.edu/~eppstein/ca/wolfram.html" TargetMode="External"/><Relationship Id="rId2" Type="http://schemas.openxmlformats.org/officeDocument/2006/relationships/hyperlink" Target="http://prezi.com/t95re3syuttc/cellular-automata-and-nature-inspired-computing/" TargetMode="External"/><Relationship Id="rId1" Type="http://schemas.openxmlformats.org/officeDocument/2006/relationships/slideLayout" Target="../slideLayouts/slideLayout2.xml"/><Relationship Id="rId6" Type="http://schemas.openxmlformats.org/officeDocument/2006/relationships/hyperlink" Target="http://www.cc.gatech.edu/~turk/my_papers/reaction_diffusion.pdf" TargetMode="External"/><Relationship Id="rId5" Type="http://schemas.openxmlformats.org/officeDocument/2006/relationships/hyperlink" Target="http://en.wikipedia.org/wiki/Rule_30" TargetMode="External"/><Relationship Id="rId4" Type="http://schemas.openxmlformats.org/officeDocument/2006/relationships/hyperlink" Target="http://news.brown.edu/pressreleases/2011/10/mollus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a:blip r:embed="rId2" cstate="print">
            <a:lum/>
          </a:blip>
          <a:stretch>
            <a:fillRect/>
          </a:stretch>
        </p:blipFill>
        <p:spPr>
          <a:xfrm>
            <a:off x="0" y="0"/>
            <a:ext cx="9144000" cy="6858000"/>
          </a:xfrm>
          <a:prstGeom prst="rect">
            <a:avLst/>
          </a:prstGeom>
          <a:noFill/>
          <a:ln>
            <a:noFill/>
          </a:ln>
          <a:effectLst>
            <a:outerShdw sx="1000" sy="1000" algn="ctr" rotWithShape="0">
              <a:srgbClr val="000000"/>
            </a:outerShdw>
          </a:effectLst>
        </p:spPr>
      </p:pic>
      <p:sp>
        <p:nvSpPr>
          <p:cNvPr id="2" name="Title 1"/>
          <p:cNvSpPr>
            <a:spLocks noGrp="1"/>
          </p:cNvSpPr>
          <p:nvPr>
            <p:ph type="ctrTitle"/>
          </p:nvPr>
        </p:nvSpPr>
        <p:spPr/>
        <p:txBody>
          <a:bodyPr>
            <a:normAutofit fontScale="90000"/>
          </a:bodyPr>
          <a:lstStyle/>
          <a:p>
            <a:r>
              <a:rPr lang="en-GB" dirty="0" smtClean="0"/>
              <a:t>Cellular automata and nature inspired computing</a:t>
            </a:r>
            <a:r>
              <a:rPr lang="en-GB" dirty="0"/>
              <a:t/>
            </a:r>
            <a:br>
              <a:rPr lang="en-GB" dirty="0"/>
            </a:br>
            <a:endParaRPr lang="en-GB" dirty="0"/>
          </a:p>
        </p:txBody>
      </p:sp>
      <p:sp>
        <p:nvSpPr>
          <p:cNvPr id="3" name="Subtitle 2"/>
          <p:cNvSpPr>
            <a:spLocks noGrp="1"/>
          </p:cNvSpPr>
          <p:nvPr>
            <p:ph type="subTitle" idx="1"/>
          </p:nvPr>
        </p:nvSpPr>
        <p:spPr/>
        <p:txBody>
          <a:bodyPr/>
          <a:lstStyle/>
          <a:p>
            <a:r>
              <a:rPr lang="en-US" dirty="0" smtClean="0"/>
              <a:t>Pavol Ondzik</a:t>
            </a:r>
          </a:p>
          <a:p>
            <a:r>
              <a:rPr lang="en-US" dirty="0" smtClean="0"/>
              <a:t>Denzel </a:t>
            </a:r>
            <a:r>
              <a:rPr lang="en-US" dirty="0" err="1" smtClean="0"/>
              <a:t>Dadson</a:t>
            </a:r>
            <a:endParaRPr lang="en-GB" dirty="0"/>
          </a:p>
        </p:txBody>
      </p:sp>
      <p:sp>
        <p:nvSpPr>
          <p:cNvPr id="5" name="TextBox 4"/>
          <p:cNvSpPr txBox="1"/>
          <p:nvPr/>
        </p:nvSpPr>
        <p:spPr>
          <a:xfrm>
            <a:off x="3131840" y="3212976"/>
            <a:ext cx="3380221" cy="369332"/>
          </a:xfrm>
          <a:prstGeom prst="rect">
            <a:avLst/>
          </a:prstGeom>
          <a:noFill/>
        </p:spPr>
        <p:txBody>
          <a:bodyPr wrap="none" rtlCol="0">
            <a:spAutoFit/>
          </a:bodyPr>
          <a:lstStyle/>
          <a:p>
            <a:r>
              <a:rPr lang="en-GB" dirty="0" smtClean="0"/>
              <a:t>http://pavolondzik.github.io/GoL/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04864"/>
            <a:ext cx="8229600" cy="1143000"/>
          </a:xfrm>
        </p:spPr>
        <p:txBody>
          <a:bodyPr/>
          <a:lstStyle/>
          <a:p>
            <a:r>
              <a:rPr lang="en-US" dirty="0" smtClean="0"/>
              <a:t>Thank you for your attention!</a:t>
            </a:r>
            <a:endParaRPr lang="en-GB" dirty="0"/>
          </a:p>
        </p:txBody>
      </p:sp>
      <p:sp>
        <p:nvSpPr>
          <p:cNvPr id="3" name="Content Placeholder 2"/>
          <p:cNvSpPr>
            <a:spLocks noGrp="1"/>
          </p:cNvSpPr>
          <p:nvPr>
            <p:ph idx="1"/>
          </p:nvPr>
        </p:nvSpPr>
        <p:spPr>
          <a:xfrm>
            <a:off x="2123728" y="3573015"/>
            <a:ext cx="5112568" cy="1800201"/>
          </a:xfrm>
        </p:spPr>
        <p:txBody>
          <a:bodyPr/>
          <a:lstStyle/>
          <a:p>
            <a:endParaRPr lang="en-US" dirty="0" smtClean="0"/>
          </a:p>
          <a:p>
            <a:pPr>
              <a:buNone/>
            </a:pPr>
            <a:r>
              <a:rPr lang="en-US" dirty="0" smtClean="0"/>
              <a:t>Do you have any questions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hlinkClick r:id="rId2"/>
              </a:rPr>
              <a:t>http://prezi.com/t95re3syuttc/cellular-automata-and-nature-inspired-computing/</a:t>
            </a:r>
            <a:endParaRPr lang="en-GB" dirty="0" smtClean="0"/>
          </a:p>
          <a:p>
            <a:pPr marL="514350" indent="-514350">
              <a:buFont typeface="+mj-lt"/>
              <a:buAutoNum type="arabicPeriod"/>
            </a:pPr>
            <a:r>
              <a:rPr lang="en-GB" dirty="0" smtClean="0">
                <a:hlinkClick r:id="rId3"/>
              </a:rPr>
              <a:t>http://en.wikipedia.org/wiki/Patterns_in_nature</a:t>
            </a:r>
            <a:endParaRPr lang="en-GB" dirty="0" smtClean="0"/>
          </a:p>
          <a:p>
            <a:pPr marL="514350" indent="-514350">
              <a:buFont typeface="+mj-lt"/>
              <a:buAutoNum type="arabicPeriod"/>
            </a:pPr>
            <a:r>
              <a:rPr lang="en-GB" dirty="0" smtClean="0">
                <a:hlinkClick r:id="rId4"/>
              </a:rPr>
              <a:t>http://news.brown.edu/pressreleases/2011/10/mollusks</a:t>
            </a:r>
            <a:endParaRPr lang="en-GB" dirty="0" smtClean="0"/>
          </a:p>
          <a:p>
            <a:pPr marL="514350" indent="-514350">
              <a:buFont typeface="+mj-lt"/>
              <a:buAutoNum type="arabicPeriod"/>
            </a:pPr>
            <a:r>
              <a:rPr lang="en-GB" dirty="0" smtClean="0">
                <a:hlinkClick r:id="rId5"/>
              </a:rPr>
              <a:t>http://en.wikipedia.org/wiki/Rule_30</a:t>
            </a:r>
            <a:endParaRPr lang="en-GB" dirty="0" smtClean="0"/>
          </a:p>
          <a:p>
            <a:pPr marL="514350" indent="-514350">
              <a:buFont typeface="+mj-lt"/>
              <a:buAutoNum type="arabicPeriod"/>
            </a:pPr>
            <a:r>
              <a:rPr lang="en-GB" dirty="0" smtClean="0">
                <a:hlinkClick r:id="rId6"/>
              </a:rPr>
              <a:t>http://www.cc.gatech.edu/~</a:t>
            </a:r>
            <a:r>
              <a:rPr lang="en-GB" dirty="0" smtClean="0">
                <a:hlinkClick r:id="rId6"/>
              </a:rPr>
              <a:t>turk/my_papers/reaction_diffusion.pdf</a:t>
            </a:r>
            <a:endParaRPr lang="en-GB" dirty="0" smtClean="0"/>
          </a:p>
          <a:p>
            <a:pPr marL="514350" indent="-514350">
              <a:buFont typeface="+mj-lt"/>
              <a:buAutoNum type="arabicPeriod"/>
            </a:pPr>
            <a:r>
              <a:rPr lang="en-GB" dirty="0" smtClean="0">
                <a:hlinkClick r:id="rId7"/>
              </a:rPr>
              <a:t>http://www.ics.uci.edu/~eppstein/ca/wolfram.html</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Automaton</a:t>
            </a:r>
            <a:endParaRPr lang="en-GB" dirty="0"/>
          </a:p>
        </p:txBody>
      </p:sp>
      <p:sp>
        <p:nvSpPr>
          <p:cNvPr id="3" name="Content Placeholder 2"/>
          <p:cNvSpPr>
            <a:spLocks noGrp="1"/>
          </p:cNvSpPr>
          <p:nvPr>
            <p:ph idx="1"/>
          </p:nvPr>
        </p:nvSpPr>
        <p:spPr/>
        <p:txBody>
          <a:bodyPr/>
          <a:lstStyle/>
          <a:p>
            <a:pPr>
              <a:buNone/>
            </a:pPr>
            <a:r>
              <a:rPr lang="en-US" b="1" dirty="0" smtClean="0"/>
              <a:t>Can be used for simulation of:</a:t>
            </a:r>
          </a:p>
          <a:p>
            <a:pPr marL="1089025"/>
            <a:r>
              <a:rPr lang="en-US" dirty="0" smtClean="0"/>
              <a:t>Cancer cells growth</a:t>
            </a:r>
          </a:p>
          <a:p>
            <a:pPr marL="1089025"/>
            <a:r>
              <a:rPr lang="en-US" dirty="0" smtClean="0"/>
              <a:t>Forest Fires</a:t>
            </a:r>
          </a:p>
          <a:p>
            <a:pPr marL="1089025"/>
            <a:r>
              <a:rPr lang="en-US" dirty="0" smtClean="0"/>
              <a:t>Social Movement</a:t>
            </a:r>
          </a:p>
          <a:p>
            <a:pPr marL="1089025"/>
            <a:r>
              <a:rPr lang="en-US" dirty="0" smtClean="0"/>
              <a:t>Predator – Prey Models</a:t>
            </a:r>
          </a:p>
          <a:p>
            <a:pPr marL="1089025"/>
            <a:r>
              <a:rPr lang="en-US" dirty="0" smtClean="0"/>
              <a:t>Art</a:t>
            </a:r>
          </a:p>
          <a:p>
            <a:pPr marL="1089025"/>
            <a:r>
              <a:rPr lang="en-US" b="1" dirty="0" smtClean="0"/>
              <a:t>Biological Processes</a:t>
            </a:r>
          </a:p>
          <a:p>
            <a:pPr marL="1089025"/>
            <a:endParaRPr lang="en-GB" dirty="0"/>
          </a:p>
        </p:txBody>
      </p:sp>
      <p:sp>
        <p:nvSpPr>
          <p:cNvPr id="4" name="TextBox 3"/>
          <p:cNvSpPr txBox="1"/>
          <p:nvPr/>
        </p:nvSpPr>
        <p:spPr>
          <a:xfrm>
            <a:off x="467544" y="6165304"/>
            <a:ext cx="792088" cy="369332"/>
          </a:xfrm>
          <a:prstGeom prst="rect">
            <a:avLst/>
          </a:prstGeom>
          <a:noFill/>
        </p:spPr>
        <p:txBody>
          <a:bodyPr wrap="square" rtlCol="0">
            <a:spAutoFit/>
          </a:bodyPr>
          <a:lstStyle/>
          <a:p>
            <a:r>
              <a:rPr lang="en-US" dirty="0" smtClean="0"/>
              <a:t>Ref: 1</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in nature</a:t>
            </a:r>
            <a:endParaRPr lang="en-GB" dirty="0"/>
          </a:p>
        </p:txBody>
      </p:sp>
      <p:pic>
        <p:nvPicPr>
          <p:cNvPr id="4" name="Content Placeholder 3" descr="120px-Angelfish_Nick_Hobgood.jpg"/>
          <p:cNvPicPr>
            <a:picLocks noGrp="1" noChangeAspect="1"/>
          </p:cNvPicPr>
          <p:nvPr>
            <p:ph idx="1"/>
          </p:nvPr>
        </p:nvPicPr>
        <p:blipFill>
          <a:blip r:embed="rId3" cstate="print"/>
          <a:stretch>
            <a:fillRect/>
          </a:stretch>
        </p:blipFill>
        <p:spPr>
          <a:xfrm>
            <a:off x="1331640" y="1412776"/>
            <a:ext cx="2880320" cy="2304255"/>
          </a:xfrm>
        </p:spPr>
      </p:pic>
      <p:pic>
        <p:nvPicPr>
          <p:cNvPr id="5" name="Picture 4" descr="120px-Equus_grevyi_(aka).jpg"/>
          <p:cNvPicPr>
            <a:picLocks noChangeAspect="1"/>
          </p:cNvPicPr>
          <p:nvPr/>
        </p:nvPicPr>
        <p:blipFill>
          <a:blip r:embed="rId4" cstate="print"/>
          <a:stretch>
            <a:fillRect/>
          </a:stretch>
        </p:blipFill>
        <p:spPr>
          <a:xfrm>
            <a:off x="4499991" y="1412776"/>
            <a:ext cx="3638299" cy="2304256"/>
          </a:xfrm>
          <a:prstGeom prst="rect">
            <a:avLst/>
          </a:prstGeom>
        </p:spPr>
      </p:pic>
      <p:sp>
        <p:nvSpPr>
          <p:cNvPr id="6" name="TextBox 5"/>
          <p:cNvSpPr txBox="1"/>
          <p:nvPr/>
        </p:nvSpPr>
        <p:spPr>
          <a:xfrm>
            <a:off x="467544" y="6165304"/>
            <a:ext cx="1152128" cy="369332"/>
          </a:xfrm>
          <a:prstGeom prst="rect">
            <a:avLst/>
          </a:prstGeom>
          <a:noFill/>
        </p:spPr>
        <p:txBody>
          <a:bodyPr wrap="square" rtlCol="0">
            <a:spAutoFit/>
          </a:bodyPr>
          <a:lstStyle/>
          <a:p>
            <a:r>
              <a:rPr lang="en-US" dirty="0" smtClean="0"/>
              <a:t>Ref: 2, 3</a:t>
            </a:r>
            <a:endParaRPr lang="en-GB" dirty="0"/>
          </a:p>
        </p:txBody>
      </p:sp>
      <p:sp>
        <p:nvSpPr>
          <p:cNvPr id="7" name="TextBox 6"/>
          <p:cNvSpPr txBox="1"/>
          <p:nvPr/>
        </p:nvSpPr>
        <p:spPr>
          <a:xfrm>
            <a:off x="1331640" y="3284984"/>
            <a:ext cx="1608004" cy="369332"/>
          </a:xfrm>
          <a:prstGeom prst="rect">
            <a:avLst/>
          </a:prstGeom>
          <a:noFill/>
          <a:ln>
            <a:solidFill>
              <a:schemeClr val="tx1">
                <a:lumMod val="75000"/>
                <a:lumOff val="25000"/>
              </a:schemeClr>
            </a:solidFill>
          </a:ln>
        </p:spPr>
        <p:txBody>
          <a:bodyPr wrap="none" rtlCol="0">
            <a:spAutoFit/>
          </a:bodyPr>
          <a:lstStyle/>
          <a:p>
            <a:r>
              <a:rPr lang="en-GB" dirty="0" smtClean="0">
                <a:solidFill>
                  <a:schemeClr val="bg1"/>
                </a:solidFill>
              </a:rPr>
              <a:t>Royal Angelfish</a:t>
            </a:r>
            <a:endParaRPr lang="en-GB" dirty="0">
              <a:solidFill>
                <a:schemeClr val="bg1"/>
              </a:solidFill>
            </a:endParaRPr>
          </a:p>
        </p:txBody>
      </p:sp>
      <p:pic>
        <p:nvPicPr>
          <p:cNvPr id="8" name="Picture 7" descr="flamingo10.jpg"/>
          <p:cNvPicPr>
            <a:picLocks noChangeAspect="1"/>
          </p:cNvPicPr>
          <p:nvPr/>
        </p:nvPicPr>
        <p:blipFill>
          <a:blip r:embed="rId5" cstate="print"/>
          <a:stretch>
            <a:fillRect/>
          </a:stretch>
        </p:blipFill>
        <p:spPr>
          <a:xfrm>
            <a:off x="1331640" y="3789040"/>
            <a:ext cx="3124462" cy="2331403"/>
          </a:xfrm>
          <a:prstGeom prst="rect">
            <a:avLst/>
          </a:prstGeom>
        </p:spPr>
      </p:pic>
      <p:sp>
        <p:nvSpPr>
          <p:cNvPr id="9" name="Rectangle 8"/>
          <p:cNvSpPr/>
          <p:nvPr/>
        </p:nvSpPr>
        <p:spPr>
          <a:xfrm>
            <a:off x="1403648" y="5661248"/>
            <a:ext cx="2276905" cy="369332"/>
          </a:xfrm>
          <a:prstGeom prst="rect">
            <a:avLst/>
          </a:prstGeom>
          <a:solidFill>
            <a:schemeClr val="bg1">
              <a:alpha val="90000"/>
            </a:schemeClr>
          </a:solidFill>
        </p:spPr>
        <p:txBody>
          <a:bodyPr wrap="none">
            <a:spAutoFit/>
          </a:bodyPr>
          <a:lstStyle/>
          <a:p>
            <a:r>
              <a:rPr lang="en-GB" b="1" dirty="0" smtClean="0">
                <a:solidFill>
                  <a:schemeClr val="tx1">
                    <a:lumMod val="95000"/>
                    <a:lumOff val="5000"/>
                  </a:schemeClr>
                </a:solidFill>
              </a:rPr>
              <a:t>Flamingo tongue snail</a:t>
            </a:r>
            <a:endParaRPr lang="en-GB" b="1" dirty="0">
              <a:solidFill>
                <a:schemeClr val="tx1">
                  <a:lumMod val="95000"/>
                  <a:lumOff val="5000"/>
                </a:schemeClr>
              </a:solidFill>
            </a:endParaRPr>
          </a:p>
        </p:txBody>
      </p:sp>
      <p:pic>
        <p:nvPicPr>
          <p:cNvPr id="11" name="Picture 10" descr="6136974-real-leopard-skin-spots.jpg"/>
          <p:cNvPicPr>
            <a:picLocks noChangeAspect="1"/>
          </p:cNvPicPr>
          <p:nvPr/>
        </p:nvPicPr>
        <p:blipFill>
          <a:blip r:embed="rId6" cstate="print"/>
          <a:stretch>
            <a:fillRect/>
          </a:stretch>
        </p:blipFill>
        <p:spPr>
          <a:xfrm>
            <a:off x="4644008" y="3789040"/>
            <a:ext cx="3456384" cy="2307136"/>
          </a:xfrm>
          <a:prstGeom prst="rect">
            <a:avLst/>
          </a:prstGeom>
        </p:spPr>
      </p:pic>
      <p:sp>
        <p:nvSpPr>
          <p:cNvPr id="12" name="Rectangle 11"/>
          <p:cNvSpPr/>
          <p:nvPr/>
        </p:nvSpPr>
        <p:spPr>
          <a:xfrm>
            <a:off x="4788024" y="5661248"/>
            <a:ext cx="2016224"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Leopard skin spots</a:t>
            </a:r>
            <a:endParaRPr lang="en-GB" b="1" dirty="0">
              <a:solidFill>
                <a:schemeClr val="tx1">
                  <a:lumMod val="95000"/>
                  <a:lumOff val="5000"/>
                </a:schemeClr>
              </a:solidFill>
            </a:endParaRPr>
          </a:p>
        </p:txBody>
      </p:sp>
      <p:sp>
        <p:nvSpPr>
          <p:cNvPr id="13" name="Rectangle 12"/>
          <p:cNvSpPr/>
          <p:nvPr/>
        </p:nvSpPr>
        <p:spPr>
          <a:xfrm>
            <a:off x="4716016" y="3212976"/>
            <a:ext cx="792088"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Zebra</a:t>
            </a:r>
            <a:endParaRPr lang="en-GB"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notation</a:t>
            </a:r>
            <a:endParaRPr lang="en-GB" dirty="0"/>
          </a:p>
        </p:txBody>
      </p:sp>
      <p:sp>
        <p:nvSpPr>
          <p:cNvPr id="3" name="Content Placeholder 2"/>
          <p:cNvSpPr>
            <a:spLocks noGrp="1"/>
          </p:cNvSpPr>
          <p:nvPr>
            <p:ph idx="1"/>
          </p:nvPr>
        </p:nvSpPr>
        <p:spPr/>
        <p:txBody>
          <a:bodyPr/>
          <a:lstStyle/>
          <a:p>
            <a:r>
              <a:rPr lang="en-US" dirty="0" smtClean="0"/>
              <a:t>Three distinct rule notations:</a:t>
            </a:r>
          </a:p>
          <a:p>
            <a:pPr marL="892175"/>
            <a:r>
              <a:rPr lang="en-US" dirty="0" smtClean="0"/>
              <a:t>Wolfram code: </a:t>
            </a:r>
            <a:r>
              <a:rPr lang="en-US" b="1" dirty="0" smtClean="0"/>
              <a:t>1D elementary CA</a:t>
            </a:r>
          </a:p>
          <a:p>
            <a:pPr marL="892175"/>
            <a:r>
              <a:rPr lang="en-US" dirty="0" err="1" smtClean="0"/>
              <a:t>Mirek's</a:t>
            </a:r>
            <a:r>
              <a:rPr lang="en-US" dirty="0" smtClean="0"/>
              <a:t> </a:t>
            </a:r>
            <a:r>
              <a:rPr lang="en-US" dirty="0" err="1" smtClean="0"/>
              <a:t>Cellebration</a:t>
            </a:r>
            <a:r>
              <a:rPr lang="en-US" dirty="0" smtClean="0"/>
              <a:t> (</a:t>
            </a:r>
            <a:r>
              <a:rPr lang="en-US" dirty="0" err="1" smtClean="0"/>
              <a:t>MCell</a:t>
            </a:r>
            <a:r>
              <a:rPr lang="en-US" dirty="0" smtClean="0"/>
              <a:t>): </a:t>
            </a:r>
            <a:r>
              <a:rPr lang="en-GB" b="1" dirty="0" smtClean="0"/>
              <a:t>23/3</a:t>
            </a:r>
          </a:p>
          <a:p>
            <a:pPr marL="892175"/>
            <a:r>
              <a:rPr lang="en-GB" dirty="0" smtClean="0"/>
              <a:t>Golly/RLE format:</a:t>
            </a:r>
            <a:r>
              <a:rPr lang="en-GB" b="1" dirty="0" smtClean="0"/>
              <a:t> B3/S23</a:t>
            </a:r>
            <a:endParaRPr lang="en-US" b="1" dirty="0" smtClean="0"/>
          </a:p>
          <a:p>
            <a:pPr marL="892175"/>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Wolfram’s classification scheme</a:t>
            </a:r>
            <a:endParaRPr lang="en-GB" dirty="0"/>
          </a:p>
        </p:txBody>
      </p:sp>
      <p:sp>
        <p:nvSpPr>
          <p:cNvPr id="3" name="Content Placeholder 2"/>
          <p:cNvSpPr>
            <a:spLocks noGrp="1"/>
          </p:cNvSpPr>
          <p:nvPr>
            <p:ph idx="1"/>
          </p:nvPr>
        </p:nvSpPr>
        <p:spPr/>
        <p:txBody>
          <a:bodyPr/>
          <a:lstStyle/>
          <a:p>
            <a:pPr>
              <a:buNone/>
            </a:pPr>
            <a:r>
              <a:rPr lang="en-GB" dirty="0" smtClean="0"/>
              <a:t>Evolution leads </a:t>
            </a:r>
            <a:r>
              <a:rPr lang="en-GB" dirty="0" smtClean="0"/>
              <a:t>to:</a:t>
            </a:r>
          </a:p>
          <a:p>
            <a:pPr marL="849312" indent="-571500">
              <a:buFont typeface="+mj-lt"/>
              <a:buAutoNum type="romanUcPeriod"/>
            </a:pPr>
            <a:r>
              <a:rPr lang="en-GB" dirty="0" smtClean="0"/>
              <a:t>homogeneous state.</a:t>
            </a:r>
          </a:p>
          <a:p>
            <a:pPr marL="849312" indent="-571500">
              <a:buFont typeface="+mj-lt"/>
              <a:buAutoNum type="romanUcPeriod"/>
            </a:pPr>
            <a:r>
              <a:rPr lang="en-GB" dirty="0" smtClean="0"/>
              <a:t>set of separated simple stable or periodic structures.</a:t>
            </a:r>
          </a:p>
          <a:p>
            <a:pPr marL="849312" indent="-571500">
              <a:buFont typeface="+mj-lt"/>
              <a:buAutoNum type="romanUcPeriod"/>
            </a:pPr>
            <a:r>
              <a:rPr lang="en-GB" dirty="0" smtClean="0"/>
              <a:t>chaotic pattern.</a:t>
            </a:r>
          </a:p>
          <a:p>
            <a:pPr marL="849312" indent="-571500">
              <a:buFont typeface="+mj-lt"/>
              <a:buAutoNum type="romanUcPeriod"/>
            </a:pPr>
            <a:r>
              <a:rPr lang="en-GB" dirty="0" smtClean="0"/>
              <a:t>complex localized structures, sometimes long-lived.</a:t>
            </a:r>
            <a:endParaRPr lang="en-GB" dirty="0"/>
          </a:p>
        </p:txBody>
      </p:sp>
      <p:sp>
        <p:nvSpPr>
          <p:cNvPr id="4" name="TextBox 3"/>
          <p:cNvSpPr txBox="1"/>
          <p:nvPr/>
        </p:nvSpPr>
        <p:spPr>
          <a:xfrm>
            <a:off x="467544" y="6165304"/>
            <a:ext cx="1152128" cy="369332"/>
          </a:xfrm>
          <a:prstGeom prst="rect">
            <a:avLst/>
          </a:prstGeom>
          <a:noFill/>
        </p:spPr>
        <p:txBody>
          <a:bodyPr wrap="square" rtlCol="0">
            <a:spAutoFit/>
          </a:bodyPr>
          <a:lstStyle/>
          <a:p>
            <a:r>
              <a:rPr lang="en-US" dirty="0" smtClean="0"/>
              <a:t>Ref: </a:t>
            </a:r>
            <a:r>
              <a:rPr lang="en-US" dirty="0" smtClean="0"/>
              <a:t>6</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Rule 30</a:t>
            </a:r>
            <a:endParaRPr lang="en-GB" dirty="0"/>
          </a:p>
        </p:txBody>
      </p:sp>
      <p:sp>
        <p:nvSpPr>
          <p:cNvPr id="3" name="Content Placeholder 2"/>
          <p:cNvSpPr>
            <a:spLocks noGrp="1"/>
          </p:cNvSpPr>
          <p:nvPr>
            <p:ph idx="1"/>
          </p:nvPr>
        </p:nvSpPr>
        <p:spPr/>
        <p:txBody>
          <a:bodyPr/>
          <a:lstStyle/>
          <a:p>
            <a:r>
              <a:rPr lang="en-GB" dirty="0" smtClean="0"/>
              <a:t>Introduced by Stephen Wolfram in 1983</a:t>
            </a:r>
          </a:p>
          <a:p>
            <a:r>
              <a:rPr lang="en-GB" dirty="0" smtClean="0"/>
              <a:t>Class III rule (Wolfram's classification scheme)</a:t>
            </a:r>
          </a:p>
          <a:p>
            <a:pPr marL="360363"/>
            <a:r>
              <a:rPr lang="en-GB" dirty="0" smtClean="0"/>
              <a:t>Rule 30 appears on the cone shell of the predatory sea </a:t>
            </a:r>
            <a:r>
              <a:rPr lang="en-GB" dirty="0" smtClean="0"/>
              <a:t>snails</a:t>
            </a:r>
          </a:p>
          <a:p>
            <a:pPr marL="360363"/>
            <a:endParaRPr lang="en-US" dirty="0" smtClean="0"/>
          </a:p>
          <a:p>
            <a:pPr marL="360363"/>
            <a:endParaRPr lang="en-US" dirty="0" smtClean="0"/>
          </a:p>
          <a:p>
            <a:pPr marL="360363"/>
            <a:r>
              <a:rPr lang="en-GB" dirty="0" smtClean="0"/>
              <a:t>Reflections and complements</a:t>
            </a:r>
          </a:p>
          <a:p>
            <a:pPr marL="360363"/>
            <a:endParaRPr lang="en-GB" dirty="0" smtClean="0"/>
          </a:p>
          <a:p>
            <a:pPr marL="360363"/>
            <a:endParaRPr lang="en-GB" dirty="0" smtClean="0"/>
          </a:p>
        </p:txBody>
      </p:sp>
      <p:sp>
        <p:nvSpPr>
          <p:cNvPr id="5" name="TextBox 4"/>
          <p:cNvSpPr txBox="1"/>
          <p:nvPr/>
        </p:nvSpPr>
        <p:spPr>
          <a:xfrm>
            <a:off x="467544" y="6165304"/>
            <a:ext cx="1152128" cy="369332"/>
          </a:xfrm>
          <a:prstGeom prst="rect">
            <a:avLst/>
          </a:prstGeom>
          <a:noFill/>
        </p:spPr>
        <p:txBody>
          <a:bodyPr wrap="square" rtlCol="0">
            <a:spAutoFit/>
          </a:bodyPr>
          <a:lstStyle/>
          <a:p>
            <a:r>
              <a:rPr lang="en-US" dirty="0" smtClean="0"/>
              <a:t>Ref: 4</a:t>
            </a:r>
            <a:endParaRPr lang="en-GB" dirty="0"/>
          </a:p>
        </p:txBody>
      </p:sp>
      <p:pic>
        <p:nvPicPr>
          <p:cNvPr id="6" name="Picture 5" descr="Rule30.png"/>
          <p:cNvPicPr>
            <a:picLocks noChangeAspect="1"/>
          </p:cNvPicPr>
          <p:nvPr/>
        </p:nvPicPr>
        <p:blipFill>
          <a:blip r:embed="rId3" cstate="print"/>
          <a:stretch>
            <a:fillRect/>
          </a:stretch>
        </p:blipFill>
        <p:spPr>
          <a:xfrm>
            <a:off x="755576" y="4005064"/>
            <a:ext cx="7702671" cy="7200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Cone shell </a:t>
            </a:r>
            <a:r>
              <a:rPr lang="en-US" dirty="0" smtClean="0"/>
              <a:t>pattern</a:t>
            </a:r>
            <a:endParaRPr lang="en-GB" dirty="0"/>
          </a:p>
        </p:txBody>
      </p:sp>
      <p:pic>
        <p:nvPicPr>
          <p:cNvPr id="8" name="Picture 7" descr="CA_rule30s.png"/>
          <p:cNvPicPr>
            <a:picLocks noChangeAspect="1"/>
          </p:cNvPicPr>
          <p:nvPr/>
        </p:nvPicPr>
        <p:blipFill>
          <a:blip r:embed="rId3" cstate="print"/>
          <a:stretch>
            <a:fillRect/>
          </a:stretch>
        </p:blipFill>
        <p:spPr>
          <a:xfrm>
            <a:off x="467544" y="1484784"/>
            <a:ext cx="7543190" cy="4648961"/>
          </a:xfrm>
          <a:prstGeom prst="rect">
            <a:avLst/>
          </a:prstGeom>
        </p:spPr>
      </p:pic>
      <p:pic>
        <p:nvPicPr>
          <p:cNvPr id="5" name="Content Placeholder 4" descr="320px-Textile_cone.JPG"/>
          <p:cNvPicPr>
            <a:picLocks noGrp="1" noChangeAspect="1"/>
          </p:cNvPicPr>
          <p:nvPr>
            <p:ph idx="1"/>
          </p:nvPr>
        </p:nvPicPr>
        <p:blipFill>
          <a:blip r:embed="rId4" cstate="print"/>
          <a:stretch>
            <a:fillRect/>
          </a:stretch>
        </p:blipFill>
        <p:spPr>
          <a:xfrm>
            <a:off x="5772133" y="1196752"/>
            <a:ext cx="3168351" cy="2376264"/>
          </a:xfrm>
          <a:prstGeom prst="rect">
            <a:avLst/>
          </a:prstGeom>
        </p:spPr>
      </p:pic>
      <p:sp>
        <p:nvSpPr>
          <p:cNvPr id="6" name="Rectangle 5"/>
          <p:cNvSpPr/>
          <p:nvPr/>
        </p:nvSpPr>
        <p:spPr>
          <a:xfrm>
            <a:off x="6228184" y="3140968"/>
            <a:ext cx="2664296" cy="369332"/>
          </a:xfrm>
          <a:prstGeom prst="rect">
            <a:avLst/>
          </a:prstGeom>
          <a:solidFill>
            <a:schemeClr val="bg1">
              <a:alpha val="90000"/>
            </a:schemeClr>
          </a:solidFill>
        </p:spPr>
        <p:txBody>
          <a:bodyPr wrap="square">
            <a:spAutoFit/>
          </a:bodyPr>
          <a:lstStyle/>
          <a:p>
            <a:r>
              <a:rPr lang="en-GB" b="1" dirty="0" smtClean="0">
                <a:solidFill>
                  <a:schemeClr val="tx1">
                    <a:lumMod val="95000"/>
                    <a:lumOff val="5000"/>
                  </a:schemeClr>
                </a:solidFill>
              </a:rPr>
              <a:t>Marine </a:t>
            </a:r>
            <a:r>
              <a:rPr lang="en-GB" b="1" dirty="0" smtClean="0"/>
              <a:t>gastropod mollusc </a:t>
            </a:r>
            <a:endParaRPr lang="en-GB" b="1" dirty="0">
              <a:solidFill>
                <a:schemeClr val="tx1">
                  <a:lumMod val="95000"/>
                  <a:lumOff val="5000"/>
                </a:schemeClr>
              </a:solidFill>
            </a:endParaRPr>
          </a:p>
        </p:txBody>
      </p:sp>
      <p:sp>
        <p:nvSpPr>
          <p:cNvPr id="9" name="TextBox 8"/>
          <p:cNvSpPr txBox="1"/>
          <p:nvPr/>
        </p:nvSpPr>
        <p:spPr>
          <a:xfrm>
            <a:off x="467544" y="6165304"/>
            <a:ext cx="1152128" cy="369332"/>
          </a:xfrm>
          <a:prstGeom prst="rect">
            <a:avLst/>
          </a:prstGeom>
          <a:noFill/>
        </p:spPr>
        <p:txBody>
          <a:bodyPr wrap="square" rtlCol="0">
            <a:spAutoFit/>
          </a:bodyPr>
          <a:lstStyle/>
          <a:p>
            <a:r>
              <a:rPr lang="en-US" dirty="0" smtClean="0"/>
              <a:t>Ref: 4</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smtClean="0"/>
              <a:t>implementation (1)</a:t>
            </a:r>
            <a:endParaRPr lang="en-GB" dirty="0"/>
          </a:p>
        </p:txBody>
      </p:sp>
      <p:pic>
        <p:nvPicPr>
          <p:cNvPr id="4" name="Content Placeholder 3" descr="ourRule30.jpg"/>
          <p:cNvPicPr>
            <a:picLocks noGrp="1" noChangeAspect="1"/>
          </p:cNvPicPr>
          <p:nvPr>
            <p:ph idx="1"/>
          </p:nvPr>
        </p:nvPicPr>
        <p:blipFill>
          <a:blip r:embed="rId3" cstate="print"/>
          <a:stretch>
            <a:fillRect/>
          </a:stretch>
        </p:blipFill>
        <p:spPr>
          <a:xfrm>
            <a:off x="457200" y="1908500"/>
            <a:ext cx="8229600" cy="3909362"/>
          </a:xfrm>
        </p:spPr>
      </p:pic>
      <p:sp>
        <p:nvSpPr>
          <p:cNvPr id="5" name="TextBox 4"/>
          <p:cNvSpPr txBox="1"/>
          <p:nvPr/>
        </p:nvSpPr>
        <p:spPr>
          <a:xfrm>
            <a:off x="467544" y="1484784"/>
            <a:ext cx="4896544" cy="369332"/>
          </a:xfrm>
          <a:prstGeom prst="rect">
            <a:avLst/>
          </a:prstGeom>
          <a:noFill/>
        </p:spPr>
        <p:txBody>
          <a:bodyPr wrap="square" rtlCol="0">
            <a:spAutoFit/>
          </a:bodyPr>
          <a:lstStyle/>
          <a:p>
            <a:r>
              <a:rPr lang="en-US" dirty="0" smtClean="0"/>
              <a:t>Wolfram’s </a:t>
            </a:r>
            <a:r>
              <a:rPr lang="en-US" dirty="0" smtClean="0"/>
              <a:t> Rule 30</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smtClean="0"/>
              <a:t>implementation (2)</a:t>
            </a:r>
            <a:endParaRPr lang="en-GB" dirty="0"/>
          </a:p>
        </p:txBody>
      </p:sp>
      <p:pic>
        <p:nvPicPr>
          <p:cNvPr id="4" name="Content Placeholder 3" descr="ourCgol.jpg"/>
          <p:cNvPicPr>
            <a:picLocks noGrp="1" noChangeAspect="1"/>
          </p:cNvPicPr>
          <p:nvPr>
            <p:ph idx="1"/>
          </p:nvPr>
        </p:nvPicPr>
        <p:blipFill>
          <a:blip r:embed="rId2" cstate="print"/>
          <a:stretch>
            <a:fillRect/>
          </a:stretch>
        </p:blipFill>
        <p:spPr>
          <a:xfrm>
            <a:off x="457200" y="1912953"/>
            <a:ext cx="8229600" cy="3900456"/>
          </a:xfrm>
        </p:spPr>
      </p:pic>
      <p:sp>
        <p:nvSpPr>
          <p:cNvPr id="5" name="TextBox 4"/>
          <p:cNvSpPr txBox="1"/>
          <p:nvPr/>
        </p:nvSpPr>
        <p:spPr>
          <a:xfrm>
            <a:off x="467544" y="1484784"/>
            <a:ext cx="2215671" cy="369332"/>
          </a:xfrm>
          <a:prstGeom prst="rect">
            <a:avLst/>
          </a:prstGeom>
          <a:noFill/>
        </p:spPr>
        <p:txBody>
          <a:bodyPr wrap="none" rtlCol="0">
            <a:spAutoFit/>
          </a:bodyPr>
          <a:lstStyle/>
          <a:p>
            <a:r>
              <a:rPr lang="en-US" dirty="0" smtClean="0"/>
              <a:t>Conway’s game of life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2379</TotalTime>
  <Words>270</Words>
  <Application>Microsoft Office PowerPoint</Application>
  <PresentationFormat>On-screen Show (4:3)</PresentationFormat>
  <Paragraphs>91</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Cellular automata and nature inspired computing </vt:lpstr>
      <vt:lpstr>Cellular Automaton</vt:lpstr>
      <vt:lpstr>Patterns in nature</vt:lpstr>
      <vt:lpstr>Rules notation</vt:lpstr>
      <vt:lpstr>Wolfram’s classification scheme</vt:lpstr>
      <vt:lpstr>Rule 30</vt:lpstr>
      <vt:lpstr>Cone shell pattern</vt:lpstr>
      <vt:lpstr>Our implementation (1)</vt:lpstr>
      <vt:lpstr>Our implementation (2)</vt:lpstr>
      <vt:lpstr>Thank you for your attention!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 </dc:title>
  <dc:creator>Pavol Ondzik</dc:creator>
  <cp:lastModifiedBy>Pavol Ondzik</cp:lastModifiedBy>
  <cp:revision>170</cp:revision>
  <dcterms:created xsi:type="dcterms:W3CDTF">2013-11-26T10:13:09Z</dcterms:created>
  <dcterms:modified xsi:type="dcterms:W3CDTF">2013-12-28T00:19:26Z</dcterms:modified>
</cp:coreProperties>
</file>