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4" r:id="rId4"/>
    <p:sldId id="257" r:id="rId5"/>
    <p:sldId id="258" r:id="rId6"/>
    <p:sldId id="259" r:id="rId7"/>
    <p:sldId id="262" r:id="rId8"/>
    <p:sldId id="266" r:id="rId9"/>
    <p:sldId id="261"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45" autoAdjust="0"/>
  </p:normalViewPr>
  <p:slideViewPr>
    <p:cSldViewPr>
      <p:cViewPr varScale="1">
        <p:scale>
          <a:sx n="54" d="100"/>
          <a:sy n="54" d="100"/>
        </p:scale>
        <p:origin x="-17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F6B4D-F637-4364-9B64-02E2D6AD5AEE}" type="datetimeFigureOut">
              <a:rPr lang="en-GB" smtClean="0"/>
              <a:pPr/>
              <a:t>19/12/2013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16559C-DBE4-4E87-B899-8F22E096633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k.wikipedia.org/wiki/Jan_Evangelista_Purkyn%C4%9B"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Create an interactive implementation of the Game of Life grid, where a player can select starting points for a variety of blinkers. The system then sends gliders to destroy them, resulting in chaos. Alternatively, system randomly sets some blinkers and player sets starting point for gliders. Documentation should clearly explain algorithms used to generate the life-forms.</a:t>
            </a:r>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three main components of a Cellular</a:t>
            </a:r>
          </a:p>
          <a:p>
            <a:r>
              <a:rPr lang="en-GB" dirty="0" smtClean="0"/>
              <a:t>Automata are:</a:t>
            </a:r>
          </a:p>
          <a:p>
            <a:r>
              <a:rPr lang="en-GB" dirty="0" smtClean="0"/>
              <a:t>➟The array dimension (Vast Parallelism: Cellular computing can</a:t>
            </a:r>
          </a:p>
          <a:p>
            <a:r>
              <a:rPr lang="en-GB" dirty="0" smtClean="0"/>
              <a:t>involve 10^5 or more cells)</a:t>
            </a:r>
          </a:p>
          <a:p>
            <a:r>
              <a:rPr lang="en-GB" dirty="0" smtClean="0"/>
              <a:t>➟The </a:t>
            </a:r>
            <a:r>
              <a:rPr lang="en-GB" dirty="0" err="1" smtClean="0"/>
              <a:t>neighborhood</a:t>
            </a:r>
            <a:r>
              <a:rPr lang="en-GB" dirty="0" smtClean="0"/>
              <a:t> structure (Locality)</a:t>
            </a:r>
          </a:p>
          <a:p>
            <a:r>
              <a:rPr lang="en-GB" dirty="0" smtClean="0"/>
              <a:t>➟The transition rule</a:t>
            </a:r>
          </a:p>
          <a:p>
            <a:endParaRPr lang="en-US" dirty="0" smtClean="0"/>
          </a:p>
          <a:p>
            <a:r>
              <a:rPr lang="en-GB" dirty="0" smtClean="0"/>
              <a:t>(Simplicity): the basic processing element, the cell, is simple</a:t>
            </a:r>
          </a:p>
          <a:p>
            <a:r>
              <a:rPr lang="en-GB" dirty="0" smtClean="0"/>
              <a:t>is the smallest structural and functional unit of all living organisms, which has all the basic qualities of life. </a:t>
            </a:r>
            <a:r>
              <a:rPr lang="en-GB" sz="1200" b="0" i="0" u="none" strike="noStrike" kern="1200" dirty="0" smtClean="0">
                <a:solidFill>
                  <a:schemeClr val="tx1"/>
                </a:solidFill>
                <a:latin typeface="+mn-lt"/>
                <a:ea typeface="+mn-ea"/>
                <a:cs typeface="+mn-cs"/>
                <a:hlinkClick r:id="rId3" tooltip="Jan Evangelista Purkyně"/>
              </a:rPr>
              <a:t>Jan Evangelista </a:t>
            </a:r>
            <a:r>
              <a:rPr lang="en-GB" sz="1200" b="0" i="0" u="none" strike="noStrike" kern="1200" dirty="0" err="1" smtClean="0">
                <a:solidFill>
                  <a:schemeClr val="tx1"/>
                </a:solidFill>
                <a:latin typeface="+mn-lt"/>
                <a:ea typeface="+mn-ea"/>
                <a:cs typeface="+mn-cs"/>
                <a:hlinkClick r:id="rId3" tooltip="Jan Evangelista Purkyně"/>
              </a:rPr>
              <a:t>Purkyně</a:t>
            </a:r>
            <a:r>
              <a:rPr lang="en-GB" sz="1200" b="0" i="0" kern="1200" dirty="0" smtClean="0">
                <a:solidFill>
                  <a:schemeClr val="tx1"/>
                </a:solidFill>
                <a:latin typeface="+mn-lt"/>
                <a:ea typeface="+mn-ea"/>
                <a:cs typeface="+mn-cs"/>
              </a:rPr>
              <a:t>,</a:t>
            </a:r>
            <a:endParaRPr lang="en-US" dirty="0" smtClean="0"/>
          </a:p>
          <a:p>
            <a:endParaRPr lang="en-US" dirty="0" smtClean="0"/>
          </a:p>
          <a:p>
            <a:r>
              <a:rPr lang="en-GB" dirty="0" smtClean="0"/>
              <a:t>Cellular Computing = simplicity + vast parallelism + locality</a:t>
            </a:r>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Conway’s Game of life is Artificial Intelligence ? Because </a:t>
            </a:r>
            <a:r>
              <a:rPr lang="en-US" smtClean="0"/>
              <a:t>it uses </a:t>
            </a:r>
            <a:r>
              <a:rPr lang="en-US" dirty="0" smtClean="0"/>
              <a:t>these three simple rules</a:t>
            </a:r>
            <a:r>
              <a:rPr lang="en-US" baseline="0" dirty="0" smtClean="0"/>
              <a:t> of life.</a:t>
            </a:r>
            <a:endParaRPr lang="en-GB" dirty="0" smtClean="0"/>
          </a:p>
          <a:p>
            <a:r>
              <a:rPr lang="en-GB" dirty="0" smtClean="0"/>
              <a:t>A dead cell with exactly three live neighbours becomes a live cell (birth).</a:t>
            </a:r>
          </a:p>
          <a:p>
            <a:r>
              <a:rPr lang="en-GB" dirty="0" smtClean="0"/>
              <a:t>A live cell with two or three live neighbours stays alive (survival).</a:t>
            </a:r>
          </a:p>
          <a:p>
            <a:r>
              <a:rPr lang="en-GB" dirty="0" smtClean="0"/>
              <a:t>In all other cases, a cell dies or remains dead (overcrowding or loneliness).</a:t>
            </a:r>
          </a:p>
          <a:p>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Algorithm</a:t>
            </a:r>
            <a:r>
              <a:rPr lang="en-US" baseline="0" dirty="0" smtClean="0"/>
              <a:t> of the solution …</a:t>
            </a:r>
          </a:p>
          <a:p>
            <a:r>
              <a:rPr lang="en-US" b="1" baseline="0" dirty="0" err="1" smtClean="0"/>
              <a:t>NextGen</a:t>
            </a:r>
            <a:endParaRPr lang="en-US" b="1" baseline="0" dirty="0" smtClean="0"/>
          </a:p>
          <a:p>
            <a:r>
              <a:rPr lang="en-GB" sz="1200" b="0" i="0" kern="1200" dirty="0" smtClean="0">
                <a:solidFill>
                  <a:schemeClr val="tx1"/>
                </a:solidFill>
                <a:latin typeface="+mn-lt"/>
                <a:ea typeface="+mn-ea"/>
                <a:cs typeface="+mn-cs"/>
              </a:rPr>
              <a:t> Life patterns  are represented as two-dimensional arrays in computer memory. Typically two arrays are used, one to hold the current generation, and one in which to calculate its successor. Often 0 and 1 represent dead and live cells respectively. A nested for-loop considers each element of the current array in turn, counting the live neighbours of each cell to decide whether the corresponding element of the successor array should be 0 or 1. The successor array is displayed. For the next iteration the arrays swap roles so that the successor array in the last iteration becomes the current array in the next iteration.</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 principle, the Life field is infinite, but computers have finite memory. This leads to problems when the active area encroaches on the border of the array. Programmers have used several strategies to address these problems. The simplest strategy is simply to assume that every cell outside the array is dead. This is easy to program, but leads to inaccurate results when the active area crosses the boundary. A more sophisticated trick is to consider the left and right edges of the field to be stitched together, and the top and bottom edges also, yielding a </a:t>
            </a:r>
            <a:r>
              <a:rPr lang="en-GB" dirty="0" err="1" smtClean="0"/>
              <a:t>toroidal</a:t>
            </a:r>
            <a:r>
              <a:rPr lang="en-GB" dirty="0" smtClean="0"/>
              <a:t> array. The result is that active areas that move across a field edge reappear at the opposite edge. Inaccuracy can still result if the pattern grows too large, but at least there are no pathological edge effects. Techniques of dynamic storage allocation may also be used, creating ever-larger arrays to hold growing patterns.</a:t>
            </a:r>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pavolondzik.github.io/GoL/"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19/12/2013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8FB5F-08CF-4C15-A255-EF5626F26EBD}" type="datetimeFigureOut">
              <a:rPr lang="en-GB" smtClean="0"/>
              <a:pPr/>
              <a:t>19/12/2013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19/12/2013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19/12/2013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65125"/>
          </a:xfrm>
        </p:spPr>
        <p:txBody>
          <a:bodyPr/>
          <a:lstStyle/>
          <a:p>
            <a:fld id="{FD48FB5F-08CF-4C15-A255-EF5626F26EBD}" type="datetimeFigureOut">
              <a:rPr lang="en-GB" smtClean="0"/>
              <a:pPr/>
              <a:t>19/12/2013</a:t>
            </a:fld>
            <a:endParaRPr lang="en-GB" dirty="0"/>
          </a:p>
        </p:txBody>
      </p:sp>
      <p:sp>
        <p:nvSpPr>
          <p:cNvPr id="6" name="Slide Number Placeholder 5"/>
          <p:cNvSpPr>
            <a:spLocks noGrp="1"/>
          </p:cNvSpPr>
          <p:nvPr>
            <p:ph type="sldNum" sz="quarter" idx="12"/>
          </p:nvPr>
        </p:nvSpPr>
        <p:spPr>
          <a:xfrm>
            <a:off x="7740352" y="6356350"/>
            <a:ext cx="946448" cy="365125"/>
          </a:xfrm>
        </p:spPr>
        <p:txBody>
          <a:bodyPr/>
          <a:lstStyle/>
          <a:p>
            <a:fld id="{398C7A21-28EE-47CB-9484-AD844B3EBD2E}" type="slidenum">
              <a:rPr lang="en-GB" smtClean="0"/>
              <a:pPr/>
              <a:t>‹#›</a:t>
            </a:fld>
            <a:endParaRPr lang="en-GB"/>
          </a:p>
        </p:txBody>
      </p:sp>
      <p:sp>
        <p:nvSpPr>
          <p:cNvPr id="8" name="Footer Placeholder 4"/>
          <p:cNvSpPr>
            <a:spLocks noGrp="1"/>
          </p:cNvSpPr>
          <p:nvPr>
            <p:ph type="ftr" sz="quarter" idx="11"/>
          </p:nvPr>
        </p:nvSpPr>
        <p:spPr>
          <a:xfrm>
            <a:off x="1691680" y="6356350"/>
            <a:ext cx="5976664" cy="365125"/>
          </a:xfrm>
        </p:spPr>
        <p:txBody>
          <a:bodyPr/>
          <a:lstStyle/>
          <a:p>
            <a:endParaRPr lang="en-GB" dirty="0"/>
          </a:p>
        </p:txBody>
      </p:sp>
      <p:sp>
        <p:nvSpPr>
          <p:cNvPr id="9" name="Footer Placeholder 4"/>
          <p:cNvSpPr txBox="1">
            <a:spLocks/>
          </p:cNvSpPr>
          <p:nvPr userDrawn="1"/>
        </p:nvSpPr>
        <p:spPr>
          <a:xfrm>
            <a:off x="2267744" y="6356350"/>
            <a:ext cx="4608512" cy="365125"/>
          </a:xfrm>
          <a:prstGeom prst="rect">
            <a:avLst/>
          </a:prstGeom>
        </p:spPr>
        <p:txBody>
          <a:bodyPr/>
          <a:lstStyle>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smtClean="0">
                <a:ln>
                  <a:noFill/>
                </a:ln>
                <a:solidFill>
                  <a:schemeClr val="accent1">
                    <a:lumMod val="75000"/>
                  </a:schemeClr>
                </a:solidFill>
                <a:effectLst/>
                <a:uLnTx/>
                <a:uFillTx/>
                <a:latin typeface="+mn-lt"/>
                <a:ea typeface="+mn-ea"/>
                <a:cs typeface="+mn-cs"/>
                <a:hlinkClick r:id="rId2"/>
              </a:rPr>
              <a:t>http://pavolondzik.github.io/GoL/</a:t>
            </a:r>
            <a:endParaRPr kumimoji="0" lang="en-GB" sz="2400" b="1" i="0" u="none"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19/12/2013</a:t>
            </a:fld>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
        <p:nvSpPr>
          <p:cNvPr id="8" name="Footer Placeholder 4"/>
          <p:cNvSpPr>
            <a:spLocks noGrp="1"/>
          </p:cNvSpPr>
          <p:nvPr>
            <p:ph type="ftr" sz="quarter" idx="11"/>
          </p:nvPr>
        </p:nvSpPr>
        <p:spPr>
          <a:xfrm>
            <a:off x="3124200" y="6356350"/>
            <a:ext cx="2895600" cy="365125"/>
          </a:xfrm>
        </p:spPr>
        <p:txBody>
          <a:bodyPr/>
          <a:lstStyle/>
          <a:p>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48FB5F-08CF-4C15-A255-EF5626F26EBD}" type="datetimeFigureOut">
              <a:rPr lang="en-GB" smtClean="0"/>
              <a:pPr/>
              <a:t>19/12/2013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D48FB5F-08CF-4C15-A255-EF5626F26EBD}" type="datetimeFigureOut">
              <a:rPr lang="en-GB" smtClean="0"/>
              <a:pPr/>
              <a:t>19/12/2013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D48FB5F-08CF-4C15-A255-EF5626F26EBD}" type="datetimeFigureOut">
              <a:rPr lang="en-GB" smtClean="0"/>
              <a:pPr/>
              <a:t>19/12/2013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D48FB5F-08CF-4C15-A255-EF5626F26EBD}" type="datetimeFigureOut">
              <a:rPr lang="en-GB" smtClean="0"/>
              <a:pPr/>
              <a:t>19/12/2013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8FB5F-08CF-4C15-A255-EF5626F26EBD}" type="datetimeFigureOut">
              <a:rPr lang="en-GB" smtClean="0"/>
              <a:pPr/>
              <a:t>19/12/2013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8FB5F-08CF-4C15-A255-EF5626F26EBD}" type="datetimeFigureOut">
              <a:rPr lang="en-GB" smtClean="0"/>
              <a:pPr/>
              <a:t>19/12/2013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8FB5F-08CF-4C15-A255-EF5626F26EBD}" type="datetimeFigureOut">
              <a:rPr lang="en-GB" smtClean="0"/>
              <a:pPr/>
              <a:t>19/12/2013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C7A21-28EE-47CB-9484-AD844B3EBD2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Conway's_Game_of_Life" TargetMode="External"/><Relationship Id="rId2" Type="http://schemas.openxmlformats.org/officeDocument/2006/relationships/hyperlink" Target="http://www.math.com/students/wonders/life/life.html" TargetMode="External"/><Relationship Id="rId1" Type="http://schemas.openxmlformats.org/officeDocument/2006/relationships/slideLayout" Target="../slideLayouts/slideLayout2.xml"/><Relationship Id="rId4" Type="http://schemas.openxmlformats.org/officeDocument/2006/relationships/hyperlink" Target="http://www.julianpulgarin.com/canvaslif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gif"/><Relationship Id="rId7"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11.gif"/><Relationship Id="rId5" Type="http://schemas.openxmlformats.org/officeDocument/2006/relationships/image" Target="../media/image5.gif"/><Relationship Id="rId10" Type="http://schemas.openxmlformats.org/officeDocument/2006/relationships/image" Target="../media/image10.gif"/><Relationship Id="rId4" Type="http://schemas.openxmlformats.org/officeDocument/2006/relationships/image" Target="../media/image4.gif"/><Relationship Id="rId9"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gif"/><Relationship Id="rId4" Type="http://schemas.openxmlformats.org/officeDocument/2006/relationships/image" Target="../media/image14.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png"/>
          <p:cNvPicPr>
            <a:picLocks noChangeAspect="1"/>
          </p:cNvPicPr>
          <p:nvPr/>
        </p:nvPicPr>
        <p:blipFill>
          <a:blip r:embed="rId2" cstate="print">
            <a:lum/>
          </a:blip>
          <a:stretch>
            <a:fillRect/>
          </a:stretch>
        </p:blipFill>
        <p:spPr>
          <a:xfrm>
            <a:off x="0" y="0"/>
            <a:ext cx="9144000" cy="6858000"/>
          </a:xfrm>
          <a:prstGeom prst="rect">
            <a:avLst/>
          </a:prstGeom>
          <a:noFill/>
          <a:ln>
            <a:noFill/>
          </a:ln>
          <a:effectLst>
            <a:outerShdw sx="1000" sy="1000" algn="ctr" rotWithShape="0">
              <a:srgbClr val="000000"/>
            </a:outerShdw>
          </a:effectLst>
        </p:spPr>
      </p:pic>
      <p:sp>
        <p:nvSpPr>
          <p:cNvPr id="2" name="Title 1"/>
          <p:cNvSpPr>
            <a:spLocks noGrp="1"/>
          </p:cNvSpPr>
          <p:nvPr>
            <p:ph type="ctrTitle"/>
          </p:nvPr>
        </p:nvSpPr>
        <p:spPr/>
        <p:txBody>
          <a:bodyPr/>
          <a:lstStyle/>
          <a:p>
            <a:r>
              <a:rPr lang="en-GB" dirty="0"/>
              <a:t>Conway's Game of Life</a:t>
            </a:r>
            <a:br>
              <a:rPr lang="en-GB" dirty="0"/>
            </a:br>
            <a:endParaRPr lang="en-GB" dirty="0"/>
          </a:p>
        </p:txBody>
      </p:sp>
      <p:sp>
        <p:nvSpPr>
          <p:cNvPr id="3" name="Subtitle 2"/>
          <p:cNvSpPr>
            <a:spLocks noGrp="1"/>
          </p:cNvSpPr>
          <p:nvPr>
            <p:ph type="subTitle" idx="1"/>
          </p:nvPr>
        </p:nvSpPr>
        <p:spPr/>
        <p:txBody>
          <a:bodyPr/>
          <a:lstStyle/>
          <a:p>
            <a:r>
              <a:rPr lang="en-US" dirty="0" smtClean="0"/>
              <a:t>Pavol Ondzik</a:t>
            </a:r>
          </a:p>
          <a:p>
            <a:r>
              <a:rPr lang="en-US" dirty="0" smtClean="0"/>
              <a:t>Denzel </a:t>
            </a:r>
            <a:r>
              <a:rPr lang="en-US" dirty="0" err="1" smtClean="0"/>
              <a:t>Dadson</a:t>
            </a:r>
            <a:endParaRPr lang="en-GB" dirty="0"/>
          </a:p>
        </p:txBody>
      </p:sp>
      <p:sp>
        <p:nvSpPr>
          <p:cNvPr id="5" name="TextBox 4"/>
          <p:cNvSpPr txBox="1"/>
          <p:nvPr/>
        </p:nvSpPr>
        <p:spPr>
          <a:xfrm>
            <a:off x="3131840" y="3212976"/>
            <a:ext cx="3380221" cy="369332"/>
          </a:xfrm>
          <a:prstGeom prst="rect">
            <a:avLst/>
          </a:prstGeom>
          <a:noFill/>
        </p:spPr>
        <p:txBody>
          <a:bodyPr wrap="none" rtlCol="0">
            <a:spAutoFit/>
          </a:bodyPr>
          <a:lstStyle/>
          <a:p>
            <a:r>
              <a:rPr lang="en-GB" dirty="0" smtClean="0"/>
              <a:t>http://pavolondzik.github.io/GoL/</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idx="1"/>
          </p:nvPr>
        </p:nvSpPr>
        <p:spPr/>
        <p:txBody>
          <a:bodyPr/>
          <a:lstStyle/>
          <a:p>
            <a:r>
              <a:rPr lang="en-GB" dirty="0" smtClean="0">
                <a:hlinkClick r:id="rId2"/>
              </a:rPr>
              <a:t>http://www.math.com/students/wonders/life/life.html</a:t>
            </a:r>
            <a:endParaRPr lang="en-GB" dirty="0" smtClean="0"/>
          </a:p>
          <a:p>
            <a:r>
              <a:rPr lang="en-GB" dirty="0" smtClean="0">
                <a:hlinkClick r:id="rId3"/>
              </a:rPr>
              <a:t>http://en.wikipedia.org/wiki/Conway%27s_Game_of_Life</a:t>
            </a:r>
            <a:endParaRPr lang="en-GB" dirty="0" smtClean="0"/>
          </a:p>
          <a:p>
            <a:r>
              <a:rPr lang="en-GB" dirty="0" smtClean="0">
                <a:hlinkClick r:id="rId4"/>
              </a:rPr>
              <a:t>http://www.julianpulgarin.com/canvaslife/</a:t>
            </a:r>
            <a:endParaRPr lang="en-GB" dirty="0" smtClean="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GB" dirty="0"/>
          </a:p>
        </p:txBody>
      </p:sp>
      <p:sp>
        <p:nvSpPr>
          <p:cNvPr id="3" name="Content Placeholder 2"/>
          <p:cNvSpPr>
            <a:spLocks noGrp="1"/>
          </p:cNvSpPr>
          <p:nvPr>
            <p:ph idx="1"/>
          </p:nvPr>
        </p:nvSpPr>
        <p:spPr>
          <a:xfrm>
            <a:off x="457200" y="2492896"/>
            <a:ext cx="8229600" cy="3633267"/>
          </a:xfrm>
          <a:ln w="3175">
            <a:noFill/>
          </a:ln>
        </p:spPr>
        <p:txBody>
          <a:bodyPr>
            <a:normAutofit/>
          </a:bodyPr>
          <a:lstStyle/>
          <a:p>
            <a:r>
              <a:rPr lang="en-US" dirty="0" smtClean="0"/>
              <a:t>User </a:t>
            </a:r>
            <a:r>
              <a:rPr lang="en-US" dirty="0" smtClean="0"/>
              <a:t>selects starting point for blinkers</a:t>
            </a:r>
          </a:p>
          <a:p>
            <a:r>
              <a:rPr lang="en-GB" dirty="0" smtClean="0"/>
              <a:t>System then sends gliders to destroy blinkers</a:t>
            </a:r>
          </a:p>
          <a:p>
            <a:pPr>
              <a:buNone/>
            </a:pPr>
            <a:r>
              <a:rPr lang="en-US" dirty="0" smtClean="0"/>
              <a:t>OR</a:t>
            </a:r>
          </a:p>
          <a:p>
            <a:r>
              <a:rPr lang="en-GB" dirty="0" smtClean="0"/>
              <a:t>System randomly sets blinkers</a:t>
            </a:r>
          </a:p>
          <a:p>
            <a:r>
              <a:rPr lang="en-GB" dirty="0" smtClean="0"/>
              <a:t>Player sets starting point for gliders</a:t>
            </a:r>
          </a:p>
          <a:p>
            <a:r>
              <a:rPr lang="en-US" dirty="0" smtClean="0"/>
              <a:t>System sends gliders from starting point</a:t>
            </a:r>
            <a:endParaRPr lang="en-GB" dirty="0"/>
          </a:p>
        </p:txBody>
      </p:sp>
      <p:sp>
        <p:nvSpPr>
          <p:cNvPr id="4" name="TextBox 3"/>
          <p:cNvSpPr txBox="1"/>
          <p:nvPr/>
        </p:nvSpPr>
        <p:spPr>
          <a:xfrm>
            <a:off x="611560" y="1271662"/>
            <a:ext cx="7848872" cy="1077218"/>
          </a:xfrm>
          <a:prstGeom prst="rect">
            <a:avLst/>
          </a:prstGeom>
          <a:noFill/>
          <a:ln cmpd="thickThin">
            <a:solidFill>
              <a:schemeClr val="tx2">
                <a:lumMod val="75000"/>
              </a:schemeClr>
            </a:solidFill>
            <a:prstDash val="sysDot"/>
          </a:ln>
          <a:effectLst>
            <a:outerShdw blurRad="1270000" dist="622300" sx="70000" sy="70000" algn="ctr" rotWithShape="0">
              <a:srgbClr val="000000">
                <a:alpha val="32000"/>
              </a:srgbClr>
            </a:outerShdw>
          </a:effectLst>
        </p:spPr>
        <p:txBody>
          <a:bodyPr wrap="square" rtlCol="0">
            <a:spAutoFit/>
          </a:bodyPr>
          <a:lstStyle/>
          <a:p>
            <a:pPr marL="274638"/>
            <a:r>
              <a:rPr lang="en-GB" sz="3200" b="1" dirty="0" smtClean="0"/>
              <a:t>Create </a:t>
            </a:r>
            <a:r>
              <a:rPr lang="en-GB" sz="3200" b="1" dirty="0" smtClean="0"/>
              <a:t>interactive implementation </a:t>
            </a:r>
            <a:r>
              <a:rPr lang="en-GB" sz="3200" b="1" dirty="0" smtClean="0"/>
              <a:t>of</a:t>
            </a:r>
          </a:p>
          <a:p>
            <a:pPr marL="274638"/>
            <a:r>
              <a:rPr lang="en-GB" sz="3200" b="1" dirty="0" smtClean="0"/>
              <a:t>Conway’s </a:t>
            </a:r>
            <a:r>
              <a:rPr lang="en-GB" sz="3200" b="1" dirty="0" smtClean="0"/>
              <a:t>Game of Life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 Automata</a:t>
            </a:r>
            <a:endParaRPr lang="en-GB" dirty="0"/>
          </a:p>
        </p:txBody>
      </p:sp>
      <p:sp>
        <p:nvSpPr>
          <p:cNvPr id="3" name="Content Placeholder 2"/>
          <p:cNvSpPr>
            <a:spLocks noGrp="1"/>
          </p:cNvSpPr>
          <p:nvPr>
            <p:ph idx="1"/>
          </p:nvPr>
        </p:nvSpPr>
        <p:spPr/>
        <p:txBody>
          <a:bodyPr/>
          <a:lstStyle/>
          <a:p>
            <a:r>
              <a:rPr lang="en-US" dirty="0" smtClean="0"/>
              <a:t>Emergence</a:t>
            </a:r>
          </a:p>
          <a:p>
            <a:r>
              <a:rPr lang="en-US" dirty="0" smtClean="0"/>
              <a:t>Period</a:t>
            </a:r>
          </a:p>
          <a:p>
            <a:r>
              <a:rPr lang="en-US" dirty="0" smtClean="0"/>
              <a:t>Speed</a:t>
            </a:r>
          </a:p>
          <a:p>
            <a:r>
              <a:rPr lang="en-US" dirty="0" smtClean="0"/>
              <a:t>Rules</a:t>
            </a:r>
          </a:p>
          <a:p>
            <a:r>
              <a:rPr lang="en-US" smtClean="0"/>
              <a:t>Cellular Automata in nature</a:t>
            </a:r>
            <a:endParaRPr lang="en-GB" dirty="0" smtClean="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Conway's Game of Life</a:t>
            </a:r>
            <a:endParaRPr lang="en-GB" dirty="0"/>
          </a:p>
        </p:txBody>
      </p:sp>
      <p:sp>
        <p:nvSpPr>
          <p:cNvPr id="3" name="Content Placeholder 2"/>
          <p:cNvSpPr>
            <a:spLocks noGrp="1"/>
          </p:cNvSpPr>
          <p:nvPr>
            <p:ph idx="1"/>
          </p:nvPr>
        </p:nvSpPr>
        <p:spPr/>
        <p:txBody>
          <a:bodyPr>
            <a:normAutofit lnSpcReduction="10000"/>
          </a:bodyPr>
          <a:lstStyle/>
          <a:p>
            <a:r>
              <a:rPr lang="en-GB" dirty="0" smtClean="0"/>
              <a:t>John Horton Conway, </a:t>
            </a:r>
            <a:r>
              <a:rPr lang="en-GB" sz="2400" dirty="0" smtClean="0"/>
              <a:t>Scientific American (April 1970)</a:t>
            </a:r>
          </a:p>
          <a:p>
            <a:r>
              <a:rPr lang="en-GB" dirty="0" smtClean="0"/>
              <a:t>Cellular Automaton</a:t>
            </a:r>
          </a:p>
          <a:p>
            <a:r>
              <a:rPr lang="en-GB" dirty="0"/>
              <a:t>Z</a:t>
            </a:r>
            <a:r>
              <a:rPr lang="en-GB" dirty="0" smtClean="0"/>
              <a:t>ero-player game</a:t>
            </a:r>
          </a:p>
          <a:p>
            <a:r>
              <a:rPr lang="en-GB" dirty="0" smtClean="0"/>
              <a:t>Field </a:t>
            </a:r>
            <a:r>
              <a:rPr lang="en-GB" dirty="0"/>
              <a:t>of cells, each </a:t>
            </a:r>
            <a:r>
              <a:rPr lang="en-GB" dirty="0" smtClean="0"/>
              <a:t>has eight</a:t>
            </a:r>
          </a:p>
          <a:p>
            <a:pPr indent="19050">
              <a:buNone/>
            </a:pPr>
            <a:r>
              <a:rPr lang="en-GB" dirty="0" smtClean="0"/>
              <a:t>neighbours -&gt; </a:t>
            </a:r>
          </a:p>
          <a:p>
            <a:pPr indent="19050">
              <a:buNone/>
            </a:pPr>
            <a:r>
              <a:rPr lang="en-GB" dirty="0" smtClean="0"/>
              <a:t>Moore neighbourhood.</a:t>
            </a:r>
          </a:p>
          <a:p>
            <a:r>
              <a:rPr lang="en-GB" dirty="0" smtClean="0"/>
              <a:t>A </a:t>
            </a:r>
            <a:r>
              <a:rPr lang="en-GB" dirty="0"/>
              <a:t>cell is either occupied (by an organism) or not.</a:t>
            </a:r>
            <a:endParaRPr lang="en-GB" dirty="0" smtClean="0"/>
          </a:p>
        </p:txBody>
      </p:sp>
      <p:pic>
        <p:nvPicPr>
          <p:cNvPr id="4" name="Picture 3" descr="CA-Moore.png"/>
          <p:cNvPicPr>
            <a:picLocks noChangeAspect="1"/>
          </p:cNvPicPr>
          <p:nvPr/>
        </p:nvPicPr>
        <p:blipFill>
          <a:blip r:embed="rId3" cstate="print"/>
          <a:stretch>
            <a:fillRect/>
          </a:stretch>
        </p:blipFill>
        <p:spPr>
          <a:xfrm>
            <a:off x="6228184" y="2996952"/>
            <a:ext cx="1656184" cy="165618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Conway’s Game of Life</a:t>
            </a:r>
            <a:endParaRPr lang="en-GB" dirty="0"/>
          </a:p>
        </p:txBody>
      </p:sp>
      <p:sp>
        <p:nvSpPr>
          <p:cNvPr id="3" name="Content Placeholder 2"/>
          <p:cNvSpPr>
            <a:spLocks noGrp="1"/>
          </p:cNvSpPr>
          <p:nvPr>
            <p:ph idx="1"/>
          </p:nvPr>
        </p:nvSpPr>
        <p:spPr/>
        <p:txBody>
          <a:bodyPr>
            <a:normAutofit/>
          </a:bodyPr>
          <a:lstStyle/>
          <a:p>
            <a:pPr marL="0" indent="17463">
              <a:buNone/>
            </a:pPr>
            <a:r>
              <a:rPr lang="en-GB" b="1" dirty="0" smtClean="0"/>
              <a:t>Rules </a:t>
            </a:r>
            <a:r>
              <a:rPr lang="en-GB" b="1" dirty="0"/>
              <a:t>for deriving a generation </a:t>
            </a:r>
            <a:r>
              <a:rPr lang="en-GB" b="1" dirty="0" smtClean="0"/>
              <a:t>from</a:t>
            </a:r>
          </a:p>
          <a:p>
            <a:pPr marL="0" indent="17463">
              <a:buNone/>
            </a:pPr>
            <a:r>
              <a:rPr lang="en-GB" b="1" dirty="0" smtClean="0"/>
              <a:t>the previous </a:t>
            </a:r>
            <a:r>
              <a:rPr lang="en-GB" b="1" dirty="0"/>
              <a:t>one </a:t>
            </a:r>
            <a:r>
              <a:rPr lang="en-GB" dirty="0" smtClean="0"/>
              <a:t>:</a:t>
            </a:r>
          </a:p>
          <a:p>
            <a:pPr marL="0" indent="17463">
              <a:lnSpc>
                <a:spcPct val="200000"/>
              </a:lnSpc>
              <a:buFont typeface="+mj-lt"/>
              <a:buAutoNum type="arabicPeriod"/>
            </a:pPr>
            <a:r>
              <a:rPr lang="en-US" dirty="0" smtClean="0"/>
              <a:t>  Birth</a:t>
            </a:r>
          </a:p>
          <a:p>
            <a:pPr marL="0" indent="17463">
              <a:lnSpc>
                <a:spcPct val="200000"/>
              </a:lnSpc>
              <a:buFont typeface="+mj-lt"/>
              <a:buAutoNum type="arabicPeriod"/>
            </a:pPr>
            <a:r>
              <a:rPr lang="en-US" dirty="0" smtClean="0"/>
              <a:t>  Survival</a:t>
            </a:r>
          </a:p>
          <a:p>
            <a:pPr marL="0" indent="17463">
              <a:lnSpc>
                <a:spcPct val="200000"/>
              </a:lnSpc>
              <a:buFont typeface="+mj-lt"/>
              <a:buAutoNum type="arabicPeriod"/>
            </a:pPr>
            <a:r>
              <a:rPr lang="en-US" dirty="0" smtClean="0"/>
              <a:t>  Death</a:t>
            </a:r>
          </a:p>
        </p:txBody>
      </p:sp>
      <p:pic>
        <p:nvPicPr>
          <p:cNvPr id="5" name="Picture 4" descr="birth0.gif"/>
          <p:cNvPicPr>
            <a:picLocks noChangeAspect="1"/>
          </p:cNvPicPr>
          <p:nvPr/>
        </p:nvPicPr>
        <p:blipFill>
          <a:blip r:embed="rId3" cstate="print"/>
          <a:stretch>
            <a:fillRect/>
          </a:stretch>
        </p:blipFill>
        <p:spPr>
          <a:xfrm>
            <a:off x="3347864" y="3212976"/>
            <a:ext cx="457200" cy="457200"/>
          </a:xfrm>
          <a:prstGeom prst="rect">
            <a:avLst/>
          </a:prstGeom>
        </p:spPr>
      </p:pic>
      <p:pic>
        <p:nvPicPr>
          <p:cNvPr id="6" name="Picture 5" descr="birth1.gif"/>
          <p:cNvPicPr>
            <a:picLocks noChangeAspect="1"/>
          </p:cNvPicPr>
          <p:nvPr/>
        </p:nvPicPr>
        <p:blipFill>
          <a:blip r:embed="rId4" cstate="print"/>
          <a:stretch>
            <a:fillRect/>
          </a:stretch>
        </p:blipFill>
        <p:spPr>
          <a:xfrm>
            <a:off x="4499992" y="3140968"/>
            <a:ext cx="457200" cy="457200"/>
          </a:xfrm>
          <a:prstGeom prst="rect">
            <a:avLst/>
          </a:prstGeom>
        </p:spPr>
      </p:pic>
      <p:pic>
        <p:nvPicPr>
          <p:cNvPr id="7" name="Picture 6" descr="surv0.gif"/>
          <p:cNvPicPr>
            <a:picLocks noChangeAspect="1"/>
          </p:cNvPicPr>
          <p:nvPr/>
        </p:nvPicPr>
        <p:blipFill>
          <a:blip r:embed="rId5" cstate="print"/>
          <a:stretch>
            <a:fillRect/>
          </a:stretch>
        </p:blipFill>
        <p:spPr>
          <a:xfrm>
            <a:off x="3322712" y="4221088"/>
            <a:ext cx="457200" cy="457200"/>
          </a:xfrm>
          <a:prstGeom prst="rect">
            <a:avLst/>
          </a:prstGeom>
        </p:spPr>
      </p:pic>
      <p:pic>
        <p:nvPicPr>
          <p:cNvPr id="8" name="Picture 7" descr="surv1.gif"/>
          <p:cNvPicPr>
            <a:picLocks noChangeAspect="1"/>
          </p:cNvPicPr>
          <p:nvPr/>
        </p:nvPicPr>
        <p:blipFill>
          <a:blip r:embed="rId6" cstate="print"/>
          <a:stretch>
            <a:fillRect/>
          </a:stretch>
        </p:blipFill>
        <p:spPr>
          <a:xfrm>
            <a:off x="4499992" y="4221088"/>
            <a:ext cx="457200" cy="457200"/>
          </a:xfrm>
          <a:prstGeom prst="rect">
            <a:avLst/>
          </a:prstGeom>
        </p:spPr>
      </p:pic>
      <p:pic>
        <p:nvPicPr>
          <p:cNvPr id="9" name="Picture 8" descr="surv2.gif"/>
          <p:cNvPicPr>
            <a:picLocks noChangeAspect="1"/>
          </p:cNvPicPr>
          <p:nvPr/>
        </p:nvPicPr>
        <p:blipFill>
          <a:blip r:embed="rId7" cstate="print"/>
          <a:stretch>
            <a:fillRect/>
          </a:stretch>
        </p:blipFill>
        <p:spPr>
          <a:xfrm>
            <a:off x="5292080" y="4149080"/>
            <a:ext cx="457200" cy="457200"/>
          </a:xfrm>
          <a:prstGeom prst="rect">
            <a:avLst/>
          </a:prstGeom>
        </p:spPr>
      </p:pic>
      <p:pic>
        <p:nvPicPr>
          <p:cNvPr id="10" name="Picture 9" descr="death0.gif"/>
          <p:cNvPicPr>
            <a:picLocks noChangeAspect="1"/>
          </p:cNvPicPr>
          <p:nvPr/>
        </p:nvPicPr>
        <p:blipFill>
          <a:blip r:embed="rId8" cstate="print"/>
          <a:stretch>
            <a:fillRect/>
          </a:stretch>
        </p:blipFill>
        <p:spPr>
          <a:xfrm>
            <a:off x="3203848" y="5445224"/>
            <a:ext cx="457200" cy="457200"/>
          </a:xfrm>
          <a:prstGeom prst="rect">
            <a:avLst/>
          </a:prstGeom>
        </p:spPr>
      </p:pic>
      <p:pic>
        <p:nvPicPr>
          <p:cNvPr id="11" name="Picture 10" descr="death1.gif"/>
          <p:cNvPicPr>
            <a:picLocks noChangeAspect="1"/>
          </p:cNvPicPr>
          <p:nvPr/>
        </p:nvPicPr>
        <p:blipFill>
          <a:blip r:embed="rId9" cstate="print"/>
          <a:stretch>
            <a:fillRect/>
          </a:stretch>
        </p:blipFill>
        <p:spPr>
          <a:xfrm>
            <a:off x="4355976" y="5445224"/>
            <a:ext cx="457200" cy="457200"/>
          </a:xfrm>
          <a:prstGeom prst="rect">
            <a:avLst/>
          </a:prstGeom>
        </p:spPr>
      </p:pic>
      <p:pic>
        <p:nvPicPr>
          <p:cNvPr id="12" name="Picture 11" descr="death2.gif"/>
          <p:cNvPicPr>
            <a:picLocks noChangeAspect="1"/>
          </p:cNvPicPr>
          <p:nvPr/>
        </p:nvPicPr>
        <p:blipFill>
          <a:blip r:embed="rId10" cstate="print"/>
          <a:stretch>
            <a:fillRect/>
          </a:stretch>
        </p:blipFill>
        <p:spPr>
          <a:xfrm>
            <a:off x="5436096" y="5301208"/>
            <a:ext cx="457200" cy="457200"/>
          </a:xfrm>
          <a:prstGeom prst="rect">
            <a:avLst/>
          </a:prstGeom>
        </p:spPr>
      </p:pic>
      <p:pic>
        <p:nvPicPr>
          <p:cNvPr id="13" name="Picture 12" descr="death3.gif"/>
          <p:cNvPicPr>
            <a:picLocks noChangeAspect="1"/>
          </p:cNvPicPr>
          <p:nvPr/>
        </p:nvPicPr>
        <p:blipFill>
          <a:blip r:embed="rId11" cstate="print"/>
          <a:stretch>
            <a:fillRect/>
          </a:stretch>
        </p:blipFill>
        <p:spPr>
          <a:xfrm>
            <a:off x="6516216" y="5517232"/>
            <a:ext cx="457200" cy="457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GB" dirty="0"/>
          </a:p>
        </p:txBody>
      </p:sp>
      <p:pic>
        <p:nvPicPr>
          <p:cNvPr id="1026" name="Picture 2" descr="D:\Google Drive\Courses\LondonMET\Undergraduate_COMPUTING\5_2013_Outumn\Artificial Intelligence\GameOfLife\Notes\PresentationPics\Glider.gif"/>
          <p:cNvPicPr>
            <a:picLocks noGrp="1" noChangeAspect="1" noChangeArrowheads="1" noCrop="1"/>
          </p:cNvPicPr>
          <p:nvPr>
            <p:ph idx="1"/>
          </p:nvPr>
        </p:nvPicPr>
        <p:blipFill>
          <a:blip r:embed="rId2" cstate="print"/>
          <a:stretch>
            <a:fillRect/>
          </a:stretch>
        </p:blipFill>
        <p:spPr bwMode="auto">
          <a:xfrm>
            <a:off x="5940152" y="1700808"/>
            <a:ext cx="2016224" cy="2016224"/>
          </a:xfrm>
          <a:prstGeom prst="rect">
            <a:avLst/>
          </a:prstGeom>
          <a:noFill/>
        </p:spPr>
      </p:pic>
      <p:pic>
        <p:nvPicPr>
          <p:cNvPr id="10" name="Picture 9" descr="Block.png"/>
          <p:cNvPicPr>
            <a:picLocks noChangeAspect="1"/>
          </p:cNvPicPr>
          <p:nvPr/>
        </p:nvPicPr>
        <p:blipFill>
          <a:blip r:embed="rId3" cstate="print"/>
          <a:stretch>
            <a:fillRect/>
          </a:stretch>
        </p:blipFill>
        <p:spPr>
          <a:xfrm>
            <a:off x="1259632" y="1772816"/>
            <a:ext cx="1944216" cy="1944216"/>
          </a:xfrm>
          <a:prstGeom prst="rect">
            <a:avLst/>
          </a:prstGeom>
        </p:spPr>
      </p:pic>
      <p:pic>
        <p:nvPicPr>
          <p:cNvPr id="1027" name="Picture 3" descr="D:\Google Drive\Courses\LondonMET\Undergraduate_COMPUTING\5_2013_Outumn\Artificial Intelligence\GameOfLife\Notes\PresentationPics\Blinker.gif"/>
          <p:cNvPicPr>
            <a:picLocks noChangeAspect="1" noChangeArrowheads="1" noCrop="1"/>
          </p:cNvPicPr>
          <p:nvPr/>
        </p:nvPicPr>
        <p:blipFill>
          <a:blip r:embed="rId4" cstate="print"/>
          <a:srcRect/>
          <a:stretch>
            <a:fillRect/>
          </a:stretch>
        </p:blipFill>
        <p:spPr bwMode="auto">
          <a:xfrm>
            <a:off x="3491880" y="1700808"/>
            <a:ext cx="2016224" cy="2016224"/>
          </a:xfrm>
          <a:prstGeom prst="rect">
            <a:avLst/>
          </a:prstGeom>
          <a:noFill/>
        </p:spPr>
      </p:pic>
      <p:sp>
        <p:nvSpPr>
          <p:cNvPr id="13" name="TextBox 12"/>
          <p:cNvSpPr txBox="1"/>
          <p:nvPr/>
        </p:nvSpPr>
        <p:spPr>
          <a:xfrm>
            <a:off x="1259632" y="1412776"/>
            <a:ext cx="1944216" cy="369332"/>
          </a:xfrm>
          <a:prstGeom prst="rect">
            <a:avLst/>
          </a:prstGeom>
          <a:noFill/>
        </p:spPr>
        <p:txBody>
          <a:bodyPr wrap="square" rtlCol="0">
            <a:spAutoFit/>
          </a:bodyPr>
          <a:lstStyle/>
          <a:p>
            <a:r>
              <a:rPr lang="en-US" dirty="0" smtClean="0"/>
              <a:t>Block (still life)</a:t>
            </a:r>
            <a:endParaRPr lang="en-GB" dirty="0"/>
          </a:p>
        </p:txBody>
      </p:sp>
      <p:sp>
        <p:nvSpPr>
          <p:cNvPr id="14" name="TextBox 13"/>
          <p:cNvSpPr txBox="1"/>
          <p:nvPr/>
        </p:nvSpPr>
        <p:spPr>
          <a:xfrm>
            <a:off x="3203848" y="1340768"/>
            <a:ext cx="2808312" cy="369332"/>
          </a:xfrm>
          <a:prstGeom prst="rect">
            <a:avLst/>
          </a:prstGeom>
          <a:noFill/>
        </p:spPr>
        <p:txBody>
          <a:bodyPr wrap="square" rtlCol="0">
            <a:spAutoFit/>
          </a:bodyPr>
          <a:lstStyle/>
          <a:p>
            <a:r>
              <a:rPr lang="en-US" dirty="0" smtClean="0"/>
              <a:t>Blinker (period 2 oscillator)</a:t>
            </a:r>
            <a:endParaRPr lang="en-GB" dirty="0"/>
          </a:p>
        </p:txBody>
      </p:sp>
      <p:sp>
        <p:nvSpPr>
          <p:cNvPr id="15" name="TextBox 14"/>
          <p:cNvSpPr txBox="1"/>
          <p:nvPr/>
        </p:nvSpPr>
        <p:spPr>
          <a:xfrm>
            <a:off x="5868144" y="1340768"/>
            <a:ext cx="1944216" cy="369332"/>
          </a:xfrm>
          <a:prstGeom prst="rect">
            <a:avLst/>
          </a:prstGeom>
          <a:noFill/>
        </p:spPr>
        <p:txBody>
          <a:bodyPr wrap="square" rtlCol="0">
            <a:spAutoFit/>
          </a:bodyPr>
          <a:lstStyle/>
          <a:p>
            <a:r>
              <a:rPr lang="en-US" dirty="0" smtClean="0"/>
              <a:t>Glider (spaceship)</a:t>
            </a:r>
            <a:endParaRPr lang="en-GB" dirty="0"/>
          </a:p>
        </p:txBody>
      </p:sp>
      <p:sp>
        <p:nvSpPr>
          <p:cNvPr id="16" name="TextBox 15"/>
          <p:cNvSpPr txBox="1"/>
          <p:nvPr/>
        </p:nvSpPr>
        <p:spPr>
          <a:xfrm>
            <a:off x="971600" y="3995772"/>
            <a:ext cx="2664296" cy="369332"/>
          </a:xfrm>
          <a:prstGeom prst="rect">
            <a:avLst/>
          </a:prstGeom>
          <a:noFill/>
        </p:spPr>
        <p:txBody>
          <a:bodyPr wrap="square" rtlCol="0">
            <a:spAutoFit/>
          </a:bodyPr>
          <a:lstStyle/>
          <a:p>
            <a:r>
              <a:rPr lang="en-US" dirty="0" smtClean="0"/>
              <a:t>Pulsar (period 3 oscillator)</a:t>
            </a:r>
            <a:endParaRPr lang="en-GB" dirty="0"/>
          </a:p>
        </p:txBody>
      </p:sp>
      <p:pic>
        <p:nvPicPr>
          <p:cNvPr id="3" name="Picture 2" descr="D:\Google Drive\Courses\LondonMET\Undergraduate_COMPUTING\5_2013_Outumn\Artificial Intelligence\GameOfLife\Notes\Presentation\Game_of_life_pulsar.gif"/>
          <p:cNvPicPr>
            <a:picLocks noChangeAspect="1" noChangeArrowheads="1" noCrop="1"/>
          </p:cNvPicPr>
          <p:nvPr/>
        </p:nvPicPr>
        <p:blipFill>
          <a:blip r:embed="rId5" cstate="print"/>
          <a:srcRect/>
          <a:stretch>
            <a:fillRect/>
          </a:stretch>
        </p:blipFill>
        <p:spPr bwMode="auto">
          <a:xfrm>
            <a:off x="1259632" y="4365104"/>
            <a:ext cx="2160240" cy="2160240"/>
          </a:xfrm>
          <a:prstGeom prst="rect">
            <a:avLst/>
          </a:prstGeom>
          <a:noFill/>
        </p:spPr>
      </p:pic>
      <p:pic>
        <p:nvPicPr>
          <p:cNvPr id="12" name="Picture 11" descr="Coordinates.jpg"/>
          <p:cNvPicPr>
            <a:picLocks noChangeAspect="1"/>
          </p:cNvPicPr>
          <p:nvPr/>
        </p:nvPicPr>
        <p:blipFill>
          <a:blip r:embed="rId6" cstate="print"/>
          <a:stretch>
            <a:fillRect/>
          </a:stretch>
        </p:blipFill>
        <p:spPr>
          <a:xfrm>
            <a:off x="4499992" y="3861048"/>
            <a:ext cx="2736304" cy="2771775"/>
          </a:xfrm>
          <a:prstGeom prst="rect">
            <a:avLst/>
          </a:prstGeom>
        </p:spPr>
      </p:pic>
      <p:sp>
        <p:nvSpPr>
          <p:cNvPr id="17" name="TextBox 16"/>
          <p:cNvSpPr txBox="1"/>
          <p:nvPr/>
        </p:nvSpPr>
        <p:spPr>
          <a:xfrm>
            <a:off x="5508104" y="6021288"/>
            <a:ext cx="2592288" cy="646331"/>
          </a:xfrm>
          <a:prstGeom prst="rect">
            <a:avLst/>
          </a:prstGeom>
          <a:solidFill>
            <a:schemeClr val="bg1"/>
          </a:solidFill>
        </p:spPr>
        <p:txBody>
          <a:bodyPr wrap="square" rtlCol="0">
            <a:spAutoFit/>
          </a:bodyPr>
          <a:lstStyle/>
          <a:p>
            <a:r>
              <a:rPr lang="en-GB" dirty="0" smtClean="0"/>
              <a:t>Left-handed </a:t>
            </a:r>
            <a:r>
              <a:rPr lang="en-US" dirty="0" smtClean="0"/>
              <a:t>Cartesian coordinate system</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(1)</a:t>
            </a:r>
            <a:endParaRPr lang="en-GB" dirty="0"/>
          </a:p>
        </p:txBody>
      </p:sp>
      <p:sp>
        <p:nvSpPr>
          <p:cNvPr id="3" name="Content Placeholder 2"/>
          <p:cNvSpPr>
            <a:spLocks noGrp="1"/>
          </p:cNvSpPr>
          <p:nvPr>
            <p:ph idx="1"/>
          </p:nvPr>
        </p:nvSpPr>
        <p:spPr/>
        <p:txBody>
          <a:bodyPr/>
          <a:lstStyle/>
          <a:p>
            <a:r>
              <a:rPr lang="en-GB" dirty="0" err="1" smtClean="0"/>
              <a:t>NextGen</a:t>
            </a:r>
            <a:r>
              <a:rPr lang="en-GB" dirty="0" smtClean="0"/>
              <a:t>:  </a:t>
            </a:r>
            <a:r>
              <a:rPr lang="en-GB" dirty="0" err="1" smtClean="0"/>
              <a:t>toroidal</a:t>
            </a:r>
            <a:r>
              <a:rPr lang="en-GB" dirty="0" smtClean="0"/>
              <a:t> array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(2)</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attention!</a:t>
            </a:r>
            <a:endParaRPr lang="en-GB" dirty="0"/>
          </a:p>
        </p:txBody>
      </p:sp>
      <p:sp>
        <p:nvSpPr>
          <p:cNvPr id="3" name="Content Placeholder 2"/>
          <p:cNvSpPr>
            <a:spLocks noGrp="1"/>
          </p:cNvSpPr>
          <p:nvPr>
            <p:ph idx="1"/>
          </p:nvPr>
        </p:nvSpPr>
        <p:spPr/>
        <p:txBody>
          <a:bodyPr/>
          <a:lstStyle/>
          <a:p>
            <a:r>
              <a:rPr lang="en-US" dirty="0" smtClean="0"/>
              <a:t>Do you have any questions ?</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404</Words>
  <Application>Microsoft Office PowerPoint</Application>
  <PresentationFormat>On-screen Show (4:3)</PresentationFormat>
  <Paragraphs>73</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Conway's Game of Life </vt:lpstr>
      <vt:lpstr>Task</vt:lpstr>
      <vt:lpstr>Cellular Automata</vt:lpstr>
      <vt:lpstr>Conway's Game of Life</vt:lpstr>
      <vt:lpstr>Rules for Conway’s Game of Life</vt:lpstr>
      <vt:lpstr>Patterns</vt:lpstr>
      <vt:lpstr>Algorithm (1)</vt:lpstr>
      <vt:lpstr>Algorithm (2)</vt:lpstr>
      <vt:lpstr>Thank you for your attention!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Conway's Game of Life </dc:title>
  <dc:creator>Pavol Ondzik</dc:creator>
  <cp:lastModifiedBy>Pavol Ondzik</cp:lastModifiedBy>
  <cp:revision>98</cp:revision>
  <dcterms:created xsi:type="dcterms:W3CDTF">2013-11-26T10:13:09Z</dcterms:created>
  <dcterms:modified xsi:type="dcterms:W3CDTF">2013-12-19T17:15:15Z</dcterms:modified>
</cp:coreProperties>
</file>