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  <p:sldId id="274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8" r:id="rId22"/>
    <p:sldId id="279" r:id="rId23"/>
    <p:sldId id="280" r:id="rId24"/>
    <p:sldId id="277" r:id="rId25"/>
    <p:sldId id="282" r:id="rId26"/>
    <p:sldId id="284" r:id="rId27"/>
    <p:sldId id="27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7AC9-946D-9E48-BF46-FB6173BCA698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524-F87B-114F-83DE-371E0473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9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7AC9-946D-9E48-BF46-FB6173BCA698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524-F87B-114F-83DE-371E0473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8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7AC9-946D-9E48-BF46-FB6173BCA698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524-F87B-114F-83DE-371E0473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2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7AC9-946D-9E48-BF46-FB6173BCA698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524-F87B-114F-83DE-371E0473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3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7AC9-946D-9E48-BF46-FB6173BCA698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524-F87B-114F-83DE-371E0473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3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7AC9-946D-9E48-BF46-FB6173BCA698}" type="datetimeFigureOut">
              <a:rPr lang="en-US" smtClean="0"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524-F87B-114F-83DE-371E0473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9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7AC9-946D-9E48-BF46-FB6173BCA698}" type="datetimeFigureOut">
              <a:rPr lang="en-US" smtClean="0"/>
              <a:t>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524-F87B-114F-83DE-371E0473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7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7AC9-946D-9E48-BF46-FB6173BCA698}" type="datetimeFigureOut">
              <a:rPr lang="en-US" smtClean="0"/>
              <a:t>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524-F87B-114F-83DE-371E0473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2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7AC9-946D-9E48-BF46-FB6173BCA698}" type="datetimeFigureOut">
              <a:rPr lang="en-US" smtClean="0"/>
              <a:t>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524-F87B-114F-83DE-371E0473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4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7AC9-946D-9E48-BF46-FB6173BCA698}" type="datetimeFigureOut">
              <a:rPr lang="en-US" smtClean="0"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524-F87B-114F-83DE-371E0473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7AC9-946D-9E48-BF46-FB6173BCA698}" type="datetimeFigureOut">
              <a:rPr lang="en-US" smtClean="0"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524-F87B-114F-83DE-371E0473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8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E7AC9-946D-9E48-BF46-FB6173BCA698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55524-F87B-114F-83DE-371E0473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2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Prune outlier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91431"/>
            <a:ext cx="8229600" cy="1234731"/>
          </a:xfrm>
        </p:spPr>
        <p:txBody>
          <a:bodyPr/>
          <a:lstStyle/>
          <a:p>
            <a:r>
              <a:rPr lang="en-US" dirty="0" smtClean="0"/>
              <a:t>Should see that the outlier was having very little effect.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312" y="1417638"/>
            <a:ext cx="8948509" cy="245082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2400" dirty="0" err="1" smtClean="0">
                <a:latin typeface="Consolas"/>
                <a:cs typeface="Consolas"/>
              </a:rPr>
              <a:t>college.s</a:t>
            </a:r>
            <a:r>
              <a:rPr lang="en-US" sz="2400" dirty="0" smtClean="0">
                <a:latin typeface="Consolas"/>
                <a:cs typeface="Consolas"/>
              </a:rPr>
              <a:t> &lt;- college[</a:t>
            </a:r>
            <a:r>
              <a:rPr lang="en-US" sz="2400" dirty="0" err="1" smtClean="0">
                <a:latin typeface="Consolas"/>
                <a:cs typeface="Consolas"/>
              </a:rPr>
              <a:t>college$S.F.Ratio</a:t>
            </a:r>
            <a:r>
              <a:rPr lang="en-US" sz="2400" dirty="0" smtClean="0">
                <a:latin typeface="Consolas"/>
                <a:cs typeface="Consolas"/>
              </a:rPr>
              <a:t> &lt; 30,]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plot(</a:t>
            </a:r>
            <a:r>
              <a:rPr lang="en-US" sz="2400" dirty="0" err="1" smtClean="0">
                <a:latin typeface="Consolas"/>
                <a:cs typeface="Consolas"/>
              </a:rPr>
              <a:t>college.s$S.F.Ratio,college.s$Grad.Rate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err="1" smtClean="0">
                <a:latin typeface="Consolas"/>
                <a:cs typeface="Consolas"/>
              </a:rPr>
              <a:t>lm.fit.s</a:t>
            </a:r>
            <a:r>
              <a:rPr lang="en-US" sz="2400" dirty="0" smtClean="0">
                <a:latin typeface="Consolas"/>
                <a:cs typeface="Consolas"/>
              </a:rPr>
              <a:t> &lt;- lm(</a:t>
            </a:r>
            <a:r>
              <a:rPr lang="en-US" sz="2400" dirty="0" err="1" smtClean="0">
                <a:latin typeface="Consolas"/>
                <a:cs typeface="Consolas"/>
              </a:rPr>
              <a:t>Grad.Rate</a:t>
            </a:r>
            <a:r>
              <a:rPr lang="en-US" sz="2400" dirty="0" smtClean="0">
                <a:latin typeface="Consolas"/>
                <a:cs typeface="Consolas"/>
              </a:rPr>
              <a:t> ~ </a:t>
            </a:r>
            <a:r>
              <a:rPr lang="en-US" sz="2400" dirty="0" err="1" smtClean="0">
                <a:latin typeface="Consolas"/>
                <a:cs typeface="Consolas"/>
              </a:rPr>
              <a:t>S.F.Ratio,data</a:t>
            </a:r>
            <a:r>
              <a:rPr lang="en-US" sz="2400" dirty="0" smtClean="0">
                <a:latin typeface="Consolas"/>
                <a:cs typeface="Consolas"/>
              </a:rPr>
              <a:t>=</a:t>
            </a:r>
            <a:r>
              <a:rPr lang="en-US" sz="2400" dirty="0" err="1" smtClean="0">
                <a:latin typeface="Consolas"/>
                <a:cs typeface="Consolas"/>
              </a:rPr>
              <a:t>college.s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err="1" smtClean="0">
                <a:latin typeface="Consolas"/>
                <a:cs typeface="Consolas"/>
              </a:rPr>
              <a:t>abline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lm.fit.s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print(summary(</a:t>
            </a:r>
            <a:r>
              <a:rPr lang="en-US" sz="2400" dirty="0" err="1" smtClean="0">
                <a:latin typeface="Consolas"/>
                <a:cs typeface="Consolas"/>
              </a:rPr>
              <a:t>lm.fit.s</a:t>
            </a:r>
            <a:r>
              <a:rPr lang="en-US" sz="2400" dirty="0" smtClean="0">
                <a:latin typeface="Consolas"/>
                <a:cs typeface="Consolas"/>
              </a:rPr>
              <a:t>))  ## basically the same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400" dirty="0" err="1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86228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% students from the top 10% of their graduating HS class?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312" y="1417638"/>
            <a:ext cx="8948509" cy="245082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plot(college$Top10perc,college$Grad.Rate)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err="1" smtClean="0">
                <a:latin typeface="Consolas"/>
                <a:cs typeface="Consolas"/>
              </a:rPr>
              <a:t>lm.fit</a:t>
            </a:r>
            <a:r>
              <a:rPr lang="en-US" sz="2400" dirty="0" smtClean="0">
                <a:latin typeface="Consolas"/>
                <a:cs typeface="Consolas"/>
              </a:rPr>
              <a:t> &lt;- lm(</a:t>
            </a:r>
            <a:r>
              <a:rPr lang="en-US" sz="2400" dirty="0" err="1" smtClean="0">
                <a:latin typeface="Consolas"/>
                <a:cs typeface="Consolas"/>
              </a:rPr>
              <a:t>Grad.Rate</a:t>
            </a:r>
            <a:r>
              <a:rPr lang="en-US" sz="2400" dirty="0" smtClean="0">
                <a:latin typeface="Consolas"/>
                <a:cs typeface="Consolas"/>
              </a:rPr>
              <a:t> ~ Top10perc,data=college)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err="1" smtClean="0">
                <a:latin typeface="Consolas"/>
                <a:cs typeface="Consolas"/>
              </a:rPr>
              <a:t>abline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lm.fit,col</a:t>
            </a:r>
            <a:r>
              <a:rPr lang="en-US" sz="2400" dirty="0" smtClean="0">
                <a:latin typeface="Consolas"/>
                <a:cs typeface="Consolas"/>
              </a:rPr>
              <a:t>='blue')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print(summary(</a:t>
            </a:r>
            <a:r>
              <a:rPr lang="en-US" sz="2400" dirty="0" err="1" smtClean="0">
                <a:latin typeface="Consolas"/>
                <a:cs typeface="Consolas"/>
              </a:rPr>
              <a:t>lm.fit</a:t>
            </a:r>
            <a:r>
              <a:rPr lang="en-US" sz="2400" dirty="0" smtClean="0">
                <a:latin typeface="Consolas"/>
                <a:cs typeface="Consolas"/>
              </a:rPr>
              <a:t>))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400" dirty="0" err="1" smtClean="0">
              <a:latin typeface="Consolas"/>
              <a:cs typeface="Consola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204" y="2719173"/>
            <a:ext cx="4456617" cy="40814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7193" y="5161872"/>
            <a:ext cx="269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pretty good relationship: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5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model have we learned?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15168"/>
            <a:ext cx="8229600" cy="1610995"/>
          </a:xfrm>
        </p:spPr>
        <p:txBody>
          <a:bodyPr/>
          <a:lstStyle/>
          <a:p>
            <a:r>
              <a:rPr lang="en-US" dirty="0" smtClean="0"/>
              <a:t>So, our model (Y=f(X) + </a:t>
            </a:r>
            <a:r>
              <a:rPr lang="en-US" dirty="0" err="1" smtClean="0"/>
              <a:t>ε</a:t>
            </a:r>
            <a:r>
              <a:rPr lang="en-US" dirty="0" smtClean="0"/>
              <a:t>) now is:</a:t>
            </a:r>
          </a:p>
          <a:p>
            <a:pPr marL="0" indent="0">
              <a:buNone/>
            </a:pPr>
            <a:r>
              <a:rPr lang="en-US" dirty="0" err="1" smtClean="0"/>
              <a:t>Grad.Rate</a:t>
            </a:r>
            <a:r>
              <a:rPr lang="en-US" dirty="0" smtClean="0"/>
              <a:t> = 51.6 + .48 * Top10perc + </a:t>
            </a:r>
            <a:r>
              <a:rPr lang="en-US" dirty="0" err="1" smtClean="0"/>
              <a:t>ε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312" y="1417638"/>
            <a:ext cx="8948509" cy="245082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2400" dirty="0" err="1" smtClean="0">
                <a:latin typeface="Consolas"/>
                <a:cs typeface="Consolas"/>
              </a:rPr>
              <a:t>coef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lm.fit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  <a:p>
            <a:r>
              <a:rPr lang="en-US" sz="2400" dirty="0"/>
              <a:t>(Intercept)   Top10perc </a:t>
            </a:r>
          </a:p>
          <a:p>
            <a:r>
              <a:rPr lang="en-US" sz="2400" dirty="0"/>
              <a:t> 51.6430252   0.4866471 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err="1" smtClean="0">
                <a:latin typeface="Consolas"/>
                <a:cs typeface="Consolas"/>
              </a:rPr>
              <a:t>confint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lm.fit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4549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11" y="274638"/>
            <a:ext cx="894850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if we had 4 new colleges we hadn’t seen before. Could we guess their graduation rate?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312" y="2240715"/>
            <a:ext cx="8948509" cy="355610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2400" dirty="0" err="1" smtClean="0">
                <a:latin typeface="Consolas"/>
                <a:cs typeface="Consolas"/>
              </a:rPr>
              <a:t>newcolleges</a:t>
            </a:r>
            <a:r>
              <a:rPr lang="en-US" sz="2400" dirty="0" smtClean="0">
                <a:latin typeface="Consolas"/>
                <a:cs typeface="Consolas"/>
              </a:rPr>
              <a:t> &lt;- </a:t>
            </a:r>
            <a:r>
              <a:rPr lang="en-US" sz="2400" dirty="0" err="1" smtClean="0">
                <a:latin typeface="Consolas"/>
                <a:cs typeface="Consolas"/>
              </a:rPr>
              <a:t>data.frame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CollegeName</a:t>
            </a:r>
            <a:r>
              <a:rPr lang="en-US" sz="2400" dirty="0" smtClean="0">
                <a:latin typeface="Consolas"/>
                <a:cs typeface="Consolas"/>
              </a:rPr>
              <a:t>=c("</a:t>
            </a:r>
            <a:r>
              <a:rPr lang="en-US" sz="2400" dirty="0" err="1" smtClean="0">
                <a:latin typeface="Consolas"/>
                <a:cs typeface="Consolas"/>
              </a:rPr>
              <a:t>MattU</a:t>
            </a:r>
            <a:r>
              <a:rPr lang="en-US" sz="2400" dirty="0" smtClean="0">
                <a:latin typeface="Consolas"/>
                <a:cs typeface="Consolas"/>
              </a:rPr>
              <a:t>","</a:t>
            </a:r>
            <a:r>
              <a:rPr lang="en-US" sz="2400" dirty="0" err="1" smtClean="0">
                <a:latin typeface="Consolas"/>
                <a:cs typeface="Consolas"/>
              </a:rPr>
              <a:t>PavoTech</a:t>
            </a:r>
            <a:r>
              <a:rPr lang="en-US" sz="2400" dirty="0" smtClean="0">
                <a:latin typeface="Consolas"/>
                <a:cs typeface="Consolas"/>
              </a:rPr>
              <a:t>","</a:t>
            </a:r>
            <a:r>
              <a:rPr lang="en-US" sz="2400" dirty="0" err="1" smtClean="0">
                <a:latin typeface="Consolas"/>
                <a:cs typeface="Consolas"/>
              </a:rPr>
              <a:t>ApoorvaCollege</a:t>
            </a:r>
            <a:r>
              <a:rPr lang="en-US" sz="2400" dirty="0" smtClean="0">
                <a:latin typeface="Consolas"/>
                <a:cs typeface="Consolas"/>
              </a:rPr>
              <a:t>","</a:t>
            </a:r>
            <a:r>
              <a:rPr lang="en-US" sz="2400" dirty="0" err="1" smtClean="0">
                <a:latin typeface="Consolas"/>
                <a:cs typeface="Consolas"/>
              </a:rPr>
              <a:t>SheamusInstitute</a:t>
            </a:r>
            <a:r>
              <a:rPr lang="en-US" sz="2400" dirty="0" smtClean="0">
                <a:latin typeface="Consolas"/>
                <a:cs typeface="Consolas"/>
              </a:rPr>
              <a:t>"),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  Top10perc=c(50,60,99,5)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err="1" smtClean="0">
                <a:latin typeface="Consolas"/>
                <a:cs typeface="Consolas"/>
              </a:rPr>
              <a:t>rownames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newcolleges</a:t>
            </a:r>
            <a:r>
              <a:rPr lang="en-US" sz="2400" dirty="0" smtClean="0">
                <a:latin typeface="Consolas"/>
                <a:cs typeface="Consolas"/>
              </a:rPr>
              <a:t>) &lt;- </a:t>
            </a:r>
            <a:r>
              <a:rPr lang="en-US" sz="2400" dirty="0" err="1" smtClean="0">
                <a:latin typeface="Consolas"/>
                <a:cs typeface="Consolas"/>
              </a:rPr>
              <a:t>newcolleges$CollegeName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predict(</a:t>
            </a:r>
            <a:r>
              <a:rPr lang="en-US" sz="2400" dirty="0" err="1" smtClean="0">
                <a:latin typeface="Consolas"/>
                <a:cs typeface="Consolas"/>
              </a:rPr>
              <a:t>lm.fit,newdata</a:t>
            </a:r>
            <a:r>
              <a:rPr lang="en-US" sz="2400" dirty="0" smtClean="0">
                <a:latin typeface="Consolas"/>
                <a:cs typeface="Consolas"/>
              </a:rPr>
              <a:t>=</a:t>
            </a:r>
            <a:r>
              <a:rPr lang="en-US" sz="2400" dirty="0" err="1" smtClean="0">
                <a:latin typeface="Consolas"/>
                <a:cs typeface="Consolas"/>
              </a:rPr>
              <a:t>newcolleges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  <a:p>
            <a:r>
              <a:rPr lang="en-US" sz="3600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MattU</a:t>
            </a:r>
            <a:r>
              <a:rPr lang="en-US" dirty="0">
                <a:latin typeface="Consolas"/>
                <a:cs typeface="Consolas"/>
              </a:rPr>
              <a:t>         </a:t>
            </a:r>
            <a:r>
              <a:rPr lang="en-US" dirty="0" err="1">
                <a:latin typeface="Consolas"/>
                <a:cs typeface="Consolas"/>
              </a:rPr>
              <a:t>PavoTech</a:t>
            </a:r>
            <a:r>
              <a:rPr lang="en-US" dirty="0">
                <a:latin typeface="Consolas"/>
                <a:cs typeface="Consolas"/>
              </a:rPr>
              <a:t>   </a:t>
            </a:r>
            <a:r>
              <a:rPr lang="en-US" dirty="0" err="1">
                <a:latin typeface="Consolas"/>
                <a:cs typeface="Consolas"/>
              </a:rPr>
              <a:t>ApoorvaCollege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SheamusInstitute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75.97538         80.84185         99.82108         54.07626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predict(</a:t>
            </a:r>
            <a:r>
              <a:rPr lang="en-US" sz="2400" dirty="0" err="1" smtClean="0">
                <a:latin typeface="Consolas"/>
                <a:cs typeface="Consolas"/>
              </a:rPr>
              <a:t>lm.fit,newdata</a:t>
            </a:r>
            <a:r>
              <a:rPr lang="en-US" sz="2400" dirty="0" smtClean="0">
                <a:latin typeface="Consolas"/>
                <a:cs typeface="Consolas"/>
              </a:rPr>
              <a:t>=</a:t>
            </a:r>
            <a:r>
              <a:rPr lang="en-US" sz="2400" dirty="0" err="1" smtClean="0">
                <a:latin typeface="Consolas"/>
                <a:cs typeface="Consolas"/>
              </a:rPr>
              <a:t>newcolleges,interval</a:t>
            </a:r>
            <a:r>
              <a:rPr lang="en-US" sz="2400" dirty="0" smtClean="0">
                <a:latin typeface="Consolas"/>
                <a:cs typeface="Consolas"/>
              </a:rPr>
              <a:t>="prediction")</a:t>
            </a:r>
          </a:p>
          <a:p>
            <a:r>
              <a:rPr lang="pl-PL" sz="1600" dirty="0">
                <a:latin typeface="Consolas"/>
                <a:cs typeface="Consolas"/>
              </a:rPr>
              <a:t> </a:t>
            </a:r>
            <a:r>
              <a:rPr lang="pl-PL" sz="1600" dirty="0" smtClean="0">
                <a:latin typeface="Consolas"/>
                <a:cs typeface="Consolas"/>
              </a:rPr>
              <a:t>                </a:t>
            </a:r>
            <a:r>
              <a:rPr lang="pl-PL" sz="1600" dirty="0" err="1" smtClean="0">
                <a:latin typeface="Consolas"/>
                <a:cs typeface="Consolas"/>
              </a:rPr>
              <a:t>fit</a:t>
            </a:r>
            <a:r>
              <a:rPr lang="pl-PL" sz="1600" dirty="0" smtClean="0">
                <a:latin typeface="Consolas"/>
                <a:cs typeface="Consolas"/>
              </a:rPr>
              <a:t>      </a:t>
            </a:r>
            <a:r>
              <a:rPr lang="pl-PL" sz="1600" dirty="0" err="1">
                <a:latin typeface="Consolas"/>
                <a:cs typeface="Consolas"/>
              </a:rPr>
              <a:t>lwr</a:t>
            </a:r>
            <a:r>
              <a:rPr lang="pl-PL" sz="1600" dirty="0">
                <a:latin typeface="Consolas"/>
                <a:cs typeface="Consolas"/>
              </a:rPr>
              <a:t>       </a:t>
            </a:r>
            <a:r>
              <a:rPr lang="pl-PL" sz="1600" dirty="0" err="1">
                <a:latin typeface="Consolas"/>
                <a:cs typeface="Consolas"/>
              </a:rPr>
              <a:t>upr</a:t>
            </a:r>
            <a:endParaRPr lang="pl-PL" sz="1600" dirty="0">
              <a:latin typeface="Consolas"/>
              <a:cs typeface="Consolas"/>
            </a:endParaRPr>
          </a:p>
          <a:p>
            <a:r>
              <a:rPr lang="hr-HR" sz="1600" dirty="0">
                <a:latin typeface="Consolas"/>
                <a:cs typeface="Consolas"/>
              </a:rPr>
              <a:t>MattU            75.97538 47.49454 104.45621</a:t>
            </a:r>
          </a:p>
          <a:p>
            <a:r>
              <a:rPr lang="cs-CZ" sz="1600" dirty="0" err="1">
                <a:latin typeface="Consolas"/>
                <a:cs typeface="Consolas"/>
              </a:rPr>
              <a:t>PavoTech</a:t>
            </a:r>
            <a:r>
              <a:rPr lang="cs-CZ" sz="1600" dirty="0">
                <a:latin typeface="Consolas"/>
                <a:cs typeface="Consolas"/>
              </a:rPr>
              <a:t>         80.84185 52.32649 109.35720</a:t>
            </a:r>
          </a:p>
          <a:p>
            <a:r>
              <a:rPr lang="nl-NL" sz="1600" dirty="0" err="1">
                <a:latin typeface="Consolas"/>
                <a:cs typeface="Consolas"/>
              </a:rPr>
              <a:t>ApoorvaCollege</a:t>
            </a:r>
            <a:r>
              <a:rPr lang="nl-NL" sz="1600" dirty="0">
                <a:latin typeface="Consolas"/>
                <a:cs typeface="Consolas"/>
              </a:rPr>
              <a:t>   99.82108 71.05317 128.58900</a:t>
            </a:r>
          </a:p>
          <a:p>
            <a:r>
              <a:rPr lang="en-US" sz="1600" dirty="0" err="1">
                <a:latin typeface="Consolas"/>
                <a:cs typeface="Consolas"/>
              </a:rPr>
              <a:t>SheamusInstitute</a:t>
            </a:r>
            <a:r>
              <a:rPr lang="en-US" sz="1600" dirty="0">
                <a:latin typeface="Consolas"/>
                <a:cs typeface="Consolas"/>
              </a:rPr>
              <a:t> 54.07626 25.59637  82.55615</a:t>
            </a:r>
            <a:endParaRPr lang="en-US" sz="24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3728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Diagnostic plot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312" y="1417639"/>
            <a:ext cx="8948509" cy="127500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par(</a:t>
            </a:r>
            <a:r>
              <a:rPr lang="en-US" sz="2400" dirty="0" err="1" smtClean="0">
                <a:latin typeface="Consolas"/>
                <a:cs typeface="Consolas"/>
              </a:rPr>
              <a:t>mfrow</a:t>
            </a:r>
            <a:r>
              <a:rPr lang="en-US" sz="2400" dirty="0" smtClean="0">
                <a:latin typeface="Consolas"/>
                <a:cs typeface="Consolas"/>
              </a:rPr>
              <a:t>=c(2,2))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plot(</a:t>
            </a:r>
            <a:r>
              <a:rPr lang="en-US" sz="2400" dirty="0" err="1" smtClean="0">
                <a:latin typeface="Consolas"/>
                <a:cs typeface="Consolas"/>
              </a:rPr>
              <a:t>lm.fit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7727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Diagnostic plot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312" y="1417639"/>
            <a:ext cx="8948509" cy="127500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par(</a:t>
            </a:r>
            <a:r>
              <a:rPr lang="en-US" sz="2400" dirty="0" err="1" smtClean="0">
                <a:latin typeface="Consolas"/>
                <a:cs typeface="Consolas"/>
              </a:rPr>
              <a:t>mfrow</a:t>
            </a:r>
            <a:r>
              <a:rPr lang="en-US" sz="2400" dirty="0" smtClean="0">
                <a:latin typeface="Consolas"/>
                <a:cs typeface="Consolas"/>
              </a:rPr>
              <a:t>=c(2,2))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plot(</a:t>
            </a:r>
            <a:r>
              <a:rPr lang="en-US" sz="2400" dirty="0" err="1" smtClean="0">
                <a:latin typeface="Consolas"/>
                <a:cs typeface="Consolas"/>
              </a:rPr>
              <a:t>lm.fit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388" y="1128794"/>
            <a:ext cx="5538433" cy="56738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6441" y="362154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guess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4454" y="2907296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wrong we were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96204" y="2334243"/>
            <a:ext cx="1196184" cy="7167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</p:cNvCxnSpPr>
          <p:nvPr/>
        </p:nvCxnSpPr>
        <p:spPr>
          <a:xfrm flipV="1">
            <a:off x="2367261" y="3621542"/>
            <a:ext cx="2301015" cy="1846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92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f(X) </a:t>
            </a:r>
            <a:r>
              <a:rPr lang="en-US" dirty="0" smtClean="0">
                <a:sym typeface="Wingdings"/>
              </a:rPr>
              <a:t> b0 + b1*X1 + b2*X2</a:t>
            </a:r>
          </a:p>
          <a:p>
            <a:r>
              <a:rPr lang="en-US" dirty="0" smtClean="0">
                <a:sym typeface="Wingdings"/>
              </a:rPr>
              <a:t>Learning over multiple features simultaneously.</a:t>
            </a:r>
          </a:p>
          <a:p>
            <a:r>
              <a:rPr lang="en-US" dirty="0" smtClean="0"/>
              <a:t>Keep X1 as Top10perc, make X2 Private</a:t>
            </a:r>
          </a:p>
          <a:p>
            <a:r>
              <a:rPr lang="en-US" dirty="0" smtClean="0"/>
              <a:t>Private an indicator variable, so value of X2 will be {0,1}, so really just learning a separate intercept: </a:t>
            </a:r>
          </a:p>
          <a:p>
            <a:pPr lvl="1"/>
            <a:r>
              <a:rPr lang="en-US" dirty="0" err="1" smtClean="0"/>
              <a:t>Grad.Rate</a:t>
            </a:r>
            <a:r>
              <a:rPr lang="en-US" dirty="0" smtClean="0"/>
              <a:t> = b0 + b1*(Top10Perc) + b2*{0,1} </a:t>
            </a:r>
          </a:p>
          <a:p>
            <a:pPr lvl="1"/>
            <a:r>
              <a:rPr lang="en-US" dirty="0" smtClean="0"/>
              <a:t>If not private: </a:t>
            </a:r>
          </a:p>
          <a:p>
            <a:pPr lvl="2"/>
            <a:r>
              <a:rPr lang="en-US" dirty="0" err="1" smtClean="0"/>
              <a:t>Grad.Rate</a:t>
            </a:r>
            <a:r>
              <a:rPr lang="en-US" dirty="0" smtClean="0"/>
              <a:t> = b0 + b1*(Top10perc)</a:t>
            </a:r>
          </a:p>
          <a:p>
            <a:pPr lvl="1"/>
            <a:r>
              <a:rPr lang="en-US" dirty="0" smtClean="0"/>
              <a:t>If private:</a:t>
            </a:r>
          </a:p>
          <a:p>
            <a:pPr lvl="2"/>
            <a:r>
              <a:rPr lang="en-US" dirty="0" err="1" smtClean="0"/>
              <a:t>Grad.Rate</a:t>
            </a:r>
            <a:r>
              <a:rPr lang="en-US" dirty="0" smtClean="0"/>
              <a:t> = b0 + b1*(Top10perc) + b2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84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164"/>
            <a:ext cx="8229600" cy="1143000"/>
          </a:xfrm>
        </p:spPr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312" y="982583"/>
            <a:ext cx="8948509" cy="421456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2400" dirty="0" err="1" smtClean="0">
                <a:latin typeface="Consolas"/>
                <a:cs typeface="Consolas"/>
              </a:rPr>
              <a:t>lm.fit.mult</a:t>
            </a:r>
            <a:r>
              <a:rPr lang="en-US" sz="2400" dirty="0" smtClean="0">
                <a:latin typeface="Consolas"/>
                <a:cs typeface="Consolas"/>
              </a:rPr>
              <a:t> &lt;- lm(</a:t>
            </a:r>
            <a:r>
              <a:rPr lang="en-US" sz="2400" dirty="0" err="1" smtClean="0">
                <a:latin typeface="Consolas"/>
                <a:cs typeface="Consolas"/>
              </a:rPr>
              <a:t>Grad.Rate</a:t>
            </a:r>
            <a:r>
              <a:rPr lang="en-US" sz="2400" dirty="0" smtClean="0">
                <a:latin typeface="Consolas"/>
                <a:cs typeface="Consolas"/>
              </a:rPr>
              <a:t> ~ Top10perc + </a:t>
            </a:r>
            <a:r>
              <a:rPr lang="en-US" sz="2400" dirty="0" err="1" smtClean="0">
                <a:latin typeface="Consolas"/>
                <a:cs typeface="Consolas"/>
              </a:rPr>
              <a:t>Private,data</a:t>
            </a:r>
            <a:r>
              <a:rPr lang="en-US" sz="2400" dirty="0" smtClean="0">
                <a:latin typeface="Consolas"/>
                <a:cs typeface="Consolas"/>
              </a:rPr>
              <a:t>=college)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print(summary(</a:t>
            </a:r>
            <a:r>
              <a:rPr lang="en-US" sz="2400" dirty="0" err="1" smtClean="0">
                <a:latin typeface="Consolas"/>
                <a:cs typeface="Consolas"/>
              </a:rPr>
              <a:t>lm.fit.mult</a:t>
            </a:r>
            <a:r>
              <a:rPr lang="en-US" sz="2400" dirty="0" smtClean="0">
                <a:latin typeface="Consolas"/>
                <a:cs typeface="Consolas"/>
              </a:rPr>
              <a:t>))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err="1" smtClean="0">
                <a:latin typeface="Consolas"/>
                <a:cs typeface="Consolas"/>
              </a:rPr>
              <a:t>coef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lm.fit.mult</a:t>
            </a:r>
            <a:r>
              <a:rPr lang="en-US" sz="2400" dirty="0" smtClean="0">
                <a:latin typeface="Consolas"/>
                <a:cs typeface="Consolas"/>
              </a:rPr>
              <a:t>)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par(</a:t>
            </a:r>
            <a:r>
              <a:rPr lang="en-US" sz="2400" dirty="0" err="1" smtClean="0">
                <a:latin typeface="Consolas"/>
                <a:cs typeface="Consolas"/>
              </a:rPr>
              <a:t>mfrow</a:t>
            </a:r>
            <a:r>
              <a:rPr lang="en-US" sz="2400" dirty="0" smtClean="0">
                <a:latin typeface="Consolas"/>
                <a:cs typeface="Consolas"/>
              </a:rPr>
              <a:t>=c(1,1))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plot(college$Top10perc,college$Grad.Rate,col=</a:t>
            </a:r>
            <a:r>
              <a:rPr lang="en-US" sz="2400" dirty="0" err="1" smtClean="0">
                <a:latin typeface="Consolas"/>
                <a:cs typeface="Consolas"/>
              </a:rPr>
              <a:t>ifelse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college$Private</a:t>
            </a:r>
            <a:r>
              <a:rPr lang="en-US" sz="2400" dirty="0" smtClean="0">
                <a:latin typeface="Consolas"/>
                <a:cs typeface="Consolas"/>
              </a:rPr>
              <a:t>=="</a:t>
            </a:r>
            <a:r>
              <a:rPr lang="en-US" sz="2400" dirty="0" err="1" smtClean="0">
                <a:latin typeface="Consolas"/>
                <a:cs typeface="Consolas"/>
              </a:rPr>
              <a:t>Yes",'red','blue</a:t>
            </a:r>
            <a:r>
              <a:rPr lang="en-US" sz="2400" dirty="0" smtClean="0">
                <a:latin typeface="Consolas"/>
                <a:cs typeface="Consolas"/>
              </a:rPr>
              <a:t>'))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err="1" smtClean="0">
                <a:latin typeface="Consolas"/>
                <a:cs typeface="Consolas"/>
              </a:rPr>
              <a:t>abline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lm.fit.mult,col</a:t>
            </a:r>
            <a:r>
              <a:rPr lang="en-US" sz="2400" dirty="0" smtClean="0">
                <a:latin typeface="Consolas"/>
                <a:cs typeface="Consolas"/>
              </a:rPr>
              <a:t>='blue')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err="1" smtClean="0">
                <a:latin typeface="Consolas"/>
                <a:cs typeface="Consolas"/>
              </a:rPr>
              <a:t>abline</a:t>
            </a:r>
            <a:r>
              <a:rPr lang="en-US" sz="2400" dirty="0" smtClean="0">
                <a:latin typeface="Consolas"/>
                <a:cs typeface="Consolas"/>
              </a:rPr>
              <a:t>(a=</a:t>
            </a:r>
            <a:r>
              <a:rPr lang="en-US" sz="2400" dirty="0" err="1" smtClean="0">
                <a:latin typeface="Consolas"/>
                <a:cs typeface="Consolas"/>
              </a:rPr>
              <a:t>coef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lm.fit.mult</a:t>
            </a:r>
            <a:r>
              <a:rPr lang="en-US" sz="2400" dirty="0" smtClean="0">
                <a:latin typeface="Consolas"/>
                <a:cs typeface="Consolas"/>
              </a:rPr>
              <a:t>)[1] + </a:t>
            </a:r>
            <a:r>
              <a:rPr lang="en-US" sz="2400" dirty="0" err="1" smtClean="0">
                <a:latin typeface="Consolas"/>
                <a:cs typeface="Consolas"/>
              </a:rPr>
              <a:t>coef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lm.fit.mult</a:t>
            </a:r>
            <a:r>
              <a:rPr lang="en-US" sz="2400" dirty="0" smtClean="0">
                <a:latin typeface="Consolas"/>
                <a:cs typeface="Consolas"/>
              </a:rPr>
              <a:t>)[3], b= </a:t>
            </a:r>
            <a:r>
              <a:rPr lang="en-US" sz="2400" dirty="0" err="1" smtClean="0">
                <a:latin typeface="Consolas"/>
                <a:cs typeface="Consolas"/>
              </a:rPr>
              <a:t>coef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lm.fit.mult</a:t>
            </a:r>
            <a:r>
              <a:rPr lang="en-US" sz="2400" dirty="0" smtClean="0">
                <a:latin typeface="Consolas"/>
                <a:cs typeface="Consolas"/>
              </a:rPr>
              <a:t>)[2],col='red')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legend('</a:t>
            </a:r>
            <a:r>
              <a:rPr lang="en-US" sz="2400" dirty="0" err="1" smtClean="0">
                <a:latin typeface="Consolas"/>
                <a:cs typeface="Consolas"/>
              </a:rPr>
              <a:t>bottomright</a:t>
            </a:r>
            <a:r>
              <a:rPr lang="en-US" sz="2400" dirty="0" smtClean="0">
                <a:latin typeface="Consolas"/>
                <a:cs typeface="Consolas"/>
              </a:rPr>
              <a:t>',legend=c("Private (1)","Not Private (0)"),fill=c("</a:t>
            </a:r>
            <a:r>
              <a:rPr lang="en-US" sz="2400" dirty="0" err="1" smtClean="0">
                <a:latin typeface="Consolas"/>
                <a:cs typeface="Consolas"/>
              </a:rPr>
              <a:t>red","blue</a:t>
            </a:r>
            <a:r>
              <a:rPr lang="en-US" sz="2400" dirty="0" smtClean="0">
                <a:latin typeface="Consolas"/>
                <a:cs typeface="Consolas"/>
              </a:rPr>
              <a:t>"))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24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71251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164"/>
            <a:ext cx="8229600" cy="1143000"/>
          </a:xfrm>
        </p:spPr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312" y="982583"/>
            <a:ext cx="8948509" cy="421456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2400" dirty="0" err="1" smtClean="0">
                <a:latin typeface="Consolas"/>
                <a:cs typeface="Consolas"/>
              </a:rPr>
              <a:t>lm.fit.mult</a:t>
            </a:r>
            <a:r>
              <a:rPr lang="en-US" sz="2400" dirty="0" smtClean="0">
                <a:latin typeface="Consolas"/>
                <a:cs typeface="Consolas"/>
              </a:rPr>
              <a:t> &lt;- lm(</a:t>
            </a:r>
            <a:r>
              <a:rPr lang="en-US" sz="2400" dirty="0" err="1" smtClean="0">
                <a:latin typeface="Consolas"/>
                <a:cs typeface="Consolas"/>
              </a:rPr>
              <a:t>Grad.Rate</a:t>
            </a:r>
            <a:r>
              <a:rPr lang="en-US" sz="2400" dirty="0" smtClean="0">
                <a:latin typeface="Consolas"/>
                <a:cs typeface="Consolas"/>
              </a:rPr>
              <a:t> ~ Top10perc + </a:t>
            </a:r>
            <a:r>
              <a:rPr lang="en-US" sz="2400" dirty="0" err="1" smtClean="0">
                <a:latin typeface="Consolas"/>
                <a:cs typeface="Consolas"/>
              </a:rPr>
              <a:t>Private,data</a:t>
            </a:r>
            <a:r>
              <a:rPr lang="en-US" sz="2400" dirty="0" smtClean="0">
                <a:latin typeface="Consolas"/>
                <a:cs typeface="Consolas"/>
              </a:rPr>
              <a:t>=college)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print(summary(</a:t>
            </a:r>
            <a:r>
              <a:rPr lang="en-US" sz="2400" dirty="0" err="1" smtClean="0">
                <a:latin typeface="Consolas"/>
                <a:cs typeface="Consolas"/>
              </a:rPr>
              <a:t>lm.fit.mult</a:t>
            </a:r>
            <a:r>
              <a:rPr lang="en-US" sz="2400" dirty="0" smtClean="0">
                <a:latin typeface="Consolas"/>
                <a:cs typeface="Consolas"/>
              </a:rPr>
              <a:t>))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err="1" smtClean="0">
                <a:latin typeface="Consolas"/>
                <a:cs typeface="Consolas"/>
              </a:rPr>
              <a:t>coef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lm.fit.mult</a:t>
            </a:r>
            <a:r>
              <a:rPr lang="en-US" sz="2400" dirty="0" smtClean="0">
                <a:latin typeface="Consolas"/>
                <a:cs typeface="Consolas"/>
              </a:rPr>
              <a:t>)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par(</a:t>
            </a:r>
            <a:r>
              <a:rPr lang="en-US" sz="2400" dirty="0" err="1" smtClean="0">
                <a:latin typeface="Consolas"/>
                <a:cs typeface="Consolas"/>
              </a:rPr>
              <a:t>mfrow</a:t>
            </a:r>
            <a:r>
              <a:rPr lang="en-US" sz="2400" dirty="0" smtClean="0">
                <a:latin typeface="Consolas"/>
                <a:cs typeface="Consolas"/>
              </a:rPr>
              <a:t>=c(1,1))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plot(college$Top10perc,college$Grad.Rate,col=</a:t>
            </a:r>
            <a:r>
              <a:rPr lang="en-US" sz="2400" dirty="0" err="1" smtClean="0">
                <a:latin typeface="Consolas"/>
                <a:cs typeface="Consolas"/>
              </a:rPr>
              <a:t>ifelse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college$Private</a:t>
            </a:r>
            <a:r>
              <a:rPr lang="en-US" sz="2400" dirty="0" smtClean="0">
                <a:latin typeface="Consolas"/>
                <a:cs typeface="Consolas"/>
              </a:rPr>
              <a:t>=="</a:t>
            </a:r>
            <a:r>
              <a:rPr lang="en-US" sz="2400" dirty="0" err="1" smtClean="0">
                <a:latin typeface="Consolas"/>
                <a:cs typeface="Consolas"/>
              </a:rPr>
              <a:t>Yes",'red','blue</a:t>
            </a:r>
            <a:r>
              <a:rPr lang="en-US" sz="2400" dirty="0" smtClean="0">
                <a:latin typeface="Consolas"/>
                <a:cs typeface="Consolas"/>
              </a:rPr>
              <a:t>'))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err="1" smtClean="0">
                <a:latin typeface="Consolas"/>
                <a:cs typeface="Consolas"/>
              </a:rPr>
              <a:t>abline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lm.fit.mult,col</a:t>
            </a:r>
            <a:r>
              <a:rPr lang="en-US" sz="2400" dirty="0" smtClean="0">
                <a:latin typeface="Consolas"/>
                <a:cs typeface="Consolas"/>
              </a:rPr>
              <a:t>='blue')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err="1" smtClean="0">
                <a:latin typeface="Consolas"/>
                <a:cs typeface="Consolas"/>
              </a:rPr>
              <a:t>abline</a:t>
            </a:r>
            <a:r>
              <a:rPr lang="en-US" sz="2400" dirty="0" smtClean="0">
                <a:latin typeface="Consolas"/>
                <a:cs typeface="Consolas"/>
              </a:rPr>
              <a:t>(a=</a:t>
            </a:r>
            <a:r>
              <a:rPr lang="en-US" sz="2400" dirty="0" err="1" smtClean="0">
                <a:latin typeface="Consolas"/>
                <a:cs typeface="Consolas"/>
              </a:rPr>
              <a:t>coef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lm.fit.mult</a:t>
            </a:r>
            <a:r>
              <a:rPr lang="en-US" sz="2400" dirty="0" smtClean="0">
                <a:latin typeface="Consolas"/>
                <a:cs typeface="Consolas"/>
              </a:rPr>
              <a:t>)[1] + </a:t>
            </a:r>
            <a:r>
              <a:rPr lang="en-US" sz="2400" dirty="0" err="1" smtClean="0">
                <a:latin typeface="Consolas"/>
                <a:cs typeface="Consolas"/>
              </a:rPr>
              <a:t>coef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lm.fit.mult</a:t>
            </a:r>
            <a:r>
              <a:rPr lang="en-US" sz="2400" dirty="0" smtClean="0">
                <a:latin typeface="Consolas"/>
                <a:cs typeface="Consolas"/>
              </a:rPr>
              <a:t>)[3], b= </a:t>
            </a:r>
            <a:r>
              <a:rPr lang="en-US" sz="2400" dirty="0" err="1" smtClean="0">
                <a:latin typeface="Consolas"/>
                <a:cs typeface="Consolas"/>
              </a:rPr>
              <a:t>coef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lm.fit.mult</a:t>
            </a:r>
            <a:r>
              <a:rPr lang="en-US" sz="2400" dirty="0" smtClean="0">
                <a:latin typeface="Consolas"/>
                <a:cs typeface="Consolas"/>
              </a:rPr>
              <a:t>)[2],col='red')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legend('</a:t>
            </a:r>
            <a:r>
              <a:rPr lang="en-US" sz="2400" dirty="0" err="1" smtClean="0">
                <a:latin typeface="Consolas"/>
                <a:cs typeface="Consolas"/>
              </a:rPr>
              <a:t>bottomright</a:t>
            </a:r>
            <a:r>
              <a:rPr lang="en-US" sz="2400" dirty="0" smtClean="0">
                <a:latin typeface="Consolas"/>
                <a:cs typeface="Consolas"/>
              </a:rPr>
              <a:t>',legend=c("Private (1)","Not Private (0)"),fill=c("</a:t>
            </a:r>
            <a:r>
              <a:rPr lang="en-US" sz="2400" dirty="0" err="1" smtClean="0">
                <a:latin typeface="Consolas"/>
                <a:cs typeface="Consolas"/>
              </a:rPr>
              <a:t>red","blue</a:t>
            </a:r>
            <a:r>
              <a:rPr lang="en-US" sz="2400" dirty="0" smtClean="0">
                <a:latin typeface="Consolas"/>
                <a:cs typeface="Consolas"/>
              </a:rPr>
              <a:t>"))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2400" dirty="0" smtClean="0">
              <a:latin typeface="Consolas"/>
              <a:cs typeface="Consola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13" y="0"/>
            <a:ext cx="7306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81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164"/>
            <a:ext cx="8229600" cy="1143000"/>
          </a:xfrm>
        </p:spPr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312" y="982583"/>
            <a:ext cx="8948509" cy="228621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## what about just using every variable?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## The code for that is “~.”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err="1" smtClean="0">
                <a:latin typeface="Consolas"/>
                <a:cs typeface="Consolas"/>
              </a:rPr>
              <a:t>lm.fit.all</a:t>
            </a:r>
            <a:r>
              <a:rPr lang="en-US" sz="2400" dirty="0" smtClean="0">
                <a:latin typeface="Consolas"/>
                <a:cs typeface="Consolas"/>
              </a:rPr>
              <a:t> &lt;- lm(</a:t>
            </a:r>
            <a:r>
              <a:rPr lang="en-US" sz="2400" dirty="0" err="1" smtClean="0">
                <a:latin typeface="Consolas"/>
                <a:cs typeface="Consolas"/>
              </a:rPr>
              <a:t>Grad.Rate</a:t>
            </a:r>
            <a:r>
              <a:rPr lang="en-US" sz="2400" dirty="0" smtClean="0">
                <a:latin typeface="Consolas"/>
                <a:cs typeface="Consolas"/>
              </a:rPr>
              <a:t> ~ ., data=college)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print(summary(</a:t>
            </a:r>
            <a:r>
              <a:rPr lang="en-US" sz="2400" dirty="0" err="1" smtClean="0">
                <a:latin typeface="Consolas"/>
                <a:cs typeface="Consolas"/>
              </a:rPr>
              <a:t>lm.fit.all</a:t>
            </a:r>
            <a:r>
              <a:rPr lang="en-US" sz="2400" dirty="0" smtClean="0">
                <a:latin typeface="Consolas"/>
                <a:cs typeface="Consolas"/>
              </a:rPr>
              <a:t>))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400" dirty="0" smtClean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7391" y="3809673"/>
            <a:ext cx="7737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As you can see from the summary, the fit appears to be good, as there’s a high R2: 0.48 </a:t>
            </a:r>
            <a:r>
              <a:rPr lang="en-US" sz="2000" dirty="0" err="1" smtClean="0"/>
              <a:t>vs</a:t>
            </a:r>
            <a:r>
              <a:rPr lang="en-US" sz="2000" dirty="0" smtClean="0"/>
              <a:t> 0.31 for our last model.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However, this model is almost certainly </a:t>
            </a:r>
            <a:r>
              <a:rPr lang="en-US" sz="2000" dirty="0" err="1" smtClean="0"/>
              <a:t>overfit</a:t>
            </a:r>
            <a:r>
              <a:rPr lang="en-US" sz="2000" dirty="0" smtClean="0"/>
              <a:t>, given the number of free parameters </a:t>
            </a:r>
            <a:r>
              <a:rPr lang="en-US" sz="2000" dirty="0" err="1" smtClean="0"/>
              <a:t>vs</a:t>
            </a:r>
            <a:r>
              <a:rPr lang="en-US" sz="2000" dirty="0" smtClean="0"/>
              <a:t> the number of colleges.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Additionally, the significances and weights are difficult or impossible to interpret since most of the input variables are highly correlated.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987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/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Courier"/>
                <a:cs typeface="Courier"/>
              </a:rPr>
              <a:t>Y=f(X)+</a:t>
            </a:r>
            <a:r>
              <a:rPr lang="en-US" sz="4400" dirty="0" err="1" smtClean="0">
                <a:latin typeface="Courier"/>
                <a:cs typeface="Courier"/>
              </a:rPr>
              <a:t>ε</a:t>
            </a:r>
            <a:endParaRPr lang="en-US" sz="44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1363" y="2763189"/>
            <a:ext cx="2987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Y: Dependent Variable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451062" y="3667238"/>
            <a:ext cx="2384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X: Input Variables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616148" y="4128903"/>
            <a:ext cx="1181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ε</a:t>
            </a:r>
            <a:r>
              <a:rPr lang="en-US" sz="2400" dirty="0" smtClean="0"/>
              <a:t>: Noise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82103" y="3205573"/>
            <a:ext cx="243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f(): Some function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4" idx="0"/>
          </p:cNvCxnSpPr>
          <p:nvPr/>
        </p:nvCxnSpPr>
        <p:spPr>
          <a:xfrm flipV="1">
            <a:off x="2305222" y="2257585"/>
            <a:ext cx="793095" cy="5056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799080" y="2257586"/>
            <a:ext cx="145411" cy="8094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4614429" y="2257586"/>
            <a:ext cx="29102" cy="14096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</p:cNvCxnSpPr>
          <p:nvPr/>
        </p:nvCxnSpPr>
        <p:spPr>
          <a:xfrm flipH="1" flipV="1">
            <a:off x="5836000" y="2257585"/>
            <a:ext cx="371115" cy="18713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1363" y="4985498"/>
            <a:ext cx="756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Our task is relatively straightforward: in general we have X, we may have some or all values of Y, </a:t>
            </a:r>
            <a:r>
              <a:rPr lang="en-US" sz="2000" dirty="0" err="1" smtClean="0"/>
              <a:t>ε</a:t>
            </a:r>
            <a:r>
              <a:rPr lang="en-US" sz="2000" dirty="0" smtClean="0"/>
              <a:t> we can do nothing about; we want to learn an approximation of f().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Why do we want to learn f()? </a:t>
            </a:r>
            <a:r>
              <a:rPr lang="en-US" sz="2000" b="1" dirty="0" smtClean="0"/>
              <a:t>Prediction</a:t>
            </a:r>
            <a:r>
              <a:rPr lang="en-US" sz="2000" dirty="0" smtClean="0"/>
              <a:t> and </a:t>
            </a:r>
            <a:r>
              <a:rPr lang="en-US" sz="2000" b="1" dirty="0" smtClean="0"/>
              <a:t>Inference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17251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Make a true / false classifier.</a:t>
            </a:r>
          </a:p>
          <a:p>
            <a:r>
              <a:rPr lang="en-US" dirty="0" smtClean="0"/>
              <a:t>Replace f(X) with a logistic function.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3175375"/>
            <a:ext cx="4064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92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164"/>
            <a:ext cx="8229600" cy="11430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312" y="982583"/>
            <a:ext cx="8948509" cy="484951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2400" dirty="0" err="1" smtClean="0">
                <a:latin typeface="Consolas"/>
                <a:cs typeface="Consolas"/>
              </a:rPr>
              <a:t>college$AcceptanceRate</a:t>
            </a:r>
            <a:r>
              <a:rPr lang="en-US" sz="2400" dirty="0" smtClean="0">
                <a:latin typeface="Consolas"/>
                <a:cs typeface="Consolas"/>
              </a:rPr>
              <a:t> &lt;- </a:t>
            </a:r>
            <a:r>
              <a:rPr lang="en-US" sz="2400" dirty="0" err="1" smtClean="0">
                <a:latin typeface="Consolas"/>
                <a:cs typeface="Consolas"/>
              </a:rPr>
              <a:t>college$Accept</a:t>
            </a:r>
            <a:r>
              <a:rPr lang="en-US" sz="2400" dirty="0" smtClean="0">
                <a:latin typeface="Consolas"/>
                <a:cs typeface="Consolas"/>
              </a:rPr>
              <a:t> / </a:t>
            </a:r>
            <a:r>
              <a:rPr lang="en-US" sz="2400" dirty="0" err="1" smtClean="0">
                <a:latin typeface="Consolas"/>
                <a:cs typeface="Consolas"/>
              </a:rPr>
              <a:t>college$Apps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err="1" smtClean="0">
                <a:latin typeface="Consolas"/>
                <a:cs typeface="Consolas"/>
              </a:rPr>
              <a:t>glm.fit</a:t>
            </a:r>
            <a:r>
              <a:rPr lang="en-US" sz="2400" dirty="0" smtClean="0">
                <a:latin typeface="Consolas"/>
                <a:cs typeface="Consolas"/>
              </a:rPr>
              <a:t> &lt;- </a:t>
            </a:r>
            <a:r>
              <a:rPr lang="en-US" sz="2400" dirty="0" err="1" smtClean="0">
                <a:latin typeface="Consolas"/>
                <a:cs typeface="Consolas"/>
              </a:rPr>
              <a:t>glm</a:t>
            </a:r>
            <a:r>
              <a:rPr lang="en-US" sz="2400" dirty="0" smtClean="0">
                <a:latin typeface="Consolas"/>
                <a:cs typeface="Consolas"/>
              </a:rPr>
              <a:t>(Private ~ </a:t>
            </a:r>
            <a:r>
              <a:rPr lang="en-US" sz="2400" dirty="0" err="1" smtClean="0">
                <a:latin typeface="Consolas"/>
                <a:cs typeface="Consolas"/>
              </a:rPr>
              <a:t>AcceptanceRate</a:t>
            </a:r>
            <a:r>
              <a:rPr lang="en-US" sz="2400" dirty="0" smtClean="0">
                <a:latin typeface="Consolas"/>
                <a:cs typeface="Consolas"/>
              </a:rPr>
              <a:t> + </a:t>
            </a:r>
            <a:r>
              <a:rPr lang="en-US" sz="2400" dirty="0" err="1" smtClean="0">
                <a:latin typeface="Consolas"/>
                <a:cs typeface="Consolas"/>
              </a:rPr>
              <a:t>F.Undergrad,data</a:t>
            </a:r>
            <a:r>
              <a:rPr lang="en-US" sz="2400" dirty="0" smtClean="0">
                <a:latin typeface="Consolas"/>
                <a:cs typeface="Consolas"/>
              </a:rPr>
              <a:t>=</a:t>
            </a:r>
            <a:r>
              <a:rPr lang="en-US" sz="2400" dirty="0" err="1" smtClean="0">
                <a:latin typeface="Consolas"/>
                <a:cs typeface="Consolas"/>
              </a:rPr>
              <a:t>college,family</a:t>
            </a:r>
            <a:r>
              <a:rPr lang="en-US" sz="2400" dirty="0" smtClean="0">
                <a:latin typeface="Consolas"/>
                <a:cs typeface="Consolas"/>
              </a:rPr>
              <a:t>='binomial')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predict(</a:t>
            </a:r>
            <a:r>
              <a:rPr lang="en-US" sz="2400" dirty="0" err="1" smtClean="0">
                <a:latin typeface="Consolas"/>
                <a:cs typeface="Consolas"/>
              </a:rPr>
              <a:t>glm.fit,type</a:t>
            </a:r>
            <a:r>
              <a:rPr lang="en-US" sz="2400" dirty="0" smtClean="0">
                <a:latin typeface="Consolas"/>
                <a:cs typeface="Consolas"/>
              </a:rPr>
              <a:t>='response')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## plot the results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p &lt;- predict(</a:t>
            </a:r>
            <a:r>
              <a:rPr lang="en-US" sz="2400" dirty="0" err="1" smtClean="0">
                <a:latin typeface="Consolas"/>
                <a:cs typeface="Consolas"/>
              </a:rPr>
              <a:t>glm.fit,type</a:t>
            </a:r>
            <a:r>
              <a:rPr lang="en-US" sz="2400" dirty="0" smtClean="0">
                <a:latin typeface="Consolas"/>
                <a:cs typeface="Consolas"/>
              </a:rPr>
              <a:t>='response')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plot(p[order(p)],col=</a:t>
            </a:r>
            <a:r>
              <a:rPr lang="en-US" sz="2400" dirty="0" err="1" smtClean="0">
                <a:latin typeface="Consolas"/>
                <a:cs typeface="Consolas"/>
              </a:rPr>
              <a:t>ifelse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college$Private</a:t>
            </a:r>
            <a:r>
              <a:rPr lang="en-US" sz="2400" dirty="0" smtClean="0">
                <a:latin typeface="Consolas"/>
                <a:cs typeface="Consolas"/>
              </a:rPr>
              <a:t>=="</a:t>
            </a:r>
            <a:r>
              <a:rPr lang="en-US" sz="2400" dirty="0" err="1" smtClean="0">
                <a:latin typeface="Consolas"/>
                <a:cs typeface="Consolas"/>
              </a:rPr>
              <a:t>Yes",'red','blue</a:t>
            </a:r>
            <a:r>
              <a:rPr lang="en-US" sz="2400" dirty="0" smtClean="0">
                <a:latin typeface="Consolas"/>
                <a:cs typeface="Consolas"/>
              </a:rPr>
              <a:t>')[order(p)],</a:t>
            </a:r>
            <a:r>
              <a:rPr lang="en-US" sz="2400" dirty="0" err="1" smtClean="0">
                <a:latin typeface="Consolas"/>
                <a:cs typeface="Consolas"/>
              </a:rPr>
              <a:t>ylab</a:t>
            </a:r>
            <a:r>
              <a:rPr lang="en-US" sz="2400" dirty="0" smtClean="0">
                <a:latin typeface="Consolas"/>
                <a:cs typeface="Consolas"/>
              </a:rPr>
              <a:t>="Probability of </a:t>
            </a:r>
            <a:r>
              <a:rPr lang="en-US" sz="2400" dirty="0" err="1" smtClean="0">
                <a:latin typeface="Consolas"/>
                <a:cs typeface="Consolas"/>
              </a:rPr>
              <a:t>PrivateYes</a:t>
            </a:r>
            <a:r>
              <a:rPr lang="en-US" sz="2400" dirty="0" smtClean="0">
                <a:latin typeface="Consolas"/>
                <a:cs typeface="Consolas"/>
              </a:rPr>
              <a:t>")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legend('</a:t>
            </a:r>
            <a:r>
              <a:rPr lang="en-US" sz="2400" dirty="0" err="1" smtClean="0">
                <a:latin typeface="Consolas"/>
                <a:cs typeface="Consolas"/>
              </a:rPr>
              <a:t>bottomright</a:t>
            </a:r>
            <a:r>
              <a:rPr lang="en-US" sz="2400" dirty="0" smtClean="0">
                <a:latin typeface="Consolas"/>
                <a:cs typeface="Consolas"/>
              </a:rPr>
              <a:t>',legend=c("</a:t>
            </a:r>
            <a:r>
              <a:rPr lang="en-US" sz="2400" dirty="0" err="1" smtClean="0">
                <a:latin typeface="Consolas"/>
                <a:cs typeface="Consolas"/>
              </a:rPr>
              <a:t>PrivateYes</a:t>
            </a:r>
            <a:r>
              <a:rPr lang="en-US" sz="2400" dirty="0" smtClean="0">
                <a:latin typeface="Consolas"/>
                <a:cs typeface="Consolas"/>
              </a:rPr>
              <a:t>","</a:t>
            </a:r>
            <a:r>
              <a:rPr lang="en-US" sz="2400" dirty="0" err="1" smtClean="0">
                <a:latin typeface="Consolas"/>
                <a:cs typeface="Consolas"/>
              </a:rPr>
              <a:t>PrivateNo</a:t>
            </a:r>
            <a:r>
              <a:rPr lang="en-US" sz="2400" dirty="0" smtClean="0">
                <a:latin typeface="Consolas"/>
                <a:cs typeface="Consolas"/>
              </a:rPr>
              <a:t>"),fill=c("</a:t>
            </a:r>
            <a:r>
              <a:rPr lang="en-US" sz="2400" dirty="0" err="1" smtClean="0">
                <a:latin typeface="Consolas"/>
                <a:cs typeface="Consolas"/>
              </a:rPr>
              <a:t>red","blue</a:t>
            </a:r>
            <a:r>
              <a:rPr lang="en-US" sz="2400" dirty="0" smtClean="0">
                <a:latin typeface="Consolas"/>
                <a:cs typeface="Consolas"/>
              </a:rPr>
              <a:t>"))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err="1" smtClean="0">
                <a:latin typeface="Consolas"/>
                <a:cs typeface="Consolas"/>
              </a:rPr>
              <a:t>abline</a:t>
            </a:r>
            <a:r>
              <a:rPr lang="en-US" sz="2400" dirty="0" smtClean="0">
                <a:latin typeface="Consolas"/>
                <a:cs typeface="Consolas"/>
              </a:rPr>
              <a:t>(h=0.5,lty=2)</a:t>
            </a:r>
          </a:p>
        </p:txBody>
      </p:sp>
    </p:spTree>
    <p:extLst>
      <p:ext uri="{BB962C8B-B14F-4D97-AF65-F5344CB8AC3E}">
        <p14:creationId xmlns:p14="http://schemas.microsoft.com/office/powerpoint/2010/main" val="3777631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164"/>
            <a:ext cx="8229600" cy="11430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312" y="982583"/>
            <a:ext cx="8948509" cy="484951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2400" dirty="0" err="1" smtClean="0">
                <a:latin typeface="Consolas"/>
                <a:cs typeface="Consolas"/>
              </a:rPr>
              <a:t>college$AcceptanceRate</a:t>
            </a:r>
            <a:r>
              <a:rPr lang="en-US" sz="2400" dirty="0" smtClean="0">
                <a:latin typeface="Consolas"/>
                <a:cs typeface="Consolas"/>
              </a:rPr>
              <a:t> &lt;- </a:t>
            </a:r>
            <a:r>
              <a:rPr lang="en-US" sz="2400" dirty="0" err="1" smtClean="0">
                <a:latin typeface="Consolas"/>
                <a:cs typeface="Consolas"/>
              </a:rPr>
              <a:t>college$Accept</a:t>
            </a:r>
            <a:r>
              <a:rPr lang="en-US" sz="2400" dirty="0" smtClean="0">
                <a:latin typeface="Consolas"/>
                <a:cs typeface="Consolas"/>
              </a:rPr>
              <a:t> / </a:t>
            </a:r>
            <a:r>
              <a:rPr lang="en-US" sz="2400" dirty="0" err="1" smtClean="0">
                <a:latin typeface="Consolas"/>
                <a:cs typeface="Consolas"/>
              </a:rPr>
              <a:t>college$Apps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err="1" smtClean="0">
                <a:latin typeface="Consolas"/>
                <a:cs typeface="Consolas"/>
              </a:rPr>
              <a:t>glm.fit</a:t>
            </a:r>
            <a:r>
              <a:rPr lang="en-US" sz="2400" dirty="0" smtClean="0">
                <a:latin typeface="Consolas"/>
                <a:cs typeface="Consolas"/>
              </a:rPr>
              <a:t> &lt;- </a:t>
            </a:r>
            <a:r>
              <a:rPr lang="en-US" sz="2400" dirty="0" err="1" smtClean="0">
                <a:latin typeface="Consolas"/>
                <a:cs typeface="Consolas"/>
              </a:rPr>
              <a:t>glm</a:t>
            </a:r>
            <a:r>
              <a:rPr lang="en-US" sz="2400" dirty="0" smtClean="0">
                <a:latin typeface="Consolas"/>
                <a:cs typeface="Consolas"/>
              </a:rPr>
              <a:t>(Private ~ </a:t>
            </a:r>
            <a:r>
              <a:rPr lang="en-US" sz="2400" dirty="0" err="1" smtClean="0">
                <a:latin typeface="Consolas"/>
                <a:cs typeface="Consolas"/>
              </a:rPr>
              <a:t>AcceptanceRate</a:t>
            </a:r>
            <a:r>
              <a:rPr lang="en-US" sz="2400" dirty="0" smtClean="0">
                <a:latin typeface="Consolas"/>
                <a:cs typeface="Consolas"/>
              </a:rPr>
              <a:t> + </a:t>
            </a:r>
            <a:r>
              <a:rPr lang="en-US" sz="2400" dirty="0" err="1" smtClean="0">
                <a:latin typeface="Consolas"/>
                <a:cs typeface="Consolas"/>
              </a:rPr>
              <a:t>F.Undergrad,data</a:t>
            </a:r>
            <a:r>
              <a:rPr lang="en-US" sz="2400" dirty="0" smtClean="0">
                <a:latin typeface="Consolas"/>
                <a:cs typeface="Consolas"/>
              </a:rPr>
              <a:t>=</a:t>
            </a:r>
            <a:r>
              <a:rPr lang="en-US" sz="2400" dirty="0" err="1" smtClean="0">
                <a:latin typeface="Consolas"/>
                <a:cs typeface="Consolas"/>
              </a:rPr>
              <a:t>college,family</a:t>
            </a:r>
            <a:r>
              <a:rPr lang="en-US" sz="2400" dirty="0" smtClean="0">
                <a:latin typeface="Consolas"/>
                <a:cs typeface="Consolas"/>
              </a:rPr>
              <a:t>='binomial')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predict(</a:t>
            </a:r>
            <a:r>
              <a:rPr lang="en-US" sz="2400" dirty="0" err="1" smtClean="0">
                <a:latin typeface="Consolas"/>
                <a:cs typeface="Consolas"/>
              </a:rPr>
              <a:t>glm.fit,type</a:t>
            </a:r>
            <a:r>
              <a:rPr lang="en-US" sz="2400" dirty="0" smtClean="0">
                <a:latin typeface="Consolas"/>
                <a:cs typeface="Consolas"/>
              </a:rPr>
              <a:t>='response')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## plot the results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p &lt;- predict(</a:t>
            </a:r>
            <a:r>
              <a:rPr lang="en-US" sz="2400" dirty="0" err="1" smtClean="0">
                <a:latin typeface="Consolas"/>
                <a:cs typeface="Consolas"/>
              </a:rPr>
              <a:t>glm.fit,type</a:t>
            </a:r>
            <a:r>
              <a:rPr lang="en-US" sz="2400" dirty="0" smtClean="0">
                <a:latin typeface="Consolas"/>
                <a:cs typeface="Consolas"/>
              </a:rPr>
              <a:t>='response')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plot(p[order(p)],col=</a:t>
            </a:r>
            <a:r>
              <a:rPr lang="en-US" sz="2400" dirty="0" err="1" smtClean="0">
                <a:latin typeface="Consolas"/>
                <a:cs typeface="Consolas"/>
              </a:rPr>
              <a:t>ifelse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college$Private</a:t>
            </a:r>
            <a:r>
              <a:rPr lang="en-US" sz="2400" dirty="0" smtClean="0">
                <a:latin typeface="Consolas"/>
                <a:cs typeface="Consolas"/>
              </a:rPr>
              <a:t>=="</a:t>
            </a:r>
            <a:r>
              <a:rPr lang="en-US" sz="2400" dirty="0" err="1" smtClean="0">
                <a:latin typeface="Consolas"/>
                <a:cs typeface="Consolas"/>
              </a:rPr>
              <a:t>Yes",'red','blue</a:t>
            </a:r>
            <a:r>
              <a:rPr lang="en-US" sz="2400" dirty="0" smtClean="0">
                <a:latin typeface="Consolas"/>
                <a:cs typeface="Consolas"/>
              </a:rPr>
              <a:t>')[order(p)],</a:t>
            </a:r>
            <a:r>
              <a:rPr lang="en-US" sz="2400" dirty="0" err="1" smtClean="0">
                <a:latin typeface="Consolas"/>
                <a:cs typeface="Consolas"/>
              </a:rPr>
              <a:t>ylab</a:t>
            </a:r>
            <a:r>
              <a:rPr lang="en-US" sz="2400" dirty="0" smtClean="0">
                <a:latin typeface="Consolas"/>
                <a:cs typeface="Consolas"/>
              </a:rPr>
              <a:t>="Probability of </a:t>
            </a:r>
            <a:r>
              <a:rPr lang="en-US" sz="2400" dirty="0" err="1" smtClean="0">
                <a:latin typeface="Consolas"/>
                <a:cs typeface="Consolas"/>
              </a:rPr>
              <a:t>PrivateYes</a:t>
            </a:r>
            <a:r>
              <a:rPr lang="en-US" sz="2400" dirty="0" smtClean="0">
                <a:latin typeface="Consolas"/>
                <a:cs typeface="Consolas"/>
              </a:rPr>
              <a:t>")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legend('</a:t>
            </a:r>
            <a:r>
              <a:rPr lang="en-US" sz="2400" dirty="0" err="1" smtClean="0">
                <a:latin typeface="Consolas"/>
                <a:cs typeface="Consolas"/>
              </a:rPr>
              <a:t>bottomright</a:t>
            </a:r>
            <a:r>
              <a:rPr lang="en-US" sz="2400" dirty="0" smtClean="0">
                <a:latin typeface="Consolas"/>
                <a:cs typeface="Consolas"/>
              </a:rPr>
              <a:t>',legend=c("</a:t>
            </a:r>
            <a:r>
              <a:rPr lang="en-US" sz="2400" dirty="0" err="1" smtClean="0">
                <a:latin typeface="Consolas"/>
                <a:cs typeface="Consolas"/>
              </a:rPr>
              <a:t>PrivateYes</a:t>
            </a:r>
            <a:r>
              <a:rPr lang="en-US" sz="2400" dirty="0" smtClean="0">
                <a:latin typeface="Consolas"/>
                <a:cs typeface="Consolas"/>
              </a:rPr>
              <a:t>","</a:t>
            </a:r>
            <a:r>
              <a:rPr lang="en-US" sz="2400" dirty="0" err="1" smtClean="0">
                <a:latin typeface="Consolas"/>
                <a:cs typeface="Consolas"/>
              </a:rPr>
              <a:t>PrivateNo</a:t>
            </a:r>
            <a:r>
              <a:rPr lang="en-US" sz="2400" dirty="0" smtClean="0">
                <a:latin typeface="Consolas"/>
                <a:cs typeface="Consolas"/>
              </a:rPr>
              <a:t>"),fill=c("</a:t>
            </a:r>
            <a:r>
              <a:rPr lang="en-US" sz="2400" dirty="0" err="1" smtClean="0">
                <a:latin typeface="Consolas"/>
                <a:cs typeface="Consolas"/>
              </a:rPr>
              <a:t>red","blue</a:t>
            </a:r>
            <a:r>
              <a:rPr lang="en-US" sz="2400" dirty="0" smtClean="0">
                <a:latin typeface="Consolas"/>
                <a:cs typeface="Consolas"/>
              </a:rPr>
              <a:t>"))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err="1" smtClean="0">
                <a:latin typeface="Consolas"/>
                <a:cs typeface="Consolas"/>
              </a:rPr>
              <a:t>abline</a:t>
            </a:r>
            <a:r>
              <a:rPr lang="en-US" sz="2400" dirty="0" smtClean="0">
                <a:latin typeface="Consolas"/>
                <a:cs typeface="Consolas"/>
              </a:rPr>
              <a:t>(h=0.5,lty=2)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872" y="0"/>
            <a:ext cx="7281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84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164"/>
            <a:ext cx="8229600" cy="11430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312" y="982583"/>
            <a:ext cx="8948509" cy="341500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table(</a:t>
            </a:r>
            <a:r>
              <a:rPr lang="en-US" sz="2400" dirty="0" err="1" smtClean="0">
                <a:latin typeface="Consolas"/>
                <a:cs typeface="Consolas"/>
              </a:rPr>
              <a:t>PredictedPrivate</a:t>
            </a:r>
            <a:r>
              <a:rPr lang="en-US" sz="2400" dirty="0" smtClean="0">
                <a:latin typeface="Consolas"/>
                <a:cs typeface="Consolas"/>
              </a:rPr>
              <a:t>=p &gt; .5, </a:t>
            </a:r>
            <a:r>
              <a:rPr lang="en-US" sz="2400" dirty="0" err="1" smtClean="0">
                <a:latin typeface="Consolas"/>
                <a:cs typeface="Consolas"/>
              </a:rPr>
              <a:t>isPrivate</a:t>
            </a:r>
            <a:r>
              <a:rPr lang="en-US" sz="2400" dirty="0" smtClean="0">
                <a:latin typeface="Consolas"/>
                <a:cs typeface="Consolas"/>
              </a:rPr>
              <a:t>=</a:t>
            </a:r>
            <a:r>
              <a:rPr lang="en-US" sz="2400" dirty="0" err="1" smtClean="0">
                <a:latin typeface="Consolas"/>
                <a:cs typeface="Consolas"/>
              </a:rPr>
              <a:t>college$Private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fi-FI" sz="2400" dirty="0"/>
              <a:t> </a:t>
            </a:r>
            <a:r>
              <a:rPr lang="fi-FI" sz="2400" dirty="0" smtClean="0"/>
              <a:t>						</a:t>
            </a:r>
            <a:r>
              <a:rPr lang="fi-FI" sz="2400" dirty="0" err="1" smtClean="0">
                <a:latin typeface="Consolas"/>
                <a:cs typeface="Consolas"/>
              </a:rPr>
              <a:t>isPrivate</a:t>
            </a:r>
            <a:endParaRPr lang="fi-FI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i-FI" sz="2400" dirty="0" err="1">
                <a:latin typeface="Consolas"/>
                <a:cs typeface="Consolas"/>
              </a:rPr>
              <a:t>PredictedPrivate</a:t>
            </a:r>
            <a:r>
              <a:rPr lang="fi-FI" sz="2400" dirty="0">
                <a:latin typeface="Consolas"/>
                <a:cs typeface="Consolas"/>
              </a:rPr>
              <a:t>  No </a:t>
            </a:r>
            <a:r>
              <a:rPr lang="fi-FI" sz="2400" dirty="0" err="1">
                <a:latin typeface="Consolas"/>
                <a:cs typeface="Consolas"/>
              </a:rPr>
              <a:t>Yes</a:t>
            </a:r>
            <a:endParaRPr lang="fi-FI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i-FI" sz="2400" dirty="0">
                <a:latin typeface="Consolas"/>
                <a:cs typeface="Consolas"/>
              </a:rPr>
              <a:t>           FALSE 124  19</a:t>
            </a:r>
          </a:p>
          <a:p>
            <a:pPr marL="0" indent="0">
              <a:buNone/>
            </a:pPr>
            <a:r>
              <a:rPr lang="fi-FI" sz="2400" dirty="0">
                <a:latin typeface="Consolas"/>
                <a:cs typeface="Consolas"/>
              </a:rPr>
              <a:t>           TRUE   87 536</a:t>
            </a:r>
            <a:endParaRPr lang="en-US" sz="2400" dirty="0" err="1" smtClean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596" y="4973740"/>
            <a:ext cx="82282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Pretty good accuracy!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But, we’re over-determined, since we’re testing on the same data that we learned our regression on. This means the above accuracy is not to be trusted.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A better way: cross validation.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4967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unbiased way to see if the classifier you’re learning would be accurate on new data, for example a new set of colleges you’d never seen before.</a:t>
            </a:r>
          </a:p>
          <a:p>
            <a:r>
              <a:rPr lang="en-US" dirty="0" smtClean="0"/>
              <a:t>10-fold cross validation:</a:t>
            </a:r>
          </a:p>
          <a:p>
            <a:pPr lvl="1"/>
            <a:r>
              <a:rPr lang="en-US" dirty="0" smtClean="0"/>
              <a:t>Learn the classifier on 90% of the data, test on remaining 10%.</a:t>
            </a:r>
          </a:p>
          <a:p>
            <a:pPr lvl="1"/>
            <a:r>
              <a:rPr lang="en-US" dirty="0" smtClean="0"/>
              <a:t>Repeat 10 times, until you’ve tested on every record.</a:t>
            </a:r>
          </a:p>
        </p:txBody>
      </p:sp>
    </p:spTree>
    <p:extLst>
      <p:ext uri="{BB962C8B-B14F-4D97-AF65-F5344CB8AC3E}">
        <p14:creationId xmlns:p14="http://schemas.microsoft.com/office/powerpoint/2010/main" val="3479650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164"/>
            <a:ext cx="8229600" cy="11430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312" y="982583"/>
            <a:ext cx="8948509" cy="426159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2400" dirty="0" err="1" smtClean="0">
                <a:latin typeface="Consolas"/>
                <a:cs typeface="Consolas"/>
              </a:rPr>
              <a:t>college$CV.index</a:t>
            </a:r>
            <a:r>
              <a:rPr lang="en-US" sz="2400" dirty="0" smtClean="0">
                <a:latin typeface="Consolas"/>
                <a:cs typeface="Consolas"/>
              </a:rPr>
              <a:t> &lt;- rep(1:10,length=</a:t>
            </a:r>
            <a:r>
              <a:rPr lang="en-US" sz="2400" dirty="0" err="1" smtClean="0">
                <a:latin typeface="Consolas"/>
                <a:cs typeface="Consolas"/>
              </a:rPr>
              <a:t>nrow</a:t>
            </a:r>
            <a:r>
              <a:rPr lang="en-US" sz="2400" dirty="0" smtClean="0">
                <a:latin typeface="Consolas"/>
                <a:cs typeface="Consolas"/>
              </a:rPr>
              <a:t>(college))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for(</a:t>
            </a:r>
            <a:r>
              <a:rPr lang="en-US" sz="2400" dirty="0" err="1" smtClean="0">
                <a:latin typeface="Consolas"/>
                <a:cs typeface="Consolas"/>
              </a:rPr>
              <a:t>i</a:t>
            </a:r>
            <a:r>
              <a:rPr lang="en-US" sz="2400" dirty="0" smtClean="0">
                <a:latin typeface="Consolas"/>
                <a:cs typeface="Consolas"/>
              </a:rPr>
              <a:t> in 1:10) {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in.fold</a:t>
            </a:r>
            <a:r>
              <a:rPr lang="en-US" sz="2400" dirty="0" smtClean="0">
                <a:latin typeface="Consolas"/>
                <a:cs typeface="Consolas"/>
              </a:rPr>
              <a:t> &lt;- </a:t>
            </a:r>
            <a:r>
              <a:rPr lang="en-US" sz="2400" dirty="0" err="1" smtClean="0">
                <a:latin typeface="Consolas"/>
                <a:cs typeface="Consolas"/>
              </a:rPr>
              <a:t>college$CV.index</a:t>
            </a:r>
            <a:r>
              <a:rPr lang="en-US" sz="2400" dirty="0" smtClean="0">
                <a:latin typeface="Consolas"/>
                <a:cs typeface="Consolas"/>
              </a:rPr>
              <a:t> != </a:t>
            </a:r>
            <a:r>
              <a:rPr lang="en-US" sz="2400" dirty="0" err="1" smtClean="0">
                <a:latin typeface="Consolas"/>
                <a:cs typeface="Consolas"/>
              </a:rPr>
              <a:t>i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glm.fit.cv</a:t>
            </a:r>
            <a:r>
              <a:rPr lang="en-US" sz="2400" dirty="0" smtClean="0">
                <a:latin typeface="Consolas"/>
                <a:cs typeface="Consolas"/>
              </a:rPr>
              <a:t> &lt;- </a:t>
            </a:r>
            <a:r>
              <a:rPr lang="en-US" sz="2400" dirty="0" err="1" smtClean="0">
                <a:latin typeface="Consolas"/>
                <a:cs typeface="Consolas"/>
              </a:rPr>
              <a:t>glm</a:t>
            </a:r>
            <a:r>
              <a:rPr lang="en-US" sz="2400" dirty="0" smtClean="0">
                <a:latin typeface="Consolas"/>
                <a:cs typeface="Consolas"/>
              </a:rPr>
              <a:t>(Private ~ </a:t>
            </a:r>
            <a:r>
              <a:rPr lang="en-US" sz="2400" dirty="0" err="1" smtClean="0">
                <a:latin typeface="Consolas"/>
                <a:cs typeface="Consolas"/>
              </a:rPr>
              <a:t>AcceptanceRate</a:t>
            </a:r>
            <a:r>
              <a:rPr lang="en-US" sz="2400" dirty="0" smtClean="0">
                <a:latin typeface="Consolas"/>
                <a:cs typeface="Consolas"/>
              </a:rPr>
              <a:t> + </a:t>
            </a:r>
            <a:r>
              <a:rPr lang="en-US" sz="2400" dirty="0" err="1" smtClean="0">
                <a:latin typeface="Consolas"/>
                <a:cs typeface="Consolas"/>
              </a:rPr>
              <a:t>F.Undergrad</a:t>
            </a:r>
            <a:r>
              <a:rPr lang="en-US" sz="2400" dirty="0" smtClean="0">
                <a:latin typeface="Consolas"/>
                <a:cs typeface="Consolas"/>
              </a:rPr>
              <a:t>, data=college[</a:t>
            </a:r>
            <a:r>
              <a:rPr lang="en-US" sz="2400" dirty="0" err="1" smtClean="0">
                <a:latin typeface="Consolas"/>
                <a:cs typeface="Consolas"/>
              </a:rPr>
              <a:t>in.fold</a:t>
            </a:r>
            <a:r>
              <a:rPr lang="en-US" sz="2400" dirty="0" smtClean="0">
                <a:latin typeface="Consolas"/>
                <a:cs typeface="Consolas"/>
              </a:rPr>
              <a:t>,],family='binomial')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  p &lt;- predict(</a:t>
            </a:r>
            <a:r>
              <a:rPr lang="en-US" sz="2400" dirty="0" err="1" smtClean="0">
                <a:latin typeface="Consolas"/>
                <a:cs typeface="Consolas"/>
              </a:rPr>
              <a:t>glm.fit.cv,type</a:t>
            </a:r>
            <a:r>
              <a:rPr lang="en-US" sz="2400" dirty="0" smtClean="0">
                <a:latin typeface="Consolas"/>
                <a:cs typeface="Consolas"/>
              </a:rPr>
              <a:t>='response',</a:t>
            </a:r>
            <a:r>
              <a:rPr lang="en-US" sz="2400" dirty="0" err="1" smtClean="0">
                <a:latin typeface="Consolas"/>
                <a:cs typeface="Consolas"/>
              </a:rPr>
              <a:t>newdata</a:t>
            </a:r>
            <a:r>
              <a:rPr lang="en-US" sz="2400" dirty="0" smtClean="0">
                <a:latin typeface="Consolas"/>
                <a:cs typeface="Consolas"/>
              </a:rPr>
              <a:t>=college[!</a:t>
            </a:r>
            <a:r>
              <a:rPr lang="en-US" sz="2400" dirty="0" err="1" smtClean="0">
                <a:latin typeface="Consolas"/>
                <a:cs typeface="Consolas"/>
              </a:rPr>
              <a:t>in.fold</a:t>
            </a:r>
            <a:r>
              <a:rPr lang="en-US" sz="2400" dirty="0" smtClean="0">
                <a:latin typeface="Consolas"/>
                <a:cs typeface="Consolas"/>
              </a:rPr>
              <a:t>,])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  college[!</a:t>
            </a:r>
            <a:r>
              <a:rPr lang="en-US" sz="2400" dirty="0" err="1" smtClean="0">
                <a:latin typeface="Consolas"/>
                <a:cs typeface="Consolas"/>
              </a:rPr>
              <a:t>in.fold,'prediction</a:t>
            </a:r>
            <a:r>
              <a:rPr lang="en-US" sz="2400" dirty="0" smtClean="0">
                <a:latin typeface="Consolas"/>
                <a:cs typeface="Consolas"/>
              </a:rPr>
              <a:t>'] &lt;- p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table(</a:t>
            </a:r>
            <a:r>
              <a:rPr lang="en-US" sz="2400" dirty="0" err="1" smtClean="0">
                <a:latin typeface="Consolas"/>
                <a:cs typeface="Consolas"/>
              </a:rPr>
              <a:t>PredictedPrivate</a:t>
            </a:r>
            <a:r>
              <a:rPr lang="en-US" sz="2400" dirty="0" smtClean="0">
                <a:latin typeface="Consolas"/>
                <a:cs typeface="Consolas"/>
              </a:rPr>
              <a:t>=</a:t>
            </a:r>
            <a:r>
              <a:rPr lang="en-US" sz="2400" dirty="0" err="1" smtClean="0">
                <a:latin typeface="Consolas"/>
                <a:cs typeface="Consolas"/>
              </a:rPr>
              <a:t>college$prediction</a:t>
            </a:r>
            <a:r>
              <a:rPr lang="en-US" sz="2400" dirty="0" smtClean="0">
                <a:latin typeface="Consolas"/>
                <a:cs typeface="Consolas"/>
              </a:rPr>
              <a:t> &gt; .5, </a:t>
            </a:r>
            <a:r>
              <a:rPr lang="en-US" sz="2400" dirty="0" err="1" smtClean="0">
                <a:latin typeface="Consolas"/>
                <a:cs typeface="Consolas"/>
              </a:rPr>
              <a:t>isPrivate</a:t>
            </a:r>
            <a:r>
              <a:rPr lang="en-US" sz="2400" dirty="0" smtClean="0">
                <a:latin typeface="Consolas"/>
                <a:cs typeface="Consolas"/>
              </a:rPr>
              <a:t>=</a:t>
            </a:r>
            <a:r>
              <a:rPr lang="en-US" sz="2400" dirty="0" err="1" smtClean="0">
                <a:latin typeface="Consolas"/>
                <a:cs typeface="Consolas"/>
              </a:rPr>
              <a:t>college$Private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fi-FI" sz="2600" b="1" dirty="0" smtClean="0">
                <a:latin typeface="Consolas"/>
                <a:cs typeface="Consolas"/>
              </a:rPr>
              <a:t>                 </a:t>
            </a:r>
            <a:r>
              <a:rPr lang="fi-FI" sz="2600" b="1" dirty="0" err="1">
                <a:latin typeface="Consolas"/>
                <a:cs typeface="Consolas"/>
              </a:rPr>
              <a:t>isPrivate</a:t>
            </a:r>
            <a:endParaRPr lang="fi-FI" sz="26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i-FI" sz="2600" b="1" dirty="0" err="1">
                <a:latin typeface="Consolas"/>
                <a:cs typeface="Consolas"/>
              </a:rPr>
              <a:t>PredictedPrivate</a:t>
            </a:r>
            <a:r>
              <a:rPr lang="fi-FI" sz="2600" b="1" dirty="0">
                <a:latin typeface="Consolas"/>
                <a:cs typeface="Consolas"/>
              </a:rPr>
              <a:t>  No </a:t>
            </a:r>
            <a:r>
              <a:rPr lang="fi-FI" sz="2600" b="1" dirty="0" err="1">
                <a:latin typeface="Consolas"/>
                <a:cs typeface="Consolas"/>
              </a:rPr>
              <a:t>Yes</a:t>
            </a:r>
            <a:endParaRPr lang="fi-FI" sz="26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i-FI" sz="2600" b="1" dirty="0">
                <a:latin typeface="Consolas"/>
                <a:cs typeface="Consolas"/>
              </a:rPr>
              <a:t>           FALSE 122  20</a:t>
            </a:r>
          </a:p>
          <a:p>
            <a:pPr marL="0" indent="0">
              <a:buNone/>
            </a:pPr>
            <a:r>
              <a:rPr lang="fi-FI" sz="2600" b="1" dirty="0">
                <a:latin typeface="Consolas"/>
                <a:cs typeface="Consolas"/>
              </a:rPr>
              <a:t>           TRUE   89 535</a:t>
            </a:r>
            <a:endParaRPr lang="en-US" sz="2600" b="1" dirty="0" smtClean="0">
              <a:latin typeface="Consolas"/>
              <a:cs typeface="Consolas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2400" dirty="0" err="1" smtClean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949675"/>
            <a:ext cx="8228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Wow! Still good accuracy!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378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164"/>
            <a:ext cx="8229600" cy="1143000"/>
          </a:xfrm>
        </p:spPr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312" y="982583"/>
            <a:ext cx="8948509" cy="341500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2400" dirty="0" err="1" smtClean="0">
                <a:latin typeface="Consolas"/>
                <a:cs typeface="Consolas"/>
              </a:rPr>
              <a:t>install.packages</a:t>
            </a:r>
            <a:r>
              <a:rPr lang="en-US" sz="2400" dirty="0" smtClean="0">
                <a:latin typeface="Consolas"/>
                <a:cs typeface="Consolas"/>
              </a:rPr>
              <a:t>("ROCR")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library("ROCR")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err="1" smtClean="0">
                <a:latin typeface="Consolas"/>
                <a:cs typeface="Consolas"/>
              </a:rPr>
              <a:t>pred</a:t>
            </a:r>
            <a:r>
              <a:rPr lang="en-US" sz="2400" dirty="0" smtClean="0">
                <a:latin typeface="Consolas"/>
                <a:cs typeface="Consolas"/>
              </a:rPr>
              <a:t> &lt;- prediction(</a:t>
            </a:r>
            <a:r>
              <a:rPr lang="en-US" sz="2400" dirty="0" err="1" smtClean="0">
                <a:latin typeface="Consolas"/>
                <a:cs typeface="Consolas"/>
              </a:rPr>
              <a:t>college$prediction,college$Private</a:t>
            </a:r>
            <a:r>
              <a:rPr lang="en-US" sz="2400" dirty="0" smtClean="0">
                <a:latin typeface="Consolas"/>
                <a:cs typeface="Consolas"/>
              </a:rPr>
              <a:t>=="Yes")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err="1" smtClean="0">
                <a:latin typeface="Consolas"/>
                <a:cs typeface="Consolas"/>
              </a:rPr>
              <a:t>perf</a:t>
            </a:r>
            <a:r>
              <a:rPr lang="en-US" sz="2400" dirty="0" smtClean="0">
                <a:latin typeface="Consolas"/>
                <a:cs typeface="Consolas"/>
              </a:rPr>
              <a:t> &lt;- performance(</a:t>
            </a:r>
            <a:r>
              <a:rPr lang="en-US" sz="2400" dirty="0" err="1" smtClean="0">
                <a:latin typeface="Consolas"/>
                <a:cs typeface="Consolas"/>
              </a:rPr>
              <a:t>pred,measure</a:t>
            </a:r>
            <a:r>
              <a:rPr lang="en-US" sz="2400" dirty="0" smtClean="0">
                <a:latin typeface="Consolas"/>
                <a:cs typeface="Consolas"/>
              </a:rPr>
              <a:t>='</a:t>
            </a:r>
            <a:r>
              <a:rPr lang="en-US" sz="2400" dirty="0" err="1" smtClean="0">
                <a:latin typeface="Consolas"/>
                <a:cs typeface="Consolas"/>
              </a:rPr>
              <a:t>tpr</a:t>
            </a:r>
            <a:r>
              <a:rPr lang="en-US" sz="2400" dirty="0" smtClean="0">
                <a:latin typeface="Consolas"/>
                <a:cs typeface="Consolas"/>
              </a:rPr>
              <a:t>',</a:t>
            </a:r>
            <a:r>
              <a:rPr lang="en-US" sz="2400" dirty="0" err="1" smtClean="0">
                <a:latin typeface="Consolas"/>
                <a:cs typeface="Consolas"/>
              </a:rPr>
              <a:t>x.measure</a:t>
            </a:r>
            <a:r>
              <a:rPr lang="en-US" sz="2400" dirty="0" smtClean="0">
                <a:latin typeface="Consolas"/>
                <a:cs typeface="Consolas"/>
              </a:rPr>
              <a:t>='</a:t>
            </a:r>
            <a:r>
              <a:rPr lang="en-US" sz="2400" dirty="0" err="1" smtClean="0">
                <a:latin typeface="Consolas"/>
                <a:cs typeface="Consolas"/>
              </a:rPr>
              <a:t>fpr</a:t>
            </a:r>
            <a:r>
              <a:rPr lang="en-US" sz="2400" dirty="0" smtClean="0">
                <a:latin typeface="Consolas"/>
                <a:cs typeface="Consolas"/>
              </a:rPr>
              <a:t>')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err="1" smtClean="0">
                <a:latin typeface="Consolas"/>
                <a:cs typeface="Consolas"/>
              </a:rPr>
              <a:t>perf.auc</a:t>
            </a:r>
            <a:r>
              <a:rPr lang="en-US" sz="2400" dirty="0" smtClean="0">
                <a:latin typeface="Consolas"/>
                <a:cs typeface="Consolas"/>
              </a:rPr>
              <a:t> &lt;- performance(</a:t>
            </a:r>
            <a:r>
              <a:rPr lang="en-US" sz="2400" dirty="0" err="1" smtClean="0">
                <a:latin typeface="Consolas"/>
                <a:cs typeface="Consolas"/>
              </a:rPr>
              <a:t>pred,measure</a:t>
            </a:r>
            <a:r>
              <a:rPr lang="en-US" sz="2400" dirty="0" smtClean="0">
                <a:latin typeface="Consolas"/>
                <a:cs typeface="Consolas"/>
              </a:rPr>
              <a:t>='</a:t>
            </a:r>
            <a:r>
              <a:rPr lang="en-US" sz="2400" dirty="0" err="1" smtClean="0">
                <a:latin typeface="Consolas"/>
                <a:cs typeface="Consolas"/>
              </a:rPr>
              <a:t>auc</a:t>
            </a:r>
            <a:r>
              <a:rPr lang="en-US" sz="2400" dirty="0" smtClean="0">
                <a:latin typeface="Consolas"/>
                <a:cs typeface="Consolas"/>
              </a:rPr>
              <a:t>')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plot(</a:t>
            </a:r>
            <a:r>
              <a:rPr lang="en-US" sz="2400" dirty="0" err="1" smtClean="0">
                <a:latin typeface="Consolas"/>
                <a:cs typeface="Consolas"/>
              </a:rPr>
              <a:t>perf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err="1" smtClean="0">
                <a:latin typeface="Consolas"/>
                <a:cs typeface="Consolas"/>
              </a:rPr>
              <a:t>abline</a:t>
            </a:r>
            <a:r>
              <a:rPr lang="en-US" sz="2400" dirty="0" smtClean="0">
                <a:latin typeface="Consolas"/>
                <a:cs typeface="Consolas"/>
              </a:rPr>
              <a:t>(a=0,b=1,lty=3)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Consolas"/>
                <a:cs typeface="Consolas"/>
              </a:rPr>
              <a:t>text(.5,.2,paste("AUC:",</a:t>
            </a:r>
            <a:r>
              <a:rPr lang="en-US" sz="2400" dirty="0" err="1" smtClean="0">
                <a:latin typeface="Consolas"/>
                <a:cs typeface="Consolas"/>
              </a:rPr>
              <a:t>formatC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perf.auc@y.values</a:t>
            </a:r>
            <a:r>
              <a:rPr lang="en-US" sz="2400" dirty="0" smtClean="0">
                <a:latin typeface="Consolas"/>
                <a:cs typeface="Consolas"/>
              </a:rPr>
              <a:t>[[1]])))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8596" y="4973740"/>
            <a:ext cx="82282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 standard way to judge classifier sensitivity and specificity is to use a Receiver Operator Characteristic (ROC) curve and measure the area under the curve (AUC).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6231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3384"/>
            <a:ext cx="8229600" cy="1143000"/>
          </a:xfrm>
        </p:spPr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5789" r="-35789"/>
          <a:stretch>
            <a:fillRect/>
          </a:stretch>
        </p:blipFill>
        <p:spPr>
          <a:xfrm>
            <a:off x="457200" y="859430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457200" y="5385393"/>
            <a:ext cx="776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Great ROC curve!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Along the diagonal signals random data.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Up the y axis signals perfect classification.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.898 is a very high AUC!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4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simple example: College Graduation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90568"/>
            <a:ext cx="8229600" cy="201756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X: Student / Faculty Ratio, or any other property of a college.</a:t>
            </a:r>
          </a:p>
          <a:p>
            <a:r>
              <a:rPr lang="en-US" dirty="0" smtClean="0"/>
              <a:t>Y: The Graduation Rate (% of frosh that go on to graduate, I assume).</a:t>
            </a:r>
          </a:p>
          <a:p>
            <a:r>
              <a:rPr lang="en-US" dirty="0" smtClean="0"/>
              <a:t>f(): Whatever we want it to be. We start with a simple line.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4400" dirty="0" smtClean="0">
                <a:latin typeface="Courier"/>
                <a:cs typeface="Courier"/>
              </a:rPr>
              <a:t>Y=f(X)+</a:t>
            </a:r>
            <a:r>
              <a:rPr lang="en-US" sz="4400" dirty="0" err="1" smtClean="0">
                <a:latin typeface="Courier"/>
                <a:cs typeface="Courier"/>
              </a:rPr>
              <a:t>ε</a:t>
            </a:r>
            <a:endParaRPr lang="en-US" sz="44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1363" y="2763189"/>
            <a:ext cx="2987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Y: Dependent Variable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51062" y="3667238"/>
            <a:ext cx="2384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X: Input Variables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16148" y="4128903"/>
            <a:ext cx="1181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ε</a:t>
            </a:r>
            <a:r>
              <a:rPr lang="en-US" sz="2400" dirty="0" smtClean="0"/>
              <a:t>: Noise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882103" y="3205573"/>
            <a:ext cx="243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f(): Some function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5" idx="0"/>
          </p:cNvCxnSpPr>
          <p:nvPr/>
        </p:nvCxnSpPr>
        <p:spPr>
          <a:xfrm flipV="1">
            <a:off x="2305222" y="2257585"/>
            <a:ext cx="793095" cy="5056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799080" y="2257586"/>
            <a:ext cx="145411" cy="8094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</p:cNvCxnSpPr>
          <p:nvPr/>
        </p:nvCxnSpPr>
        <p:spPr>
          <a:xfrm flipH="1" flipV="1">
            <a:off x="4614429" y="2257586"/>
            <a:ext cx="29102" cy="14096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</p:cNvCxnSpPr>
          <p:nvPr/>
        </p:nvCxnSpPr>
        <p:spPr>
          <a:xfrm flipH="1" flipV="1">
            <a:off x="5836000" y="2257585"/>
            <a:ext cx="371115" cy="18713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03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f(X) = b0 + b1 * X1</a:t>
            </a:r>
          </a:p>
          <a:p>
            <a:r>
              <a:rPr lang="en-US" dirty="0" smtClean="0"/>
              <a:t>b0 -&gt; The intercept</a:t>
            </a:r>
          </a:p>
          <a:p>
            <a:r>
              <a:rPr lang="en-US" dirty="0" smtClean="0"/>
              <a:t>b1 -&gt; The slope of the dependent variable X1.</a:t>
            </a:r>
          </a:p>
          <a:p>
            <a:r>
              <a:rPr lang="en-US" dirty="0" smtClean="0"/>
              <a:t>Y = f(X) + </a:t>
            </a:r>
            <a:r>
              <a:rPr lang="en-US" dirty="0" err="1" smtClean="0"/>
              <a:t>ε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Y = b0 + b1*X1 + </a:t>
            </a:r>
            <a:r>
              <a:rPr lang="en-US" dirty="0" err="1" smtClean="0"/>
              <a:t>ε</a:t>
            </a:r>
            <a:endParaRPr lang="en-US" dirty="0" smtClean="0"/>
          </a:p>
          <a:p>
            <a:r>
              <a:rPr lang="en-US" dirty="0" smtClean="0"/>
              <a:t>We learn f(X) in this case through linear regression with the lm() function.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34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10351"/>
          </a:xfrm>
        </p:spPr>
        <p:txBody>
          <a:bodyPr/>
          <a:lstStyle/>
          <a:p>
            <a:r>
              <a:rPr lang="en-US" dirty="0" smtClean="0"/>
              <a:t>Using the college dataset again: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312" y="2692640"/>
            <a:ext cx="8948509" cy="404387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college &lt;- </a:t>
            </a:r>
            <a:r>
              <a:rPr lang="en-US" sz="2800" dirty="0" err="1" smtClean="0">
                <a:latin typeface="Consolas"/>
                <a:cs typeface="Consolas"/>
              </a:rPr>
              <a:t>read.csv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College.csv</a:t>
            </a:r>
            <a:r>
              <a:rPr lang="en-US" sz="2800" dirty="0" smtClean="0">
                <a:latin typeface="Consolas"/>
                <a:cs typeface="Consolas"/>
              </a:rPr>
              <a:t>")</a:t>
            </a:r>
          </a:p>
          <a:p>
            <a:pPr marL="0" indent="0">
              <a:buNone/>
            </a:pPr>
            <a:endParaRPr lang="en-US" sz="2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rownames</a:t>
            </a:r>
            <a:r>
              <a:rPr lang="en-US" sz="2800" dirty="0" smtClean="0">
                <a:latin typeface="Consolas"/>
                <a:cs typeface="Consolas"/>
              </a:rPr>
              <a:t>(college) &lt;- </a:t>
            </a:r>
            <a:r>
              <a:rPr lang="en-US" sz="2800" dirty="0" err="1" smtClean="0">
                <a:latin typeface="Consolas"/>
                <a:cs typeface="Consolas"/>
              </a:rPr>
              <a:t>college$X</a:t>
            </a:r>
            <a:endParaRPr lang="en-US" sz="28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college$X</a:t>
            </a:r>
            <a:r>
              <a:rPr lang="en-US" sz="2800" dirty="0" smtClean="0">
                <a:latin typeface="Consolas"/>
                <a:cs typeface="Consolas"/>
              </a:rPr>
              <a:t> &lt;- NULL</a:t>
            </a:r>
          </a:p>
          <a:p>
            <a:pPr marL="0" indent="0">
              <a:buNone/>
            </a:pP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college &lt;- college[</a:t>
            </a:r>
            <a:r>
              <a:rPr lang="en-US" sz="2800" dirty="0" err="1" smtClean="0">
                <a:latin typeface="Consolas"/>
                <a:cs typeface="Consolas"/>
              </a:rPr>
              <a:t>college$Grad.Rate</a:t>
            </a:r>
            <a:r>
              <a:rPr lang="en-US" sz="2800" dirty="0" smtClean="0">
                <a:latin typeface="Consolas"/>
                <a:cs typeface="Consolas"/>
              </a:rPr>
              <a:t> &lt; 100,]</a:t>
            </a:r>
          </a:p>
        </p:txBody>
      </p:sp>
    </p:spTree>
    <p:extLst>
      <p:ext uri="{BB962C8B-B14F-4D97-AF65-F5344CB8AC3E}">
        <p14:creationId xmlns:p14="http://schemas.microsoft.com/office/powerpoint/2010/main" val="380323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Investigate by eye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we see a relationship between student / faculty ratio and grad. rate?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Yes.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1636" y="2951321"/>
            <a:ext cx="8843819" cy="118758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plot(</a:t>
            </a:r>
            <a:r>
              <a:rPr lang="en-US" sz="2800" dirty="0" err="1" smtClean="0">
                <a:latin typeface="Consolas"/>
                <a:cs typeface="Consolas"/>
              </a:rPr>
              <a:t>college$S.F.Ratio,college$Grad.Rate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287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Lower S.F rates seem to correlate with higher Graduation Rates.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8039" r="-38039"/>
          <a:stretch>
            <a:fillRect/>
          </a:stretch>
        </p:blipFill>
        <p:spPr>
          <a:xfrm>
            <a:off x="-226757" y="1600200"/>
            <a:ext cx="9370757" cy="5153555"/>
          </a:xfrm>
        </p:spPr>
      </p:pic>
    </p:spTree>
    <p:extLst>
      <p:ext uri="{BB962C8B-B14F-4D97-AF65-F5344CB8AC3E}">
        <p14:creationId xmlns:p14="http://schemas.microsoft.com/office/powerpoint/2010/main" val="318448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29" y="2649284"/>
            <a:ext cx="4646906" cy="42656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linear model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312" y="1417638"/>
            <a:ext cx="8948509" cy="151016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lm.fit</a:t>
            </a:r>
            <a:r>
              <a:rPr lang="en-US" sz="2400" dirty="0" smtClean="0">
                <a:latin typeface="Consolas"/>
                <a:cs typeface="Consolas"/>
              </a:rPr>
              <a:t> &lt;- lm(</a:t>
            </a:r>
            <a:r>
              <a:rPr lang="en-US" sz="2400" dirty="0" err="1" smtClean="0">
                <a:latin typeface="Consolas"/>
                <a:cs typeface="Consolas"/>
              </a:rPr>
              <a:t>Grad.Rate</a:t>
            </a:r>
            <a:r>
              <a:rPr lang="en-US" sz="2400" dirty="0" smtClean="0">
                <a:latin typeface="Consolas"/>
                <a:cs typeface="Consolas"/>
              </a:rPr>
              <a:t> ~ </a:t>
            </a:r>
            <a:r>
              <a:rPr lang="en-US" sz="2400" dirty="0" err="1" smtClean="0">
                <a:latin typeface="Consolas"/>
                <a:cs typeface="Consolas"/>
              </a:rPr>
              <a:t>S.F.Ratio,data</a:t>
            </a:r>
            <a:r>
              <a:rPr lang="en-US" sz="2400" dirty="0" smtClean="0">
                <a:latin typeface="Consolas"/>
                <a:cs typeface="Consolas"/>
              </a:rPr>
              <a:t>=college)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abline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lm.fit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print(summary(</a:t>
            </a:r>
            <a:r>
              <a:rPr lang="en-US" sz="2400" dirty="0" err="1" smtClean="0">
                <a:latin typeface="Consolas"/>
                <a:cs typeface="Consolas"/>
              </a:rPr>
              <a:t>lm.fit</a:t>
            </a:r>
            <a:r>
              <a:rPr lang="en-US" sz="2400" dirty="0" smtClean="0">
                <a:latin typeface="Consolas"/>
                <a:cs typeface="Consolas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81629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15"/>
            <a:ext cx="8229600" cy="1143000"/>
          </a:xfrm>
        </p:spPr>
        <p:txBody>
          <a:bodyPr/>
          <a:lstStyle/>
          <a:p>
            <a:r>
              <a:rPr lang="en-US" dirty="0" smtClean="0"/>
              <a:t>Learn linear model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312" y="1011210"/>
            <a:ext cx="8948509" cy="567923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&gt; summary(</a:t>
            </a:r>
            <a:r>
              <a:rPr lang="en-US" sz="2400" dirty="0" err="1">
                <a:latin typeface="Consolas"/>
                <a:cs typeface="Consolas"/>
              </a:rPr>
              <a:t>lm.fit</a:t>
            </a:r>
            <a:r>
              <a:rPr lang="en-US" sz="24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Call: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lm(formula = </a:t>
            </a:r>
            <a:r>
              <a:rPr lang="en-US" sz="2400" dirty="0" err="1">
                <a:latin typeface="Consolas"/>
                <a:cs typeface="Consolas"/>
              </a:rPr>
              <a:t>Grad.Rate</a:t>
            </a:r>
            <a:r>
              <a:rPr lang="en-US" sz="2400" dirty="0">
                <a:latin typeface="Consolas"/>
                <a:cs typeface="Consolas"/>
              </a:rPr>
              <a:t> ~ </a:t>
            </a:r>
            <a:r>
              <a:rPr lang="en-US" sz="2400" dirty="0" err="1">
                <a:latin typeface="Consolas"/>
                <a:cs typeface="Consolas"/>
              </a:rPr>
              <a:t>S.F.Ratio</a:t>
            </a:r>
            <a:r>
              <a:rPr lang="en-US" sz="2400" dirty="0">
                <a:latin typeface="Consolas"/>
                <a:cs typeface="Consolas"/>
              </a:rPr>
              <a:t>, data = college)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Residuals: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Min      1Q  Median      3Q     Max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-54.006 -10.690   0.724  11.640  39.502 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Coefficients: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    Estimate Std. Error t value </a:t>
            </a:r>
            <a:r>
              <a:rPr lang="en-US" sz="2400" dirty="0" err="1">
                <a:latin typeface="Consolas"/>
                <a:cs typeface="Consolas"/>
              </a:rPr>
              <a:t>Pr</a:t>
            </a:r>
            <a:r>
              <a:rPr lang="en-US" sz="2400" dirty="0">
                <a:latin typeface="Consolas"/>
                <a:cs typeface="Consolas"/>
              </a:rPr>
              <a:t>(&gt;|t|)   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(Intercept)  84.0830     2.1268  39.536   &lt;2e-16 ***</a:t>
            </a:r>
          </a:p>
          <a:p>
            <a:pPr marL="0" indent="0">
              <a:buNone/>
            </a:pPr>
            <a:r>
              <a:rPr lang="de-DE" sz="2400" dirty="0" err="1">
                <a:latin typeface="Consolas"/>
                <a:cs typeface="Consolas"/>
              </a:rPr>
              <a:t>S.F.Ratio</a:t>
            </a:r>
            <a:r>
              <a:rPr lang="de-DE" sz="2400" dirty="0">
                <a:latin typeface="Consolas"/>
                <a:cs typeface="Consolas"/>
              </a:rPr>
              <a:t>    -1.3583     0.1454  -9.345   &lt;2e-16 ***</a:t>
            </a:r>
          </a:p>
          <a:p>
            <a:pPr marL="0" indent="0">
              <a:buNone/>
            </a:pPr>
            <a:r>
              <a:rPr lang="de-DE" sz="2400" dirty="0">
                <a:latin typeface="Consolas"/>
                <a:cs typeface="Consolas"/>
              </a:rPr>
              <a:t>---</a:t>
            </a:r>
          </a:p>
          <a:p>
            <a:pPr marL="0" indent="0">
              <a:buNone/>
            </a:pPr>
            <a:r>
              <a:rPr lang="fr-FR" sz="2400" dirty="0" err="1">
                <a:latin typeface="Consolas"/>
                <a:cs typeface="Consolas"/>
              </a:rPr>
              <a:t>Signif</a:t>
            </a:r>
            <a:r>
              <a:rPr lang="fr-FR" sz="2400" dirty="0">
                <a:latin typeface="Consolas"/>
                <a:cs typeface="Consolas"/>
              </a:rPr>
              <a:t>. codes:  0 ‘***’ 0.001 ‘**’ 0.01 ‘*’ 0.05 ‘.’ 0.1 ‘ ’ 1</a:t>
            </a:r>
          </a:p>
          <a:p>
            <a:pPr marL="0" indent="0">
              <a:buNone/>
            </a:pPr>
            <a:endParaRPr lang="fr-FR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r-FR" sz="2400" dirty="0" err="1">
                <a:latin typeface="Consolas"/>
                <a:cs typeface="Consolas"/>
              </a:rPr>
              <a:t>Residual</a:t>
            </a:r>
            <a:r>
              <a:rPr lang="fr-FR" sz="2400" dirty="0">
                <a:latin typeface="Consolas"/>
                <a:cs typeface="Consolas"/>
              </a:rPr>
              <a:t> standard </a:t>
            </a:r>
            <a:r>
              <a:rPr lang="fr-FR" sz="2400" dirty="0" err="1">
                <a:latin typeface="Consolas"/>
                <a:cs typeface="Consolas"/>
              </a:rPr>
              <a:t>error</a:t>
            </a:r>
            <a:r>
              <a:rPr lang="fr-FR" sz="2400" dirty="0">
                <a:latin typeface="Consolas"/>
                <a:cs typeface="Consolas"/>
              </a:rPr>
              <a:t>: 15.86 on 764 </a:t>
            </a:r>
            <a:r>
              <a:rPr lang="fr-FR" sz="2400" dirty="0" err="1">
                <a:latin typeface="Consolas"/>
                <a:cs typeface="Consolas"/>
              </a:rPr>
              <a:t>degrees</a:t>
            </a:r>
            <a:r>
              <a:rPr lang="fr-FR" sz="2400" dirty="0">
                <a:latin typeface="Consolas"/>
                <a:cs typeface="Consolas"/>
              </a:rPr>
              <a:t> of </a:t>
            </a:r>
            <a:r>
              <a:rPr lang="fr-FR" sz="2400" dirty="0" err="1">
                <a:latin typeface="Consolas"/>
                <a:cs typeface="Consolas"/>
              </a:rPr>
              <a:t>freedom</a:t>
            </a:r>
            <a:endParaRPr lang="fr-FR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r-FR" sz="2400" dirty="0">
                <a:latin typeface="Consolas"/>
                <a:cs typeface="Consolas"/>
              </a:rPr>
              <a:t>Multiple R-</a:t>
            </a:r>
            <a:r>
              <a:rPr lang="fr-FR" sz="2400" dirty="0" err="1">
                <a:latin typeface="Consolas"/>
                <a:cs typeface="Consolas"/>
              </a:rPr>
              <a:t>squared</a:t>
            </a:r>
            <a:r>
              <a:rPr lang="fr-FR" sz="2400" dirty="0">
                <a:latin typeface="Consolas"/>
                <a:cs typeface="Consolas"/>
              </a:rPr>
              <a:t>:  0.1026,	</a:t>
            </a:r>
            <a:r>
              <a:rPr lang="fr-FR" sz="2400" dirty="0" err="1">
                <a:latin typeface="Consolas"/>
                <a:cs typeface="Consolas"/>
              </a:rPr>
              <a:t>Adjusted</a:t>
            </a:r>
            <a:r>
              <a:rPr lang="fr-FR" sz="2400" dirty="0">
                <a:latin typeface="Consolas"/>
                <a:cs typeface="Consolas"/>
              </a:rPr>
              <a:t> R-</a:t>
            </a:r>
            <a:r>
              <a:rPr lang="fr-FR" sz="2400" dirty="0" err="1">
                <a:latin typeface="Consolas"/>
                <a:cs typeface="Consolas"/>
              </a:rPr>
              <a:t>squared</a:t>
            </a:r>
            <a:r>
              <a:rPr lang="fr-FR" sz="2400" dirty="0">
                <a:latin typeface="Consolas"/>
                <a:cs typeface="Consolas"/>
              </a:rPr>
              <a:t>:  0.1014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F-statistic: 87.32 on 1 and 764 DF,  p-value: &lt; 2.2e-16</a:t>
            </a:r>
            <a:endParaRPr lang="en-US" sz="24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2229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2065</Words>
  <Application>Microsoft Macintosh PowerPoint</Application>
  <PresentationFormat>On-screen Show (4:3)</PresentationFormat>
  <Paragraphs>208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Module 3</vt:lpstr>
      <vt:lpstr>Modeling / Prediction</vt:lpstr>
      <vt:lpstr>A simple example: College Graduation Rates</vt:lpstr>
      <vt:lpstr>Linear Model</vt:lpstr>
      <vt:lpstr>Data set</vt:lpstr>
      <vt:lpstr>Investigate by eye</vt:lpstr>
      <vt:lpstr>Lower S.F rates seem to correlate with higher Graduation Rates.</vt:lpstr>
      <vt:lpstr>Learn linear model</vt:lpstr>
      <vt:lpstr>Learn linear model</vt:lpstr>
      <vt:lpstr>Prune outlier</vt:lpstr>
      <vt:lpstr>What about % students from the top 10% of their graduating HS class?</vt:lpstr>
      <vt:lpstr>What model have we learned?</vt:lpstr>
      <vt:lpstr>What if we had 4 new colleges we hadn’t seen before. Could we guess their graduation rate?</vt:lpstr>
      <vt:lpstr>Diagnostic plot</vt:lpstr>
      <vt:lpstr>Diagnostic plot</vt:lpstr>
      <vt:lpstr>Multiple regression</vt:lpstr>
      <vt:lpstr>Multiple regression</vt:lpstr>
      <vt:lpstr>Multiple regression</vt:lpstr>
      <vt:lpstr>Multiple regression</vt:lpstr>
      <vt:lpstr>Logistic Regression</vt:lpstr>
      <vt:lpstr>Logistic regression</vt:lpstr>
      <vt:lpstr>Logistic regression</vt:lpstr>
      <vt:lpstr>Logistic regression</vt:lpstr>
      <vt:lpstr>Cross Validation</vt:lpstr>
      <vt:lpstr>Logistic regression</vt:lpstr>
      <vt:lpstr>ROC Curve</vt:lpstr>
      <vt:lpstr>ROC Curve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</dc:title>
  <dc:creator>Matthew Eaton</dc:creator>
  <cp:lastModifiedBy>Matthew Eaton</cp:lastModifiedBy>
  <cp:revision>9</cp:revision>
  <dcterms:created xsi:type="dcterms:W3CDTF">2015-02-07T05:58:12Z</dcterms:created>
  <dcterms:modified xsi:type="dcterms:W3CDTF">2015-02-07T07:41:30Z</dcterms:modified>
</cp:coreProperties>
</file>