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8"/>
    <p:restoredTop sz="94726"/>
  </p:normalViewPr>
  <p:slideViewPr>
    <p:cSldViewPr snapToGrid="0">
      <p:cViewPr>
        <p:scale>
          <a:sx n="100" d="100"/>
          <a:sy n="100" d="100"/>
        </p:scale>
        <p:origin x="1024"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4/5/23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028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4/5/23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500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4/5/23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4395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4/5/23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2227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4/5/23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9338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4/5/23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2589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4/5/23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4346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4/5/23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337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4/5/23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7392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4/5/23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76358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4/5/23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7013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4/5/23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81545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a:extLst>
              <a:ext uri="{FF2B5EF4-FFF2-40B4-BE49-F238E27FC236}">
                <a16:creationId xmlns:a16="http://schemas.microsoft.com/office/drawing/2014/main" id="{134702FF-6CD7-923A-B69A-594ABAF25F50}"/>
              </a:ext>
            </a:extLst>
          </p:cNvPr>
          <p:cNvPicPr>
            <a:picLocks noChangeAspect="1"/>
          </p:cNvPicPr>
          <p:nvPr/>
        </p:nvPicPr>
        <p:blipFill rotWithShape="1">
          <a:blip r:embed="rId2"/>
          <a:srcRect t="29688"/>
          <a:stretch/>
        </p:blipFill>
        <p:spPr>
          <a:xfrm>
            <a:off x="-1" y="10"/>
            <a:ext cx="12191999" cy="6857990"/>
          </a:xfrm>
          <a:prstGeom prst="rect">
            <a:avLst/>
          </a:prstGeom>
        </p:spPr>
      </p:pic>
      <p:sp>
        <p:nvSpPr>
          <p:cNvPr id="18" name="Rectangle 1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B94E3-6FA4-6C53-F029-F5C4DA3EA484}"/>
              </a:ext>
            </a:extLst>
          </p:cNvPr>
          <p:cNvSpPr>
            <a:spLocks noGrp="1"/>
          </p:cNvSpPr>
          <p:nvPr>
            <p:ph type="ctrTitle"/>
          </p:nvPr>
        </p:nvSpPr>
        <p:spPr>
          <a:xfrm>
            <a:off x="735791" y="3331444"/>
            <a:ext cx="6470692" cy="1229306"/>
          </a:xfrm>
        </p:spPr>
        <p:txBody>
          <a:bodyPr>
            <a:normAutofit/>
          </a:bodyPr>
          <a:lstStyle/>
          <a:p>
            <a:r>
              <a:rPr lang="en-US" sz="3800" dirty="0">
                <a:solidFill>
                  <a:schemeClr val="tx1"/>
                </a:solidFill>
              </a:rPr>
              <a:t>m-MIMO Channel Reconstruction</a:t>
            </a:r>
          </a:p>
        </p:txBody>
      </p:sp>
      <p:sp>
        <p:nvSpPr>
          <p:cNvPr id="3" name="Subtitle 2">
            <a:extLst>
              <a:ext uri="{FF2B5EF4-FFF2-40B4-BE49-F238E27FC236}">
                <a16:creationId xmlns:a16="http://schemas.microsoft.com/office/drawing/2014/main" id="{8F1E048B-B5A6-4302-7536-10036C0FCD13}"/>
              </a:ext>
            </a:extLst>
          </p:cNvPr>
          <p:cNvSpPr>
            <a:spLocks noGrp="1"/>
          </p:cNvSpPr>
          <p:nvPr>
            <p:ph type="subTitle" idx="1"/>
          </p:nvPr>
        </p:nvSpPr>
        <p:spPr>
          <a:xfrm>
            <a:off x="735791" y="4735799"/>
            <a:ext cx="6470693" cy="605256"/>
          </a:xfrm>
        </p:spPr>
        <p:txBody>
          <a:bodyPr>
            <a:normAutofit/>
          </a:bodyPr>
          <a:lstStyle/>
          <a:p>
            <a:endParaRPr lang="en-US"/>
          </a:p>
        </p:txBody>
      </p:sp>
      <p:cxnSp>
        <p:nvCxnSpPr>
          <p:cNvPr id="19" name="Straight Connector 1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722409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3665E-F41B-169D-CBF8-8907830F393E}"/>
              </a:ext>
            </a:extLst>
          </p:cNvPr>
          <p:cNvSpPr>
            <a:spLocks noGrp="1"/>
          </p:cNvSpPr>
          <p:nvPr>
            <p:ph type="title"/>
          </p:nvPr>
        </p:nvSpPr>
        <p:spPr>
          <a:xfrm>
            <a:off x="5172074" y="286603"/>
            <a:ext cx="5983605" cy="1450757"/>
          </a:xfrm>
        </p:spPr>
        <p:txBody>
          <a:bodyPr>
            <a:normAutofit/>
          </a:bodyPr>
          <a:lstStyle/>
          <a:p>
            <a:r>
              <a:rPr lang="en-US" sz="4700"/>
              <a:t>YOLO Implementation</a:t>
            </a:r>
          </a:p>
        </p:txBody>
      </p:sp>
      <p:pic>
        <p:nvPicPr>
          <p:cNvPr id="15" name="Picture 4" descr="Graph on document with pen">
            <a:extLst>
              <a:ext uri="{FF2B5EF4-FFF2-40B4-BE49-F238E27FC236}">
                <a16:creationId xmlns:a16="http://schemas.microsoft.com/office/drawing/2014/main" id="{49032960-30BD-5B51-5E8D-8D29BFFCBC23}"/>
              </a:ext>
            </a:extLst>
          </p:cNvPr>
          <p:cNvPicPr>
            <a:picLocks noChangeAspect="1"/>
          </p:cNvPicPr>
          <p:nvPr/>
        </p:nvPicPr>
        <p:blipFill rotWithShape="1">
          <a:blip r:embed="rId2"/>
          <a:srcRect l="32979" r="19258"/>
          <a:stretch/>
        </p:blipFill>
        <p:spPr>
          <a:xfrm>
            <a:off x="20" y="10"/>
            <a:ext cx="4580077" cy="6400784"/>
          </a:xfrm>
          <a:prstGeom prst="rect">
            <a:avLst/>
          </a:prstGeom>
        </p:spPr>
      </p:pic>
      <p:cxnSp>
        <p:nvCxnSpPr>
          <p:cNvPr id="16"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237542-0C23-39CC-6A88-48C8361666EA}"/>
              </a:ext>
            </a:extLst>
          </p:cNvPr>
          <p:cNvSpPr>
            <a:spLocks noGrp="1"/>
          </p:cNvSpPr>
          <p:nvPr>
            <p:ph idx="1"/>
          </p:nvPr>
        </p:nvSpPr>
        <p:spPr>
          <a:xfrm>
            <a:off x="5172074" y="2108201"/>
            <a:ext cx="6486526" cy="4013189"/>
          </a:xfrm>
        </p:spPr>
        <p:txBody>
          <a:bodyPr>
            <a:normAutofit fontScale="92500" lnSpcReduction="10000"/>
          </a:bodyPr>
          <a:lstStyle/>
          <a:p>
            <a:pPr>
              <a:lnSpc>
                <a:spcPct val="110000"/>
              </a:lnSpc>
            </a:pPr>
            <a:r>
              <a:rPr lang="en-CA" sz="1600" dirty="0"/>
              <a:t>After generating the channel images using the received channel measurements, the spots within the images must be detected and the bounds set to represent the channel paths back in the delay and angular domain for channel reconstruction</a:t>
            </a:r>
          </a:p>
          <a:p>
            <a:pPr>
              <a:lnSpc>
                <a:spcPct val="110000"/>
              </a:lnSpc>
            </a:pPr>
            <a:r>
              <a:rPr lang="en-CA" sz="1600" dirty="0"/>
              <a:t>YOLO, a fast object detection model, is utilized to extract the bounding boxes of the spots in the images</a:t>
            </a:r>
          </a:p>
          <a:p>
            <a:pPr>
              <a:lnSpc>
                <a:spcPct val="110000"/>
              </a:lnSpc>
            </a:pPr>
            <a:r>
              <a:rPr lang="en-CA" sz="1600" dirty="0"/>
              <a:t>To train the object detection model, labeled data comprising a training, validation, and test set of images must be generated</a:t>
            </a:r>
          </a:p>
          <a:p>
            <a:pPr>
              <a:lnSpc>
                <a:spcPct val="110000"/>
              </a:lnSpc>
            </a:pPr>
            <a:r>
              <a:rPr lang="en-CA" sz="1600" dirty="0"/>
              <a:t>Once the YOLO object detection model is trained with labeled data, testing data can be used to predict the average precision and generate Precision-Recall Curve plots to evaluate the precision and recall of the detector</a:t>
            </a:r>
          </a:p>
          <a:p>
            <a:pPr>
              <a:lnSpc>
                <a:spcPct val="110000"/>
              </a:lnSpc>
            </a:pPr>
            <a:r>
              <a:rPr lang="en-CA" sz="1600" dirty="0"/>
              <a:t>The Precision-Recall Curve can then be used to adjust the threshold of the detector.</a:t>
            </a:r>
            <a:endParaRPr lang="en-US" sz="1600" dirty="0"/>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795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9">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6E11BF-4A59-7850-2F73-AEA7AA7DF553}"/>
              </a:ext>
            </a:extLst>
          </p:cNvPr>
          <p:cNvSpPr>
            <a:spLocks noGrp="1"/>
          </p:cNvSpPr>
          <p:nvPr>
            <p:ph type="title"/>
          </p:nvPr>
        </p:nvSpPr>
        <p:spPr>
          <a:xfrm>
            <a:off x="858749" y="963997"/>
            <a:ext cx="3787457" cy="4938361"/>
          </a:xfrm>
        </p:spPr>
        <p:txBody>
          <a:bodyPr anchor="ctr">
            <a:normAutofit/>
          </a:bodyPr>
          <a:lstStyle/>
          <a:p>
            <a:pPr algn="r"/>
            <a:r>
              <a:rPr lang="en-US"/>
              <a:t>DNN and AutoKeras</a:t>
            </a:r>
          </a:p>
        </p:txBody>
      </p:sp>
      <p:cxnSp>
        <p:nvCxnSpPr>
          <p:cNvPr id="16"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317ECE0-C1E2-555F-B9BD-FEBF78C8FCCF}"/>
              </a:ext>
            </a:extLst>
          </p:cNvPr>
          <p:cNvSpPr>
            <a:spLocks noGrp="1"/>
          </p:cNvSpPr>
          <p:nvPr>
            <p:ph idx="1"/>
          </p:nvPr>
        </p:nvSpPr>
        <p:spPr>
          <a:xfrm>
            <a:off x="5301798" y="963507"/>
            <a:ext cx="5968181" cy="4938851"/>
          </a:xfrm>
        </p:spPr>
        <p:txBody>
          <a:bodyPr anchor="ctr">
            <a:normAutofit/>
          </a:bodyPr>
          <a:lstStyle/>
          <a:p>
            <a:r>
              <a:rPr lang="en-CA" sz="1700" dirty="0"/>
              <a:t>A deep neural network was used to directly predict the path gains and delays from the generated images, without going through the object detection, coordinate translation, and path calculations</a:t>
            </a:r>
          </a:p>
          <a:p>
            <a:r>
              <a:rPr lang="en-CA" sz="1700" dirty="0"/>
              <a:t>This approach was an image regression model that attempted to predict the path components by extracting the path information encoded in the image</a:t>
            </a:r>
          </a:p>
          <a:p>
            <a:r>
              <a:rPr lang="en-CA" sz="1700" dirty="0"/>
              <a:t>DNNs have the potential to improve image-based path recognition from received pilots</a:t>
            </a:r>
          </a:p>
          <a:p>
            <a:r>
              <a:rPr lang="en-CA" sz="1700" dirty="0"/>
              <a:t>This effort did not yield satisfactory results as the DNN was unable to predict the paths accurately</a:t>
            </a:r>
          </a:p>
          <a:p>
            <a:r>
              <a:rPr lang="en-CA" sz="1700" dirty="0" err="1"/>
              <a:t>AutoKeras</a:t>
            </a:r>
            <a:r>
              <a:rPr lang="en-CA" sz="1700" dirty="0"/>
              <a:t>, a DNN framework that uses </a:t>
            </a:r>
            <a:r>
              <a:rPr lang="en-CA" sz="1700" dirty="0" err="1"/>
              <a:t>Keras</a:t>
            </a:r>
            <a:r>
              <a:rPr lang="en-CA" sz="1700" dirty="0"/>
              <a:t> from </a:t>
            </a:r>
            <a:r>
              <a:rPr lang="en-CA" sz="1700" dirty="0" err="1"/>
              <a:t>Tensorflow</a:t>
            </a:r>
            <a:r>
              <a:rPr lang="en-CA" sz="1700" dirty="0"/>
              <a:t>, was used to automatically generate and validate the models. </a:t>
            </a:r>
          </a:p>
          <a:p>
            <a:endParaRPr lang="en-US" sz="1700" dirty="0"/>
          </a:p>
        </p:txBody>
      </p:sp>
    </p:spTree>
    <p:extLst>
      <p:ext uri="{BB962C8B-B14F-4D97-AF65-F5344CB8AC3E}">
        <p14:creationId xmlns:p14="http://schemas.microsoft.com/office/powerpoint/2010/main" val="1474226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EC4D865-218D-40E1-6B89-394B07D7F26C}"/>
              </a:ext>
            </a:extLst>
          </p:cNvPr>
          <p:cNvSpPr>
            <a:spLocks noGrp="1"/>
          </p:cNvSpPr>
          <p:nvPr>
            <p:ph type="title"/>
          </p:nvPr>
        </p:nvSpPr>
        <p:spPr>
          <a:xfrm>
            <a:off x="5116783" y="516835"/>
            <a:ext cx="5977937" cy="1666501"/>
          </a:xfrm>
        </p:spPr>
        <p:txBody>
          <a:bodyPr>
            <a:normAutofit/>
          </a:bodyPr>
          <a:lstStyle/>
          <a:p>
            <a:r>
              <a:rPr lang="en-US" sz="4000">
                <a:solidFill>
                  <a:srgbClr val="FFFFFF"/>
                </a:solidFill>
              </a:rPr>
              <a:t>Conclusion, Contributions, Future Work</a:t>
            </a:r>
          </a:p>
        </p:txBody>
      </p:sp>
      <p:pic>
        <p:nvPicPr>
          <p:cNvPr id="5" name="Picture 4" descr="Light bulb on yellow background with sketched light beams and cord">
            <a:extLst>
              <a:ext uri="{FF2B5EF4-FFF2-40B4-BE49-F238E27FC236}">
                <a16:creationId xmlns:a16="http://schemas.microsoft.com/office/drawing/2014/main" id="{9AF644FE-5ACE-4383-0BA5-C2F6AC97DD0C}"/>
              </a:ext>
            </a:extLst>
          </p:cNvPr>
          <p:cNvPicPr>
            <a:picLocks noChangeAspect="1"/>
          </p:cNvPicPr>
          <p:nvPr/>
        </p:nvPicPr>
        <p:blipFill rotWithShape="1">
          <a:blip r:embed="rId2"/>
          <a:srcRect l="51593" r="7335"/>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4022DB-412D-B92B-1177-49ED6434A24B}"/>
              </a:ext>
            </a:extLst>
          </p:cNvPr>
          <p:cNvSpPr>
            <a:spLocks noGrp="1"/>
          </p:cNvSpPr>
          <p:nvPr>
            <p:ph idx="1"/>
          </p:nvPr>
        </p:nvSpPr>
        <p:spPr>
          <a:xfrm>
            <a:off x="5116784" y="2546224"/>
            <a:ext cx="6706916" cy="4159375"/>
          </a:xfrm>
        </p:spPr>
        <p:txBody>
          <a:bodyPr>
            <a:normAutofit lnSpcReduction="10000"/>
          </a:bodyPr>
          <a:lstStyle/>
          <a:p>
            <a:pPr>
              <a:lnSpc>
                <a:spcPct val="110000"/>
              </a:lnSpc>
            </a:pPr>
            <a:r>
              <a:rPr lang="en-US" sz="1600" dirty="0">
                <a:solidFill>
                  <a:srgbClr val="FFFFFF"/>
                </a:solidFill>
              </a:rPr>
              <a:t>Investigated</a:t>
            </a:r>
            <a:r>
              <a:rPr lang="en-CA" sz="1600" dirty="0">
                <a:solidFill>
                  <a:srgbClr val="FFFFFF"/>
                </a:solidFill>
              </a:rPr>
              <a:t> channel reconstruction for m-MIMO systems using NR communication systems simulated with MATLAB’s 5G Toolbox </a:t>
            </a:r>
          </a:p>
          <a:p>
            <a:pPr>
              <a:lnSpc>
                <a:spcPct val="110000"/>
              </a:lnSpc>
            </a:pPr>
            <a:r>
              <a:rPr lang="en-CA" sz="1600" dirty="0">
                <a:solidFill>
                  <a:srgbClr val="FFFFFF"/>
                </a:solidFill>
              </a:rPr>
              <a:t>State-of-the-art channel reconstruction techniques were replicated</a:t>
            </a:r>
          </a:p>
          <a:p>
            <a:pPr>
              <a:lnSpc>
                <a:spcPct val="110000"/>
              </a:lnSpc>
            </a:pPr>
            <a:r>
              <a:rPr lang="en-CA" sz="1600" dirty="0">
                <a:solidFill>
                  <a:srgbClr val="FFFFFF"/>
                </a:solidFill>
              </a:rPr>
              <a:t>DNNs have the potential to improve image-based path recognition from received pilots </a:t>
            </a:r>
          </a:p>
          <a:p>
            <a:pPr>
              <a:lnSpc>
                <a:spcPct val="110000"/>
              </a:lnSpc>
            </a:pPr>
            <a:r>
              <a:rPr lang="en-CA" sz="1600" dirty="0">
                <a:solidFill>
                  <a:srgbClr val="FFFFFF"/>
                </a:solidFill>
              </a:rPr>
              <a:t>Implementing state-of-the-art deep learning solutions is resource-intensive and may require more time and better resources</a:t>
            </a:r>
          </a:p>
          <a:p>
            <a:pPr>
              <a:lnSpc>
                <a:spcPct val="110000"/>
              </a:lnSpc>
            </a:pPr>
            <a:r>
              <a:rPr lang="en-CA" sz="1600" dirty="0">
                <a:solidFill>
                  <a:srgbClr val="FFFFFF"/>
                </a:solidFill>
              </a:rPr>
              <a:t>Supporting more complex antenna arrays will require extrapolating the math to higher dimensions, as a single angle will not be enough to represent the path</a:t>
            </a:r>
          </a:p>
          <a:p>
            <a:pPr>
              <a:lnSpc>
                <a:spcPct val="110000"/>
              </a:lnSpc>
            </a:pPr>
            <a:r>
              <a:rPr lang="en-CA" sz="1600" dirty="0">
                <a:solidFill>
                  <a:srgbClr val="FFFFFF"/>
                </a:solidFill>
              </a:rPr>
              <a:t>Further research is needed to gain a deeper understanding of antenna configurations and channel reconstruction mathematics</a:t>
            </a:r>
          </a:p>
        </p:txBody>
      </p:sp>
    </p:spTree>
    <p:extLst>
      <p:ext uri="{BB962C8B-B14F-4D97-AF65-F5344CB8AC3E}">
        <p14:creationId xmlns:p14="http://schemas.microsoft.com/office/powerpoint/2010/main" val="350718641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585BC9-90E7-9AF9-4C2E-0CA10C0BCF90}"/>
              </a:ext>
            </a:extLst>
          </p:cNvPr>
          <p:cNvSpPr>
            <a:spLocks noGrp="1"/>
          </p:cNvSpPr>
          <p:nvPr>
            <p:ph type="title"/>
          </p:nvPr>
        </p:nvSpPr>
        <p:spPr>
          <a:xfrm>
            <a:off x="643468" y="643467"/>
            <a:ext cx="3073550" cy="5126203"/>
          </a:xfrm>
        </p:spPr>
        <p:txBody>
          <a:bodyPr anchor="ctr">
            <a:normAutofit/>
          </a:bodyPr>
          <a:lstStyle/>
          <a:p>
            <a:pPr algn="r"/>
            <a:r>
              <a:rPr lang="en-US"/>
              <a:t>Overview</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DA2890A-CD5F-E18F-662A-1839D4B3871B}"/>
              </a:ext>
            </a:extLst>
          </p:cNvPr>
          <p:cNvSpPr>
            <a:spLocks noGrp="1"/>
          </p:cNvSpPr>
          <p:nvPr>
            <p:ph idx="1"/>
          </p:nvPr>
        </p:nvSpPr>
        <p:spPr>
          <a:xfrm>
            <a:off x="4363786" y="621697"/>
            <a:ext cx="6791894" cy="5147973"/>
          </a:xfrm>
        </p:spPr>
        <p:txBody>
          <a:bodyPr anchor="ctr">
            <a:normAutofit lnSpcReduction="10000"/>
          </a:bodyPr>
          <a:lstStyle/>
          <a:p>
            <a:pPr>
              <a:lnSpc>
                <a:spcPct val="110000"/>
              </a:lnSpc>
            </a:pPr>
            <a:r>
              <a:rPr lang="en-US" dirty="0"/>
              <a:t>5G Networks utilize massive Multi-Input Multi-Output (m-MIMO) antennas to enhance: </a:t>
            </a:r>
          </a:p>
          <a:p>
            <a:pPr lvl="1">
              <a:lnSpc>
                <a:spcPct val="110000"/>
              </a:lnSpc>
            </a:pPr>
            <a:r>
              <a:rPr lang="en-CA" dirty="0">
                <a:latin typeface="SFRM1200"/>
              </a:rPr>
              <a:t>C</a:t>
            </a:r>
            <a:r>
              <a:rPr lang="en-CA" dirty="0">
                <a:effectLst/>
                <a:latin typeface="SFRM1200"/>
              </a:rPr>
              <a:t>hannel bandwidth</a:t>
            </a:r>
          </a:p>
          <a:p>
            <a:pPr lvl="1">
              <a:lnSpc>
                <a:spcPct val="110000"/>
              </a:lnSpc>
            </a:pPr>
            <a:r>
              <a:rPr lang="en-CA" dirty="0">
                <a:effectLst/>
                <a:latin typeface="SFRM1200"/>
              </a:rPr>
              <a:t>Coverage</a:t>
            </a:r>
          </a:p>
          <a:p>
            <a:pPr lvl="1">
              <a:lnSpc>
                <a:spcPct val="110000"/>
              </a:lnSpc>
            </a:pPr>
            <a:r>
              <a:rPr lang="en-CA" dirty="0">
                <a:latin typeface="SFRM1200"/>
              </a:rPr>
              <a:t>C</a:t>
            </a:r>
            <a:r>
              <a:rPr lang="en-CA" dirty="0">
                <a:effectLst/>
                <a:latin typeface="SFRM1200"/>
              </a:rPr>
              <a:t>apacity through beamforming and spatial multiplexing </a:t>
            </a:r>
          </a:p>
          <a:p>
            <a:pPr marL="91440" lvl="1" indent="-91440">
              <a:lnSpc>
                <a:spcPct val="110000"/>
              </a:lnSpc>
              <a:spcBef>
                <a:spcPts val="1200"/>
              </a:spcBef>
              <a:spcAft>
                <a:spcPts val="200"/>
              </a:spcAft>
              <a:buClr>
                <a:schemeClr val="accent1"/>
              </a:buClr>
              <a:buSzPct val="100000"/>
              <a:buFont typeface="Calibri" panose="020F0502020204030204" pitchFamily="34" charset="0"/>
              <a:buChar char=" "/>
            </a:pPr>
            <a:r>
              <a:rPr lang="en-CA" sz="1800" dirty="0"/>
              <a:t>However, increased number of antennas complicates the measurement of Channel State Information (CSI), which describes the impact of the channel on the signal</a:t>
            </a:r>
          </a:p>
          <a:p>
            <a:pPr marL="91440" lvl="1" indent="-91440">
              <a:lnSpc>
                <a:spcPct val="110000"/>
              </a:lnSpc>
              <a:spcBef>
                <a:spcPts val="1200"/>
              </a:spcBef>
              <a:spcAft>
                <a:spcPts val="200"/>
              </a:spcAft>
              <a:buClr>
                <a:schemeClr val="accent1"/>
              </a:buClr>
              <a:buSzPct val="100000"/>
              <a:buFont typeface="Calibri" panose="020F0502020204030204" pitchFamily="34" charset="0"/>
              <a:buChar char=" "/>
            </a:pPr>
            <a:r>
              <a:rPr lang="en-CA" sz="1800" dirty="0"/>
              <a:t>ML algorithms are increasingly being used to improve the accuracy, feedback overhead, and run time of channel reconstruction</a:t>
            </a:r>
          </a:p>
          <a:p>
            <a:pPr marL="91440" lvl="1" indent="-91440">
              <a:lnSpc>
                <a:spcPct val="110000"/>
              </a:lnSpc>
              <a:spcBef>
                <a:spcPts val="1200"/>
              </a:spcBef>
              <a:spcAft>
                <a:spcPts val="200"/>
              </a:spcAft>
              <a:buClr>
                <a:schemeClr val="accent1"/>
              </a:buClr>
              <a:buSzPct val="100000"/>
              <a:buFont typeface="Calibri" panose="020F0502020204030204" pitchFamily="34" charset="0"/>
              <a:buChar char=" "/>
            </a:pPr>
            <a:r>
              <a:rPr lang="en-CA" sz="1800" dirty="0"/>
              <a:t>Although ML requires significant data and computational resources for training, the resulting models can identify trends in multi-dimensional data that are not apparent to humans </a:t>
            </a:r>
          </a:p>
          <a:p>
            <a:pPr marL="91440" lvl="1" indent="-91440">
              <a:lnSpc>
                <a:spcPct val="110000"/>
              </a:lnSpc>
              <a:spcBef>
                <a:spcPts val="1200"/>
              </a:spcBef>
              <a:spcAft>
                <a:spcPts val="200"/>
              </a:spcAft>
              <a:buClr>
                <a:schemeClr val="accent1"/>
              </a:buClr>
              <a:buSzPct val="100000"/>
              <a:buFont typeface="Calibri" panose="020F0502020204030204" pitchFamily="34" charset="0"/>
              <a:buChar char=" "/>
            </a:pPr>
            <a:r>
              <a:rPr lang="en-CA" sz="1800" dirty="0"/>
              <a:t>ML algorithms offer faster execution and equivalent, if not better, performance compared to classical algorithms</a:t>
            </a:r>
          </a:p>
          <a:p>
            <a:pPr marL="91440" lvl="1" indent="-91440">
              <a:lnSpc>
                <a:spcPct val="110000"/>
              </a:lnSpc>
              <a:spcBef>
                <a:spcPts val="1200"/>
              </a:spcBef>
              <a:spcAft>
                <a:spcPts val="200"/>
              </a:spcAft>
              <a:buClr>
                <a:schemeClr val="accent1"/>
              </a:buClr>
              <a:buSzPct val="100000"/>
              <a:buFont typeface="Calibri" panose="020F0502020204030204" pitchFamily="34" charset="0"/>
              <a:buChar char=" "/>
            </a:pPr>
            <a:endParaRPr lang="en-CA" dirty="0"/>
          </a:p>
          <a:p>
            <a:pPr marL="91440" lvl="1" indent="-91440">
              <a:lnSpc>
                <a:spcPct val="110000"/>
              </a:lnSpc>
              <a:spcBef>
                <a:spcPts val="1200"/>
              </a:spcBef>
              <a:spcAft>
                <a:spcPts val="200"/>
              </a:spcAft>
              <a:buClr>
                <a:schemeClr val="accent1"/>
              </a:buClr>
              <a:buSzPct val="100000"/>
              <a:buFont typeface="Calibri" panose="020F0502020204030204" pitchFamily="34" charset="0"/>
              <a:buChar char=" "/>
            </a:pPr>
            <a:endParaRPr lang="en-CA" dirty="0"/>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682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412C92-6722-6D90-8A3B-F7657837C1CD}"/>
              </a:ext>
            </a:extLst>
          </p:cNvPr>
          <p:cNvSpPr>
            <a:spLocks noGrp="1"/>
          </p:cNvSpPr>
          <p:nvPr>
            <p:ph type="title"/>
          </p:nvPr>
        </p:nvSpPr>
        <p:spPr>
          <a:xfrm>
            <a:off x="5172074" y="286603"/>
            <a:ext cx="5983605" cy="1450757"/>
          </a:xfrm>
        </p:spPr>
        <p:txBody>
          <a:bodyPr>
            <a:normAutofit/>
          </a:bodyPr>
          <a:lstStyle/>
          <a:p>
            <a:r>
              <a:rPr lang="en-US" dirty="0"/>
              <a:t>Purpose &amp; Scope</a:t>
            </a:r>
          </a:p>
        </p:txBody>
      </p:sp>
      <p:pic>
        <p:nvPicPr>
          <p:cNvPr id="16" name="Picture 4" descr="Maze">
            <a:extLst>
              <a:ext uri="{FF2B5EF4-FFF2-40B4-BE49-F238E27FC236}">
                <a16:creationId xmlns:a16="http://schemas.microsoft.com/office/drawing/2014/main" id="{096A8A5A-68D6-9A7A-369C-1781091B99DE}"/>
              </a:ext>
            </a:extLst>
          </p:cNvPr>
          <p:cNvPicPr>
            <a:picLocks noChangeAspect="1"/>
          </p:cNvPicPr>
          <p:nvPr/>
        </p:nvPicPr>
        <p:blipFill rotWithShape="1">
          <a:blip r:embed="rId2"/>
          <a:srcRect l="24650" r="30771" b="-1"/>
          <a:stretch/>
        </p:blipFill>
        <p:spPr>
          <a:xfrm>
            <a:off x="20" y="10"/>
            <a:ext cx="4580077" cy="6857990"/>
          </a:xfrm>
          <a:prstGeom prst="rect">
            <a:avLst/>
          </a:prstGeom>
        </p:spPr>
      </p:pic>
      <p:cxnSp>
        <p:nvCxnSpPr>
          <p:cNvPr id="17" name="Straight Connector 1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69B465-D744-35C8-9A75-D0D16A72E438}"/>
              </a:ext>
            </a:extLst>
          </p:cNvPr>
          <p:cNvSpPr>
            <a:spLocks noGrp="1"/>
          </p:cNvSpPr>
          <p:nvPr>
            <p:ph idx="1"/>
          </p:nvPr>
        </p:nvSpPr>
        <p:spPr>
          <a:xfrm>
            <a:off x="5172074" y="2108201"/>
            <a:ext cx="6715126" cy="4463192"/>
          </a:xfrm>
        </p:spPr>
        <p:txBody>
          <a:bodyPr>
            <a:normAutofit lnSpcReduction="10000"/>
          </a:bodyPr>
          <a:lstStyle/>
          <a:p>
            <a:pPr>
              <a:lnSpc>
                <a:spcPct val="110000"/>
              </a:lnSpc>
            </a:pPr>
            <a:r>
              <a:rPr lang="en-CA" sz="1600" dirty="0"/>
              <a:t>Analyzing path estimation techniques in m-MIMO systems, specifically looking at runtime and performance</a:t>
            </a:r>
          </a:p>
          <a:p>
            <a:pPr>
              <a:lnSpc>
                <a:spcPct val="110000"/>
              </a:lnSpc>
            </a:pPr>
            <a:r>
              <a:rPr lang="en-CA" sz="1600" dirty="0"/>
              <a:t>Results will be presented to determine which techniques are the most practical for path gain delay and angle estimation</a:t>
            </a:r>
          </a:p>
          <a:p>
            <a:pPr>
              <a:lnSpc>
                <a:spcPct val="110000"/>
              </a:lnSpc>
            </a:pPr>
            <a:r>
              <a:rPr lang="en-CA" sz="1600" dirty="0"/>
              <a:t>NOMP and LASSO algorithms have shown great potential in accurately estimating CSI in wireless communication systems</a:t>
            </a:r>
          </a:p>
          <a:p>
            <a:pPr>
              <a:lnSpc>
                <a:spcPct val="110000"/>
              </a:lnSpc>
            </a:pPr>
            <a:r>
              <a:rPr lang="en-CA" sz="1600" dirty="0"/>
              <a:t>However, they are computationally intensive and have a real-time constraint, which means they must be able to quickly calculate CSI to provide accurate results that are relevant for longer periods</a:t>
            </a:r>
          </a:p>
          <a:p>
            <a:pPr>
              <a:lnSpc>
                <a:spcPct val="110000"/>
              </a:lnSpc>
            </a:pPr>
            <a:r>
              <a:rPr lang="en-CA" sz="1600" dirty="0"/>
              <a:t>To address this issue, a ML algorithm could be used for path estimation</a:t>
            </a:r>
          </a:p>
          <a:p>
            <a:pPr>
              <a:lnSpc>
                <a:spcPct val="110000"/>
              </a:lnSpc>
            </a:pPr>
            <a:r>
              <a:rPr lang="en-CA" sz="1600" dirty="0"/>
              <a:t>Trained models can often solve complex problems with a faster runtime than traditional algorithms</a:t>
            </a:r>
          </a:p>
          <a:p>
            <a:pPr lvl="1">
              <a:lnSpc>
                <a:spcPct val="110000"/>
              </a:lnSpc>
            </a:pPr>
            <a:r>
              <a:rPr lang="en-CA" dirty="0"/>
              <a:t>Using the YOLO algorithm to identify the dominant paths by representing the sparse channel as an image </a:t>
            </a:r>
          </a:p>
        </p:txBody>
      </p:sp>
    </p:spTree>
    <p:extLst>
      <p:ext uri="{BB962C8B-B14F-4D97-AF65-F5344CB8AC3E}">
        <p14:creationId xmlns:p14="http://schemas.microsoft.com/office/powerpoint/2010/main" val="43355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13DF-B09A-3E97-69E7-9DFB353F4BB8}"/>
              </a:ext>
            </a:extLst>
          </p:cNvPr>
          <p:cNvSpPr>
            <a:spLocks noGrp="1"/>
          </p:cNvSpPr>
          <p:nvPr>
            <p:ph type="title"/>
          </p:nvPr>
        </p:nvSpPr>
        <p:spPr/>
        <p:txBody>
          <a:bodyPr/>
          <a:lstStyle/>
          <a:p>
            <a:r>
              <a:rPr lang="en-US" dirty="0"/>
              <a:t>LASSO</a:t>
            </a:r>
          </a:p>
        </p:txBody>
      </p:sp>
      <p:sp>
        <p:nvSpPr>
          <p:cNvPr id="3" name="Content Placeholder 2">
            <a:extLst>
              <a:ext uri="{FF2B5EF4-FFF2-40B4-BE49-F238E27FC236}">
                <a16:creationId xmlns:a16="http://schemas.microsoft.com/office/drawing/2014/main" id="{4B836A0A-E063-FA6E-3D7D-E976665E7D8A}"/>
              </a:ext>
            </a:extLst>
          </p:cNvPr>
          <p:cNvSpPr>
            <a:spLocks noGrp="1"/>
          </p:cNvSpPr>
          <p:nvPr>
            <p:ph idx="1"/>
          </p:nvPr>
        </p:nvSpPr>
        <p:spPr/>
        <p:txBody>
          <a:bodyPr/>
          <a:lstStyle/>
          <a:p>
            <a:r>
              <a:rPr lang="en-CA" dirty="0"/>
              <a:t>Linear regression method that reduces the absolute prediction error by shrinking it, along with a tuning parameter that sets the minimum value for the sum of the regression coefficients</a:t>
            </a:r>
          </a:p>
          <a:p>
            <a:r>
              <a:rPr lang="en-CA" dirty="0"/>
              <a:t>The goal of LASSO regression is to minimize the coefficients in the </a:t>
            </a:r>
            <a:r>
              <a:rPr lang="el-GR" dirty="0"/>
              <a:t>β </a:t>
            </a:r>
            <a:r>
              <a:rPr lang="en-CA" dirty="0"/>
              <a:t>vector while satisfying the given equation </a:t>
            </a:r>
          </a:p>
          <a:p>
            <a:endParaRPr lang="en-CA" dirty="0"/>
          </a:p>
          <a:p>
            <a:endParaRPr lang="en-US" dirty="0"/>
          </a:p>
        </p:txBody>
      </p:sp>
      <p:pic>
        <p:nvPicPr>
          <p:cNvPr id="4" name="Picture 3">
            <a:extLst>
              <a:ext uri="{FF2B5EF4-FFF2-40B4-BE49-F238E27FC236}">
                <a16:creationId xmlns:a16="http://schemas.microsoft.com/office/drawing/2014/main" id="{E08021B6-A0B9-5D2F-0B4F-83D187E0D9C9}"/>
              </a:ext>
            </a:extLst>
          </p:cNvPr>
          <p:cNvPicPr>
            <a:picLocks noChangeAspect="1"/>
          </p:cNvPicPr>
          <p:nvPr/>
        </p:nvPicPr>
        <p:blipFill>
          <a:blip r:embed="rId2"/>
          <a:stretch>
            <a:fillRect/>
          </a:stretch>
        </p:blipFill>
        <p:spPr>
          <a:xfrm>
            <a:off x="5118100" y="3747346"/>
            <a:ext cx="1955800" cy="482600"/>
          </a:xfrm>
          <a:prstGeom prst="rect">
            <a:avLst/>
          </a:prstGeom>
        </p:spPr>
      </p:pic>
    </p:spTree>
    <p:extLst>
      <p:ext uri="{BB962C8B-B14F-4D97-AF65-F5344CB8AC3E}">
        <p14:creationId xmlns:p14="http://schemas.microsoft.com/office/powerpoint/2010/main" val="1112490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24C8C-B685-0BC9-AED0-977A96A139D5}"/>
              </a:ext>
            </a:extLst>
          </p:cNvPr>
          <p:cNvSpPr>
            <a:spLocks noGrp="1"/>
          </p:cNvSpPr>
          <p:nvPr>
            <p:ph type="title"/>
          </p:nvPr>
        </p:nvSpPr>
        <p:spPr>
          <a:xfrm>
            <a:off x="5172074" y="286603"/>
            <a:ext cx="5983605" cy="1450757"/>
          </a:xfrm>
        </p:spPr>
        <p:txBody>
          <a:bodyPr>
            <a:normAutofit/>
          </a:bodyPr>
          <a:lstStyle/>
          <a:p>
            <a:r>
              <a:rPr lang="en-US" dirty="0"/>
              <a:t>YOLO</a:t>
            </a:r>
          </a:p>
        </p:txBody>
      </p:sp>
      <p:pic>
        <p:nvPicPr>
          <p:cNvPr id="16" name="Picture 4" descr="White puzzle with one red piece">
            <a:extLst>
              <a:ext uri="{FF2B5EF4-FFF2-40B4-BE49-F238E27FC236}">
                <a16:creationId xmlns:a16="http://schemas.microsoft.com/office/drawing/2014/main" id="{77CF0BC8-A01C-5A78-BD66-27667662B9A2}"/>
              </a:ext>
            </a:extLst>
          </p:cNvPr>
          <p:cNvPicPr>
            <a:picLocks noChangeAspect="1"/>
          </p:cNvPicPr>
          <p:nvPr/>
        </p:nvPicPr>
        <p:blipFill rotWithShape="1">
          <a:blip r:embed="rId2"/>
          <a:srcRect l="32019" r="30415"/>
          <a:stretch/>
        </p:blipFill>
        <p:spPr>
          <a:xfrm>
            <a:off x="20" y="10"/>
            <a:ext cx="4580077" cy="6857990"/>
          </a:xfrm>
          <a:prstGeom prst="rect">
            <a:avLst/>
          </a:prstGeom>
        </p:spPr>
      </p:pic>
      <p:cxnSp>
        <p:nvCxnSpPr>
          <p:cNvPr id="17" name="Straight Connector 1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D602752-7102-1E3B-074F-C59E88BF8798}"/>
              </a:ext>
            </a:extLst>
          </p:cNvPr>
          <p:cNvSpPr>
            <a:spLocks noGrp="1"/>
          </p:cNvSpPr>
          <p:nvPr>
            <p:ph idx="1"/>
          </p:nvPr>
        </p:nvSpPr>
        <p:spPr>
          <a:xfrm>
            <a:off x="5172074" y="2108201"/>
            <a:ext cx="6546960" cy="4292593"/>
          </a:xfrm>
        </p:spPr>
        <p:txBody>
          <a:bodyPr>
            <a:normAutofit fontScale="92500" lnSpcReduction="10000"/>
          </a:bodyPr>
          <a:lstStyle/>
          <a:p>
            <a:pPr>
              <a:lnSpc>
                <a:spcPct val="110000"/>
              </a:lnSpc>
            </a:pPr>
            <a:r>
              <a:rPr lang="en-US" sz="1600" dirty="0"/>
              <a:t>A</a:t>
            </a:r>
            <a:r>
              <a:rPr lang="en-CA" sz="1600" dirty="0"/>
              <a:t> set of deep learning models developed for real-time object detection in colored images with complex classification targets</a:t>
            </a:r>
          </a:p>
          <a:p>
            <a:pPr>
              <a:lnSpc>
                <a:spcPct val="110000"/>
              </a:lnSpc>
            </a:pPr>
            <a:r>
              <a:rPr lang="en-CA" sz="1600" dirty="0"/>
              <a:t>YOLO has the advantage of detect- </a:t>
            </a:r>
            <a:r>
              <a:rPr lang="en-CA" sz="1600" dirty="0" err="1"/>
              <a:t>ing</a:t>
            </a:r>
            <a:r>
              <a:rPr lang="en-CA" sz="1600" dirty="0"/>
              <a:t> smaller objects in an image, which is a crucial feature for many real-world applications</a:t>
            </a:r>
          </a:p>
          <a:p>
            <a:pPr>
              <a:lnSpc>
                <a:spcPct val="110000"/>
              </a:lnSpc>
            </a:pPr>
            <a:r>
              <a:rPr lang="en-CA" sz="1600" dirty="0"/>
              <a:t>The YOLO network structure consists of three parts: the input layer, the hidden layers, the output layers. The input layer takes a compressed version of an image, and it specifies three values that define the required image input size: image width, height, and the number of channels. Image width and height describe the image size, while the number of channels represents the values for each pixel </a:t>
            </a:r>
          </a:p>
          <a:p>
            <a:pPr>
              <a:lnSpc>
                <a:spcPct val="110000"/>
              </a:lnSpc>
            </a:pPr>
            <a:r>
              <a:rPr lang="en-CA" sz="1600" dirty="0"/>
              <a:t>The hidden layer is where most of the training of the model’s weights occurs, and it provides the backbone for the object detection network</a:t>
            </a:r>
          </a:p>
          <a:p>
            <a:pPr>
              <a:lnSpc>
                <a:spcPct val="110000"/>
              </a:lnSpc>
            </a:pPr>
            <a:r>
              <a:rPr lang="en-CA" sz="1600" dirty="0"/>
              <a:t>When the three parts of the YOLO model are combined, a preprocessed image can be given to the model to predict the location and bounds of target objects within the image </a:t>
            </a:r>
          </a:p>
        </p:txBody>
      </p:sp>
    </p:spTree>
    <p:extLst>
      <p:ext uri="{BB962C8B-B14F-4D97-AF65-F5344CB8AC3E}">
        <p14:creationId xmlns:p14="http://schemas.microsoft.com/office/powerpoint/2010/main" val="81342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A5E85-DBED-95BA-1F18-2FBB3FCA68FF}"/>
              </a:ext>
            </a:extLst>
          </p:cNvPr>
          <p:cNvSpPr>
            <a:spLocks noGrp="1"/>
          </p:cNvSpPr>
          <p:nvPr>
            <p:ph type="title"/>
          </p:nvPr>
        </p:nvSpPr>
        <p:spPr>
          <a:xfrm>
            <a:off x="5172074" y="286603"/>
            <a:ext cx="5983605" cy="1450757"/>
          </a:xfrm>
        </p:spPr>
        <p:txBody>
          <a:bodyPr>
            <a:normAutofit/>
          </a:bodyPr>
          <a:lstStyle/>
          <a:p>
            <a:r>
              <a:rPr lang="en-US" sz="4700"/>
              <a:t>Deep Neural Networks</a:t>
            </a:r>
          </a:p>
        </p:txBody>
      </p:sp>
      <p:pic>
        <p:nvPicPr>
          <p:cNvPr id="5" name="Picture 4" descr="Sphere of mesh and nodes">
            <a:extLst>
              <a:ext uri="{FF2B5EF4-FFF2-40B4-BE49-F238E27FC236}">
                <a16:creationId xmlns:a16="http://schemas.microsoft.com/office/drawing/2014/main" id="{68997BDD-90F5-BEC6-3227-1F9FE4B8B044}"/>
              </a:ext>
            </a:extLst>
          </p:cNvPr>
          <p:cNvPicPr>
            <a:picLocks noChangeAspect="1"/>
          </p:cNvPicPr>
          <p:nvPr/>
        </p:nvPicPr>
        <p:blipFill rotWithShape="1">
          <a:blip r:embed="rId2"/>
          <a:srcRect l="40450" r="9462"/>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E1FA10B-4EEF-8308-A160-7FD56385A08E}"/>
              </a:ext>
            </a:extLst>
          </p:cNvPr>
          <p:cNvSpPr>
            <a:spLocks noGrp="1"/>
          </p:cNvSpPr>
          <p:nvPr>
            <p:ph idx="1"/>
          </p:nvPr>
        </p:nvSpPr>
        <p:spPr>
          <a:xfrm>
            <a:off x="5172074" y="2108201"/>
            <a:ext cx="5983606" cy="3760891"/>
          </a:xfrm>
        </p:spPr>
        <p:txBody>
          <a:bodyPr>
            <a:normAutofit/>
          </a:bodyPr>
          <a:lstStyle/>
          <a:p>
            <a:r>
              <a:rPr lang="en-US"/>
              <a:t>D</a:t>
            </a:r>
            <a:r>
              <a:rPr lang="en-CA"/>
              <a:t>esigned using multi-layered neural networks, which employ different techniques such as Convolution Neural Networks (CNN), skip connections, and residual neural networks to achieve their objectives</a:t>
            </a:r>
          </a:p>
          <a:p>
            <a:r>
              <a:rPr lang="en-CA"/>
              <a:t>Provide the ability to effectively tackle the problem of downlink channel reconstruction for m-MIMO systems using advanced deep learning techniques. </a:t>
            </a:r>
          </a:p>
          <a:p>
            <a:endParaRPr lang="en-CA"/>
          </a:p>
          <a:p>
            <a:endParaRPr lang="en-US" dirty="0"/>
          </a:p>
        </p:txBody>
      </p:sp>
    </p:spTree>
    <p:extLst>
      <p:ext uri="{BB962C8B-B14F-4D97-AF65-F5344CB8AC3E}">
        <p14:creationId xmlns:p14="http://schemas.microsoft.com/office/powerpoint/2010/main" val="3446949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1029">
            <a:extLst>
              <a:ext uri="{FF2B5EF4-FFF2-40B4-BE49-F238E27FC236}">
                <a16:creationId xmlns:a16="http://schemas.microsoft.com/office/drawing/2014/main" id="{5E0A8391-2737-4F1C-B27A-C44629DB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F8089-00AD-5CFC-69B6-2BD1942C3603}"/>
              </a:ext>
            </a:extLst>
          </p:cNvPr>
          <p:cNvSpPr>
            <a:spLocks noGrp="1"/>
          </p:cNvSpPr>
          <p:nvPr>
            <p:ph type="title"/>
          </p:nvPr>
        </p:nvSpPr>
        <p:spPr>
          <a:xfrm>
            <a:off x="642256" y="642257"/>
            <a:ext cx="3417677" cy="5226837"/>
          </a:xfrm>
        </p:spPr>
        <p:txBody>
          <a:bodyPr anchor="t">
            <a:normAutofit/>
          </a:bodyPr>
          <a:lstStyle/>
          <a:p>
            <a:r>
              <a:rPr lang="en-US"/>
              <a:t>Simulation</a:t>
            </a:r>
            <a:endParaRPr lang="en-US" dirty="0"/>
          </a:p>
        </p:txBody>
      </p:sp>
      <p:sp>
        <p:nvSpPr>
          <p:cNvPr id="1029" name="Content Placeholder 2">
            <a:extLst>
              <a:ext uri="{FF2B5EF4-FFF2-40B4-BE49-F238E27FC236}">
                <a16:creationId xmlns:a16="http://schemas.microsoft.com/office/drawing/2014/main" id="{C031AC53-66C5-D2E8-131B-D0021177CF80}"/>
              </a:ext>
            </a:extLst>
          </p:cNvPr>
          <p:cNvSpPr>
            <a:spLocks noGrp="1"/>
          </p:cNvSpPr>
          <p:nvPr>
            <p:ph idx="1"/>
          </p:nvPr>
        </p:nvSpPr>
        <p:spPr>
          <a:xfrm>
            <a:off x="4713512" y="642258"/>
            <a:ext cx="6847117" cy="2537672"/>
          </a:xfrm>
        </p:spPr>
        <p:txBody>
          <a:bodyPr>
            <a:normAutofit/>
          </a:bodyPr>
          <a:lstStyle/>
          <a:p>
            <a:r>
              <a:rPr lang="en-CA" sz="1700"/>
              <a:t>The pilots were modulated using the ’</a:t>
            </a:r>
            <a:r>
              <a:rPr lang="en-CA" sz="1700" err="1"/>
              <a:t>nrOFDMModulate</a:t>
            </a:r>
            <a:r>
              <a:rPr lang="en-CA" sz="1700"/>
              <a:t>’ function</a:t>
            </a:r>
          </a:p>
          <a:p>
            <a:r>
              <a:rPr lang="en-CA" sz="1700"/>
              <a:t>The carrier was set to a central frequency of 3.5GHz, 90MHz bandwidth, 75kHz sub-carrier spacing, and 32 transmit and receive antennas</a:t>
            </a:r>
          </a:p>
          <a:p>
            <a:r>
              <a:rPr lang="en-CA" sz="1700"/>
              <a:t>The modulated signal was passed through a custom delay profile using the ’</a:t>
            </a:r>
            <a:r>
              <a:rPr lang="en-CA" sz="1700" err="1"/>
              <a:t>nrCDLChannel</a:t>
            </a:r>
            <a:r>
              <a:rPr lang="en-CA" sz="1700"/>
              <a:t>’ channel object, which sup- ports variable path count, gains, delays, angles, and angle spread </a:t>
            </a:r>
          </a:p>
          <a:p>
            <a:endParaRPr lang="en-CA" sz="1700"/>
          </a:p>
          <a:p>
            <a:endParaRPr lang="en-US" sz="1700"/>
          </a:p>
        </p:txBody>
      </p:sp>
      <p:pic>
        <p:nvPicPr>
          <p:cNvPr id="1025" name="Picture 1" descr="page12image75233920">
            <a:extLst>
              <a:ext uri="{FF2B5EF4-FFF2-40B4-BE49-F238E27FC236}">
                <a16:creationId xmlns:a16="http://schemas.microsoft.com/office/drawing/2014/main" id="{E2714F16-7879-AF45-EEEC-59FD08C9F2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13512" y="3956684"/>
            <a:ext cx="6847117" cy="1667361"/>
          </a:xfrm>
          <a:prstGeom prst="rect">
            <a:avLst/>
          </a:prstGeom>
          <a:noFill/>
          <a:extLst>
            <a:ext uri="{909E8E84-426E-40DD-AFC4-6F175D3DCCD1}">
              <a14:hiddenFill xmlns:a14="http://schemas.microsoft.com/office/drawing/2010/main">
                <a:solidFill>
                  <a:srgbClr val="FFFFFF"/>
                </a:solidFill>
              </a14:hiddenFill>
            </a:ext>
          </a:extLst>
        </p:spPr>
      </p:pic>
      <p:sp>
        <p:nvSpPr>
          <p:cNvPr id="1032" name="Rectangle 1031">
            <a:extLst>
              <a:ext uri="{FF2B5EF4-FFF2-40B4-BE49-F238E27FC236}">
                <a16:creationId xmlns:a16="http://schemas.microsoft.com/office/drawing/2014/main" id="{ED5EC01C-B438-4398-919E-A345C83ED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7296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5E0A8391-2737-4F1C-B27A-C44629DB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3CEA9-2C62-4DF7-7340-D21DD6B65A90}"/>
              </a:ext>
            </a:extLst>
          </p:cNvPr>
          <p:cNvSpPr>
            <a:spLocks noGrp="1"/>
          </p:cNvSpPr>
          <p:nvPr>
            <p:ph type="title"/>
          </p:nvPr>
        </p:nvSpPr>
        <p:spPr>
          <a:xfrm>
            <a:off x="642256" y="642257"/>
            <a:ext cx="3417677" cy="5226837"/>
          </a:xfrm>
        </p:spPr>
        <p:txBody>
          <a:bodyPr anchor="t">
            <a:normAutofit/>
          </a:bodyPr>
          <a:lstStyle/>
          <a:p>
            <a:r>
              <a:rPr lang="en-US" sz="3900"/>
              <a:t>LASSO Implementation</a:t>
            </a:r>
          </a:p>
        </p:txBody>
      </p:sp>
      <p:sp>
        <p:nvSpPr>
          <p:cNvPr id="3" name="Content Placeholder 2">
            <a:extLst>
              <a:ext uri="{FF2B5EF4-FFF2-40B4-BE49-F238E27FC236}">
                <a16:creationId xmlns:a16="http://schemas.microsoft.com/office/drawing/2014/main" id="{2E2D4A1B-09D3-0977-D5B3-EB1A128FC8BB}"/>
              </a:ext>
            </a:extLst>
          </p:cNvPr>
          <p:cNvSpPr>
            <a:spLocks noGrp="1"/>
          </p:cNvSpPr>
          <p:nvPr>
            <p:ph idx="1"/>
          </p:nvPr>
        </p:nvSpPr>
        <p:spPr>
          <a:xfrm>
            <a:off x="4713512" y="642258"/>
            <a:ext cx="6847117" cy="2537672"/>
          </a:xfrm>
        </p:spPr>
        <p:txBody>
          <a:bodyPr>
            <a:normAutofit/>
          </a:bodyPr>
          <a:lstStyle/>
          <a:p>
            <a:pPr>
              <a:lnSpc>
                <a:spcPct val="110000"/>
              </a:lnSpc>
            </a:pPr>
            <a:r>
              <a:rPr lang="en-CA" sz="1400" dirty="0"/>
              <a:t>Using LASSO as a regression method for channel reconstruction of sparse channels</a:t>
            </a:r>
          </a:p>
          <a:p>
            <a:pPr>
              <a:lnSpc>
                <a:spcPct val="110000"/>
              </a:lnSpc>
            </a:pPr>
            <a:r>
              <a:rPr lang="en-CA" sz="1400" dirty="0"/>
              <a:t>As anticipated, increasing the number of pilot symbols in the reference signal reduces the error in the estimated channel vector at an exponential rate</a:t>
            </a:r>
          </a:p>
          <a:p>
            <a:pPr>
              <a:lnSpc>
                <a:spcPct val="110000"/>
              </a:lnSpc>
            </a:pPr>
            <a:r>
              <a:rPr lang="en-CA" sz="1400" dirty="0"/>
              <a:t>Confirming the belief that the accuracy of the channel vector is directly proportional to the number of pilot symbols used in downlink channel reconstruction</a:t>
            </a:r>
          </a:p>
          <a:p>
            <a:pPr>
              <a:lnSpc>
                <a:spcPct val="110000"/>
              </a:lnSpc>
            </a:pPr>
            <a:r>
              <a:rPr lang="en-CA" sz="1400" dirty="0"/>
              <a:t>Did not work well due to high NMSE error and inconsistent results with other published works on the same technique </a:t>
            </a:r>
          </a:p>
        </p:txBody>
      </p:sp>
      <p:pic>
        <p:nvPicPr>
          <p:cNvPr id="4" name="Picture 3">
            <a:extLst>
              <a:ext uri="{FF2B5EF4-FFF2-40B4-BE49-F238E27FC236}">
                <a16:creationId xmlns:a16="http://schemas.microsoft.com/office/drawing/2014/main" id="{A4E06952-982B-92FF-7D35-FE2F6A9678E4}"/>
              </a:ext>
            </a:extLst>
          </p:cNvPr>
          <p:cNvPicPr>
            <a:picLocks noChangeAspect="1"/>
          </p:cNvPicPr>
          <p:nvPr/>
        </p:nvPicPr>
        <p:blipFill>
          <a:blip r:embed="rId2"/>
          <a:stretch>
            <a:fillRect/>
          </a:stretch>
        </p:blipFill>
        <p:spPr>
          <a:xfrm>
            <a:off x="4713512" y="3609834"/>
            <a:ext cx="5794017" cy="2361062"/>
          </a:xfrm>
          <a:prstGeom prst="rect">
            <a:avLst/>
          </a:prstGeom>
        </p:spPr>
      </p:pic>
      <p:sp>
        <p:nvSpPr>
          <p:cNvPr id="16" name="Rectangle 10">
            <a:extLst>
              <a:ext uri="{FF2B5EF4-FFF2-40B4-BE49-F238E27FC236}">
                <a16:creationId xmlns:a16="http://schemas.microsoft.com/office/drawing/2014/main" id="{ED5EC01C-B438-4398-919E-A345C83ED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709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3" name="Rectangle 2054">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B009A-CF78-9B0E-64D3-7613ED5E0DDE}"/>
              </a:ext>
            </a:extLst>
          </p:cNvPr>
          <p:cNvSpPr>
            <a:spLocks noGrp="1"/>
          </p:cNvSpPr>
          <p:nvPr>
            <p:ph type="title"/>
          </p:nvPr>
        </p:nvSpPr>
        <p:spPr>
          <a:xfrm>
            <a:off x="5172074" y="286603"/>
            <a:ext cx="5983605" cy="1450757"/>
          </a:xfrm>
        </p:spPr>
        <p:txBody>
          <a:bodyPr>
            <a:normAutofit/>
          </a:bodyPr>
          <a:lstStyle/>
          <a:p>
            <a:r>
              <a:rPr lang="en-US" dirty="0"/>
              <a:t>Image Generation</a:t>
            </a:r>
          </a:p>
        </p:txBody>
      </p:sp>
      <p:pic>
        <p:nvPicPr>
          <p:cNvPr id="2050" name="Picture 2" descr="page19image71471584">
            <a:extLst>
              <a:ext uri="{FF2B5EF4-FFF2-40B4-BE49-F238E27FC236}">
                <a16:creationId xmlns:a16="http://schemas.microsoft.com/office/drawing/2014/main" id="{87311CDF-C7D4-4A71-3E69-EA972445EB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214" b="-2"/>
          <a:stretch/>
        </p:blipFill>
        <p:spPr bwMode="auto">
          <a:xfrm>
            <a:off x="20" y="10"/>
            <a:ext cx="4580077"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2057" name="Straight Connector 2056">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F07A06-DE05-A103-8132-C1062279FB43}"/>
              </a:ext>
            </a:extLst>
          </p:cNvPr>
          <p:cNvSpPr>
            <a:spLocks noGrp="1"/>
          </p:cNvSpPr>
          <p:nvPr>
            <p:ph idx="1"/>
          </p:nvPr>
        </p:nvSpPr>
        <p:spPr>
          <a:xfrm>
            <a:off x="5172074" y="2108200"/>
            <a:ext cx="6562726" cy="4463189"/>
          </a:xfrm>
        </p:spPr>
        <p:txBody>
          <a:bodyPr>
            <a:normAutofit fontScale="92500" lnSpcReduction="20000"/>
          </a:bodyPr>
          <a:lstStyle/>
          <a:p>
            <a:r>
              <a:rPr lang="en-US" dirty="0"/>
              <a:t>T</a:t>
            </a:r>
            <a:r>
              <a:rPr lang="en-CA" dirty="0"/>
              <a:t>he bright spots in the image correspond to paths, and their positions are determined by the antenna steering vector and the delay-related phase vector</a:t>
            </a:r>
          </a:p>
          <a:p>
            <a:r>
              <a:rPr lang="en-CA" dirty="0"/>
              <a:t>Different channel conditions result in different images. By varying the angle and delay of the paths, the locations of the spots in the image change </a:t>
            </a:r>
          </a:p>
          <a:p>
            <a:pPr>
              <a:lnSpc>
                <a:spcPct val="110000"/>
              </a:lnSpc>
            </a:pPr>
            <a:r>
              <a:rPr lang="en-CA" dirty="0"/>
              <a:t>the brightness of the points relates to the gain of the paths </a:t>
            </a:r>
          </a:p>
          <a:p>
            <a:pPr>
              <a:lnSpc>
                <a:spcPct val="110000"/>
              </a:lnSpc>
            </a:pPr>
            <a:r>
              <a:rPr lang="en-CA" dirty="0"/>
              <a:t>Varying degrees of SNR affect the image, resulting in noise appearing as static</a:t>
            </a:r>
          </a:p>
          <a:p>
            <a:pPr>
              <a:lnSpc>
                <a:spcPct val="110000"/>
              </a:lnSpc>
            </a:pPr>
            <a:r>
              <a:rPr lang="en-CA" dirty="0"/>
              <a:t>As the SNR decreases, static in the points becomes less recognizable from the static in the background</a:t>
            </a:r>
          </a:p>
          <a:p>
            <a:pPr>
              <a:lnSpc>
                <a:spcPct val="110000"/>
              </a:lnSpc>
            </a:pPr>
            <a:r>
              <a:rPr lang="en-CA" dirty="0"/>
              <a:t>Using advanced image detection techniques like YOLO can help identify points in images with high noise</a:t>
            </a:r>
          </a:p>
        </p:txBody>
      </p:sp>
    </p:spTree>
    <p:extLst>
      <p:ext uri="{BB962C8B-B14F-4D97-AF65-F5344CB8AC3E}">
        <p14:creationId xmlns:p14="http://schemas.microsoft.com/office/powerpoint/2010/main" val="1336648757"/>
      </p:ext>
    </p:extLst>
  </p:cSld>
  <p:clrMapOvr>
    <a:masterClrMapping/>
  </p:clrMapOvr>
</p:sld>
</file>

<file path=ppt/theme/theme1.xml><?xml version="1.0" encoding="utf-8"?>
<a:theme xmlns:a="http://schemas.openxmlformats.org/drawingml/2006/main" name="RetrospectVTI">
  <a:themeElements>
    <a:clrScheme name="AnalogousFromRegularSeedRightStep">
      <a:dk1>
        <a:srgbClr val="000000"/>
      </a:dk1>
      <a:lt1>
        <a:srgbClr val="FFFFFF"/>
      </a:lt1>
      <a:dk2>
        <a:srgbClr val="412439"/>
      </a:dk2>
      <a:lt2>
        <a:srgbClr val="E2E8E4"/>
      </a:lt2>
      <a:accent1>
        <a:srgbClr val="C34DA2"/>
      </a:accent1>
      <a:accent2>
        <a:srgbClr val="B13B5F"/>
      </a:accent2>
      <a:accent3>
        <a:srgbClr val="C35A4D"/>
      </a:accent3>
      <a:accent4>
        <a:srgbClr val="B1793B"/>
      </a:accent4>
      <a:accent5>
        <a:srgbClr val="ACA643"/>
      </a:accent5>
      <a:accent6>
        <a:srgbClr val="87B13B"/>
      </a:accent6>
      <a:hlink>
        <a:srgbClr val="31944D"/>
      </a:hlink>
      <a:folHlink>
        <a:srgbClr val="7F7F7F"/>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87</TotalTime>
  <Words>1126</Words>
  <Application>Microsoft Macintosh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Nova Light</vt:lpstr>
      <vt:lpstr>Bembo</vt:lpstr>
      <vt:lpstr>Calibri</vt:lpstr>
      <vt:lpstr>SFRM1200</vt:lpstr>
      <vt:lpstr>RetrospectVTI</vt:lpstr>
      <vt:lpstr>m-MIMO Channel Reconstruction</vt:lpstr>
      <vt:lpstr>Overview</vt:lpstr>
      <vt:lpstr>Purpose &amp; Scope</vt:lpstr>
      <vt:lpstr>LASSO</vt:lpstr>
      <vt:lpstr>YOLO</vt:lpstr>
      <vt:lpstr>Deep Neural Networks</vt:lpstr>
      <vt:lpstr>Simulation</vt:lpstr>
      <vt:lpstr>LASSO Implementation</vt:lpstr>
      <vt:lpstr>Image Generation</vt:lpstr>
      <vt:lpstr>YOLO Implementation</vt:lpstr>
      <vt:lpstr>DNN and AutoKeras</vt:lpstr>
      <vt:lpstr>Conclusion, Contributions,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m-MIMO Channel Reconstruction</dc:title>
  <dc:creator>Pavly Saleh</dc:creator>
  <cp:lastModifiedBy>Pavly Saleh</cp:lastModifiedBy>
  <cp:revision>1</cp:revision>
  <dcterms:created xsi:type="dcterms:W3CDTF">2023-04-05T16:44:22Z</dcterms:created>
  <dcterms:modified xsi:type="dcterms:W3CDTF">2023-04-05T18:12:16Z</dcterms:modified>
</cp:coreProperties>
</file>