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57" r:id="rId6"/>
    <p:sldId id="358" r:id="rId7"/>
    <p:sldId id="359" r:id="rId8"/>
    <p:sldId id="369" r:id="rId9"/>
    <p:sldId id="377" r:id="rId10"/>
    <p:sldId id="360" r:id="rId11"/>
    <p:sldId id="378" r:id="rId12"/>
    <p:sldId id="379" r:id="rId13"/>
    <p:sldId id="381" r:id="rId14"/>
    <p:sldId id="382" r:id="rId15"/>
    <p:sldId id="380" r:id="rId16"/>
    <p:sldId id="383" r:id="rId17"/>
    <p:sldId id="385" r:id="rId18"/>
    <p:sldId id="386" r:id="rId19"/>
    <p:sldId id="366" r:id="rId20"/>
    <p:sldId id="389" r:id="rId21"/>
    <p:sldId id="390" r:id="rId22"/>
    <p:sldId id="391" r:id="rId23"/>
    <p:sldId id="392" r:id="rId24"/>
    <p:sldId id="367" r:id="rId25"/>
    <p:sldId id="384" r:id="rId26"/>
    <p:sldId id="32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5" autoAdjust="0"/>
    <p:restoredTop sz="94660"/>
  </p:normalViewPr>
  <p:slideViewPr>
    <p:cSldViewPr>
      <p:cViewPr varScale="1">
        <p:scale>
          <a:sx n="81" d="100"/>
          <a:sy n="81" d="100"/>
        </p:scale>
        <p:origin x="1488" y="67"/>
      </p:cViewPr>
      <p:guideLst>
        <p:guide orient="horz" pos="2172"/>
        <p:guide pos="2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1888-5B84-4577-8768-985065EE12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C2ED6-1423-43DF-8682-A25772950B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C2ED6-1423-43DF-8682-A25772950B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C2ED6-1423-43DF-8682-A25772950B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026B7E-415F-44E8-86C9-70ACD66291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A7F1A-0599-42C2-AC56-141967E489E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32CB1-DC92-435D-9D9E-7D8F243EE7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461FB-A87F-410D-AD76-9ED295BA96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99E0E-710B-499A-B7D1-D76DEDA59C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DEEE6-0A31-477E-A578-5704F2A398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BC043-ECD8-4DC3-8B49-E0DF2DC3B6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58A6D-8486-43F8-9263-C8CE2B779F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B3895-5018-4845-A4A6-8414A6FFCB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F89C9-7ADC-4374-8F23-C2118BA7A7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9C4A9-924F-4200-926D-F3C0EB996E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460A-A8AB-4842-925B-DEBBA845BE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45450-A7A1-469E-B66F-EAF81B115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2F8DE-0DE7-4ABA-972C-A3C0611CA8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4A9A2-0E6B-430A-BA0F-17891DE8B4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4624A9-9679-4E1E-A14F-39B2C0BCCC1E}" type="slidenum">
              <a:rPr lang="en-US" altLang="zh-CN"/>
            </a:fld>
            <a:endParaRPr lang="en-US" altLang="zh-CN"/>
          </a:p>
        </p:txBody>
      </p:sp>
      <p:grpSp>
        <p:nvGrpSpPr>
          <p:cNvPr id="1032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2324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4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4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4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4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4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4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4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5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6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7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27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9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浅谈博弈论和博弈树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6088" y="3887788"/>
            <a:ext cx="5257800" cy="104933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王超</a:t>
            </a:r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  <p:transition advTm="979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纳什均衡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600">
                <a:sym typeface="+mn-ea"/>
              </a:rPr>
              <a:t>Wiskey</a:t>
            </a:r>
            <a:r>
              <a:rPr lang="zh-CN" altLang="en-US" sz="2600"/>
              <a:t>策略：</a:t>
            </a:r>
            <a:r>
              <a:rPr lang="en-US" altLang="zh-CN" sz="2600">
                <a:sym typeface="+mn-ea"/>
              </a:rPr>
              <a:t>U.F.O</a:t>
            </a:r>
            <a:r>
              <a:rPr lang="zh-CN" altLang="en-US" sz="2600">
                <a:sym typeface="+mn-ea"/>
              </a:rPr>
              <a:t>选了某列之后，自己选对应最大值的行。</a:t>
            </a:r>
            <a:endParaRPr lang="zh-CN" altLang="en-US" sz="2600"/>
          </a:p>
          <a:p>
            <a:pPr marL="0" indent="0">
              <a:buNone/>
            </a:pPr>
            <a:endParaRPr lang="zh-CN" altLang="en-US" sz="2600"/>
          </a:p>
          <a:p>
            <a:r>
              <a:rPr lang="zh-CN" altLang="en-US" sz="2600"/>
              <a:t>我们去走</a:t>
            </a:r>
            <a:r>
              <a:rPr lang="en-US" altLang="zh-CN" sz="2600">
                <a:sym typeface="+mn-ea"/>
              </a:rPr>
              <a:t>U.F.O</a:t>
            </a:r>
            <a:r>
              <a:rPr lang="zh-CN" altLang="en-US" sz="2600">
                <a:sym typeface="+mn-ea"/>
              </a:rPr>
              <a:t>的收益表，</a:t>
            </a:r>
            <a:r>
              <a:rPr lang="en-US" altLang="zh-CN" sz="2600">
                <a:sym typeface="+mn-ea"/>
              </a:rPr>
              <a:t>U.F.O</a:t>
            </a:r>
            <a:r>
              <a:rPr lang="zh-CN" altLang="en-US" sz="2600">
                <a:sym typeface="+mn-ea"/>
              </a:rPr>
              <a:t>每次选择的肯定是自己每列中最大的</a:t>
            </a:r>
            <a:r>
              <a:rPr lang="zh-CN" altLang="en-US" sz="2600">
                <a:solidFill>
                  <a:srgbClr val="FF0000"/>
                </a:solidFill>
                <a:sym typeface="+mn-ea"/>
              </a:rPr>
              <a:t>那几个</a:t>
            </a:r>
            <a:r>
              <a:rPr lang="zh-CN" altLang="en-US" sz="2600">
                <a:sym typeface="+mn-ea"/>
              </a:rPr>
              <a:t>，</a:t>
            </a:r>
            <a:r>
              <a:rPr lang="en-US" altLang="zh-CN" sz="2600">
                <a:sym typeface="+mn-ea"/>
              </a:rPr>
              <a:t>U.F.O</a:t>
            </a:r>
            <a:r>
              <a:rPr lang="zh-CN" altLang="en-US" sz="2600">
                <a:sym typeface="+mn-ea"/>
              </a:rPr>
              <a:t>在选择</a:t>
            </a:r>
            <a:r>
              <a:rPr lang="en-US" altLang="zh-CN" sz="2600">
                <a:sym typeface="+mn-ea"/>
              </a:rPr>
              <a:t>(x, y)</a:t>
            </a:r>
            <a:r>
              <a:rPr lang="zh-CN" altLang="en-US" sz="2600">
                <a:sym typeface="+mn-ea"/>
              </a:rPr>
              <a:t>时，我们返回Wiskey</a:t>
            </a:r>
            <a:r>
              <a:rPr lang="zh-CN" altLang="en-US" sz="2600">
                <a:sym typeface="+mn-ea"/>
              </a:rPr>
              <a:t>收益表</a:t>
            </a:r>
            <a:r>
              <a:rPr lang="en-US" altLang="zh-CN" sz="2600">
                <a:sym typeface="+mn-ea"/>
              </a:rPr>
              <a:t>(y,x)</a:t>
            </a:r>
            <a:r>
              <a:rPr lang="zh-CN" altLang="en-US" sz="2600">
                <a:sym typeface="+mn-ea"/>
              </a:rPr>
              <a:t>，判断是不是自己对应的最大值的行。</a:t>
            </a:r>
            <a:endParaRPr lang="zh-CN" altLang="en-US" sz="2600">
              <a:sym typeface="+mn-ea"/>
            </a:endParaRPr>
          </a:p>
          <a:p>
            <a:endParaRPr lang="zh-CN" altLang="en-US" sz="2600">
              <a:sym typeface="+mn-ea"/>
            </a:endParaRPr>
          </a:p>
          <a:p>
            <a:endParaRPr lang="en-US" altLang="zh-CN" sz="26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取石子游戏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 b="1"/>
              <a:t>两个人玩取石子游戏，</a:t>
            </a:r>
            <a:r>
              <a:rPr lang="zh-CN" altLang="en-US" sz="28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每一次操作</a:t>
            </a:r>
            <a:r>
              <a:rPr lang="en-US" altLang="zh-CN" sz="28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A</a:t>
            </a:r>
            <a:r>
              <a:rPr lang="zh-CN" altLang="en-US" sz="28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和</a:t>
            </a:r>
            <a:r>
              <a:rPr lang="en-US" altLang="zh-CN" sz="28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B</a:t>
            </a:r>
            <a:r>
              <a:rPr lang="zh-CN" altLang="en-US" sz="2800" b="1">
                <a:latin typeface="Arial Regular" panose="020B0604020202090204" charset="0"/>
                <a:cs typeface="Arial Regular" panose="020B0604020202090204" charset="0"/>
                <a:sym typeface="+mn-ea"/>
              </a:rPr>
              <a:t>可以从任意一堆石子中取出任意数量的石子，至少取一颗，至多取出这一堆剩下的所有石子，取完者胜利</a:t>
            </a:r>
            <a:endParaRPr lang="zh-CN" altLang="en-US" sz="2800" b="1">
              <a:latin typeface="Arial Regular" panose="020B0604020202090204" charset="0"/>
              <a:cs typeface="Arial Regular" panose="020B0604020202090204" charset="0"/>
            </a:endParaRPr>
          </a:p>
          <a:p>
            <a:endParaRPr lang="zh-CN" altLang="en-US" sz="2800"/>
          </a:p>
          <a:p>
            <a:r>
              <a:rPr lang="zh-CN" altLang="en-US" sz="2800"/>
              <a:t>有</a:t>
            </a:r>
            <a:r>
              <a:rPr lang="en-US" altLang="zh-CN" sz="2800"/>
              <a:t>3</a:t>
            </a:r>
            <a:r>
              <a:rPr lang="zh-CN" altLang="en-US" sz="2800"/>
              <a:t>堆石子，</a:t>
            </a:r>
            <a:r>
              <a:rPr lang="zh-CN" altLang="en-US" sz="2800">
                <a:sym typeface="+mn-ea"/>
              </a:rPr>
              <a:t>分别有</a:t>
            </a:r>
            <a:r>
              <a:rPr lang="en-US" altLang="zh-CN" sz="2800">
                <a:sym typeface="+mn-ea"/>
              </a:rPr>
              <a:t>3 6 9</a:t>
            </a:r>
            <a:r>
              <a:rPr lang="zh-CN" altLang="en-US" sz="2800">
                <a:sym typeface="+mn-ea"/>
              </a:rPr>
              <a:t>个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/>
              <a:t>是否存在先手必胜策略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Nim</a:t>
            </a:r>
            <a:r>
              <a:rPr lang="zh-CN" altLang="en-US" sz="4000"/>
              <a:t>博弈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先手从</a:t>
            </a:r>
            <a:r>
              <a:rPr lang="en-US" altLang="zh-CN" b="1"/>
              <a:t>9</a:t>
            </a:r>
            <a:r>
              <a:rPr lang="zh-CN" altLang="en-US" b="1"/>
              <a:t>颗石子那堆取</a:t>
            </a:r>
            <a:r>
              <a:rPr lang="en-US" altLang="zh-CN" b="1"/>
              <a:t>5</a:t>
            </a:r>
            <a:r>
              <a:rPr lang="zh-CN" altLang="en-US" b="1"/>
              <a:t>颗 必胜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latin typeface="Arial Regular" panose="020B0604020202090204" charset="0"/>
                <a:cs typeface="Arial Regular" panose="020B0604020202090204" charset="0"/>
                <a:sym typeface="+mn-ea"/>
              </a:rPr>
              <a:t>问题：共有N堆石子，编号1..n，第i堆中有个a[i]个石子</a:t>
            </a:r>
            <a:endParaRPr lang="zh-CN" altLang="en-US" sz="2400">
              <a:latin typeface="Arial Regular" panose="020B0604020202090204" charset="0"/>
              <a:cs typeface="Arial Regular" panose="020B0604020202090204" charset="0"/>
            </a:endParaRPr>
          </a:p>
          <a:p>
            <a:endParaRPr lang="zh-CN" altLang="en-US" sz="240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zh-CN" altLang="en-US" sz="2400">
                <a:latin typeface="Arial Regular" panose="020B0604020202090204" charset="0"/>
                <a:cs typeface="Arial Regular" panose="020B0604020202090204" charset="0"/>
                <a:sym typeface="+mn-ea"/>
              </a:rPr>
              <a:t>每一次操作Alice和Bob可以从任意一堆石子中取出任意数量的石子，至少取一颗，至多取出这一堆剩下的所有石子</a:t>
            </a:r>
            <a:endParaRPr lang="zh-CN" altLang="en-US" sz="2400">
              <a:latin typeface="Arial Regular" panose="020B0604020202090204" charset="0"/>
              <a:cs typeface="Arial Regular" panose="020B0604020202090204" charset="0"/>
            </a:endParaRPr>
          </a:p>
          <a:p>
            <a:endParaRPr lang="zh-CN" altLang="en-US" sz="240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zh-CN" altLang="en-US" sz="2400">
                <a:latin typeface="Arial Regular" panose="020B0604020202090204" charset="0"/>
                <a:cs typeface="Arial Regular" panose="020B0604020202090204" charset="0"/>
                <a:sym typeface="+mn-ea"/>
              </a:rPr>
              <a:t>结论：对于一个局面，当且仅当a[1] xor a[2] xor ...xor a[n] = 0时，该局面为P局面，即必败局面。</a:t>
            </a:r>
            <a:endParaRPr lang="zh-CN" altLang="en-US" sz="2400">
              <a:latin typeface="Arial Regular" panose="020B0604020202090204" charset="0"/>
              <a:cs typeface="Arial Regular" panose="020B0604020202090204" charset="0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Nim</a:t>
            </a:r>
            <a:r>
              <a:rPr lang="zh-CN" altLang="en-US" sz="4000"/>
              <a:t>博弈  证明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atinLnBrk="0">
              <a:spcBef>
                <a:spcPts val="600"/>
              </a:spcBef>
            </a:pPr>
            <a:r>
              <a:rPr lang="en-US" altLang="zh-CN" sz="2200">
                <a:latin typeface="Arial Regular" panose="020B0604020202090204" charset="0"/>
                <a:cs typeface="Arial Regular" panose="020B0604020202090204" charset="0"/>
              </a:rPr>
              <a:t>1. </a:t>
            </a:r>
            <a:r>
              <a:rPr lang="zh-CN" altLang="en-US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所有物品都被取光是一个必败局面(对手取走最后一件物品，对手已经获得胜利)，此时显然有a[1] xor a[2] xor ...xor a[n] = 0</a:t>
            </a:r>
            <a:endParaRPr lang="zh-CN" altLang="en-US" sz="22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latinLnBrk="0">
              <a:spcBef>
                <a:spcPts val="600"/>
              </a:spcBef>
            </a:pPr>
            <a:endParaRPr lang="en-US" altLang="zh-CN" sz="2200">
              <a:latin typeface="Arial Regular" panose="020B0604020202090204" charset="0"/>
              <a:cs typeface="Arial Regular" panose="020B0604020202090204" charset="0"/>
            </a:endParaRPr>
          </a:p>
          <a:p>
            <a:pPr latinLnBrk="0">
              <a:spcBef>
                <a:spcPts val="600"/>
              </a:spcBef>
            </a:pPr>
            <a:r>
              <a:rPr lang="en-US" altLang="zh-CN" sz="2200">
                <a:latin typeface="Arial Regular" panose="020B0604020202090204" charset="0"/>
                <a:cs typeface="Arial Regular" panose="020B0604020202090204" charset="0"/>
              </a:rPr>
              <a:t>2. 对于任意一个局面，</a:t>
            </a:r>
            <a:r>
              <a:rPr lang="zh-CN" altLang="en-US" sz="2200">
                <a:latin typeface="Arial Regular" panose="020B0604020202090204" charset="0"/>
                <a:cs typeface="Arial Regular" panose="020B0604020202090204" charset="0"/>
              </a:rPr>
              <a:t>如果</a:t>
            </a:r>
            <a:r>
              <a:rPr lang="zh-CN" altLang="en-US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a[1] xor a[2] xor ...xor a[n] </a:t>
            </a:r>
            <a:r>
              <a:rPr lang="en-US" altLang="zh-CN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= x</a:t>
            </a:r>
            <a:r>
              <a:rPr lang="zh-CN" altLang="en-US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不等于</a:t>
            </a:r>
            <a:r>
              <a:rPr lang="en-US" altLang="zh-CN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0</a:t>
            </a:r>
            <a:r>
              <a:rPr lang="zh-CN" altLang="en-US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，</a:t>
            </a:r>
            <a:r>
              <a:rPr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如果x二进制表示下最高位的1在第k位</a:t>
            </a:r>
            <a:r>
              <a:rPr lang="zh-CN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，我们可以取走这部分</a:t>
            </a:r>
            <a:r>
              <a:rPr lang="zh-CN" altLang="en-US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，从而得到了一个各堆石子数异或起来等于0 的局面。</a:t>
            </a:r>
            <a:endParaRPr lang="zh-CN" altLang="en-US" sz="22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latinLnBrk="0">
              <a:spcBef>
                <a:spcPts val="600"/>
              </a:spcBef>
            </a:pPr>
            <a:endParaRPr lang="zh-CN" altLang="en-US" sz="22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  <a:p>
            <a:pPr latinLnBrk="0">
              <a:spcBef>
                <a:spcPts val="600"/>
              </a:spcBef>
            </a:pPr>
            <a:r>
              <a:rPr lang="en-US" altLang="zh-CN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3.对面任意一个局面，如果</a:t>
            </a:r>
            <a:r>
              <a:rPr lang="zh-CN" altLang="en-US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a[1] xor a[2] xor ...xor a[n] </a:t>
            </a:r>
            <a:r>
              <a:rPr lang="en-US" altLang="zh-CN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= 0</a:t>
            </a:r>
            <a:r>
              <a:rPr lang="zh-CN" altLang="en-US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，那么无论如何取石子，得到的局面下各堆石子异或起来都不等于0。对方把你取走后这部分的值又重置成 异或和为</a:t>
            </a:r>
            <a:r>
              <a:rPr lang="en-US" altLang="zh-CN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0</a:t>
            </a:r>
            <a:r>
              <a:rPr lang="zh-CN" altLang="en-US" sz="2200">
                <a:latin typeface="Arial Regular" panose="020B0604020202090204" charset="0"/>
                <a:cs typeface="Arial Regular" panose="020B0604020202090204" charset="0"/>
                <a:sym typeface="+mn-ea"/>
              </a:rPr>
              <a:t>的情况，最终你拿到的一定是必败态。</a:t>
            </a:r>
            <a:endParaRPr lang="zh-CN" altLang="en-US" sz="22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常见的博弈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巴什博弈：只有一堆石子共n个。每次从最少取1个，最多取m个，最后取光的人取胜。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sz="2000" b="1">
                <a:latin typeface="Arial Bold" panose="020B0604020202090204" charset="0"/>
                <a:cs typeface="Arial Bold" panose="020B0604020202090204" charset="0"/>
              </a:rPr>
              <a:t>反Nim</a:t>
            </a:r>
            <a:r>
              <a:rPr lang="zh-CN" sz="2000"/>
              <a:t>博弈：正常的nim游戏是取走最后一颗的人获胜，而反nim游戏是取走最后一颗的人输。</a:t>
            </a:r>
            <a:endParaRPr lang="zh-CN" sz="2000"/>
          </a:p>
          <a:p>
            <a:endParaRPr lang="zh-CN" sz="2000"/>
          </a:p>
          <a:p>
            <a:r>
              <a:rPr lang="zh-CN" sz="2000" b="1">
                <a:latin typeface="Arial Bold" panose="020B0604020202090204" charset="0"/>
                <a:cs typeface="Arial Bold" panose="020B0604020202090204" charset="0"/>
              </a:rPr>
              <a:t>威佐夫</a:t>
            </a:r>
            <a:r>
              <a:rPr lang="zh-CN" sz="2000"/>
              <a:t>博弈：两堆石子，每次可以取一堆或两堆，从两堆中取得时候个数必须相同，先取完的获胜。</a:t>
            </a:r>
            <a:endParaRPr lang="zh-CN" sz="2000"/>
          </a:p>
          <a:p>
            <a:endParaRPr lang="zh-CN" sz="2000"/>
          </a:p>
          <a:p>
            <a:r>
              <a:rPr lang="zh-CN" sz="2000" b="1">
                <a:latin typeface="Arial Bold" panose="020B0604020202090204" charset="0"/>
                <a:cs typeface="Arial Bold" panose="020B0604020202090204" charset="0"/>
              </a:rPr>
              <a:t>Lasker</a:t>
            </a:r>
            <a:r>
              <a:rPr lang="en-US" altLang="zh-CN" sz="2000" b="1">
                <a:latin typeface="Arial Bold" panose="020B0604020202090204" charset="0"/>
                <a:cs typeface="Arial Bold" panose="020B0604020202090204" charset="0"/>
              </a:rPr>
              <a:t>'</a:t>
            </a:r>
            <a:r>
              <a:rPr lang="zh-CN" sz="2000" b="1">
                <a:latin typeface="Arial Bold" panose="020B0604020202090204" charset="0"/>
                <a:cs typeface="Arial Bold" panose="020B0604020202090204" charset="0"/>
              </a:rPr>
              <a:t>s Nim</a:t>
            </a:r>
            <a:r>
              <a:rPr lang="zh-CN" sz="2000"/>
              <a:t>博弈：Alice和Bob轮流取石子，每一次可以从任意一堆中拿走任意个石子，也可以将一堆石子分为两个小堆。先拿完者获胜</a:t>
            </a:r>
            <a:endParaRPr 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博弈树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200"/>
              <a:t>分钱币博弈。有一堆钱币，由两位选手轮流进行分堆。要求每个选手每次只能把其中某一堆分成数目不等的两小堆，直到不能再分为止。哪个选手遇到不能再分的情况，就为输。</a:t>
            </a:r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r>
              <a:rPr lang="zh-CN" altLang="en-US" sz="2200"/>
              <a:t>假设这堆钱币的数量为7。博弈树如下。有max和min两个选手，节点中的min和max，表示当前节点由响应的选手进行选择。</a:t>
            </a:r>
            <a:endParaRPr lang="zh-CN" altLang="en-US" sz="2200"/>
          </a:p>
          <a:p>
            <a:endParaRPr lang="zh-CN" altLang="en-US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博弈树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9670" y="1417955"/>
            <a:ext cx="6804025" cy="5278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极小极大搜索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称我方为MAX，对方为MIN，图示如下：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例如，对于如下的局势，假设从左往右搜索，根节点的数值为我方赢面（倒推值）：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2336165"/>
            <a:ext cx="8020685" cy="175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极小极大搜索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53235"/>
            <a:ext cx="82296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极小极大搜索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我方应选择中间的路线。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因为，如果选择左边的路线，最差的赢面是3；如果选择中间的路线，最差的赢面是15；如果选择右边的路线，最差的赢面是1。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虽然选择右边的路线可能有22的赢面，但对方也可能使我方只有1的赢面，假设对方会选择使得我方赢面最小的方向走，那么经过权衡，显然选择中间的路线更为稳妥。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小游戏</a:t>
            </a:r>
            <a:endParaRPr lang="zh-CN" altLang="en-US" sz="4000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三</a:t>
            </a:r>
            <a:r>
              <a:rPr lang="en-US" altLang="zh-CN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个囚犯先后从10颗绿豆中抓绿豆。抓得最多和最少的人将被处死，不能交流，可以摸出剩下绿豆的数量，谁的存活几率最大？</a:t>
            </a:r>
            <a:endParaRPr lang="en-US" altLang="zh-CN" sz="28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marL="0" indent="0" eaLnBrk="1" hangingPunct="1">
              <a:buNone/>
            </a:pPr>
            <a:endParaRPr lang="en-US" altLang="zh-CN" sz="28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marL="0" indent="0" eaLnBrk="1" hangingPunct="1">
              <a:buNone/>
            </a:pPr>
            <a:r>
              <a:rPr lang="en-US" altLang="zh-CN" sz="22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  提示：</a:t>
            </a:r>
            <a:endParaRPr lang="en-US" altLang="zh-CN" sz="22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marL="0" indent="0" eaLnBrk="1" hangingPunct="1">
              <a:buNone/>
            </a:pPr>
            <a:r>
              <a:rPr lang="en-US" altLang="zh-CN" sz="22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    1、他们都是很聪明的人</a:t>
            </a:r>
            <a:endParaRPr lang="zh-CN" altLang="en-US" sz="22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marL="0" indent="0" eaLnBrk="1" hangingPunct="1">
              <a:buNone/>
            </a:pPr>
            <a:r>
              <a:rPr lang="en-US" altLang="zh-CN" sz="22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    2、</a:t>
            </a:r>
            <a:r>
              <a:rPr lang="en-US" altLang="zh-CN" sz="2200" dirty="0">
                <a:solidFill>
                  <a:schemeClr val="tx1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他们的</a:t>
            </a:r>
            <a:r>
              <a:rPr lang="en-US" altLang="zh-CN" sz="2200" dirty="0">
                <a:solidFill>
                  <a:srgbClr val="FF0000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原则</a:t>
            </a:r>
            <a:r>
              <a:rPr lang="en-US" altLang="zh-CN" sz="2200" dirty="0">
                <a:solidFill>
                  <a:schemeClr val="tx1"/>
                </a:solidFill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是先求保命，再去多杀人</a:t>
            </a:r>
            <a:endParaRPr lang="en-US" altLang="zh-CN" sz="2200" dirty="0">
              <a:solidFill>
                <a:schemeClr val="tx1"/>
              </a:solidFill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marL="0" indent="0" eaLnBrk="1" hangingPunct="1">
              <a:buNone/>
            </a:pPr>
            <a:r>
              <a:rPr lang="en-US" altLang="zh-CN" sz="22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    3、10颗不必都分完，但要保证每人至少抓一颗</a:t>
            </a:r>
            <a:endParaRPr lang="en-US" altLang="zh-CN" sz="22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marL="0" indent="0" eaLnBrk="1" hangingPunct="1">
              <a:buNone/>
            </a:pPr>
            <a:r>
              <a:rPr lang="en-US" altLang="zh-CN" sz="22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    4、若有重复的情况，则也算最大和最小，一并处死</a:t>
            </a:r>
            <a:endParaRPr lang="en-US" altLang="zh-CN" sz="28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pPr eaLnBrk="1" hangingPunct="1"/>
            <a:endParaRPr lang="en-US" altLang="zh-CN" sz="28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2892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极小极大搜索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37360"/>
            <a:ext cx="8229600" cy="4375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极小极大搜索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600"/>
              <a:t>实际上，在看右边的路线时，当发现赢面可能为1就不必再去看赢面为12、20、22的分支了，因为已经可以确定右边的路线不是最好的。这个过程就是剪枝，可以避免不必要的计算。</a:t>
            </a:r>
            <a:endParaRPr lang="zh-CN" altLang="en-US" sz="2600"/>
          </a:p>
          <a:p>
            <a:endParaRPr lang="zh-CN" altLang="en-US"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l-GR" altLang="zh-CN" dirty="0"/>
            </a:br>
            <a:br>
              <a:rPr lang="el-GR" altLang="zh-CN" dirty="0"/>
            </a:br>
            <a:r>
              <a:rPr lang="el-GR" altLang="zh-CN" dirty="0"/>
              <a:t>α-β</a:t>
            </a:r>
            <a:r>
              <a:rPr lang="zh-CN" altLang="en-US" dirty="0"/>
              <a:t>剪枝优化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简单讲就是搜索过程中去维护一个最小值和最大值（或者说是上下界），比最小值还小或比最大值还大的就不往下搜索（剪枝剪掉）。有点像最短路</a:t>
            </a:r>
            <a:r>
              <a:rPr lang="en-US" altLang="zh-CN" sz="2800" dirty="0"/>
              <a:t>dijkstra</a:t>
            </a:r>
            <a:r>
              <a:rPr lang="zh-CN" altLang="en-US" sz="2800" dirty="0"/>
              <a:t>中的松弛操作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https://acm.hdu.edu.cn/showproblem.php?pid=1822</a:t>
            </a:r>
            <a:endParaRPr lang="zh-CN" altLang="en-US" sz="2400"/>
          </a:p>
          <a:p>
            <a:r>
              <a:rPr lang="zh-CN" altLang="en-US" sz="2400"/>
              <a:t>（纳什博弈）</a:t>
            </a:r>
            <a:endParaRPr lang="zh-CN" altLang="en-US" sz="2400"/>
          </a:p>
          <a:p>
            <a:r>
              <a:rPr lang="zh-CN" altLang="en-US" sz="2400"/>
              <a:t>https://acm.hdu.edu.cn/showproblem.php?pid=2176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Nim</a:t>
            </a:r>
            <a:r>
              <a:rPr lang="zh-CN" altLang="en-US" sz="2400"/>
              <a:t>博弈）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1200" y="2667000"/>
            <a:ext cx="51054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sym typeface="+mn-ea"/>
              </a:rPr>
              <a:t>谢谢大家</a:t>
            </a:r>
            <a:endParaRPr lang="zh-CN" altLang="en-US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小游戏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3710"/>
            <a:ext cx="8229600" cy="4799965"/>
          </a:xfrm>
        </p:spPr>
        <p:txBody>
          <a:bodyPr/>
          <a:lstStyle/>
          <a:p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8  1  1    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全死</a:t>
            </a:r>
            <a:endParaRPr lang="en-US" altLang="zh-CN" sz="26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7  2  1    B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活</a:t>
            </a:r>
            <a:endParaRPr lang="en-US" altLang="zh-CN" sz="26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6  3  1    B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活</a:t>
            </a:r>
            <a:endParaRPr lang="en-US" altLang="zh-CN" sz="26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5  4  1    B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活</a:t>
            </a:r>
            <a:endParaRPr lang="en-US" altLang="zh-CN" sz="26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4  3  3    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全死  </a:t>
            </a:r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(B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有其他选择</a:t>
            </a:r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,  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但最终结果还是全死</a:t>
            </a:r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)</a:t>
            </a:r>
            <a:endParaRPr lang="en-US" altLang="zh-CN" sz="26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3  3  4    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全死</a:t>
            </a:r>
            <a:endParaRPr lang="en-US" altLang="zh-CN" sz="26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2  2  3    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全死</a:t>
            </a:r>
            <a:endParaRPr lang="en-US" altLang="zh-CN" sz="26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 sz="2600" dirty="0">
                <a:latin typeface="Arial Regular" panose="020B0604020202090204" charset="0"/>
                <a:cs typeface="Arial Regular" panose="020B0604020202090204" charset="0"/>
              </a:rPr>
              <a:t>1  1  2    </a:t>
            </a:r>
            <a:r>
              <a:rPr lang="zh-CN" altLang="en-US" sz="2600" dirty="0">
                <a:latin typeface="Arial Regular" panose="020B0604020202090204" charset="0"/>
                <a:cs typeface="Arial Regular" panose="020B0604020202090204" charset="0"/>
              </a:rPr>
              <a:t>全死</a:t>
            </a:r>
            <a:endParaRPr lang="en-US" altLang="zh-CN" sz="2600" dirty="0">
              <a:latin typeface="Arial Regular" panose="020B0604020202090204" charset="0"/>
              <a:cs typeface="Arial Regular" panose="020B0604020202090204" charset="0"/>
            </a:endParaRPr>
          </a:p>
          <a:p>
            <a:endParaRPr lang="en-US" altLang="zh-CN" sz="2600" dirty="0"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小游戏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lang="zh-CN" altLang="en-US" dirty="0">
                <a:latin typeface="Arial Regular" panose="020B0604020202090204" charset="0"/>
                <a:cs typeface="Arial Regular" panose="020B0604020202090204" charset="0"/>
              </a:rPr>
              <a:t>必定死亡</a:t>
            </a:r>
            <a:endParaRPr lang="zh-CN" altLang="en-US" dirty="0">
              <a:latin typeface="Arial Regular" panose="020B0604020202090204" charset="0"/>
              <a:cs typeface="Arial Regular" panose="020B0604020202090204" charset="0"/>
            </a:endParaRPr>
          </a:p>
          <a:p>
            <a:endParaRPr lang="zh-CN" altLang="en-US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zh-CN" altLang="en-US" dirty="0">
                <a:latin typeface="Arial Regular" panose="020B0604020202090204" charset="0"/>
                <a:cs typeface="Arial Regular" panose="020B0604020202090204" charset="0"/>
              </a:rPr>
              <a:t>按题目中要求保命优先，再去多杀人。</a:t>
            </a:r>
            <a:endParaRPr lang="zh-CN" altLang="en-US" dirty="0">
              <a:latin typeface="Arial Regular" panose="020B0604020202090204" charset="0"/>
              <a:cs typeface="Arial Regular" panose="020B0604020202090204" charset="0"/>
            </a:endParaRPr>
          </a:p>
          <a:p>
            <a:endParaRPr lang="zh-CN" altLang="en-US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en-US" altLang="zh-CN" dirty="0">
                <a:latin typeface="Arial Regular" panose="020B0604020202090204" charset="0"/>
                <a:cs typeface="Arial Regular" panose="020B0604020202090204" charset="0"/>
              </a:rPr>
              <a:t>A</a:t>
            </a:r>
            <a:r>
              <a:rPr lang="zh-CN" altLang="en-US" dirty="0">
                <a:latin typeface="Arial Regular" panose="020B0604020202090204" charset="0"/>
                <a:cs typeface="Arial Regular" panose="020B0604020202090204" charset="0"/>
              </a:rPr>
              <a:t>保不了命，选择多杀人的结果：</a:t>
            </a:r>
            <a:r>
              <a:rPr lang="zh-CN" altLang="en-US" dirty="0">
                <a:solidFill>
                  <a:srgbClr val="FF0000"/>
                </a:solidFill>
                <a:latin typeface="Arial Regular" panose="020B0604020202090204" charset="0"/>
                <a:cs typeface="Arial Regular" panose="020B0604020202090204" charset="0"/>
              </a:rPr>
              <a:t>团灭</a:t>
            </a:r>
            <a:endParaRPr lang="zh-CN" altLang="en-US" dirty="0">
              <a:latin typeface="Arial Regular" panose="020B0604020202090204" charset="0"/>
              <a:cs typeface="Arial Regular" panose="020B0604020202090204" charset="0"/>
            </a:endParaRPr>
          </a:p>
          <a:p>
            <a:endParaRPr lang="zh-CN" altLang="en-US" dirty="0"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概念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Arial Regular" panose="020B0604020202090204" charset="0"/>
                <a:cs typeface="Arial Regular" panose="020B0604020202090204" charset="0"/>
              </a:rPr>
              <a:t>博弈论</a:t>
            </a:r>
            <a:r>
              <a:rPr lang="en-US" altLang="zh-CN" sz="2400" dirty="0">
                <a:latin typeface="Arial Regular" panose="020B0604020202090204" charset="0"/>
                <a:cs typeface="Arial Regular" panose="020B0604020202090204" charset="0"/>
              </a:rPr>
              <a:t>(Game Theory)</a:t>
            </a:r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是相互依存情况中的理性行为的数学建模。博弈由这几个</a:t>
            </a:r>
            <a:r>
              <a:rPr lang="zh-CN" altLang="en-US" sz="2400" b="1" dirty="0">
                <a:latin typeface="Arial Regular" panose="020B0604020202090204" charset="0"/>
                <a:cs typeface="Arial Regular" panose="020B0604020202090204" charset="0"/>
              </a:rPr>
              <a:t>要素</a:t>
            </a:r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构成：</a:t>
            </a:r>
            <a:endParaRPr lang="zh-CN" altLang="en-US" sz="2400" dirty="0">
              <a:latin typeface="Arial Regular" panose="020B0604020202090204" charset="0"/>
              <a:cs typeface="Arial Regular" panose="020B0604020202090204" charset="0"/>
            </a:endParaRPr>
          </a:p>
          <a:p>
            <a:endParaRPr lang="zh-CN" altLang="en-US" sz="24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玩家</a:t>
            </a:r>
            <a:r>
              <a:rPr lang="en-US" altLang="zh-CN" sz="2400" dirty="0">
                <a:latin typeface="Arial Regular" panose="020B0604020202090204" charset="0"/>
                <a:cs typeface="Arial Regular" panose="020B0604020202090204" charset="0"/>
              </a:rPr>
              <a:t>(Players)</a:t>
            </a:r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：博弈的参与者</a:t>
            </a:r>
            <a:endParaRPr lang="zh-CN" altLang="en-US" sz="24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策略</a:t>
            </a:r>
            <a:r>
              <a:rPr lang="en-US" altLang="zh-CN" sz="2400" dirty="0">
                <a:latin typeface="Arial Regular" panose="020B0604020202090204" charset="0"/>
                <a:cs typeface="Arial Regular" panose="020B0604020202090204" charset="0"/>
              </a:rPr>
              <a:t>(Strategy)</a:t>
            </a:r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：博弈玩家各自的操作</a:t>
            </a:r>
            <a:endParaRPr lang="zh-CN" altLang="en-US" sz="24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收益</a:t>
            </a:r>
            <a:r>
              <a:rPr lang="en-US" altLang="zh-CN" sz="2400" dirty="0">
                <a:latin typeface="Arial Regular" panose="020B0604020202090204" charset="0"/>
                <a:cs typeface="Arial Regular" panose="020B0604020202090204" charset="0"/>
              </a:rPr>
              <a:t>(Payoff)</a:t>
            </a:r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：博弈玩家的收益，一般用矩阵来表示，在连续的时候也会写成函数。</a:t>
            </a:r>
            <a:endParaRPr lang="zh-CN" altLang="en-US" sz="24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信息</a:t>
            </a:r>
            <a:r>
              <a:rPr lang="en-US" altLang="zh-CN" sz="2400" dirty="0">
                <a:latin typeface="Arial Regular" panose="020B0604020202090204" charset="0"/>
                <a:cs typeface="Arial Regular" panose="020B0604020202090204" charset="0"/>
              </a:rPr>
              <a:t>(Information)</a:t>
            </a:r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：博弈玩家知道的信息</a:t>
            </a:r>
            <a:endParaRPr lang="zh-CN" altLang="en-US" sz="2400" dirty="0">
              <a:latin typeface="Arial Regular" panose="020B0604020202090204" charset="0"/>
              <a:cs typeface="Arial Regular" panose="020B0604020202090204" charset="0"/>
            </a:endParaRPr>
          </a:p>
          <a:p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理性</a:t>
            </a:r>
            <a:r>
              <a:rPr lang="en-US" altLang="zh-CN" sz="2400" dirty="0">
                <a:latin typeface="Arial Regular" panose="020B0604020202090204" charset="0"/>
                <a:cs typeface="Arial Regular" panose="020B0604020202090204" charset="0"/>
              </a:rPr>
              <a:t>(Rationality)</a:t>
            </a:r>
            <a:r>
              <a:rPr lang="zh-CN" altLang="en-US" sz="2400" dirty="0">
                <a:latin typeface="Arial Regular" panose="020B0604020202090204" charset="0"/>
                <a:cs typeface="Arial Regular" panose="020B0604020202090204" charset="0"/>
              </a:rPr>
              <a:t>：博弈玩家是理性的，在竞争的情况下使自己的收益最大化</a:t>
            </a:r>
            <a:endParaRPr lang="zh-CN" altLang="en-US" sz="2400" dirty="0">
              <a:latin typeface="Arial Regular" panose="020B0604020202090204" charset="0"/>
              <a:cs typeface="Arial Regular" panose="020B060402020209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概念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sz="2500" b="1" i="0" dirty="0">
                <a:solidFill>
                  <a:srgbClr val="121212"/>
                </a:solidFill>
                <a:effectLst/>
                <a:latin typeface="-apple-system"/>
              </a:rPr>
              <a:t>博弈论方法的本质</a:t>
            </a:r>
            <a:r>
              <a:rPr lang="en-US" altLang="zh-CN" sz="2500" b="1" i="0" dirty="0">
                <a:solidFill>
                  <a:srgbClr val="121212"/>
                </a:solidFill>
                <a:effectLst/>
                <a:latin typeface="-apple-system"/>
              </a:rPr>
              <a:t>——</a:t>
            </a:r>
            <a:r>
              <a:rPr lang="zh-CN" altLang="en-US" sz="2500" b="1" i="0" dirty="0">
                <a:solidFill>
                  <a:srgbClr val="121212"/>
                </a:solidFill>
                <a:effectLst/>
                <a:latin typeface="-apple-system"/>
              </a:rPr>
              <a:t>相互依存性</a:t>
            </a:r>
            <a:r>
              <a:rPr lang="zh-CN" altLang="en-US" sz="2500" b="0" i="0" dirty="0">
                <a:solidFill>
                  <a:srgbClr val="121212"/>
                </a:solidFill>
                <a:effectLst/>
                <a:latin typeface="-apple-system"/>
              </a:rPr>
              <a:t>：每一方的收益不仅依赖于自己的策略，同时也依赖其他参与方的策略。</a:t>
            </a:r>
            <a:endParaRPr lang="en-US" altLang="zh-CN" sz="25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zh-CN" altLang="en-US" sz="25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sz="2500" b="1" i="0" dirty="0">
                <a:solidFill>
                  <a:srgbClr val="121212"/>
                </a:solidFill>
                <a:effectLst/>
                <a:latin typeface="-apple-system"/>
              </a:rPr>
              <a:t>博弈论研究的目标</a:t>
            </a:r>
            <a:r>
              <a:rPr lang="en-US" altLang="zh-CN" sz="2500" b="1" i="0" dirty="0">
                <a:solidFill>
                  <a:srgbClr val="121212"/>
                </a:solidFill>
                <a:effectLst/>
                <a:latin typeface="-apple-system"/>
              </a:rPr>
              <a:t>——</a:t>
            </a:r>
            <a:r>
              <a:rPr lang="zh-CN" altLang="en-US" sz="2500" b="1" i="0" dirty="0">
                <a:solidFill>
                  <a:srgbClr val="121212"/>
                </a:solidFill>
                <a:effectLst/>
                <a:latin typeface="-apple-system"/>
              </a:rPr>
              <a:t>均衡</a:t>
            </a:r>
            <a:r>
              <a:rPr lang="zh-CN" altLang="en-US" sz="2500" b="0" i="0" dirty="0">
                <a:solidFill>
                  <a:srgbClr val="121212"/>
                </a:solidFill>
                <a:effectLst/>
                <a:latin typeface="-apple-system"/>
              </a:rPr>
              <a:t>：因为博弈的参与方的策略改变会造成收益的变化，所以，各玩家会调整策略使自己的收益最大。在这样的情况下，一个“稳定”的策略选择是值得研究的。各个玩家选择了各自的策略之后，没有动机去改变当前的策略，就形成了稳定的状态。</a:t>
            </a:r>
            <a:endParaRPr lang="zh-CN" altLang="en-US" sz="2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7740" y="5184775"/>
            <a:ext cx="2128520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纳什均衡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dirty="0">
                <a:sym typeface="+mn-ea"/>
              </a:rPr>
              <a:t>博弈论中有一个非常著名的理论：</a:t>
            </a:r>
            <a:r>
              <a:rPr lang="zh-CN" altLang="en-US" sz="2400" b="1" dirty="0">
                <a:sym typeface="+mn-ea"/>
              </a:rPr>
              <a:t>纳什均衡</a:t>
            </a:r>
            <a:endParaRPr lang="zh-CN" altLang="en-US" sz="2400" b="1" dirty="0">
              <a:sym typeface="+mn-ea"/>
            </a:endParaRPr>
          </a:p>
          <a:p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该理论是由著名的经济学家，博弈论创始人，诺贝尔奖获得者约翰·纳什提出的，也就是电影《美丽心灵》的男主角原型。</a:t>
            </a:r>
            <a:endParaRPr lang="zh-CN" altLang="en-US" sz="24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425" y="3508375"/>
            <a:ext cx="31051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纳什均衡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该理论是说：</a:t>
            </a:r>
            <a:r>
              <a:rPr lang="zh-CN" altLang="en-US" sz="2400" dirty="0">
                <a:solidFill>
                  <a:schemeClr val="tx1"/>
                </a:solidFill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非合作类博弈</a:t>
            </a:r>
            <a:r>
              <a:rPr lang="zh-CN" altLang="en-US" sz="2400" dirty="0"/>
              <a:t>中，存在一种策略组合，使得每个参与人的策略是对其他参与人策略的最优反应。如果参与者当前选择的策略形成了“纳什均衡”，那么对于任何一位参与者来说，单方更改自己的策略不会带来任何好处。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敌不动，我不动；敌一动，我乱动；敌乱动，我不动。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纳什均衡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17663"/>
            <a:ext cx="8229600" cy="4411662"/>
          </a:xfrm>
        </p:spPr>
        <p:txBody>
          <a:bodyPr/>
          <a:p>
            <a:r>
              <a:rPr lang="zh-CN" altLang="en-US" sz="2000"/>
              <a:t>U.F.O集团和Wiskey竞争，写网络小说，两方都会往自己利益最大化的方向前进，两者轮流决策，不能改变对方的决策，并且两者的决策信息是公开的。</a:t>
            </a:r>
            <a:r>
              <a:rPr lang="zh-CN" altLang="en-US" sz="2000">
                <a:sym typeface="+mn-ea"/>
              </a:rPr>
              <a:t>U.F.O</a:t>
            </a:r>
            <a:r>
              <a:rPr lang="zh-CN" altLang="en-US" sz="2000"/>
              <a:t>先手，当两者的利益已经最大化了，决策就会停止，这个点在博弈中就是Nash均衡点。</a:t>
            </a:r>
            <a:endParaRPr lang="zh-CN" altLang="en-US" sz="2000"/>
          </a:p>
          <a:p>
            <a:r>
              <a:rPr lang="zh-CN" altLang="en-US" sz="2000"/>
              <a:t>给你两人的收益表，请计算出</a:t>
            </a:r>
            <a:r>
              <a:rPr lang="zh-CN" altLang="en-US" sz="2000">
                <a:solidFill>
                  <a:srgbClr val="FF0000"/>
                </a:solidFill>
              </a:rPr>
              <a:t>Nash均衡点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8190" y="3401695"/>
            <a:ext cx="5086985" cy="3336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2609</Words>
  <Application>WPS 演示</Application>
  <PresentationFormat>全屏显示(4:3)</PresentationFormat>
  <Paragraphs>174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方正书宋_GBK</vt:lpstr>
      <vt:lpstr>Wingdings</vt:lpstr>
      <vt:lpstr>宋体</vt:lpstr>
      <vt:lpstr>汉仪书宋二KW</vt:lpstr>
      <vt:lpstr>-apple-system</vt:lpstr>
      <vt:lpstr>Thonburi</vt:lpstr>
      <vt:lpstr>微软雅黑</vt:lpstr>
      <vt:lpstr>汉仪旗黑</vt:lpstr>
      <vt:lpstr>宋体</vt:lpstr>
      <vt:lpstr>Arial Unicode MS</vt:lpstr>
      <vt:lpstr>Calibri</vt:lpstr>
      <vt:lpstr>Helvetica Neue</vt:lpstr>
      <vt:lpstr>-apple-system</vt:lpstr>
      <vt:lpstr>苹方-简</vt:lpstr>
      <vt:lpstr>Arial Regular</vt:lpstr>
      <vt:lpstr>宋体-简</vt:lpstr>
      <vt:lpstr>Apple Symbols</vt:lpstr>
      <vt:lpstr>Arial Bold</vt:lpstr>
      <vt:lpstr>Network</vt:lpstr>
      <vt:lpstr>浅谈博弈论和博弈树</vt:lpstr>
      <vt:lpstr>小游戏</vt:lpstr>
      <vt:lpstr>小游戏</vt:lpstr>
      <vt:lpstr>小游戏</vt:lpstr>
      <vt:lpstr>概念</vt:lpstr>
      <vt:lpstr>概念</vt:lpstr>
      <vt:lpstr>PowerPoint 演示文稿</vt:lpstr>
      <vt:lpstr>纳什均衡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极小极大搜索</vt:lpstr>
      <vt:lpstr>PowerPoint 演示文稿</vt:lpstr>
      <vt:lpstr>PowerPoint 演示文稿</vt:lpstr>
      <vt:lpstr>PowerPoint 演示文稿</vt:lpstr>
      <vt:lpstr>PowerPoint 演示文稿</vt:lpstr>
      <vt:lpstr>  α-β剪枝优化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pavtlly</cp:lastModifiedBy>
  <cp:revision>1049</cp:revision>
  <cp:lastPrinted>2021-08-29T21:02:37Z</cp:lastPrinted>
  <dcterms:created xsi:type="dcterms:W3CDTF">2021-08-29T21:02:37Z</dcterms:created>
  <dcterms:modified xsi:type="dcterms:W3CDTF">2021-08-29T21:02:37Z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80A278B8C53E4BD8A189B2A02E666479</vt:lpwstr>
  </property>
  <property fmtid="{D5CDD505-2E9C-101B-9397-08002B2CF9AE}" pid="4" name="KSOProductBuildVer">
    <vt:lpwstr>2052-3.9.0.6159</vt:lpwstr>
  </property>
</Properties>
</file>