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1" r:id="rId6"/>
    <p:sldId id="259" r:id="rId7"/>
    <p:sldId id="304" r:id="rId8"/>
    <p:sldId id="265" r:id="rId9"/>
    <p:sldId id="291" r:id="rId10"/>
    <p:sldId id="292" r:id="rId11"/>
    <p:sldId id="294" r:id="rId12"/>
    <p:sldId id="337" r:id="rId13"/>
    <p:sldId id="306" r:id="rId14"/>
    <p:sldId id="295" r:id="rId15"/>
    <p:sldId id="296" r:id="rId16"/>
    <p:sldId id="324" r:id="rId17"/>
    <p:sldId id="297" r:id="rId18"/>
    <p:sldId id="298" r:id="rId19"/>
    <p:sldId id="299" r:id="rId20"/>
    <p:sldId id="300" r:id="rId21"/>
    <p:sldId id="301" r:id="rId22"/>
    <p:sldId id="340" r:id="rId23"/>
    <p:sldId id="302" r:id="rId24"/>
    <p:sldId id="303" r:id="rId25"/>
    <p:sldId id="307" r:id="rId26"/>
    <p:sldId id="320" r:id="rId27"/>
    <p:sldId id="321" r:id="rId28"/>
    <p:sldId id="322" r:id="rId29"/>
    <p:sldId id="338" r:id="rId30"/>
    <p:sldId id="339" r:id="rId31"/>
    <p:sldId id="326"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4660"/>
  </p:normalViewPr>
  <p:slideViewPr>
    <p:cSldViewPr>
      <p:cViewPr varScale="1">
        <p:scale>
          <a:sx n="81" d="100"/>
          <a:sy n="81" d="100"/>
        </p:scale>
        <p:origin x="1488" y="67"/>
      </p:cViewPr>
      <p:guideLst>
        <p:guide orient="horz" pos="2172"/>
        <p:guide pos="282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A1888-5B84-4577-8768-985065EE12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C2ED6-1423-43DF-8682-A25772950B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AC2ED6-1423-43DF-8682-A25772950B7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AC2ED6-1423-43DF-8682-A25772950B7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sp>
        <p:nvSpPr>
          <p:cNvPr id="22425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22426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57026B7E-415F-44E8-86C9-70ACD66291F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FDA7F1A-0599-42C2-AC56-141967E489E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B732CB1-DC92-435D-9D9E-7D8F243EE7E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0F461FB-A87F-410D-AD76-9ED295BA96C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2B99E0E-710B-499A-B7D1-D76DEDA59C85}"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7D3DEEE6-0A31-477E-A578-5704F2A398A5}"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half" idx="3"/>
          </p:nvPr>
        </p:nvSpPr>
        <p:spPr>
          <a:xfrm>
            <a:off x="457200" y="4000500"/>
            <a:ext cx="8229600" cy="2130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4ACBC043-ECD8-4DC3-8B49-E0DF2DC3B63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B0E58A6D-8486-43F8-9263-C8CE2B779FD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488B3895-5018-4845-A4A6-8414A6FFCB9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55F89C9-7ADC-4374-8F23-C2118BA7A76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3ED9C4A9-924F-4200-926D-F3C0EB996EC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6442460A-A8AB-4842-925B-DEBBA845BE0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9B145450-A7A1-469E-B66F-EAF81B11538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D732F8DE-0DE7-4ABA-972C-A3C0611CA85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504A9A2-0E6B-430A-BA0F-17891DE8B45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23237"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atin typeface="Arial" panose="020B0604020202020204" pitchFamily="34" charset="0"/>
                <a:ea typeface="宋体" panose="02010600030101010101" pitchFamily="2" charset="-122"/>
              </a:defRPr>
            </a:lvl1pPr>
          </a:lstStyle>
          <a:p>
            <a:pPr>
              <a:defRPr/>
            </a:pPr>
            <a:endParaRPr lang="en-US" altLang="zh-CN"/>
          </a:p>
        </p:txBody>
      </p:sp>
      <p:sp>
        <p:nvSpPr>
          <p:cNvPr id="223238"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atin typeface="Arial" panose="020B0604020202020204" pitchFamily="34" charset="0"/>
                <a:ea typeface="宋体" panose="02010600030101010101" pitchFamily="2" charset="-122"/>
              </a:defRPr>
            </a:lvl1pPr>
          </a:lstStyle>
          <a:p>
            <a:pPr>
              <a:defRPr/>
            </a:pPr>
            <a:endParaRPr lang="en-US" altLang="zh-CN"/>
          </a:p>
        </p:txBody>
      </p:sp>
      <p:sp>
        <p:nvSpPr>
          <p:cNvPr id="223239"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atin typeface="Arial" panose="020B0604020202020204" pitchFamily="34" charset="0"/>
                <a:ea typeface="宋体" panose="02010600030101010101" pitchFamily="2" charset="-122"/>
              </a:defRPr>
            </a:lvl1pPr>
          </a:lstStyle>
          <a:p>
            <a:pPr>
              <a:defRPr/>
            </a:pPr>
            <a:fld id="{A24624A9-9679-4E1E-A14F-39B2C0BCCC1E}" type="slidenum">
              <a:rPr lang="en-US" altLang="zh-CN"/>
            </a:fld>
            <a:endParaRPr lang="en-US" altLang="zh-CN"/>
          </a:p>
        </p:txBody>
      </p:sp>
      <p:grpSp>
        <p:nvGrpSpPr>
          <p:cNvPr id="1032" name="Group 8"/>
          <p:cNvGrpSpPr/>
          <p:nvPr/>
        </p:nvGrpSpPr>
        <p:grpSpPr bwMode="auto">
          <a:xfrm>
            <a:off x="8153400" y="152400"/>
            <a:ext cx="792163" cy="1295400"/>
            <a:chOff x="5136" y="960"/>
            <a:chExt cx="528" cy="864"/>
          </a:xfrm>
        </p:grpSpPr>
        <p:sp>
          <p:nvSpPr>
            <p:cNvPr id="223241"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2"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3" name="Oval 11"/>
            <p:cNvSpPr>
              <a:spLocks noChangeArrowheads="1"/>
            </p:cNvSpPr>
            <p:nvPr/>
          </p:nvSpPr>
          <p:spPr bwMode="auto">
            <a:xfrm>
              <a:off x="5360" y="960"/>
              <a:ext cx="79" cy="80"/>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4" name="Oval 12"/>
            <p:cNvSpPr>
              <a:spLocks noChangeArrowheads="1"/>
            </p:cNvSpPr>
            <p:nvPr/>
          </p:nvSpPr>
          <p:spPr bwMode="auto">
            <a:xfrm>
              <a:off x="5136" y="1072"/>
              <a:ext cx="80" cy="79"/>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5" name="Oval 13"/>
            <p:cNvSpPr>
              <a:spLocks noChangeArrowheads="1"/>
            </p:cNvSpPr>
            <p:nvPr/>
          </p:nvSpPr>
          <p:spPr bwMode="auto">
            <a:xfrm>
              <a:off x="5248" y="1072"/>
              <a:ext cx="79" cy="79"/>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6" name="Oval 14"/>
            <p:cNvSpPr>
              <a:spLocks noChangeArrowheads="1"/>
            </p:cNvSpPr>
            <p:nvPr/>
          </p:nvSpPr>
          <p:spPr bwMode="auto">
            <a:xfrm>
              <a:off x="5360" y="1072"/>
              <a:ext cx="79" cy="79"/>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7" name="Oval 15"/>
            <p:cNvSpPr>
              <a:spLocks noChangeArrowheads="1"/>
            </p:cNvSpPr>
            <p:nvPr/>
          </p:nvSpPr>
          <p:spPr bwMode="auto">
            <a:xfrm>
              <a:off x="5472" y="1072"/>
              <a:ext cx="79" cy="79"/>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8" name="Oval 16"/>
            <p:cNvSpPr>
              <a:spLocks noChangeArrowheads="1"/>
            </p:cNvSpPr>
            <p:nvPr/>
          </p:nvSpPr>
          <p:spPr bwMode="auto">
            <a:xfrm>
              <a:off x="5136" y="1184"/>
              <a:ext cx="80" cy="79"/>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49" name="Oval 17"/>
            <p:cNvSpPr>
              <a:spLocks noChangeArrowheads="1"/>
            </p:cNvSpPr>
            <p:nvPr/>
          </p:nvSpPr>
          <p:spPr bwMode="auto">
            <a:xfrm>
              <a:off x="5248" y="1184"/>
              <a:ext cx="79" cy="79"/>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0" name="Oval 18"/>
            <p:cNvSpPr>
              <a:spLocks noChangeArrowheads="1"/>
            </p:cNvSpPr>
            <p:nvPr/>
          </p:nvSpPr>
          <p:spPr bwMode="auto">
            <a:xfrm>
              <a:off x="5360" y="1184"/>
              <a:ext cx="79" cy="79"/>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1" name="Oval 19"/>
            <p:cNvSpPr>
              <a:spLocks noChangeArrowheads="1"/>
            </p:cNvSpPr>
            <p:nvPr/>
          </p:nvSpPr>
          <p:spPr bwMode="auto">
            <a:xfrm>
              <a:off x="5472" y="1184"/>
              <a:ext cx="79" cy="79"/>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2" name="Oval 20"/>
            <p:cNvSpPr>
              <a:spLocks noChangeArrowheads="1"/>
            </p:cNvSpPr>
            <p:nvPr/>
          </p:nvSpPr>
          <p:spPr bwMode="auto">
            <a:xfrm>
              <a:off x="5584" y="1184"/>
              <a:ext cx="80" cy="79"/>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3"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4"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5" name="Oval 23"/>
            <p:cNvSpPr>
              <a:spLocks noChangeArrowheads="1"/>
            </p:cNvSpPr>
            <p:nvPr/>
          </p:nvSpPr>
          <p:spPr bwMode="auto">
            <a:xfrm>
              <a:off x="5360" y="1296"/>
              <a:ext cx="79" cy="80"/>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6" name="Oval 24"/>
            <p:cNvSpPr>
              <a:spLocks noChangeArrowheads="1"/>
            </p:cNvSpPr>
            <p:nvPr/>
          </p:nvSpPr>
          <p:spPr bwMode="auto">
            <a:xfrm>
              <a:off x="5472" y="1296"/>
              <a:ext cx="79" cy="80"/>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7"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8"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59" name="Oval 27"/>
            <p:cNvSpPr>
              <a:spLocks noChangeArrowheads="1"/>
            </p:cNvSpPr>
            <p:nvPr/>
          </p:nvSpPr>
          <p:spPr bwMode="auto">
            <a:xfrm>
              <a:off x="5360" y="1408"/>
              <a:ext cx="79" cy="80"/>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0" name="Oval 28"/>
            <p:cNvSpPr>
              <a:spLocks noChangeArrowheads="1"/>
            </p:cNvSpPr>
            <p:nvPr/>
          </p:nvSpPr>
          <p:spPr bwMode="auto">
            <a:xfrm>
              <a:off x="5472" y="1408"/>
              <a:ext cx="79" cy="80"/>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1"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2"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3"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4" name="Oval 32"/>
            <p:cNvSpPr>
              <a:spLocks noChangeArrowheads="1"/>
            </p:cNvSpPr>
            <p:nvPr/>
          </p:nvSpPr>
          <p:spPr bwMode="auto">
            <a:xfrm>
              <a:off x="5360" y="1520"/>
              <a:ext cx="79" cy="79"/>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5" name="Oval 33"/>
            <p:cNvSpPr>
              <a:spLocks noChangeArrowheads="1"/>
            </p:cNvSpPr>
            <p:nvPr/>
          </p:nvSpPr>
          <p:spPr bwMode="auto">
            <a:xfrm>
              <a:off x="5472" y="1520"/>
              <a:ext cx="79" cy="79"/>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6" name="Oval 34"/>
            <p:cNvSpPr>
              <a:spLocks noChangeArrowheads="1"/>
            </p:cNvSpPr>
            <p:nvPr/>
          </p:nvSpPr>
          <p:spPr bwMode="auto">
            <a:xfrm>
              <a:off x="5136" y="1632"/>
              <a:ext cx="80" cy="79"/>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7" name="Oval 35"/>
            <p:cNvSpPr>
              <a:spLocks noChangeArrowheads="1"/>
            </p:cNvSpPr>
            <p:nvPr/>
          </p:nvSpPr>
          <p:spPr bwMode="auto">
            <a:xfrm>
              <a:off x="5248" y="1632"/>
              <a:ext cx="79" cy="79"/>
            </a:xfrm>
            <a:prstGeom prst="ellipse">
              <a:avLst/>
            </a:prstGeom>
            <a:solidFill>
              <a:schemeClr val="accent1"/>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8" name="Oval 36"/>
            <p:cNvSpPr>
              <a:spLocks noChangeArrowheads="1"/>
            </p:cNvSpPr>
            <p:nvPr/>
          </p:nvSpPr>
          <p:spPr bwMode="auto">
            <a:xfrm>
              <a:off x="5360" y="1632"/>
              <a:ext cx="79" cy="79"/>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69" name="Oval 37"/>
            <p:cNvSpPr>
              <a:spLocks noChangeArrowheads="1"/>
            </p:cNvSpPr>
            <p:nvPr/>
          </p:nvSpPr>
          <p:spPr bwMode="auto">
            <a:xfrm>
              <a:off x="5472" y="1632"/>
              <a:ext cx="79" cy="79"/>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70"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23271" name="Oval 39"/>
            <p:cNvSpPr>
              <a:spLocks noChangeArrowheads="1"/>
            </p:cNvSpPr>
            <p:nvPr/>
          </p:nvSpPr>
          <p:spPr bwMode="auto">
            <a:xfrm>
              <a:off x="5472" y="1744"/>
              <a:ext cx="79" cy="80"/>
            </a:xfrm>
            <a:prstGeom prst="ellipse">
              <a:avLst/>
            </a:prstGeom>
            <a:solidFill>
              <a:schemeClr val="folHlink"/>
            </a:solidFill>
            <a:ln w="9525">
              <a:noFill/>
              <a:round/>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com/problems/network-delay-tim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dblobgames.com/pathfinding/a-star/introductio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dblobgames.com/pathfinding/a-star/introduction.html"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GIF"/><Relationship Id="rId3" Type="http://schemas.openxmlformats.org/officeDocument/2006/relationships/tags" Target="../tags/tag5.xml"/><Relationship Id="rId2" Type="http://schemas.openxmlformats.org/officeDocument/2006/relationships/image" Target="../media/image12.GIF"/><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hyperlink" Target="https://www.redblobgames.com/pathfinding/a-star/introduction.html"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hyperlink" Target="https://leetcode-cn.com/problems/number-of-islan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a:t>游戏寻路算法之</a:t>
            </a:r>
            <a:r>
              <a:rPr lang="en-US" altLang="zh-CN"/>
              <a:t>A*</a:t>
            </a:r>
            <a:endParaRPr lang="zh-CN" altLang="en-US" dirty="0"/>
          </a:p>
        </p:txBody>
      </p:sp>
      <p:sp>
        <p:nvSpPr>
          <p:cNvPr id="3075" name="Rectangle 3"/>
          <p:cNvSpPr>
            <a:spLocks noGrp="1" noChangeArrowheads="1"/>
          </p:cNvSpPr>
          <p:nvPr>
            <p:ph type="subTitle" idx="1"/>
          </p:nvPr>
        </p:nvSpPr>
        <p:spPr>
          <a:xfrm>
            <a:off x="1716088" y="3887788"/>
            <a:ext cx="5257800" cy="1049337"/>
          </a:xfrm>
        </p:spPr>
        <p:txBody>
          <a:bodyPr/>
          <a:lstStyle/>
          <a:p>
            <a:pPr eaLnBrk="1" hangingPunct="1"/>
            <a:r>
              <a:rPr lang="zh-CN" altLang="en-US" sz="2800" dirty="0"/>
              <a:t>王超</a:t>
            </a:r>
            <a:endParaRPr lang="en-US" altLang="zh-CN" sz="2800" dirty="0"/>
          </a:p>
          <a:p>
            <a:pPr eaLnBrk="1" hangingPunct="1"/>
            <a:endParaRPr lang="zh-CN" altLang="en-US" sz="2800" dirty="0"/>
          </a:p>
        </p:txBody>
      </p:sp>
    </p:spTree>
  </p:cSld>
  <p:clrMapOvr>
    <a:masterClrMapping/>
  </p:clrMapOvr>
  <p:transition advTm="979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举个栗子</a:t>
            </a:r>
            <a:endParaRPr lang="zh-CN" altLang="en-US" sz="4000"/>
          </a:p>
        </p:txBody>
      </p:sp>
      <p:sp>
        <p:nvSpPr>
          <p:cNvPr id="3" name="内容占位符 2"/>
          <p:cNvSpPr>
            <a:spLocks noGrp="1"/>
          </p:cNvSpPr>
          <p:nvPr>
            <p:ph idx="1"/>
          </p:nvPr>
        </p:nvSpPr>
        <p:spPr>
          <a:xfrm>
            <a:off x="78105" y="1617345"/>
            <a:ext cx="8987790" cy="5349240"/>
          </a:xfrm>
        </p:spPr>
        <p:txBody>
          <a:bodyPr/>
          <a:p>
            <a:r>
              <a:rPr lang="zh-CN" altLang="en-US" sz="2800"/>
              <a:t>下图展示</a:t>
            </a:r>
            <a:r>
              <a:rPr lang="en-US" altLang="zh-CN" sz="2800"/>
              <a:t>dijkstra</a:t>
            </a:r>
            <a:r>
              <a:rPr lang="zh-CN" altLang="en-US" sz="2800"/>
              <a:t>的详细过程，节点间有边权，节点中数值表示从上到下每个状态下求得的</a:t>
            </a:r>
            <a:r>
              <a:rPr lang="en-US" altLang="zh-CN" sz="2800"/>
              <a:t>“</a:t>
            </a:r>
            <a:r>
              <a:rPr lang="zh-CN" altLang="en-US" sz="2800">
                <a:sym typeface="+mn-ea"/>
              </a:rPr>
              <a:t>当前代价</a:t>
            </a:r>
            <a:r>
              <a:rPr lang="en-US" altLang="zh-CN" sz="2800"/>
              <a:t>”</a:t>
            </a:r>
            <a:r>
              <a:rPr lang="zh-CN" altLang="en-US" sz="2800"/>
              <a:t>，灰色节点标明每个时刻堆中至少出现一次的节点。</a:t>
            </a:r>
            <a:endParaRPr lang="zh-CN" altLang="en-US" sz="2800"/>
          </a:p>
        </p:txBody>
      </p:sp>
      <p:sp>
        <p:nvSpPr>
          <p:cNvPr id="4" name="椭圆 3"/>
          <p:cNvSpPr/>
          <p:nvPr/>
        </p:nvSpPr>
        <p:spPr>
          <a:xfrm>
            <a:off x="990600" y="3467100"/>
            <a:ext cx="360000" cy="360000"/>
          </a:xfrm>
          <a:prstGeom prst="ellipse">
            <a:avLst/>
          </a:prstGeom>
          <a:solidFill>
            <a:schemeClr val="tx1">
              <a:lumMod val="50000"/>
              <a:lumOff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椭圆 7"/>
          <p:cNvSpPr/>
          <p:nvPr/>
        </p:nvSpPr>
        <p:spPr>
          <a:xfrm>
            <a:off x="457200" y="41529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椭圆 8"/>
          <p:cNvSpPr/>
          <p:nvPr/>
        </p:nvSpPr>
        <p:spPr>
          <a:xfrm>
            <a:off x="1468755" y="40767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椭圆 9"/>
          <p:cNvSpPr/>
          <p:nvPr/>
        </p:nvSpPr>
        <p:spPr>
          <a:xfrm>
            <a:off x="152400" y="48698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椭圆 10"/>
          <p:cNvSpPr/>
          <p:nvPr/>
        </p:nvSpPr>
        <p:spPr>
          <a:xfrm>
            <a:off x="990600" y="47244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椭圆 11"/>
          <p:cNvSpPr/>
          <p:nvPr/>
        </p:nvSpPr>
        <p:spPr>
          <a:xfrm>
            <a:off x="1905000" y="46863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椭圆 12"/>
          <p:cNvSpPr/>
          <p:nvPr/>
        </p:nvSpPr>
        <p:spPr>
          <a:xfrm>
            <a:off x="838200" y="55245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椭圆 13"/>
          <p:cNvSpPr/>
          <p:nvPr/>
        </p:nvSpPr>
        <p:spPr>
          <a:xfrm>
            <a:off x="1544955" y="529590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5" name="直接箭头连接符 14"/>
          <p:cNvCxnSpPr>
            <a:stCxn id="4" idx="3"/>
            <a:endCxn id="8" idx="7"/>
          </p:cNvCxnSpPr>
          <p:nvPr/>
        </p:nvCxnSpPr>
        <p:spPr>
          <a:xfrm flipH="1">
            <a:off x="764540" y="3774440"/>
            <a:ext cx="278765" cy="43116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17" name="直接箭头连接符 16"/>
          <p:cNvCxnSpPr>
            <a:stCxn id="4" idx="5"/>
            <a:endCxn id="9" idx="0"/>
          </p:cNvCxnSpPr>
          <p:nvPr/>
        </p:nvCxnSpPr>
        <p:spPr>
          <a:xfrm>
            <a:off x="1297940" y="3774440"/>
            <a:ext cx="35115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10" idx="0"/>
          </p:cNvCxnSpPr>
          <p:nvPr/>
        </p:nvCxnSpPr>
        <p:spPr>
          <a:xfrm flipH="1">
            <a:off x="332740" y="4460240"/>
            <a:ext cx="177165" cy="40957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5"/>
            <a:endCxn id="11" idx="1"/>
          </p:cNvCxnSpPr>
          <p:nvPr/>
        </p:nvCxnSpPr>
        <p:spPr>
          <a:xfrm>
            <a:off x="764540" y="4460240"/>
            <a:ext cx="278765" cy="31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11" idx="7"/>
          </p:cNvCxnSpPr>
          <p:nvPr/>
        </p:nvCxnSpPr>
        <p:spPr>
          <a:xfrm flipH="1">
            <a:off x="1297940" y="4384040"/>
            <a:ext cx="223520" cy="3930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5"/>
            <a:endCxn id="12" idx="0"/>
          </p:cNvCxnSpPr>
          <p:nvPr/>
        </p:nvCxnSpPr>
        <p:spPr>
          <a:xfrm>
            <a:off x="1776095" y="4384040"/>
            <a:ext cx="3092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5"/>
            <a:endCxn id="13" idx="1"/>
          </p:cNvCxnSpPr>
          <p:nvPr/>
        </p:nvCxnSpPr>
        <p:spPr>
          <a:xfrm>
            <a:off x="459740" y="5177155"/>
            <a:ext cx="431165" cy="400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4"/>
            <a:endCxn id="14" idx="7"/>
          </p:cNvCxnSpPr>
          <p:nvPr/>
        </p:nvCxnSpPr>
        <p:spPr>
          <a:xfrm flipH="1">
            <a:off x="1852295" y="5046345"/>
            <a:ext cx="2330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3"/>
            <a:endCxn id="13" idx="6"/>
          </p:cNvCxnSpPr>
          <p:nvPr/>
        </p:nvCxnSpPr>
        <p:spPr>
          <a:xfrm flipH="1">
            <a:off x="1198245" y="5603240"/>
            <a:ext cx="399415" cy="101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4"/>
            <a:endCxn id="13" idx="0"/>
          </p:cNvCxnSpPr>
          <p:nvPr/>
        </p:nvCxnSpPr>
        <p:spPr>
          <a:xfrm flipH="1">
            <a:off x="1018540" y="5084445"/>
            <a:ext cx="152400" cy="4400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17905" y="3467100"/>
            <a:ext cx="332740" cy="368300"/>
          </a:xfrm>
          <a:prstGeom prst="rect">
            <a:avLst/>
          </a:prstGeom>
          <a:noFill/>
        </p:spPr>
        <p:txBody>
          <a:bodyPr wrap="square" rtlCol="0">
            <a:spAutoFit/>
          </a:bodyPr>
          <a:p>
            <a:r>
              <a:rPr lang="en-US" altLang="zh-CN"/>
              <a:t>0</a:t>
            </a:r>
            <a:endParaRPr lang="en-US" altLang="zh-CN"/>
          </a:p>
        </p:txBody>
      </p:sp>
      <p:sp>
        <p:nvSpPr>
          <p:cNvPr id="29" name="文本框 28"/>
          <p:cNvSpPr txBox="1"/>
          <p:nvPr/>
        </p:nvSpPr>
        <p:spPr>
          <a:xfrm>
            <a:off x="1371600" y="3619500"/>
            <a:ext cx="334010" cy="368300"/>
          </a:xfrm>
          <a:prstGeom prst="rect">
            <a:avLst/>
          </a:prstGeom>
          <a:noFill/>
        </p:spPr>
        <p:txBody>
          <a:bodyPr wrap="square" rtlCol="0">
            <a:spAutoFit/>
          </a:bodyPr>
          <a:p>
            <a:r>
              <a:rPr lang="en-US" altLang="zh-CN"/>
              <a:t>1</a:t>
            </a:r>
            <a:endParaRPr lang="en-US" altLang="zh-CN"/>
          </a:p>
        </p:txBody>
      </p:sp>
      <p:sp>
        <p:nvSpPr>
          <p:cNvPr id="30" name="文本框 29"/>
          <p:cNvSpPr txBox="1"/>
          <p:nvPr/>
        </p:nvSpPr>
        <p:spPr>
          <a:xfrm>
            <a:off x="610870" y="3691890"/>
            <a:ext cx="407670" cy="368300"/>
          </a:xfrm>
          <a:prstGeom prst="rect">
            <a:avLst/>
          </a:prstGeom>
          <a:noFill/>
        </p:spPr>
        <p:txBody>
          <a:bodyPr wrap="square" rtlCol="0">
            <a:spAutoFit/>
          </a:bodyPr>
          <a:p>
            <a:r>
              <a:rPr lang="en-US" altLang="zh-CN"/>
              <a:t>5</a:t>
            </a:r>
            <a:endParaRPr lang="en-US" altLang="zh-CN"/>
          </a:p>
        </p:txBody>
      </p:sp>
      <p:sp>
        <p:nvSpPr>
          <p:cNvPr id="31" name="文本框 30"/>
          <p:cNvSpPr txBox="1"/>
          <p:nvPr/>
        </p:nvSpPr>
        <p:spPr>
          <a:xfrm>
            <a:off x="1841500" y="4229100"/>
            <a:ext cx="227965" cy="368300"/>
          </a:xfrm>
          <a:prstGeom prst="rect">
            <a:avLst/>
          </a:prstGeom>
          <a:noFill/>
        </p:spPr>
        <p:txBody>
          <a:bodyPr wrap="square" rtlCol="0">
            <a:spAutoFit/>
          </a:bodyPr>
          <a:p>
            <a:r>
              <a:rPr lang="en-US" altLang="zh-CN"/>
              <a:t>1</a:t>
            </a:r>
            <a:endParaRPr lang="en-US" altLang="zh-CN"/>
          </a:p>
        </p:txBody>
      </p:sp>
      <p:sp>
        <p:nvSpPr>
          <p:cNvPr id="32" name="文本框 31"/>
          <p:cNvSpPr txBox="1"/>
          <p:nvPr/>
        </p:nvSpPr>
        <p:spPr>
          <a:xfrm>
            <a:off x="160655" y="4376420"/>
            <a:ext cx="220345" cy="368300"/>
          </a:xfrm>
          <a:prstGeom prst="rect">
            <a:avLst/>
          </a:prstGeom>
          <a:noFill/>
        </p:spPr>
        <p:txBody>
          <a:bodyPr wrap="square" rtlCol="0">
            <a:spAutoFit/>
          </a:bodyPr>
          <a:p>
            <a:r>
              <a:rPr lang="en-US" altLang="zh-CN"/>
              <a:t>2</a:t>
            </a:r>
            <a:endParaRPr lang="en-US" altLang="zh-CN"/>
          </a:p>
        </p:txBody>
      </p:sp>
      <p:sp>
        <p:nvSpPr>
          <p:cNvPr id="33" name="文本框 32"/>
          <p:cNvSpPr txBox="1"/>
          <p:nvPr/>
        </p:nvSpPr>
        <p:spPr>
          <a:xfrm>
            <a:off x="840105" y="4280535"/>
            <a:ext cx="168910" cy="368300"/>
          </a:xfrm>
          <a:prstGeom prst="rect">
            <a:avLst/>
          </a:prstGeom>
          <a:noFill/>
        </p:spPr>
        <p:txBody>
          <a:bodyPr wrap="square" rtlCol="0">
            <a:spAutoFit/>
          </a:bodyPr>
          <a:p>
            <a:r>
              <a:rPr lang="en-US" altLang="zh-CN"/>
              <a:t>4</a:t>
            </a:r>
            <a:endParaRPr lang="en-US" altLang="zh-CN"/>
          </a:p>
        </p:txBody>
      </p:sp>
      <p:sp>
        <p:nvSpPr>
          <p:cNvPr id="34" name="文本框 33"/>
          <p:cNvSpPr txBox="1"/>
          <p:nvPr/>
        </p:nvSpPr>
        <p:spPr>
          <a:xfrm>
            <a:off x="1200785" y="4303395"/>
            <a:ext cx="145415" cy="368300"/>
          </a:xfrm>
          <a:prstGeom prst="rect">
            <a:avLst/>
          </a:prstGeom>
          <a:noFill/>
        </p:spPr>
        <p:txBody>
          <a:bodyPr wrap="square" rtlCol="0">
            <a:spAutoFit/>
          </a:bodyPr>
          <a:p>
            <a:r>
              <a:rPr lang="en-US" altLang="zh-CN"/>
              <a:t>3</a:t>
            </a:r>
            <a:endParaRPr lang="en-US" altLang="zh-CN"/>
          </a:p>
        </p:txBody>
      </p:sp>
      <p:sp>
        <p:nvSpPr>
          <p:cNvPr id="35" name="文本框 34"/>
          <p:cNvSpPr txBox="1"/>
          <p:nvPr/>
        </p:nvSpPr>
        <p:spPr>
          <a:xfrm>
            <a:off x="370205" y="5314950"/>
            <a:ext cx="388620" cy="368300"/>
          </a:xfrm>
          <a:prstGeom prst="rect">
            <a:avLst/>
          </a:prstGeom>
          <a:noFill/>
        </p:spPr>
        <p:txBody>
          <a:bodyPr wrap="square" rtlCol="0">
            <a:spAutoFit/>
          </a:bodyPr>
          <a:p>
            <a:r>
              <a:rPr lang="en-US" altLang="zh-CN"/>
              <a:t>1</a:t>
            </a:r>
            <a:endParaRPr lang="en-US" altLang="zh-CN"/>
          </a:p>
        </p:txBody>
      </p:sp>
      <p:sp>
        <p:nvSpPr>
          <p:cNvPr id="36" name="文本框 35"/>
          <p:cNvSpPr txBox="1"/>
          <p:nvPr/>
        </p:nvSpPr>
        <p:spPr>
          <a:xfrm>
            <a:off x="1905000" y="5135245"/>
            <a:ext cx="225425" cy="368300"/>
          </a:xfrm>
          <a:prstGeom prst="rect">
            <a:avLst/>
          </a:prstGeom>
          <a:noFill/>
        </p:spPr>
        <p:txBody>
          <a:bodyPr wrap="square" rtlCol="0">
            <a:spAutoFit/>
          </a:bodyPr>
          <a:p>
            <a:r>
              <a:rPr lang="en-US" altLang="zh-CN"/>
              <a:t>1</a:t>
            </a:r>
            <a:endParaRPr lang="en-US" altLang="zh-CN"/>
          </a:p>
        </p:txBody>
      </p:sp>
      <p:sp>
        <p:nvSpPr>
          <p:cNvPr id="37" name="文本框 36"/>
          <p:cNvSpPr txBox="1"/>
          <p:nvPr/>
        </p:nvSpPr>
        <p:spPr>
          <a:xfrm>
            <a:off x="824865" y="5086985"/>
            <a:ext cx="168910" cy="368300"/>
          </a:xfrm>
          <a:prstGeom prst="rect">
            <a:avLst/>
          </a:prstGeom>
          <a:noFill/>
        </p:spPr>
        <p:txBody>
          <a:bodyPr wrap="square" rtlCol="0">
            <a:spAutoFit/>
          </a:bodyPr>
          <a:p>
            <a:r>
              <a:rPr lang="en-US" altLang="zh-CN"/>
              <a:t>8</a:t>
            </a:r>
            <a:endParaRPr lang="en-US" altLang="zh-CN"/>
          </a:p>
        </p:txBody>
      </p:sp>
      <p:sp>
        <p:nvSpPr>
          <p:cNvPr id="38" name="文本框 37"/>
          <p:cNvSpPr txBox="1"/>
          <p:nvPr/>
        </p:nvSpPr>
        <p:spPr>
          <a:xfrm>
            <a:off x="1251585" y="5655945"/>
            <a:ext cx="240665" cy="368300"/>
          </a:xfrm>
          <a:prstGeom prst="rect">
            <a:avLst/>
          </a:prstGeom>
          <a:noFill/>
        </p:spPr>
        <p:txBody>
          <a:bodyPr wrap="square" rtlCol="0">
            <a:spAutoFit/>
          </a:bodyPr>
          <a:p>
            <a:r>
              <a:rPr lang="en-US" altLang="zh-CN"/>
              <a:t>9</a:t>
            </a:r>
            <a:endParaRPr lang="en-US" altLang="zh-CN"/>
          </a:p>
        </p:txBody>
      </p:sp>
      <p:sp>
        <p:nvSpPr>
          <p:cNvPr id="39" name="椭圆 38"/>
          <p:cNvSpPr/>
          <p:nvPr/>
        </p:nvSpPr>
        <p:spPr>
          <a:xfrm>
            <a:off x="3350895" y="3339465"/>
            <a:ext cx="360000" cy="3600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a:solidFill>
                  <a:sysClr val="windowText" lastClr="000000"/>
                </a:solidFill>
              </a:ln>
              <a:solidFill>
                <a:schemeClr val="bg1"/>
              </a:solidFill>
            </a:endParaRPr>
          </a:p>
        </p:txBody>
      </p:sp>
      <p:sp>
        <p:nvSpPr>
          <p:cNvPr id="40" name="椭圆 39"/>
          <p:cNvSpPr/>
          <p:nvPr/>
        </p:nvSpPr>
        <p:spPr>
          <a:xfrm>
            <a:off x="2817495" y="402526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椭圆 40"/>
          <p:cNvSpPr/>
          <p:nvPr/>
        </p:nvSpPr>
        <p:spPr>
          <a:xfrm>
            <a:off x="3829050" y="394906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2" name="椭圆 41"/>
          <p:cNvSpPr/>
          <p:nvPr/>
        </p:nvSpPr>
        <p:spPr>
          <a:xfrm>
            <a:off x="2512695" y="474218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3" name="椭圆 42"/>
          <p:cNvSpPr/>
          <p:nvPr/>
        </p:nvSpPr>
        <p:spPr>
          <a:xfrm>
            <a:off x="3350895" y="45967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4" name="椭圆 43"/>
          <p:cNvSpPr/>
          <p:nvPr/>
        </p:nvSpPr>
        <p:spPr>
          <a:xfrm>
            <a:off x="4265295" y="45586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椭圆 44"/>
          <p:cNvSpPr/>
          <p:nvPr/>
        </p:nvSpPr>
        <p:spPr>
          <a:xfrm>
            <a:off x="3198495" y="53968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6" name="椭圆 45"/>
          <p:cNvSpPr/>
          <p:nvPr/>
        </p:nvSpPr>
        <p:spPr>
          <a:xfrm>
            <a:off x="3905250" y="51682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47" name="直接箭头连接符 46"/>
          <p:cNvCxnSpPr>
            <a:stCxn id="39" idx="3"/>
            <a:endCxn id="40" idx="7"/>
          </p:cNvCxnSpPr>
          <p:nvPr/>
        </p:nvCxnSpPr>
        <p:spPr>
          <a:xfrm flipH="1">
            <a:off x="3124835" y="3646805"/>
            <a:ext cx="278765" cy="43116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48" name="直接箭头连接符 47"/>
          <p:cNvCxnSpPr>
            <a:stCxn id="39" idx="5"/>
            <a:endCxn id="41" idx="0"/>
          </p:cNvCxnSpPr>
          <p:nvPr/>
        </p:nvCxnSpPr>
        <p:spPr>
          <a:xfrm>
            <a:off x="3658235" y="3646805"/>
            <a:ext cx="35115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0" idx="3"/>
            <a:endCxn id="42" idx="0"/>
          </p:cNvCxnSpPr>
          <p:nvPr/>
        </p:nvCxnSpPr>
        <p:spPr>
          <a:xfrm flipH="1">
            <a:off x="2693035" y="4332605"/>
            <a:ext cx="177165" cy="40957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0" idx="5"/>
            <a:endCxn id="43" idx="1"/>
          </p:cNvCxnSpPr>
          <p:nvPr/>
        </p:nvCxnSpPr>
        <p:spPr>
          <a:xfrm>
            <a:off x="3124835" y="4332605"/>
            <a:ext cx="278765" cy="31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1" idx="3"/>
            <a:endCxn id="43" idx="7"/>
          </p:cNvCxnSpPr>
          <p:nvPr/>
        </p:nvCxnSpPr>
        <p:spPr>
          <a:xfrm flipH="1">
            <a:off x="3658235" y="4256405"/>
            <a:ext cx="223520" cy="3930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1" idx="5"/>
            <a:endCxn id="44" idx="0"/>
          </p:cNvCxnSpPr>
          <p:nvPr/>
        </p:nvCxnSpPr>
        <p:spPr>
          <a:xfrm>
            <a:off x="4136390" y="4256405"/>
            <a:ext cx="3092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2" idx="5"/>
            <a:endCxn id="45" idx="1"/>
          </p:cNvCxnSpPr>
          <p:nvPr/>
        </p:nvCxnSpPr>
        <p:spPr>
          <a:xfrm>
            <a:off x="2820035" y="5049520"/>
            <a:ext cx="431165" cy="400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4" idx="4"/>
            <a:endCxn id="46" idx="7"/>
          </p:cNvCxnSpPr>
          <p:nvPr/>
        </p:nvCxnSpPr>
        <p:spPr>
          <a:xfrm flipH="1">
            <a:off x="4212590" y="4918710"/>
            <a:ext cx="2330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6" idx="3"/>
            <a:endCxn id="45" idx="6"/>
          </p:cNvCxnSpPr>
          <p:nvPr/>
        </p:nvCxnSpPr>
        <p:spPr>
          <a:xfrm flipH="1">
            <a:off x="3558540" y="5475605"/>
            <a:ext cx="399415" cy="101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3" idx="4"/>
            <a:endCxn id="45" idx="0"/>
          </p:cNvCxnSpPr>
          <p:nvPr/>
        </p:nvCxnSpPr>
        <p:spPr>
          <a:xfrm flipH="1">
            <a:off x="3378835" y="4956810"/>
            <a:ext cx="152400" cy="4400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373755" y="3339465"/>
            <a:ext cx="332740" cy="368300"/>
          </a:xfrm>
          <a:prstGeom prst="rect">
            <a:avLst/>
          </a:prstGeom>
          <a:noFill/>
        </p:spPr>
        <p:txBody>
          <a:bodyPr wrap="square" rtlCol="0">
            <a:spAutoFit/>
          </a:bodyPr>
          <a:p>
            <a:r>
              <a:rPr lang="en-US" altLang="zh-CN"/>
              <a:t>0</a:t>
            </a:r>
            <a:endParaRPr lang="en-US" altLang="zh-CN"/>
          </a:p>
        </p:txBody>
      </p:sp>
      <p:sp>
        <p:nvSpPr>
          <p:cNvPr id="58" name="文本框 57"/>
          <p:cNvSpPr txBox="1"/>
          <p:nvPr/>
        </p:nvSpPr>
        <p:spPr>
          <a:xfrm>
            <a:off x="3731895" y="3491865"/>
            <a:ext cx="334010" cy="368300"/>
          </a:xfrm>
          <a:prstGeom prst="rect">
            <a:avLst/>
          </a:prstGeom>
          <a:noFill/>
        </p:spPr>
        <p:txBody>
          <a:bodyPr wrap="square" rtlCol="0">
            <a:spAutoFit/>
          </a:bodyPr>
          <a:p>
            <a:r>
              <a:rPr lang="en-US" altLang="zh-CN"/>
              <a:t>1</a:t>
            </a:r>
            <a:endParaRPr lang="en-US" altLang="zh-CN"/>
          </a:p>
        </p:txBody>
      </p:sp>
      <p:sp>
        <p:nvSpPr>
          <p:cNvPr id="59" name="文本框 58"/>
          <p:cNvSpPr txBox="1"/>
          <p:nvPr/>
        </p:nvSpPr>
        <p:spPr>
          <a:xfrm>
            <a:off x="2971165" y="3564255"/>
            <a:ext cx="407670" cy="368300"/>
          </a:xfrm>
          <a:prstGeom prst="rect">
            <a:avLst/>
          </a:prstGeom>
          <a:noFill/>
        </p:spPr>
        <p:txBody>
          <a:bodyPr wrap="square" rtlCol="0">
            <a:spAutoFit/>
          </a:bodyPr>
          <a:p>
            <a:r>
              <a:rPr lang="en-US" altLang="zh-CN"/>
              <a:t>5</a:t>
            </a:r>
            <a:endParaRPr lang="en-US" altLang="zh-CN"/>
          </a:p>
        </p:txBody>
      </p:sp>
      <p:sp>
        <p:nvSpPr>
          <p:cNvPr id="60" name="文本框 59"/>
          <p:cNvSpPr txBox="1"/>
          <p:nvPr/>
        </p:nvSpPr>
        <p:spPr>
          <a:xfrm>
            <a:off x="4201795" y="4101465"/>
            <a:ext cx="227965" cy="368300"/>
          </a:xfrm>
          <a:prstGeom prst="rect">
            <a:avLst/>
          </a:prstGeom>
          <a:noFill/>
        </p:spPr>
        <p:txBody>
          <a:bodyPr wrap="square" rtlCol="0">
            <a:spAutoFit/>
          </a:bodyPr>
          <a:p>
            <a:r>
              <a:rPr lang="en-US" altLang="zh-CN"/>
              <a:t>1</a:t>
            </a:r>
            <a:endParaRPr lang="en-US" altLang="zh-CN"/>
          </a:p>
        </p:txBody>
      </p:sp>
      <p:sp>
        <p:nvSpPr>
          <p:cNvPr id="61" name="文本框 60"/>
          <p:cNvSpPr txBox="1"/>
          <p:nvPr/>
        </p:nvSpPr>
        <p:spPr>
          <a:xfrm>
            <a:off x="2520950" y="4248785"/>
            <a:ext cx="220345" cy="368300"/>
          </a:xfrm>
          <a:prstGeom prst="rect">
            <a:avLst/>
          </a:prstGeom>
          <a:noFill/>
        </p:spPr>
        <p:txBody>
          <a:bodyPr wrap="square" rtlCol="0">
            <a:spAutoFit/>
          </a:bodyPr>
          <a:p>
            <a:r>
              <a:rPr lang="en-US" altLang="zh-CN"/>
              <a:t>2</a:t>
            </a:r>
            <a:endParaRPr lang="en-US" altLang="zh-CN"/>
          </a:p>
        </p:txBody>
      </p:sp>
      <p:sp>
        <p:nvSpPr>
          <p:cNvPr id="62" name="文本框 61"/>
          <p:cNvSpPr txBox="1"/>
          <p:nvPr/>
        </p:nvSpPr>
        <p:spPr>
          <a:xfrm>
            <a:off x="3200400" y="4152900"/>
            <a:ext cx="168910" cy="368300"/>
          </a:xfrm>
          <a:prstGeom prst="rect">
            <a:avLst/>
          </a:prstGeom>
          <a:noFill/>
        </p:spPr>
        <p:txBody>
          <a:bodyPr wrap="square" rtlCol="0">
            <a:spAutoFit/>
          </a:bodyPr>
          <a:p>
            <a:r>
              <a:rPr lang="en-US" altLang="zh-CN"/>
              <a:t>4</a:t>
            </a:r>
            <a:endParaRPr lang="en-US" altLang="zh-CN"/>
          </a:p>
        </p:txBody>
      </p:sp>
      <p:sp>
        <p:nvSpPr>
          <p:cNvPr id="63" name="文本框 62"/>
          <p:cNvSpPr txBox="1"/>
          <p:nvPr/>
        </p:nvSpPr>
        <p:spPr>
          <a:xfrm>
            <a:off x="3561080" y="4175760"/>
            <a:ext cx="145415" cy="368300"/>
          </a:xfrm>
          <a:prstGeom prst="rect">
            <a:avLst/>
          </a:prstGeom>
          <a:noFill/>
        </p:spPr>
        <p:txBody>
          <a:bodyPr wrap="square" rtlCol="0">
            <a:spAutoFit/>
          </a:bodyPr>
          <a:p>
            <a:r>
              <a:rPr lang="en-US" altLang="zh-CN"/>
              <a:t>3</a:t>
            </a:r>
            <a:endParaRPr lang="en-US" altLang="zh-CN"/>
          </a:p>
        </p:txBody>
      </p:sp>
      <p:sp>
        <p:nvSpPr>
          <p:cNvPr id="64" name="文本框 63"/>
          <p:cNvSpPr txBox="1"/>
          <p:nvPr/>
        </p:nvSpPr>
        <p:spPr>
          <a:xfrm>
            <a:off x="2730500" y="5187315"/>
            <a:ext cx="388620" cy="368300"/>
          </a:xfrm>
          <a:prstGeom prst="rect">
            <a:avLst/>
          </a:prstGeom>
          <a:noFill/>
        </p:spPr>
        <p:txBody>
          <a:bodyPr wrap="square" rtlCol="0">
            <a:spAutoFit/>
          </a:bodyPr>
          <a:p>
            <a:r>
              <a:rPr lang="en-US" altLang="zh-CN"/>
              <a:t>1</a:t>
            </a:r>
            <a:endParaRPr lang="en-US" altLang="zh-CN"/>
          </a:p>
        </p:txBody>
      </p:sp>
      <p:sp>
        <p:nvSpPr>
          <p:cNvPr id="65" name="文本框 64"/>
          <p:cNvSpPr txBox="1"/>
          <p:nvPr/>
        </p:nvSpPr>
        <p:spPr>
          <a:xfrm>
            <a:off x="4265295" y="5007610"/>
            <a:ext cx="225425" cy="368300"/>
          </a:xfrm>
          <a:prstGeom prst="rect">
            <a:avLst/>
          </a:prstGeom>
          <a:noFill/>
        </p:spPr>
        <p:txBody>
          <a:bodyPr wrap="square" rtlCol="0">
            <a:spAutoFit/>
          </a:bodyPr>
          <a:p>
            <a:r>
              <a:rPr lang="en-US" altLang="zh-CN"/>
              <a:t>1</a:t>
            </a:r>
            <a:endParaRPr lang="en-US" altLang="zh-CN"/>
          </a:p>
        </p:txBody>
      </p:sp>
      <p:sp>
        <p:nvSpPr>
          <p:cNvPr id="66" name="文本框 65"/>
          <p:cNvSpPr txBox="1"/>
          <p:nvPr/>
        </p:nvSpPr>
        <p:spPr>
          <a:xfrm>
            <a:off x="3185160" y="4959350"/>
            <a:ext cx="168910" cy="368300"/>
          </a:xfrm>
          <a:prstGeom prst="rect">
            <a:avLst/>
          </a:prstGeom>
          <a:noFill/>
        </p:spPr>
        <p:txBody>
          <a:bodyPr wrap="square" rtlCol="0">
            <a:spAutoFit/>
          </a:bodyPr>
          <a:p>
            <a:r>
              <a:rPr lang="en-US" altLang="zh-CN"/>
              <a:t>8</a:t>
            </a:r>
            <a:endParaRPr lang="en-US" altLang="zh-CN"/>
          </a:p>
        </p:txBody>
      </p:sp>
      <p:sp>
        <p:nvSpPr>
          <p:cNvPr id="67" name="文本框 66"/>
          <p:cNvSpPr txBox="1"/>
          <p:nvPr/>
        </p:nvSpPr>
        <p:spPr>
          <a:xfrm>
            <a:off x="3611880" y="5528310"/>
            <a:ext cx="240665" cy="368300"/>
          </a:xfrm>
          <a:prstGeom prst="rect">
            <a:avLst/>
          </a:prstGeom>
          <a:noFill/>
        </p:spPr>
        <p:txBody>
          <a:bodyPr wrap="square" rtlCol="0">
            <a:spAutoFit/>
          </a:bodyPr>
          <a:p>
            <a:r>
              <a:rPr lang="en-US" altLang="zh-CN"/>
              <a:t>9</a:t>
            </a:r>
            <a:endParaRPr lang="en-US" altLang="zh-CN"/>
          </a:p>
        </p:txBody>
      </p:sp>
      <p:sp>
        <p:nvSpPr>
          <p:cNvPr id="97" name="椭圆 96"/>
          <p:cNvSpPr/>
          <p:nvPr/>
        </p:nvSpPr>
        <p:spPr>
          <a:xfrm>
            <a:off x="5652770" y="3339465"/>
            <a:ext cx="360000" cy="3600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8" name="椭圆 97"/>
          <p:cNvSpPr/>
          <p:nvPr/>
        </p:nvSpPr>
        <p:spPr>
          <a:xfrm>
            <a:off x="5123815" y="402526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9" name="椭圆 98"/>
          <p:cNvSpPr/>
          <p:nvPr/>
        </p:nvSpPr>
        <p:spPr>
          <a:xfrm>
            <a:off x="6135370" y="39490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0" name="椭圆 99"/>
          <p:cNvSpPr/>
          <p:nvPr/>
        </p:nvSpPr>
        <p:spPr>
          <a:xfrm>
            <a:off x="4819015" y="474218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1" name="椭圆 100"/>
          <p:cNvSpPr/>
          <p:nvPr/>
        </p:nvSpPr>
        <p:spPr>
          <a:xfrm>
            <a:off x="5657215" y="459676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2" name="椭圆 101"/>
          <p:cNvSpPr/>
          <p:nvPr/>
        </p:nvSpPr>
        <p:spPr>
          <a:xfrm>
            <a:off x="6571615" y="455866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3" name="椭圆 102"/>
          <p:cNvSpPr/>
          <p:nvPr/>
        </p:nvSpPr>
        <p:spPr>
          <a:xfrm>
            <a:off x="5504815" y="53968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4" name="椭圆 103"/>
          <p:cNvSpPr/>
          <p:nvPr/>
        </p:nvSpPr>
        <p:spPr>
          <a:xfrm>
            <a:off x="6211570" y="516826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05" name="直接箭头连接符 104"/>
          <p:cNvCxnSpPr>
            <a:stCxn id="97" idx="3"/>
            <a:endCxn id="98" idx="7"/>
          </p:cNvCxnSpPr>
          <p:nvPr/>
        </p:nvCxnSpPr>
        <p:spPr>
          <a:xfrm flipH="1">
            <a:off x="5431155" y="3646805"/>
            <a:ext cx="274320" cy="43116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106" name="直接箭头连接符 105"/>
          <p:cNvCxnSpPr>
            <a:stCxn id="97" idx="5"/>
            <a:endCxn id="99" idx="0"/>
          </p:cNvCxnSpPr>
          <p:nvPr/>
        </p:nvCxnSpPr>
        <p:spPr>
          <a:xfrm>
            <a:off x="5960110" y="3646805"/>
            <a:ext cx="355600"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98" idx="3"/>
            <a:endCxn id="100" idx="0"/>
          </p:cNvCxnSpPr>
          <p:nvPr/>
        </p:nvCxnSpPr>
        <p:spPr>
          <a:xfrm flipH="1">
            <a:off x="4999355" y="4332605"/>
            <a:ext cx="177165" cy="40957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98" idx="5"/>
            <a:endCxn id="101" idx="1"/>
          </p:cNvCxnSpPr>
          <p:nvPr/>
        </p:nvCxnSpPr>
        <p:spPr>
          <a:xfrm>
            <a:off x="5431155" y="4332605"/>
            <a:ext cx="278765" cy="31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9" idx="3"/>
            <a:endCxn id="101" idx="7"/>
          </p:cNvCxnSpPr>
          <p:nvPr/>
        </p:nvCxnSpPr>
        <p:spPr>
          <a:xfrm flipH="1">
            <a:off x="5964555" y="4256405"/>
            <a:ext cx="223520" cy="3930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9" idx="5"/>
            <a:endCxn id="102" idx="0"/>
          </p:cNvCxnSpPr>
          <p:nvPr/>
        </p:nvCxnSpPr>
        <p:spPr>
          <a:xfrm>
            <a:off x="6442710" y="4256405"/>
            <a:ext cx="3092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0" idx="5"/>
            <a:endCxn id="103" idx="1"/>
          </p:cNvCxnSpPr>
          <p:nvPr/>
        </p:nvCxnSpPr>
        <p:spPr>
          <a:xfrm>
            <a:off x="5126355" y="5049520"/>
            <a:ext cx="431165" cy="400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2" idx="4"/>
            <a:endCxn id="104" idx="7"/>
          </p:cNvCxnSpPr>
          <p:nvPr/>
        </p:nvCxnSpPr>
        <p:spPr>
          <a:xfrm flipH="1">
            <a:off x="6518910" y="4918710"/>
            <a:ext cx="2330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04" idx="3"/>
            <a:endCxn id="103" idx="6"/>
          </p:cNvCxnSpPr>
          <p:nvPr/>
        </p:nvCxnSpPr>
        <p:spPr>
          <a:xfrm flipH="1">
            <a:off x="5864860" y="5475605"/>
            <a:ext cx="399415" cy="101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1" idx="4"/>
            <a:endCxn id="103" idx="0"/>
          </p:cNvCxnSpPr>
          <p:nvPr/>
        </p:nvCxnSpPr>
        <p:spPr>
          <a:xfrm flipH="1">
            <a:off x="5685155" y="4956810"/>
            <a:ext cx="152400" cy="4400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685155" y="3339465"/>
            <a:ext cx="332740" cy="368300"/>
          </a:xfrm>
          <a:prstGeom prst="rect">
            <a:avLst/>
          </a:prstGeom>
          <a:noFill/>
        </p:spPr>
        <p:txBody>
          <a:bodyPr wrap="square" rtlCol="0">
            <a:spAutoFit/>
          </a:bodyPr>
          <a:p>
            <a:r>
              <a:rPr lang="en-US" altLang="zh-CN"/>
              <a:t>0</a:t>
            </a:r>
            <a:endParaRPr lang="en-US" altLang="zh-CN"/>
          </a:p>
        </p:txBody>
      </p:sp>
      <p:sp>
        <p:nvSpPr>
          <p:cNvPr id="116" name="文本框 115"/>
          <p:cNvSpPr txBox="1"/>
          <p:nvPr/>
        </p:nvSpPr>
        <p:spPr>
          <a:xfrm>
            <a:off x="6038215" y="3491865"/>
            <a:ext cx="334010" cy="368300"/>
          </a:xfrm>
          <a:prstGeom prst="rect">
            <a:avLst/>
          </a:prstGeom>
          <a:noFill/>
        </p:spPr>
        <p:txBody>
          <a:bodyPr wrap="square" rtlCol="0">
            <a:spAutoFit/>
          </a:bodyPr>
          <a:p>
            <a:r>
              <a:rPr lang="en-US" altLang="zh-CN"/>
              <a:t>1</a:t>
            </a:r>
            <a:endParaRPr lang="en-US" altLang="zh-CN"/>
          </a:p>
        </p:txBody>
      </p:sp>
      <p:sp>
        <p:nvSpPr>
          <p:cNvPr id="117" name="文本框 116"/>
          <p:cNvSpPr txBox="1"/>
          <p:nvPr/>
        </p:nvSpPr>
        <p:spPr>
          <a:xfrm>
            <a:off x="5277485" y="3564255"/>
            <a:ext cx="407670" cy="368300"/>
          </a:xfrm>
          <a:prstGeom prst="rect">
            <a:avLst/>
          </a:prstGeom>
          <a:noFill/>
        </p:spPr>
        <p:txBody>
          <a:bodyPr wrap="square" rtlCol="0">
            <a:spAutoFit/>
          </a:bodyPr>
          <a:p>
            <a:r>
              <a:rPr lang="en-US" altLang="zh-CN"/>
              <a:t>5</a:t>
            </a:r>
            <a:endParaRPr lang="en-US" altLang="zh-CN"/>
          </a:p>
        </p:txBody>
      </p:sp>
      <p:sp>
        <p:nvSpPr>
          <p:cNvPr id="118" name="文本框 117"/>
          <p:cNvSpPr txBox="1"/>
          <p:nvPr/>
        </p:nvSpPr>
        <p:spPr>
          <a:xfrm>
            <a:off x="6508115" y="4101465"/>
            <a:ext cx="227965" cy="368300"/>
          </a:xfrm>
          <a:prstGeom prst="rect">
            <a:avLst/>
          </a:prstGeom>
          <a:noFill/>
        </p:spPr>
        <p:txBody>
          <a:bodyPr wrap="square" rtlCol="0">
            <a:spAutoFit/>
          </a:bodyPr>
          <a:p>
            <a:r>
              <a:rPr lang="en-US" altLang="zh-CN"/>
              <a:t>1</a:t>
            </a:r>
            <a:endParaRPr lang="en-US" altLang="zh-CN"/>
          </a:p>
        </p:txBody>
      </p:sp>
      <p:sp>
        <p:nvSpPr>
          <p:cNvPr id="119" name="文本框 118"/>
          <p:cNvSpPr txBox="1"/>
          <p:nvPr/>
        </p:nvSpPr>
        <p:spPr>
          <a:xfrm>
            <a:off x="4827270" y="4248785"/>
            <a:ext cx="220345" cy="368300"/>
          </a:xfrm>
          <a:prstGeom prst="rect">
            <a:avLst/>
          </a:prstGeom>
          <a:noFill/>
        </p:spPr>
        <p:txBody>
          <a:bodyPr wrap="square" rtlCol="0">
            <a:spAutoFit/>
          </a:bodyPr>
          <a:p>
            <a:r>
              <a:rPr lang="en-US" altLang="zh-CN"/>
              <a:t>2</a:t>
            </a:r>
            <a:endParaRPr lang="en-US" altLang="zh-CN"/>
          </a:p>
        </p:txBody>
      </p:sp>
      <p:sp>
        <p:nvSpPr>
          <p:cNvPr id="120" name="文本框 119"/>
          <p:cNvSpPr txBox="1"/>
          <p:nvPr/>
        </p:nvSpPr>
        <p:spPr>
          <a:xfrm>
            <a:off x="5506720" y="4152900"/>
            <a:ext cx="168910" cy="368300"/>
          </a:xfrm>
          <a:prstGeom prst="rect">
            <a:avLst/>
          </a:prstGeom>
          <a:noFill/>
        </p:spPr>
        <p:txBody>
          <a:bodyPr wrap="square" rtlCol="0">
            <a:spAutoFit/>
          </a:bodyPr>
          <a:p>
            <a:r>
              <a:rPr lang="en-US" altLang="zh-CN"/>
              <a:t>4</a:t>
            </a:r>
            <a:endParaRPr lang="en-US" altLang="zh-CN"/>
          </a:p>
        </p:txBody>
      </p:sp>
      <p:sp>
        <p:nvSpPr>
          <p:cNvPr id="121" name="文本框 120"/>
          <p:cNvSpPr txBox="1"/>
          <p:nvPr/>
        </p:nvSpPr>
        <p:spPr>
          <a:xfrm>
            <a:off x="5867400" y="4175760"/>
            <a:ext cx="145415" cy="368300"/>
          </a:xfrm>
          <a:prstGeom prst="rect">
            <a:avLst/>
          </a:prstGeom>
          <a:noFill/>
        </p:spPr>
        <p:txBody>
          <a:bodyPr wrap="square" rtlCol="0">
            <a:spAutoFit/>
          </a:bodyPr>
          <a:p>
            <a:r>
              <a:rPr lang="en-US" altLang="zh-CN"/>
              <a:t>3</a:t>
            </a:r>
            <a:endParaRPr lang="en-US" altLang="zh-CN"/>
          </a:p>
        </p:txBody>
      </p:sp>
      <p:sp>
        <p:nvSpPr>
          <p:cNvPr id="122" name="文本框 121"/>
          <p:cNvSpPr txBox="1"/>
          <p:nvPr/>
        </p:nvSpPr>
        <p:spPr>
          <a:xfrm>
            <a:off x="5036820" y="5187315"/>
            <a:ext cx="388620" cy="368300"/>
          </a:xfrm>
          <a:prstGeom prst="rect">
            <a:avLst/>
          </a:prstGeom>
          <a:noFill/>
        </p:spPr>
        <p:txBody>
          <a:bodyPr wrap="square" rtlCol="0">
            <a:spAutoFit/>
          </a:bodyPr>
          <a:p>
            <a:r>
              <a:rPr lang="en-US" altLang="zh-CN"/>
              <a:t>1</a:t>
            </a:r>
            <a:endParaRPr lang="en-US" altLang="zh-CN"/>
          </a:p>
        </p:txBody>
      </p:sp>
      <p:sp>
        <p:nvSpPr>
          <p:cNvPr id="123" name="文本框 122"/>
          <p:cNvSpPr txBox="1"/>
          <p:nvPr/>
        </p:nvSpPr>
        <p:spPr>
          <a:xfrm>
            <a:off x="6571615" y="5007610"/>
            <a:ext cx="225425" cy="368300"/>
          </a:xfrm>
          <a:prstGeom prst="rect">
            <a:avLst/>
          </a:prstGeom>
          <a:noFill/>
        </p:spPr>
        <p:txBody>
          <a:bodyPr wrap="square" rtlCol="0">
            <a:spAutoFit/>
          </a:bodyPr>
          <a:p>
            <a:r>
              <a:rPr lang="en-US" altLang="zh-CN"/>
              <a:t>1</a:t>
            </a:r>
            <a:endParaRPr lang="en-US" altLang="zh-CN"/>
          </a:p>
        </p:txBody>
      </p:sp>
      <p:sp>
        <p:nvSpPr>
          <p:cNvPr id="124" name="文本框 123"/>
          <p:cNvSpPr txBox="1"/>
          <p:nvPr/>
        </p:nvSpPr>
        <p:spPr>
          <a:xfrm>
            <a:off x="5491480" y="4959350"/>
            <a:ext cx="168910" cy="368300"/>
          </a:xfrm>
          <a:prstGeom prst="rect">
            <a:avLst/>
          </a:prstGeom>
          <a:noFill/>
        </p:spPr>
        <p:txBody>
          <a:bodyPr wrap="square" rtlCol="0">
            <a:spAutoFit/>
          </a:bodyPr>
          <a:p>
            <a:r>
              <a:rPr lang="en-US" altLang="zh-CN"/>
              <a:t>8</a:t>
            </a:r>
            <a:endParaRPr lang="en-US" altLang="zh-CN"/>
          </a:p>
        </p:txBody>
      </p:sp>
      <p:sp>
        <p:nvSpPr>
          <p:cNvPr id="125" name="文本框 124"/>
          <p:cNvSpPr txBox="1"/>
          <p:nvPr/>
        </p:nvSpPr>
        <p:spPr>
          <a:xfrm>
            <a:off x="5918200" y="5528310"/>
            <a:ext cx="240665" cy="368300"/>
          </a:xfrm>
          <a:prstGeom prst="rect">
            <a:avLst/>
          </a:prstGeom>
          <a:noFill/>
        </p:spPr>
        <p:txBody>
          <a:bodyPr wrap="square" rtlCol="0">
            <a:spAutoFit/>
          </a:bodyPr>
          <a:p>
            <a:r>
              <a:rPr lang="en-US" altLang="zh-CN"/>
              <a:t>9</a:t>
            </a:r>
            <a:endParaRPr lang="en-US" altLang="zh-CN"/>
          </a:p>
        </p:txBody>
      </p:sp>
      <p:sp>
        <p:nvSpPr>
          <p:cNvPr id="126" name="椭圆 125"/>
          <p:cNvSpPr/>
          <p:nvPr/>
        </p:nvSpPr>
        <p:spPr>
          <a:xfrm>
            <a:off x="7867015" y="3223895"/>
            <a:ext cx="360000" cy="3600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7" name="椭圆 126"/>
          <p:cNvSpPr/>
          <p:nvPr/>
        </p:nvSpPr>
        <p:spPr>
          <a:xfrm>
            <a:off x="7333615" y="390969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8" name="椭圆 127"/>
          <p:cNvSpPr/>
          <p:nvPr/>
        </p:nvSpPr>
        <p:spPr>
          <a:xfrm>
            <a:off x="8345170" y="383349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9" name="椭圆 128"/>
          <p:cNvSpPr/>
          <p:nvPr/>
        </p:nvSpPr>
        <p:spPr>
          <a:xfrm>
            <a:off x="7028815" y="462661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0" name="椭圆 129"/>
          <p:cNvSpPr/>
          <p:nvPr/>
        </p:nvSpPr>
        <p:spPr>
          <a:xfrm>
            <a:off x="7867015" y="448119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1" name="椭圆 130"/>
          <p:cNvSpPr/>
          <p:nvPr/>
        </p:nvSpPr>
        <p:spPr>
          <a:xfrm>
            <a:off x="8781415" y="444309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2" name="椭圆 131"/>
          <p:cNvSpPr/>
          <p:nvPr/>
        </p:nvSpPr>
        <p:spPr>
          <a:xfrm>
            <a:off x="7714615" y="528129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3" name="椭圆 132"/>
          <p:cNvSpPr/>
          <p:nvPr/>
        </p:nvSpPr>
        <p:spPr>
          <a:xfrm>
            <a:off x="8421370" y="5052695"/>
            <a:ext cx="360000" cy="360000"/>
          </a:xfrm>
          <a:prstGeom prst="ellipse">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34" name="直接箭头连接符 133"/>
          <p:cNvCxnSpPr>
            <a:stCxn id="126" idx="3"/>
            <a:endCxn id="127" idx="7"/>
          </p:cNvCxnSpPr>
          <p:nvPr/>
        </p:nvCxnSpPr>
        <p:spPr>
          <a:xfrm flipH="1">
            <a:off x="7640955" y="3531235"/>
            <a:ext cx="278765" cy="43116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cxnSp>
        <p:nvCxnSpPr>
          <p:cNvPr id="135" name="直接箭头连接符 134"/>
          <p:cNvCxnSpPr>
            <a:stCxn id="126" idx="5"/>
            <a:endCxn id="128" idx="0"/>
          </p:cNvCxnSpPr>
          <p:nvPr/>
        </p:nvCxnSpPr>
        <p:spPr>
          <a:xfrm>
            <a:off x="8174355" y="3531235"/>
            <a:ext cx="35115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7" idx="3"/>
            <a:endCxn id="129" idx="0"/>
          </p:cNvCxnSpPr>
          <p:nvPr/>
        </p:nvCxnSpPr>
        <p:spPr>
          <a:xfrm flipH="1">
            <a:off x="7209155" y="4217035"/>
            <a:ext cx="177165" cy="40957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27" idx="5"/>
            <a:endCxn id="130" idx="1"/>
          </p:cNvCxnSpPr>
          <p:nvPr/>
        </p:nvCxnSpPr>
        <p:spPr>
          <a:xfrm>
            <a:off x="7640955" y="4217035"/>
            <a:ext cx="278765" cy="31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28" idx="3"/>
            <a:endCxn id="130" idx="7"/>
          </p:cNvCxnSpPr>
          <p:nvPr/>
        </p:nvCxnSpPr>
        <p:spPr>
          <a:xfrm flipH="1">
            <a:off x="8174355" y="4140835"/>
            <a:ext cx="223520" cy="3930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28" idx="5"/>
            <a:endCxn id="131" idx="0"/>
          </p:cNvCxnSpPr>
          <p:nvPr/>
        </p:nvCxnSpPr>
        <p:spPr>
          <a:xfrm>
            <a:off x="8652510" y="4140835"/>
            <a:ext cx="3092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29" idx="5"/>
            <a:endCxn id="132" idx="1"/>
          </p:cNvCxnSpPr>
          <p:nvPr/>
        </p:nvCxnSpPr>
        <p:spPr>
          <a:xfrm>
            <a:off x="7336155" y="4933950"/>
            <a:ext cx="431165" cy="400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131" idx="4"/>
            <a:endCxn id="133" idx="7"/>
          </p:cNvCxnSpPr>
          <p:nvPr/>
        </p:nvCxnSpPr>
        <p:spPr>
          <a:xfrm flipH="1">
            <a:off x="8728710" y="4803140"/>
            <a:ext cx="233045" cy="3022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33" idx="3"/>
            <a:endCxn id="132" idx="6"/>
          </p:cNvCxnSpPr>
          <p:nvPr/>
        </p:nvCxnSpPr>
        <p:spPr>
          <a:xfrm flipH="1">
            <a:off x="8074660" y="5360035"/>
            <a:ext cx="399415" cy="101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30" idx="4"/>
            <a:endCxn id="132" idx="0"/>
          </p:cNvCxnSpPr>
          <p:nvPr/>
        </p:nvCxnSpPr>
        <p:spPr>
          <a:xfrm flipH="1">
            <a:off x="7894955" y="4841240"/>
            <a:ext cx="152400" cy="4400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7885430" y="3215640"/>
            <a:ext cx="332740" cy="368300"/>
          </a:xfrm>
          <a:prstGeom prst="rect">
            <a:avLst/>
          </a:prstGeom>
          <a:noFill/>
        </p:spPr>
        <p:txBody>
          <a:bodyPr wrap="square" rtlCol="0">
            <a:spAutoFit/>
          </a:bodyPr>
          <a:p>
            <a:r>
              <a:rPr lang="en-US" altLang="zh-CN"/>
              <a:t>0</a:t>
            </a:r>
            <a:endParaRPr lang="en-US" altLang="zh-CN"/>
          </a:p>
        </p:txBody>
      </p:sp>
      <p:sp>
        <p:nvSpPr>
          <p:cNvPr id="145" name="文本框 144"/>
          <p:cNvSpPr txBox="1"/>
          <p:nvPr/>
        </p:nvSpPr>
        <p:spPr>
          <a:xfrm>
            <a:off x="8248015" y="3376295"/>
            <a:ext cx="334010" cy="368300"/>
          </a:xfrm>
          <a:prstGeom prst="rect">
            <a:avLst/>
          </a:prstGeom>
          <a:noFill/>
        </p:spPr>
        <p:txBody>
          <a:bodyPr wrap="square" rtlCol="0">
            <a:spAutoFit/>
          </a:bodyPr>
          <a:p>
            <a:r>
              <a:rPr lang="en-US" altLang="zh-CN"/>
              <a:t>1</a:t>
            </a:r>
            <a:endParaRPr lang="en-US" altLang="zh-CN"/>
          </a:p>
        </p:txBody>
      </p:sp>
      <p:sp>
        <p:nvSpPr>
          <p:cNvPr id="146" name="文本框 145"/>
          <p:cNvSpPr txBox="1"/>
          <p:nvPr/>
        </p:nvSpPr>
        <p:spPr>
          <a:xfrm>
            <a:off x="7487285" y="3448685"/>
            <a:ext cx="407670" cy="368300"/>
          </a:xfrm>
          <a:prstGeom prst="rect">
            <a:avLst/>
          </a:prstGeom>
          <a:noFill/>
        </p:spPr>
        <p:txBody>
          <a:bodyPr wrap="square" rtlCol="0">
            <a:spAutoFit/>
          </a:bodyPr>
          <a:p>
            <a:r>
              <a:rPr lang="en-US" altLang="zh-CN"/>
              <a:t>5</a:t>
            </a:r>
            <a:endParaRPr lang="en-US" altLang="zh-CN"/>
          </a:p>
        </p:txBody>
      </p:sp>
      <p:sp>
        <p:nvSpPr>
          <p:cNvPr id="147" name="文本框 146"/>
          <p:cNvSpPr txBox="1"/>
          <p:nvPr/>
        </p:nvSpPr>
        <p:spPr>
          <a:xfrm>
            <a:off x="8717915" y="3985895"/>
            <a:ext cx="227965" cy="368300"/>
          </a:xfrm>
          <a:prstGeom prst="rect">
            <a:avLst/>
          </a:prstGeom>
          <a:noFill/>
        </p:spPr>
        <p:txBody>
          <a:bodyPr wrap="square" rtlCol="0">
            <a:spAutoFit/>
          </a:bodyPr>
          <a:p>
            <a:r>
              <a:rPr lang="en-US" altLang="zh-CN"/>
              <a:t>1</a:t>
            </a:r>
            <a:endParaRPr lang="en-US" altLang="zh-CN"/>
          </a:p>
        </p:txBody>
      </p:sp>
      <p:sp>
        <p:nvSpPr>
          <p:cNvPr id="148" name="文本框 147"/>
          <p:cNvSpPr txBox="1"/>
          <p:nvPr/>
        </p:nvSpPr>
        <p:spPr>
          <a:xfrm>
            <a:off x="7037070" y="4133215"/>
            <a:ext cx="220345" cy="368300"/>
          </a:xfrm>
          <a:prstGeom prst="rect">
            <a:avLst/>
          </a:prstGeom>
          <a:noFill/>
        </p:spPr>
        <p:txBody>
          <a:bodyPr wrap="square" rtlCol="0">
            <a:spAutoFit/>
          </a:bodyPr>
          <a:p>
            <a:r>
              <a:rPr lang="en-US" altLang="zh-CN"/>
              <a:t>2</a:t>
            </a:r>
            <a:endParaRPr lang="en-US" altLang="zh-CN"/>
          </a:p>
        </p:txBody>
      </p:sp>
      <p:sp>
        <p:nvSpPr>
          <p:cNvPr id="149" name="文本框 148"/>
          <p:cNvSpPr txBox="1"/>
          <p:nvPr/>
        </p:nvSpPr>
        <p:spPr>
          <a:xfrm>
            <a:off x="7716520" y="4037330"/>
            <a:ext cx="168910" cy="368300"/>
          </a:xfrm>
          <a:prstGeom prst="rect">
            <a:avLst/>
          </a:prstGeom>
          <a:noFill/>
        </p:spPr>
        <p:txBody>
          <a:bodyPr wrap="square" rtlCol="0">
            <a:spAutoFit/>
          </a:bodyPr>
          <a:p>
            <a:r>
              <a:rPr lang="en-US" altLang="zh-CN"/>
              <a:t>4</a:t>
            </a:r>
            <a:endParaRPr lang="en-US" altLang="zh-CN"/>
          </a:p>
        </p:txBody>
      </p:sp>
      <p:sp>
        <p:nvSpPr>
          <p:cNvPr id="150" name="文本框 149"/>
          <p:cNvSpPr txBox="1"/>
          <p:nvPr/>
        </p:nvSpPr>
        <p:spPr>
          <a:xfrm>
            <a:off x="8077200" y="4060190"/>
            <a:ext cx="145415" cy="368300"/>
          </a:xfrm>
          <a:prstGeom prst="rect">
            <a:avLst/>
          </a:prstGeom>
          <a:noFill/>
        </p:spPr>
        <p:txBody>
          <a:bodyPr wrap="square" rtlCol="0">
            <a:spAutoFit/>
          </a:bodyPr>
          <a:p>
            <a:r>
              <a:rPr lang="en-US" altLang="zh-CN"/>
              <a:t>3</a:t>
            </a:r>
            <a:endParaRPr lang="en-US" altLang="zh-CN"/>
          </a:p>
        </p:txBody>
      </p:sp>
      <p:sp>
        <p:nvSpPr>
          <p:cNvPr id="151" name="文本框 150"/>
          <p:cNvSpPr txBox="1"/>
          <p:nvPr/>
        </p:nvSpPr>
        <p:spPr>
          <a:xfrm>
            <a:off x="7246620" y="5071745"/>
            <a:ext cx="388620" cy="368300"/>
          </a:xfrm>
          <a:prstGeom prst="rect">
            <a:avLst/>
          </a:prstGeom>
          <a:noFill/>
        </p:spPr>
        <p:txBody>
          <a:bodyPr wrap="square" rtlCol="0">
            <a:spAutoFit/>
          </a:bodyPr>
          <a:p>
            <a:r>
              <a:rPr lang="en-US" altLang="zh-CN"/>
              <a:t>1</a:t>
            </a:r>
            <a:endParaRPr lang="en-US" altLang="zh-CN"/>
          </a:p>
        </p:txBody>
      </p:sp>
      <p:sp>
        <p:nvSpPr>
          <p:cNvPr id="152" name="文本框 151"/>
          <p:cNvSpPr txBox="1"/>
          <p:nvPr/>
        </p:nvSpPr>
        <p:spPr>
          <a:xfrm>
            <a:off x="8781415" y="4892040"/>
            <a:ext cx="225425" cy="368300"/>
          </a:xfrm>
          <a:prstGeom prst="rect">
            <a:avLst/>
          </a:prstGeom>
          <a:noFill/>
        </p:spPr>
        <p:txBody>
          <a:bodyPr wrap="square" rtlCol="0">
            <a:spAutoFit/>
          </a:bodyPr>
          <a:p>
            <a:r>
              <a:rPr lang="en-US" altLang="zh-CN"/>
              <a:t>1</a:t>
            </a:r>
            <a:endParaRPr lang="en-US" altLang="zh-CN"/>
          </a:p>
        </p:txBody>
      </p:sp>
      <p:sp>
        <p:nvSpPr>
          <p:cNvPr id="153" name="文本框 152"/>
          <p:cNvSpPr txBox="1"/>
          <p:nvPr/>
        </p:nvSpPr>
        <p:spPr>
          <a:xfrm>
            <a:off x="7701280" y="4843780"/>
            <a:ext cx="168910" cy="368300"/>
          </a:xfrm>
          <a:prstGeom prst="rect">
            <a:avLst/>
          </a:prstGeom>
          <a:noFill/>
        </p:spPr>
        <p:txBody>
          <a:bodyPr wrap="square" rtlCol="0">
            <a:spAutoFit/>
          </a:bodyPr>
          <a:p>
            <a:r>
              <a:rPr lang="en-US" altLang="zh-CN"/>
              <a:t>8</a:t>
            </a:r>
            <a:endParaRPr lang="en-US" altLang="zh-CN"/>
          </a:p>
        </p:txBody>
      </p:sp>
      <p:sp>
        <p:nvSpPr>
          <p:cNvPr id="154" name="文本框 153"/>
          <p:cNvSpPr txBox="1"/>
          <p:nvPr/>
        </p:nvSpPr>
        <p:spPr>
          <a:xfrm>
            <a:off x="8128000" y="5412740"/>
            <a:ext cx="240665" cy="368300"/>
          </a:xfrm>
          <a:prstGeom prst="rect">
            <a:avLst/>
          </a:prstGeom>
          <a:noFill/>
        </p:spPr>
        <p:txBody>
          <a:bodyPr wrap="square" rtlCol="0">
            <a:spAutoFit/>
          </a:bodyPr>
          <a:p>
            <a:r>
              <a:rPr lang="en-US" altLang="zh-CN"/>
              <a:t>9</a:t>
            </a:r>
            <a:endParaRPr lang="en-US" altLang="zh-CN"/>
          </a:p>
        </p:txBody>
      </p:sp>
      <p:sp>
        <p:nvSpPr>
          <p:cNvPr id="155" name="文本框 154"/>
          <p:cNvSpPr txBox="1"/>
          <p:nvPr/>
        </p:nvSpPr>
        <p:spPr>
          <a:xfrm>
            <a:off x="2831465" y="4038600"/>
            <a:ext cx="332740" cy="368300"/>
          </a:xfrm>
          <a:prstGeom prst="rect">
            <a:avLst/>
          </a:prstGeom>
          <a:noFill/>
        </p:spPr>
        <p:txBody>
          <a:bodyPr wrap="square" rtlCol="0">
            <a:spAutoFit/>
          </a:bodyPr>
          <a:p>
            <a:r>
              <a:rPr lang="en-US" altLang="zh-CN"/>
              <a:t>5</a:t>
            </a:r>
            <a:endParaRPr lang="en-US" altLang="zh-CN"/>
          </a:p>
        </p:txBody>
      </p:sp>
      <p:sp>
        <p:nvSpPr>
          <p:cNvPr id="156" name="文本框 155"/>
          <p:cNvSpPr txBox="1"/>
          <p:nvPr/>
        </p:nvSpPr>
        <p:spPr>
          <a:xfrm>
            <a:off x="3869055" y="3949065"/>
            <a:ext cx="332740" cy="368300"/>
          </a:xfrm>
          <a:prstGeom prst="rect">
            <a:avLst/>
          </a:prstGeom>
          <a:noFill/>
        </p:spPr>
        <p:txBody>
          <a:bodyPr wrap="square" rtlCol="0">
            <a:spAutoFit/>
          </a:bodyPr>
          <a:p>
            <a:r>
              <a:rPr lang="en-US" altLang="zh-CN"/>
              <a:t>1</a:t>
            </a:r>
            <a:endParaRPr lang="en-US" altLang="zh-CN"/>
          </a:p>
        </p:txBody>
      </p:sp>
      <p:sp>
        <p:nvSpPr>
          <p:cNvPr id="157" name="文本框 156"/>
          <p:cNvSpPr txBox="1"/>
          <p:nvPr/>
        </p:nvSpPr>
        <p:spPr>
          <a:xfrm>
            <a:off x="5137785" y="4025265"/>
            <a:ext cx="332740" cy="368300"/>
          </a:xfrm>
          <a:prstGeom prst="rect">
            <a:avLst/>
          </a:prstGeom>
          <a:noFill/>
        </p:spPr>
        <p:txBody>
          <a:bodyPr wrap="square" rtlCol="0">
            <a:spAutoFit/>
          </a:bodyPr>
          <a:p>
            <a:r>
              <a:rPr lang="en-US" altLang="zh-CN"/>
              <a:t>5</a:t>
            </a:r>
            <a:endParaRPr lang="en-US" altLang="zh-CN"/>
          </a:p>
        </p:txBody>
      </p:sp>
      <p:sp>
        <p:nvSpPr>
          <p:cNvPr id="158" name="文本框 157"/>
          <p:cNvSpPr txBox="1"/>
          <p:nvPr/>
        </p:nvSpPr>
        <p:spPr>
          <a:xfrm>
            <a:off x="6162675" y="3964305"/>
            <a:ext cx="332740" cy="368300"/>
          </a:xfrm>
          <a:prstGeom prst="rect">
            <a:avLst/>
          </a:prstGeom>
          <a:noFill/>
        </p:spPr>
        <p:txBody>
          <a:bodyPr wrap="square" rtlCol="0">
            <a:spAutoFit/>
          </a:bodyPr>
          <a:p>
            <a:r>
              <a:rPr lang="en-US" altLang="zh-CN"/>
              <a:t>1</a:t>
            </a:r>
            <a:endParaRPr lang="en-US" altLang="zh-CN"/>
          </a:p>
        </p:txBody>
      </p:sp>
      <p:sp>
        <p:nvSpPr>
          <p:cNvPr id="159" name="文本框 158"/>
          <p:cNvSpPr txBox="1"/>
          <p:nvPr/>
        </p:nvSpPr>
        <p:spPr>
          <a:xfrm>
            <a:off x="5680075" y="4592955"/>
            <a:ext cx="332740" cy="368300"/>
          </a:xfrm>
          <a:prstGeom prst="rect">
            <a:avLst/>
          </a:prstGeom>
          <a:noFill/>
        </p:spPr>
        <p:txBody>
          <a:bodyPr wrap="square" rtlCol="0">
            <a:spAutoFit/>
          </a:bodyPr>
          <a:p>
            <a:r>
              <a:rPr lang="en-US" altLang="zh-CN"/>
              <a:t>4</a:t>
            </a:r>
            <a:endParaRPr lang="en-US" altLang="zh-CN"/>
          </a:p>
        </p:txBody>
      </p:sp>
      <p:sp>
        <p:nvSpPr>
          <p:cNvPr id="160" name="文本框 159"/>
          <p:cNvSpPr txBox="1"/>
          <p:nvPr/>
        </p:nvSpPr>
        <p:spPr>
          <a:xfrm>
            <a:off x="610870" y="5896610"/>
            <a:ext cx="1403985" cy="922020"/>
          </a:xfrm>
          <a:prstGeom prst="rect">
            <a:avLst/>
          </a:prstGeom>
          <a:noFill/>
        </p:spPr>
        <p:txBody>
          <a:bodyPr wrap="square" rtlCol="0">
            <a:spAutoFit/>
          </a:bodyPr>
          <a:p>
            <a:r>
              <a:rPr lang="zh-CN" altLang="en-US"/>
              <a:t>队列：</a:t>
            </a:r>
            <a:r>
              <a:rPr lang="en-US" altLang="zh-CN"/>
              <a:t>0</a:t>
            </a:r>
            <a:endParaRPr lang="en-US" altLang="zh-CN"/>
          </a:p>
          <a:p>
            <a:r>
              <a:rPr lang="zh-CN" altLang="en-US"/>
              <a:t>取出：</a:t>
            </a:r>
            <a:r>
              <a:rPr lang="en-US" altLang="zh-CN"/>
              <a:t>0</a:t>
            </a:r>
            <a:endParaRPr lang="en-US" altLang="zh-CN"/>
          </a:p>
          <a:p>
            <a:r>
              <a:rPr lang="zh-CN" altLang="en-US"/>
              <a:t>插入：</a:t>
            </a:r>
            <a:r>
              <a:rPr lang="en-US" altLang="zh-CN"/>
              <a:t>1  5</a:t>
            </a:r>
            <a:endParaRPr lang="zh-CN" altLang="en-US"/>
          </a:p>
        </p:txBody>
      </p:sp>
      <p:sp>
        <p:nvSpPr>
          <p:cNvPr id="161" name="文本框 160"/>
          <p:cNvSpPr txBox="1"/>
          <p:nvPr/>
        </p:nvSpPr>
        <p:spPr>
          <a:xfrm>
            <a:off x="2753360" y="5867400"/>
            <a:ext cx="1403985" cy="922020"/>
          </a:xfrm>
          <a:prstGeom prst="rect">
            <a:avLst/>
          </a:prstGeom>
          <a:noFill/>
        </p:spPr>
        <p:txBody>
          <a:bodyPr wrap="square" rtlCol="0">
            <a:spAutoFit/>
          </a:bodyPr>
          <a:p>
            <a:r>
              <a:rPr lang="zh-CN" altLang="en-US"/>
              <a:t>队列：</a:t>
            </a:r>
            <a:r>
              <a:rPr lang="en-US" altLang="zh-CN"/>
              <a:t>1  5</a:t>
            </a:r>
            <a:endParaRPr lang="en-US" altLang="zh-CN"/>
          </a:p>
          <a:p>
            <a:r>
              <a:rPr lang="zh-CN" altLang="en-US"/>
              <a:t>取出：</a:t>
            </a:r>
            <a:r>
              <a:rPr lang="en-US" altLang="zh-CN"/>
              <a:t>1</a:t>
            </a:r>
            <a:endParaRPr lang="en-US" altLang="zh-CN"/>
          </a:p>
          <a:p>
            <a:r>
              <a:rPr lang="zh-CN" altLang="en-US"/>
              <a:t>插入：</a:t>
            </a:r>
            <a:r>
              <a:rPr lang="en-US" altLang="zh-CN"/>
              <a:t>2  4</a:t>
            </a:r>
            <a:endParaRPr lang="zh-CN" altLang="en-US"/>
          </a:p>
        </p:txBody>
      </p:sp>
      <p:sp>
        <p:nvSpPr>
          <p:cNvPr id="163" name="文本框 162"/>
          <p:cNvSpPr txBox="1"/>
          <p:nvPr/>
        </p:nvSpPr>
        <p:spPr>
          <a:xfrm>
            <a:off x="6598920" y="4554220"/>
            <a:ext cx="332740" cy="368300"/>
          </a:xfrm>
          <a:prstGeom prst="rect">
            <a:avLst/>
          </a:prstGeom>
          <a:noFill/>
        </p:spPr>
        <p:txBody>
          <a:bodyPr wrap="square" rtlCol="0">
            <a:spAutoFit/>
          </a:bodyPr>
          <a:p>
            <a:r>
              <a:rPr lang="en-US" altLang="zh-CN"/>
              <a:t>2</a:t>
            </a:r>
            <a:endParaRPr lang="en-US" altLang="zh-CN"/>
          </a:p>
        </p:txBody>
      </p:sp>
      <p:sp>
        <p:nvSpPr>
          <p:cNvPr id="164" name="文本框 163"/>
          <p:cNvSpPr txBox="1"/>
          <p:nvPr/>
        </p:nvSpPr>
        <p:spPr>
          <a:xfrm>
            <a:off x="5123180" y="5867400"/>
            <a:ext cx="1692275" cy="922020"/>
          </a:xfrm>
          <a:prstGeom prst="rect">
            <a:avLst/>
          </a:prstGeom>
          <a:noFill/>
        </p:spPr>
        <p:txBody>
          <a:bodyPr wrap="square" rtlCol="0">
            <a:spAutoFit/>
          </a:bodyPr>
          <a:p>
            <a:r>
              <a:rPr lang="zh-CN" altLang="en-US"/>
              <a:t>队列：</a:t>
            </a:r>
            <a:r>
              <a:rPr lang="en-US" altLang="zh-CN"/>
              <a:t>2  4  5</a:t>
            </a:r>
            <a:endParaRPr lang="en-US" altLang="zh-CN"/>
          </a:p>
          <a:p>
            <a:r>
              <a:rPr lang="zh-CN" altLang="en-US"/>
              <a:t>取出：</a:t>
            </a:r>
            <a:r>
              <a:rPr lang="en-US" altLang="zh-CN"/>
              <a:t>2</a:t>
            </a:r>
            <a:endParaRPr lang="en-US" altLang="zh-CN"/>
          </a:p>
          <a:p>
            <a:r>
              <a:rPr lang="zh-CN" altLang="en-US"/>
              <a:t>插入：</a:t>
            </a:r>
            <a:r>
              <a:rPr lang="en-US" altLang="zh-CN"/>
              <a:t>3</a:t>
            </a:r>
            <a:endParaRPr lang="en-US" altLang="zh-CN"/>
          </a:p>
        </p:txBody>
      </p:sp>
      <p:sp>
        <p:nvSpPr>
          <p:cNvPr id="165" name="文本框 164"/>
          <p:cNvSpPr txBox="1"/>
          <p:nvPr/>
        </p:nvSpPr>
        <p:spPr>
          <a:xfrm>
            <a:off x="7246620" y="5867400"/>
            <a:ext cx="1802130" cy="922020"/>
          </a:xfrm>
          <a:prstGeom prst="rect">
            <a:avLst/>
          </a:prstGeom>
          <a:noFill/>
        </p:spPr>
        <p:txBody>
          <a:bodyPr wrap="square" rtlCol="0">
            <a:spAutoFit/>
          </a:bodyPr>
          <a:p>
            <a:r>
              <a:rPr lang="zh-CN" altLang="en-US"/>
              <a:t>队列：</a:t>
            </a:r>
            <a:r>
              <a:rPr lang="en-US" altLang="zh-CN"/>
              <a:t>  </a:t>
            </a:r>
            <a:endParaRPr lang="en-US" altLang="zh-CN"/>
          </a:p>
          <a:p>
            <a:r>
              <a:rPr lang="zh-CN" altLang="en-US"/>
              <a:t>取出：</a:t>
            </a:r>
            <a:endParaRPr lang="en-US" altLang="zh-CN"/>
          </a:p>
          <a:p>
            <a:r>
              <a:rPr lang="zh-CN" altLang="en-US"/>
              <a:t>插入：</a:t>
            </a:r>
            <a:r>
              <a:rPr lang="en-US" altLang="zh-CN"/>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Dijkstra</a:t>
            </a:r>
            <a:r>
              <a:rPr lang="zh-CN" altLang="en-US" sz="4000">
                <a:sym typeface="+mn-ea"/>
              </a:rPr>
              <a:t>算法</a:t>
            </a:r>
            <a:endParaRPr lang="zh-CN" altLang="en-US" sz="4000"/>
          </a:p>
        </p:txBody>
      </p:sp>
      <p:pic>
        <p:nvPicPr>
          <p:cNvPr id="4" name="内容占位符 3"/>
          <p:cNvPicPr>
            <a:picLocks noChangeAspect="1"/>
          </p:cNvPicPr>
          <p:nvPr>
            <p:ph idx="1"/>
          </p:nvPr>
        </p:nvPicPr>
        <p:blipFill>
          <a:blip r:embed="rId1"/>
          <a:stretch>
            <a:fillRect/>
          </a:stretch>
        </p:blipFill>
        <p:spPr>
          <a:xfrm>
            <a:off x="1168400" y="1447800"/>
            <a:ext cx="6807200" cy="5306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Dijkstra</a:t>
            </a:r>
            <a:r>
              <a:rPr lang="zh-CN" altLang="en-US" sz="4000">
                <a:sym typeface="+mn-ea"/>
              </a:rPr>
              <a:t>例题</a:t>
            </a:r>
            <a:endParaRPr lang="zh-CN" altLang="en-US" sz="4000">
              <a:sym typeface="+mn-ea"/>
            </a:endParaRPr>
          </a:p>
        </p:txBody>
      </p:sp>
      <p:sp>
        <p:nvSpPr>
          <p:cNvPr id="3" name="内容占位符 2"/>
          <p:cNvSpPr>
            <a:spLocks noGrp="1"/>
          </p:cNvSpPr>
          <p:nvPr>
            <p:ph idx="1"/>
          </p:nvPr>
        </p:nvSpPr>
        <p:spPr/>
        <p:txBody>
          <a:bodyPr/>
          <a:p>
            <a:r>
              <a:rPr lang="zh-CN" altLang="en-US" sz="2800"/>
              <a:t>题目：</a:t>
            </a:r>
            <a:r>
              <a:rPr lang="zh-CN" altLang="en-US" sz="2800">
                <a:hlinkClick r:id="rId1" action="ppaction://hlinkfile"/>
              </a:rPr>
              <a:t>网络延迟时间</a:t>
            </a:r>
            <a:endParaRPr lang="zh-CN" altLang="en-US" sz="2800"/>
          </a:p>
          <a:p>
            <a:r>
              <a:rPr lang="zh-CN" altLang="en-US" sz="2800"/>
              <a:t>题意：有 n 个网络节点，标记为 1 到 n。</a:t>
            </a:r>
            <a:endParaRPr lang="zh-CN" altLang="en-US" sz="2800"/>
          </a:p>
          <a:p>
            <a:r>
              <a:rPr lang="zh-CN" altLang="en-US" sz="2800"/>
              <a:t>给你一个列表 times，表示信号经过 有向 边的传递时间。 times[i] = (ui, vi, wi)，其中 ui 是源节点，vi 是目标节点， wi 是一个信号从源节点传递到目标节点的时间。</a:t>
            </a:r>
            <a:endParaRPr lang="zh-CN" altLang="en-US" sz="2800"/>
          </a:p>
          <a:p>
            <a:r>
              <a:rPr lang="zh-CN" altLang="en-US" sz="2800"/>
              <a:t>现在，从某个节点 K 发出一个信号。需要多久才能使所有节点都收到信号？如果不能使所有节点收到信号，返回 -1 。</a:t>
            </a:r>
            <a:endParaRPr lang="zh-CN" altLang="en-US" sz="2800"/>
          </a:p>
          <a:p>
            <a:pPr marL="0" indent="0">
              <a:buNone/>
            </a:pP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Dijkstra</a:t>
            </a:r>
            <a:r>
              <a:rPr lang="zh-CN" altLang="en-US" sz="4000">
                <a:sym typeface="+mn-ea"/>
              </a:rPr>
              <a:t>例题</a:t>
            </a:r>
            <a:endParaRPr lang="zh-CN" altLang="en-US" sz="4000"/>
          </a:p>
        </p:txBody>
      </p:sp>
      <p:sp>
        <p:nvSpPr>
          <p:cNvPr id="3" name="内容占位符 2"/>
          <p:cNvSpPr>
            <a:spLocks noGrp="1"/>
          </p:cNvSpPr>
          <p:nvPr>
            <p:ph idx="1"/>
          </p:nvPr>
        </p:nvSpPr>
        <p:spPr/>
        <p:txBody>
          <a:bodyPr/>
          <a:p>
            <a:r>
              <a:rPr lang="zh-CN" altLang="en-US" sz="2800"/>
              <a:t>[2,1,1]</a:t>
            </a:r>
            <a:endParaRPr lang="zh-CN" altLang="en-US" sz="2800"/>
          </a:p>
          <a:p>
            <a:r>
              <a:rPr lang="zh-CN" altLang="en-US" sz="2800"/>
              <a:t>[2,3,1]</a:t>
            </a:r>
            <a:endParaRPr lang="zh-CN" altLang="en-US" sz="2800"/>
          </a:p>
          <a:p>
            <a:r>
              <a:rPr lang="zh-CN" altLang="en-US" sz="2800"/>
              <a:t>[3,4,1]</a:t>
            </a:r>
            <a:endParaRPr lang="zh-CN" altLang="en-US" sz="2800"/>
          </a:p>
          <a:p>
            <a:r>
              <a:rPr lang="zh-CN" altLang="en-US" sz="2800"/>
              <a:t>n = 4, k = 2</a:t>
            </a:r>
            <a:endParaRPr lang="zh-CN" altLang="en-US" sz="2800"/>
          </a:p>
          <a:p>
            <a:endParaRPr lang="zh-CN" altLang="en-US" sz="2800"/>
          </a:p>
          <a:p>
            <a:r>
              <a:rPr lang="zh-CN" altLang="en-US" sz="2800"/>
              <a:t>题解：跑一遍</a:t>
            </a:r>
            <a:r>
              <a:rPr lang="en-US" altLang="zh-CN" sz="2800"/>
              <a:t>dijkstra</a:t>
            </a:r>
            <a:r>
              <a:rPr lang="zh-CN" altLang="en-US" sz="2800"/>
              <a:t>，最后在记录的从起点到每个节点最小移动代价中获取最大值。注意特判无法到达的情况。</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1200" y="2667000"/>
            <a:ext cx="5105400" cy="1198880"/>
          </a:xfrm>
          <a:prstGeom prst="rect">
            <a:avLst/>
          </a:prstGeom>
          <a:noFill/>
        </p:spPr>
        <p:txBody>
          <a:bodyPr wrap="square" lIns="91440" tIns="45720" rIns="91440" bIns="45720">
            <a:spAutoFit/>
            <a:scene3d>
              <a:camera prst="orthographicFront"/>
              <a:lightRig rig="threePt" dir="t"/>
            </a:scene3d>
          </a:bodyPr>
          <a:lstStyle/>
          <a:p>
            <a:pPr algn="ctr"/>
            <a:r>
              <a:rPr lang="zh-CN" altLang="en-US" sz="7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欢迎提问</a:t>
            </a:r>
            <a:endParaRPr lang="zh-CN" altLang="en-US" sz="7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启发式搜索</a:t>
            </a:r>
            <a:endParaRPr lang="zh-CN" altLang="en-US" sz="4000"/>
          </a:p>
        </p:txBody>
      </p:sp>
      <p:sp>
        <p:nvSpPr>
          <p:cNvPr id="3" name="内容占位符 2"/>
          <p:cNvSpPr>
            <a:spLocks noGrp="1"/>
          </p:cNvSpPr>
          <p:nvPr>
            <p:ph idx="1"/>
          </p:nvPr>
        </p:nvSpPr>
        <p:spPr/>
        <p:txBody>
          <a:bodyPr/>
          <a:p>
            <a:r>
              <a:rPr lang="zh-CN" altLang="en-US" sz="2800"/>
              <a:t>通过之前对广搜和</a:t>
            </a:r>
            <a:r>
              <a:rPr lang="en-US" altLang="zh-CN" sz="2800"/>
              <a:t>dijkstra</a:t>
            </a:r>
            <a:r>
              <a:rPr lang="zh-CN" altLang="en-US" sz="2800"/>
              <a:t>算法的了解。我们可能会有所启发，优先队列中维护的最小代价是否可以替换。</a:t>
            </a:r>
            <a:endParaRPr lang="zh-CN" altLang="en-US" sz="2800"/>
          </a:p>
          <a:p>
            <a:endParaRPr lang="zh-CN" altLang="en-US" sz="2800"/>
          </a:p>
          <a:p>
            <a:r>
              <a:rPr lang="zh-CN" altLang="en-US" sz="2800">
                <a:sym typeface="+mn-ea"/>
              </a:rPr>
              <a:t>原理：与Dijkstra算法类似，我们也使用一个优先队列，但此时以每个节点到达终点的距离作为优先级，每次始终选取到终点移动代价最小（</a:t>
            </a:r>
            <a:r>
              <a:rPr lang="zh-CN" altLang="en-US" sz="2800">
                <a:solidFill>
                  <a:srgbClr val="FF0000"/>
                </a:solidFill>
                <a:sym typeface="+mn-ea"/>
              </a:rPr>
              <a:t>离终点最近</a:t>
            </a:r>
            <a:r>
              <a:rPr lang="zh-CN" altLang="en-US" sz="2800">
                <a:sym typeface="+mn-ea"/>
              </a:rPr>
              <a:t>）的节点作为下一个遍历的节点。</a:t>
            </a:r>
            <a:endParaRPr lang="zh-CN" altLang="en-US" sz="2800"/>
          </a:p>
          <a:p>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启发式搜索</a:t>
            </a:r>
            <a:endParaRPr lang="zh-CN" altLang="en-US" sz="4000"/>
          </a:p>
        </p:txBody>
      </p:sp>
      <p:sp>
        <p:nvSpPr>
          <p:cNvPr id="3" name="内容占位符 2"/>
          <p:cNvSpPr>
            <a:spLocks noGrp="1"/>
          </p:cNvSpPr>
          <p:nvPr>
            <p:ph idx="1"/>
          </p:nvPr>
        </p:nvSpPr>
        <p:spPr/>
        <p:txBody>
          <a:bodyPr/>
          <a:p>
            <a:endParaRPr lang="zh-CN" altLang="en-US" sz="2800"/>
          </a:p>
          <a:p>
            <a:r>
              <a:rPr lang="zh-CN" altLang="en-US" sz="2800">
                <a:sym typeface="+mn-ea"/>
              </a:rPr>
              <a:t>启发函数：以曼哈顿距离作为优先级</a:t>
            </a:r>
            <a:endParaRPr lang="zh-CN" altLang="en-US" sz="2800"/>
          </a:p>
          <a:p>
            <a:endParaRPr lang="zh-CN" altLang="en-US" sz="2800"/>
          </a:p>
        </p:txBody>
      </p:sp>
      <p:pic>
        <p:nvPicPr>
          <p:cNvPr id="4" name="图片 3"/>
          <p:cNvPicPr>
            <a:picLocks noChangeAspect="1"/>
          </p:cNvPicPr>
          <p:nvPr/>
        </p:nvPicPr>
        <p:blipFill>
          <a:blip r:embed="rId1"/>
          <a:stretch>
            <a:fillRect/>
          </a:stretch>
        </p:blipFill>
        <p:spPr>
          <a:xfrm>
            <a:off x="536575" y="3581400"/>
            <a:ext cx="7385685" cy="15100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启发式搜索</a:t>
            </a:r>
            <a:endParaRPr lang="zh-CN" altLang="en-US" sz="4000"/>
          </a:p>
        </p:txBody>
      </p:sp>
      <p:pic>
        <p:nvPicPr>
          <p:cNvPr id="4" name="内容占位符 3"/>
          <p:cNvPicPr>
            <a:picLocks noChangeAspect="1"/>
          </p:cNvPicPr>
          <p:nvPr>
            <p:ph idx="1"/>
          </p:nvPr>
        </p:nvPicPr>
        <p:blipFill>
          <a:blip r:embed="rId1"/>
          <a:stretch>
            <a:fillRect/>
          </a:stretch>
        </p:blipFill>
        <p:spPr>
          <a:xfrm>
            <a:off x="1571625" y="1447800"/>
            <a:ext cx="6000750" cy="5185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缺陷</a:t>
            </a:r>
            <a:endParaRPr lang="zh-CN" altLang="en-US" sz="4000"/>
          </a:p>
        </p:txBody>
      </p:sp>
      <p:sp>
        <p:nvSpPr>
          <p:cNvPr id="3" name="内容占位符 2"/>
          <p:cNvSpPr>
            <a:spLocks noGrp="1"/>
          </p:cNvSpPr>
          <p:nvPr>
            <p:ph idx="1"/>
          </p:nvPr>
        </p:nvSpPr>
        <p:spPr/>
        <p:txBody>
          <a:bodyPr/>
          <a:p>
            <a:r>
              <a:rPr lang="zh-CN" altLang="en-US" sz="2800"/>
              <a:t>普通的广度优先搜索（过于暴力</a:t>
            </a:r>
            <a:r>
              <a:rPr lang="en-US" altLang="zh-CN" sz="2800"/>
              <a:t> </a:t>
            </a:r>
            <a:r>
              <a:rPr lang="zh-CN" altLang="en-US" sz="2800"/>
              <a:t>复杂度高）一般不会被使用。</a:t>
            </a:r>
            <a:endParaRPr lang="zh-CN" altLang="en-US" sz="2800"/>
          </a:p>
          <a:p>
            <a:endParaRPr lang="en-US" altLang="zh-CN" sz="2800"/>
          </a:p>
          <a:p>
            <a:r>
              <a:rPr lang="zh-CN" altLang="en-US" sz="2800"/>
              <a:t>我们比较下</a:t>
            </a:r>
            <a:r>
              <a:rPr lang="en-US" altLang="zh-CN" sz="2800"/>
              <a:t>dijkstra</a:t>
            </a:r>
            <a:r>
              <a:rPr lang="zh-CN" altLang="en-US" sz="2800"/>
              <a:t>算法和启发式搜索（也称贪心最佳优先搜索）在有障碍物和无障碍物的情况下分别的搜索情况。</a:t>
            </a:r>
            <a:r>
              <a:rPr lang="zh-CN" altLang="en-US" sz="2800">
                <a:hlinkClick r:id="rId1" action="ppaction://hlinkfile"/>
              </a:rPr>
              <a:t>动画展示</a:t>
            </a:r>
            <a:endParaRPr lang="zh-CN" altLang="en-US" sz="2800">
              <a:hlinkClick r:id="rId1" action="ppaction://hlinkfile"/>
            </a:endParaRPr>
          </a:p>
          <a:p>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比较</a:t>
            </a:r>
            <a:endParaRPr lang="zh-CN" altLang="en-US" sz="4000"/>
          </a:p>
        </p:txBody>
      </p:sp>
      <p:sp>
        <p:nvSpPr>
          <p:cNvPr id="3" name="内容占位符 2"/>
          <p:cNvSpPr>
            <a:spLocks noGrp="1"/>
          </p:cNvSpPr>
          <p:nvPr>
            <p:ph idx="1"/>
          </p:nvPr>
        </p:nvSpPr>
        <p:spPr/>
        <p:txBody>
          <a:bodyPr/>
          <a:p>
            <a:endParaRPr lang="zh-CN" altLang="en-US" sz="2800"/>
          </a:p>
          <a:p>
            <a:r>
              <a:rPr lang="zh-CN" altLang="en-US" sz="2800"/>
              <a:t>通过比较我们能得出：Dijkstra算法能很好地找到最短的路径，但是它会耗费时间在探索不是最短路的方向上，贪心最佳优先搜索会探索最有希望的方向上，但是可能找不到最短路径。</a:t>
            </a:r>
            <a:endParaRPr lang="zh-CN" altLang="en-US" sz="2800"/>
          </a:p>
          <a:p>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z="4000" dirty="0"/>
              <a:t>前言</a:t>
            </a:r>
            <a:endParaRPr lang="zh-CN" altLang="en-US" sz="4000" dirty="0"/>
          </a:p>
        </p:txBody>
      </p:sp>
      <p:sp>
        <p:nvSpPr>
          <p:cNvPr id="5123" name="内容占位符 2"/>
          <p:cNvSpPr>
            <a:spLocks noGrp="1"/>
          </p:cNvSpPr>
          <p:nvPr>
            <p:ph idx="1"/>
          </p:nvPr>
        </p:nvSpPr>
        <p:spPr/>
        <p:txBody>
          <a:bodyPr/>
          <a:lstStyle/>
          <a:p>
            <a:pPr eaLnBrk="1" hangingPunct="1"/>
            <a:r>
              <a:rPr lang="zh-CN" altLang="en-US" sz="2800" dirty="0"/>
              <a:t>自动寻路是在一些如</a:t>
            </a:r>
            <a:r>
              <a:rPr lang="en-US" altLang="zh-CN" sz="2800" dirty="0"/>
              <a:t>MMORPG</a:t>
            </a:r>
            <a:r>
              <a:rPr lang="zh-CN" altLang="en-US" sz="2800" dirty="0"/>
              <a:t>等类型游戏中常见的一种功能，其给了玩家良好的游戏体验，使得玩家在游戏过程中省去了大量游戏坐标点的记录以及长时间的键盘操作，不必记忆坐标，不必担心迷路，用最快捷的方法移动到指定地点。</a:t>
            </a:r>
            <a:endParaRPr lang="zh-CN" altLang="en-US" sz="2800" dirty="0"/>
          </a:p>
          <a:p>
            <a:pPr eaLnBrk="1" hangingPunct="1"/>
            <a:r>
              <a:rPr lang="zh-CN" altLang="en-US" sz="2800" dirty="0"/>
              <a:t>（魔兽、剑网三、天涯明月刀）</a:t>
            </a:r>
            <a:endParaRPr lang="en-US" altLang="zh-CN" sz="2800" dirty="0"/>
          </a:p>
          <a:p>
            <a:pPr eaLnBrk="1" hangingPunct="1"/>
            <a:endParaRPr lang="en-US" altLang="zh-CN" sz="2800" dirty="0"/>
          </a:p>
          <a:p>
            <a:pPr eaLnBrk="1" hangingPunct="1"/>
            <a:r>
              <a:rPr lang="zh-CN" altLang="en-US" sz="2800" dirty="0"/>
              <a:t>自动寻路算法，其实可以看做是一种路径查找以及图搜索算法。</a:t>
            </a:r>
            <a:endParaRPr lang="en-US" altLang="zh-CN" sz="2800" dirty="0"/>
          </a:p>
          <a:p>
            <a:pPr eaLnBrk="1" hangingPunct="1"/>
            <a:endParaRPr lang="en-US" altLang="zh-CN" sz="2800" dirty="0"/>
          </a:p>
        </p:txBody>
      </p:sp>
      <p:sp>
        <p:nvSpPr>
          <p:cNvPr id="512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advTm="2892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endParaRPr lang="en-US" altLang="zh-CN" sz="4000"/>
          </a:p>
        </p:txBody>
      </p:sp>
      <p:sp>
        <p:nvSpPr>
          <p:cNvPr id="3" name="内容占位符 2"/>
          <p:cNvSpPr>
            <a:spLocks noGrp="1"/>
          </p:cNvSpPr>
          <p:nvPr>
            <p:ph idx="1"/>
          </p:nvPr>
        </p:nvSpPr>
        <p:spPr/>
        <p:txBody>
          <a:bodyPr/>
          <a:p>
            <a:pPr marL="0" indent="0">
              <a:buNone/>
            </a:pPr>
            <a:endParaRPr lang="zh-CN" altLang="en-US" sz="2800"/>
          </a:p>
          <a:p>
            <a:pPr marL="0" indent="0">
              <a:buNone/>
            </a:pPr>
            <a:r>
              <a:rPr lang="zh-CN" altLang="en-US" sz="2800"/>
              <a:t>归纳：对</a:t>
            </a:r>
            <a:r>
              <a:rPr lang="en-US" altLang="zh-CN" sz="2800"/>
              <a:t>dijkstra</a:t>
            </a:r>
            <a:r>
              <a:rPr lang="zh-CN" altLang="en-US" sz="2800"/>
              <a:t>和启发式搜索两者优先队列中分别维护的值进行归纳。可以认为一个是</a:t>
            </a:r>
            <a:r>
              <a:rPr lang="en-US" altLang="zh-CN" sz="2800"/>
              <a:t>“</a:t>
            </a:r>
            <a:r>
              <a:rPr lang="zh-CN" altLang="en-US" sz="2800"/>
              <a:t>当前代价</a:t>
            </a:r>
            <a:r>
              <a:rPr lang="en-US" altLang="zh-CN" sz="2800"/>
              <a:t>”</a:t>
            </a:r>
            <a:r>
              <a:rPr lang="zh-CN" altLang="en-US" sz="2800"/>
              <a:t>，另一个是</a:t>
            </a:r>
            <a:r>
              <a:rPr lang="en-US" altLang="zh-CN" sz="2800"/>
              <a:t>“</a:t>
            </a:r>
            <a:r>
              <a:rPr lang="zh-CN" altLang="en-US" sz="2800"/>
              <a:t>未来估值</a:t>
            </a:r>
            <a:r>
              <a:rPr lang="en-US" altLang="zh-CN" sz="2800"/>
              <a:t>”</a:t>
            </a:r>
            <a:r>
              <a:rPr lang="zh-CN" altLang="en-US" sz="2800"/>
              <a:t>。然后我们可以很自然的想到优先队列中可以维护</a:t>
            </a:r>
            <a:r>
              <a:rPr lang="en-US" altLang="zh-CN" sz="2800"/>
              <a:t>“</a:t>
            </a:r>
            <a:r>
              <a:rPr lang="zh-CN" altLang="en-US" sz="2800"/>
              <a:t>当前代价</a:t>
            </a:r>
            <a:r>
              <a:rPr lang="en-US" altLang="zh-CN" sz="2800"/>
              <a:t>+</a:t>
            </a:r>
            <a:r>
              <a:rPr lang="zh-CN" altLang="en-US" sz="2800"/>
              <a:t>未来估值</a:t>
            </a:r>
            <a:r>
              <a:rPr lang="en-US" altLang="zh-CN" sz="2800"/>
              <a:t>”</a:t>
            </a:r>
            <a:r>
              <a:rPr lang="zh-CN" altLang="en-US" sz="2800"/>
              <a:t>。</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endParaRPr lang="en-US" altLang="zh-CN" sz="40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sz="2800"/>
                  <a:t>估值函数：</a:t>
                </a:r>
                <a14:m>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 = </m:t>
                    </m:r>
                    <m:r>
                      <a:rPr lang="en-US" altLang="zh-CN" sz="2800" i="1">
                        <a:latin typeface="Cambria Math" panose="02040503050406030204" charset="0"/>
                        <a:cs typeface="Cambria Math" panose="02040503050406030204" charset="0"/>
                      </a:rPr>
                      <m:t>𝑔</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 + </m:t>
                    </m:r>
                    <m:r>
                      <a:rPr lang="en-US" altLang="zh-CN" sz="2800" i="1">
                        <a:latin typeface="Cambria Math" panose="02040503050406030204" charset="0"/>
                        <a:cs typeface="Cambria Math" panose="02040503050406030204" charset="0"/>
                      </a:rPr>
                      <m:t>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endParaRPr lang="en-US" altLang="zh-CN" sz="2800" i="1">
                  <a:latin typeface="Cambria Math" panose="02040503050406030204" charset="0"/>
                  <a:cs typeface="Cambria Math" panose="02040503050406030204" charset="0"/>
                </a:endParaRPr>
              </a:p>
              <a:p>
                <a:pPr marL="0" indent="0">
                  <a:buNone/>
                </a:pPr>
                <a:endParaRPr lang="en-US" altLang="zh-CN" sz="2800"/>
              </a:p>
              <a:p>
                <a14:m>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r>
                  <a:rPr lang="en-US" altLang="zh-CN" sz="2800"/>
                  <a:t>是节点n的综合优先级</a:t>
                </a:r>
                <a:r>
                  <a:rPr lang="zh-CN" altLang="en-US" sz="2800"/>
                  <a:t>，</a:t>
                </a:r>
                <a:r>
                  <a:rPr lang="en-US" altLang="zh-CN" sz="2800"/>
                  <a:t>当我们选择下一个要遍历的节点时，我们总会选取综合优先级最高（值最小）的节点。</a:t>
                </a:r>
                <a:endParaRPr lang="en-US" altLang="zh-CN" sz="2800"/>
              </a:p>
              <a:p>
                <a:endParaRPr lang="en-US" altLang="zh-CN" sz="2800"/>
              </a:p>
              <a:p>
                <a14:m>
                  <m:oMath xmlns:m="http://schemas.openxmlformats.org/officeDocument/2006/math">
                    <m:r>
                      <a:rPr lang="en-US" altLang="zh-CN" sz="2800" i="1">
                        <a:latin typeface="Cambria Math" panose="02040503050406030204" charset="0"/>
                        <a:cs typeface="Cambria Math" panose="02040503050406030204" charset="0"/>
                      </a:rPr>
                      <m:t>𝑔</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r>
                  <a:rPr lang="en-US" altLang="zh-CN" sz="2800"/>
                  <a:t>是节点n距离起点的代价。</a:t>
                </a:r>
                <a:endParaRPr lang="en-US" altLang="zh-CN" sz="2800"/>
              </a:p>
              <a:p>
                <a14:m>
                  <m:oMath xmlns:m="http://schemas.openxmlformats.org/officeDocument/2006/math">
                    <m:r>
                      <a:rPr lang="en-US" altLang="zh-CN" sz="2800" i="1">
                        <a:latin typeface="Cambria Math" panose="02040503050406030204" charset="0"/>
                        <a:cs typeface="Cambria Math" panose="02040503050406030204" charset="0"/>
                      </a:rPr>
                      <m:t> </m:t>
                    </m:r>
                    <m:r>
                      <a:rPr lang="en-US" altLang="zh-CN" sz="2800" i="1">
                        <a:latin typeface="Cambria Math" panose="02040503050406030204" charset="0"/>
                        <a:cs typeface="Cambria Math" panose="02040503050406030204" charset="0"/>
                      </a:rPr>
                      <m:t>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r>
                  <a:rPr lang="en-US" altLang="zh-CN" sz="2800"/>
                  <a:t>是节点n距离终点的预计代价，这也就是A*算法的启发函数。</a:t>
                </a:r>
                <a:endParaRPr lang="en-US" altLang="zh-CN" sz="280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endParaRPr lang="en-US" altLang="zh-CN" sz="4000"/>
          </a:p>
        </p:txBody>
      </p:sp>
      <p:sp>
        <p:nvSpPr>
          <p:cNvPr id="3" name="内容占位符 2"/>
          <p:cNvSpPr>
            <a:spLocks noGrp="1"/>
          </p:cNvSpPr>
          <p:nvPr>
            <p:ph idx="1"/>
          </p:nvPr>
        </p:nvSpPr>
        <p:spPr/>
        <p:txBody>
          <a:bodyPr/>
          <a:p>
            <a:endParaRPr lang="zh-CN" altLang="en-US" sz="2800"/>
          </a:p>
          <a:p>
            <a:endParaRPr lang="zh-CN" altLang="en-US" sz="2800"/>
          </a:p>
        </p:txBody>
      </p:sp>
      <p:pic>
        <p:nvPicPr>
          <p:cNvPr id="4" name="图片 3"/>
          <p:cNvPicPr>
            <a:picLocks noChangeAspect="1"/>
          </p:cNvPicPr>
          <p:nvPr/>
        </p:nvPicPr>
        <p:blipFill>
          <a:blip r:embed="rId1"/>
          <a:stretch>
            <a:fillRect/>
          </a:stretch>
        </p:blipFill>
        <p:spPr>
          <a:xfrm>
            <a:off x="1045210" y="1417955"/>
            <a:ext cx="7053580" cy="52171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endParaRPr lang="zh-CN" altLang="en-US" sz="4000"/>
          </a:p>
        </p:txBody>
      </p:sp>
      <p:sp>
        <p:nvSpPr>
          <p:cNvPr id="3" name="内容占位符 2"/>
          <p:cNvSpPr>
            <a:spLocks noGrp="1"/>
          </p:cNvSpPr>
          <p:nvPr>
            <p:ph idx="1"/>
          </p:nvPr>
        </p:nvSpPr>
        <p:spPr/>
        <p:txBody>
          <a:bodyPr/>
          <a:p>
            <a:endParaRPr lang="zh-CN" altLang="en-US" sz="2800"/>
          </a:p>
          <a:p>
            <a:r>
              <a:rPr lang="zh-CN" altLang="en-US" sz="2800"/>
              <a:t>比较</a:t>
            </a:r>
            <a:r>
              <a:rPr sz="2800"/>
              <a:t>Dijkstra’s Algorithm</a:t>
            </a:r>
            <a:r>
              <a:rPr lang="zh-CN" sz="2800"/>
              <a:t>、Greedy Best-First、A* Search三种算法在有障碍物的情况下最后从起点到终点的情况。</a:t>
            </a:r>
            <a:r>
              <a:rPr lang="zh-CN" sz="2800">
                <a:hlinkClick r:id="rId1" action="ppaction://hlinkfile"/>
              </a:rPr>
              <a:t>动画演示</a:t>
            </a:r>
            <a:endParaRPr lang="zh-CN"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r>
              <a:rPr lang="zh-CN" altLang="en-US" sz="4000"/>
              <a:t>启发函数</a:t>
            </a:r>
            <a:endParaRPr lang="zh-CN" altLang="en-US" sz="40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719580"/>
                <a:ext cx="8229600" cy="4634230"/>
              </a:xfrm>
            </p:spPr>
            <p:txBody>
              <a:bodyPr/>
              <a:p>
                <a:r>
                  <a:rPr lang="en-US" altLang="zh-CN" sz="2800"/>
                  <a:t>关于启发函数</a:t>
                </a:r>
                <a14:m>
                  <m:oMath xmlns:m="http://schemas.openxmlformats.org/officeDocument/2006/math">
                    <m:r>
                      <a:rPr lang="en-US" altLang="zh-CN" sz="2800" i="1">
                        <a:latin typeface="Cambria Math" panose="02040503050406030204" charset="0"/>
                        <a:cs typeface="Cambria Math" panose="02040503050406030204" charset="0"/>
                      </a:rPr>
                      <m:t>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r>
                  <a:rPr lang="en-US" altLang="zh-CN" sz="2800"/>
                  <a:t>公式的的选择，由于游戏地图中大部分都是被分为网格形式（即整个地图被拆分为多个正方形格子），那么</a:t>
                </a:r>
                <a:r>
                  <a:rPr lang="zh-CN" altLang="en-US" sz="2800"/>
                  <a:t>一般</a:t>
                </a:r>
                <a:r>
                  <a:rPr lang="en-US" altLang="zh-CN" sz="2800"/>
                  <a:t>有3种可选的启发函数的</a:t>
                </a:r>
                <a14:m>
                  <m:oMath xmlns:m="http://schemas.openxmlformats.org/officeDocument/2006/math">
                    <m:r>
                      <a:rPr lang="en-US" altLang="zh-CN" sz="2800" i="1">
                        <a:latin typeface="Cambria Math" panose="02040503050406030204" charset="0"/>
                        <a:cs typeface="Cambria Math" panose="02040503050406030204" charset="0"/>
                      </a:rPr>
                      <m:t>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oMath>
                </a14:m>
                <a:r>
                  <a:rPr lang="en-US" altLang="zh-CN" sz="2800"/>
                  <a:t>公式可用</a:t>
                </a:r>
                <a:r>
                  <a:rPr lang="zh-CN" altLang="en-US" sz="2800"/>
                  <a:t>。</a:t>
                </a:r>
                <a:endParaRPr lang="zh-CN" altLang="en-US" sz="2800"/>
              </a:p>
              <a:p>
                <a:endParaRPr lang="zh-CN" altLang="en-US" sz="2800"/>
              </a:p>
              <a:p>
                <a:r>
                  <a:rPr lang="zh-CN" altLang="en-US" sz="2400"/>
                  <a:t>如果图形中只允许朝上下左右四个方向移动，则可以使用</a:t>
                </a:r>
                <a:r>
                  <a:rPr lang="zh-CN" altLang="en-US" sz="2400">
                    <a:solidFill>
                      <a:srgbClr val="FF0000"/>
                    </a:solidFill>
                  </a:rPr>
                  <a:t>曼哈顿距离</a:t>
                </a:r>
                <a:r>
                  <a:rPr lang="zh-CN" altLang="en-US" sz="2400"/>
                  <a:t>（Manhattan distance）。</a:t>
                </a:r>
                <a:endParaRPr lang="zh-CN" altLang="en-US" sz="2400"/>
              </a:p>
              <a:p>
                <a:r>
                  <a:rPr lang="zh-CN" altLang="en-US" sz="2400"/>
                  <a:t>如果图形中允许朝八个方向移动，则可以使用</a:t>
                </a:r>
                <a:r>
                  <a:rPr lang="zh-CN" altLang="en-US" sz="2400">
                    <a:solidFill>
                      <a:srgbClr val="FF0000"/>
                    </a:solidFill>
                  </a:rPr>
                  <a:t>对角距离</a:t>
                </a:r>
                <a:r>
                  <a:rPr lang="zh-CN" altLang="en-US" sz="2400"/>
                  <a:t>。</a:t>
                </a:r>
                <a:endParaRPr lang="zh-CN" altLang="en-US" sz="2400"/>
              </a:p>
              <a:p>
                <a:r>
                  <a:rPr lang="zh-CN" altLang="en-US" sz="2400"/>
                  <a:t>如果图形中允许朝任何方向移动，则可以使用</a:t>
                </a:r>
                <a:r>
                  <a:rPr lang="zh-CN" altLang="en-US" sz="2400">
                    <a:solidFill>
                      <a:srgbClr val="FF0000"/>
                    </a:solidFill>
                  </a:rPr>
                  <a:t>欧几里得距离</a:t>
                </a:r>
                <a:r>
                  <a:rPr lang="zh-CN" altLang="en-US" sz="2400"/>
                  <a:t>（Euclidean distance）</a:t>
                </a:r>
                <a:endParaRPr lang="zh-CN" altLang="en-US" sz="24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719580"/>
                <a:ext cx="8229600" cy="463423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A*</a:t>
            </a:r>
            <a:r>
              <a:rPr lang="zh-CN" altLang="en-US" sz="4000">
                <a:sym typeface="+mn-ea"/>
              </a:rPr>
              <a:t>启发函数</a:t>
            </a:r>
            <a:endParaRPr lang="zh-CN" altLang="en-US" sz="40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sz="2400">
                    <a:sym typeface="+mn-ea"/>
                  </a:rPr>
                  <a:t>这里的D是指两个相邻节点之间的移动代价，通常是一个固定的常数。D2指的是两个斜着相邻节点之间的移动代价。如果所有节点都正方形，则其值就是</a:t>
                </a:r>
                <a14:m>
                  <m:oMath xmlns:m="http://schemas.openxmlformats.org/officeDocument/2006/math">
                    <m:r>
                      <a:rPr lang="en-US" altLang="zh-CN" sz="2400" i="1">
                        <a:latin typeface="Cambria Math" panose="02040503050406030204" charset="0"/>
                        <a:cs typeface="Cambria Math" panose="02040503050406030204" charset="0"/>
                        <a:sym typeface="+mn-ea"/>
                      </a:rPr>
                      <m:t>√</m:t>
                    </m:r>
                    <m:r>
                      <a:rPr lang="en-US" altLang="zh-CN" sz="2400" i="1">
                        <a:latin typeface="Cambria Math" panose="02040503050406030204" charset="0"/>
                        <a:cs typeface="Cambria Math" panose="02040503050406030204" charset="0"/>
                        <a:sym typeface="+mn-ea"/>
                      </a:rPr>
                      <m:t>2</m:t>
                    </m:r>
                  </m:oMath>
                </a14:m>
                <a:r>
                  <a:rPr lang="en-US" altLang="zh-CN" sz="2400">
                    <a:sym typeface="+mn-ea"/>
                  </a:rPr>
                  <a:t>D</a:t>
                </a:r>
                <a:r>
                  <a:rPr lang="zh-CN" altLang="en-US" sz="2400">
                    <a:sym typeface="+mn-ea"/>
                  </a:rPr>
                  <a:t>。</a:t>
                </a:r>
                <a:endParaRPr lang="zh-CN" altLang="en-US" sz="2400">
                  <a:sym typeface="+mn-ea"/>
                </a:endParaRPr>
              </a:p>
              <a:p>
                <a:endParaRPr lang="zh-CN" altLang="en-US" sz="2400">
                  <a:sym typeface="+mn-ea"/>
                </a:endParaRPr>
              </a:p>
              <a:p>
                <a:r>
                  <a:rPr lang="zh-CN" altLang="en-US" sz="2400">
                    <a:sym typeface="+mn-ea"/>
                  </a:rPr>
                  <a:t>下面展示对应不同距离的启发函数</a:t>
                </a:r>
                <a:endParaRPr lang="zh-CN" altLang="en-US" sz="2400">
                  <a:sym typeface="+mn-ea"/>
                </a:endParaRPr>
              </a:p>
              <a:p>
                <a:endParaRPr lang="zh-CN" altLang="en-US" sz="2400">
                  <a:sym typeface="+mn-ea"/>
                </a:endParaRPr>
              </a:p>
              <a:p>
                <a:r>
                  <a:rPr lang="zh-CN" altLang="en-US" sz="2400"/>
                  <a:t>曼哈顿距离：</a:t>
                </a:r>
                <a:endParaRPr lang="zh-CN" altLang="en-US" sz="2400"/>
              </a:p>
              <a:p>
                <a:endParaRPr lang="zh-CN" altLang="en-US" sz="2400"/>
              </a:p>
              <a:p>
                <a:endParaRPr lang="zh-CN" altLang="en-US" sz="2400"/>
              </a:p>
              <a:p>
                <a:endParaRPr lang="zh-CN" altLang="en-US" sz="240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7"/>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3048000" y="4267200"/>
            <a:ext cx="4858385" cy="15246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a:t>
            </a:r>
            <a:r>
              <a:rPr lang="zh-CN" altLang="en-US">
                <a:sym typeface="+mn-ea"/>
              </a:rPr>
              <a:t>启发函数</a:t>
            </a:r>
            <a:endParaRPr lang="zh-CN" altLang="en-US"/>
          </a:p>
        </p:txBody>
      </p:sp>
      <p:sp>
        <p:nvSpPr>
          <p:cNvPr id="3" name="内容占位符 2"/>
          <p:cNvSpPr>
            <a:spLocks noGrp="1"/>
          </p:cNvSpPr>
          <p:nvPr>
            <p:ph idx="1"/>
          </p:nvPr>
        </p:nvSpPr>
        <p:spPr/>
        <p:txBody>
          <a:bodyPr/>
          <a:p>
            <a:r>
              <a:rPr lang="zh-CN" altLang="en-US" sz="2400">
                <a:sym typeface="+mn-ea"/>
              </a:rPr>
              <a:t>对角距离：</a:t>
            </a:r>
            <a:endParaRPr lang="zh-CN" altLang="en-US" sz="2400">
              <a:sym typeface="+mn-ea"/>
            </a:endParaRPr>
          </a:p>
          <a:p>
            <a:endParaRPr lang="zh-CN" altLang="en-US" sz="2400">
              <a:sym typeface="+mn-ea"/>
            </a:endParaRPr>
          </a:p>
          <a:p>
            <a:endParaRPr lang="zh-CN" altLang="en-US" sz="2400"/>
          </a:p>
          <a:p>
            <a:endParaRPr lang="zh-CN" altLang="en-US" sz="2400">
              <a:sym typeface="+mn-ea"/>
            </a:endParaRPr>
          </a:p>
          <a:p>
            <a:endParaRPr lang="zh-CN" altLang="en-US" sz="2400">
              <a:sym typeface="+mn-ea"/>
            </a:endParaRPr>
          </a:p>
          <a:p>
            <a:r>
              <a:rPr lang="zh-CN" altLang="en-US" sz="2400">
                <a:sym typeface="+mn-ea"/>
              </a:rPr>
              <a:t>欧几里得距离：</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962025" y="2438400"/>
            <a:ext cx="6534150" cy="1283970"/>
          </a:xfrm>
          <a:prstGeom prst="rect">
            <a:avLst/>
          </a:prstGeom>
        </p:spPr>
      </p:pic>
      <p:pic>
        <p:nvPicPr>
          <p:cNvPr id="5" name="图片 4"/>
          <p:cNvPicPr>
            <a:picLocks noChangeAspect="1"/>
          </p:cNvPicPr>
          <p:nvPr/>
        </p:nvPicPr>
        <p:blipFill>
          <a:blip r:embed="rId2"/>
          <a:stretch>
            <a:fillRect/>
          </a:stretch>
        </p:blipFill>
        <p:spPr>
          <a:xfrm>
            <a:off x="962025" y="4495800"/>
            <a:ext cx="6534150" cy="1447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r>
              <a:rPr lang="zh-CN" altLang="en-US" sz="4000"/>
              <a:t>的八个变种</a:t>
            </a:r>
            <a:endParaRPr lang="zh-CN" altLang="en-US" sz="4000"/>
          </a:p>
        </p:txBody>
      </p:sp>
      <p:sp>
        <p:nvSpPr>
          <p:cNvPr id="3" name="内容占位符 2"/>
          <p:cNvSpPr>
            <a:spLocks noGrp="1"/>
          </p:cNvSpPr>
          <p:nvPr>
            <p:ph idx="1"/>
          </p:nvPr>
        </p:nvSpPr>
        <p:spPr/>
        <p:txBody>
          <a:bodyPr/>
          <a:p>
            <a:r>
              <a:rPr lang="en-US" altLang="zh-CN" sz="2400"/>
              <a:t>A*</a:t>
            </a:r>
            <a:r>
              <a:rPr lang="zh-CN" altLang="en-US" sz="2400"/>
              <a:t>算法还有其他八个变种算法：</a:t>
            </a:r>
            <a:endParaRPr lang="zh-CN" altLang="en-US" sz="2400"/>
          </a:p>
          <a:p>
            <a:r>
              <a:rPr lang="zh-CN" altLang="en-US" sz="2400"/>
              <a:t>束搜索（Beam Search）</a:t>
            </a:r>
            <a:endParaRPr lang="zh-CN" altLang="en-US" sz="2400"/>
          </a:p>
          <a:p>
            <a:r>
              <a:rPr lang="zh-CN" altLang="en-US" sz="2400"/>
              <a:t>迭代加深（Iterative Deepening）</a:t>
            </a:r>
            <a:endParaRPr lang="zh-CN" altLang="en-US" sz="2400"/>
          </a:p>
          <a:p>
            <a:r>
              <a:rPr lang="zh-CN" altLang="en-US" sz="2400"/>
              <a:t>动态加权（Dynamic Weighting）</a:t>
            </a:r>
            <a:endParaRPr lang="zh-CN" altLang="en-US" sz="2400"/>
          </a:p>
          <a:p>
            <a:r>
              <a:rPr lang="zh-CN" altLang="en-US" sz="2400"/>
              <a:t>带宽搜索（Bandwidth Search）</a:t>
            </a:r>
            <a:endParaRPr lang="zh-CN" altLang="en-US" sz="2400"/>
          </a:p>
          <a:p>
            <a:r>
              <a:rPr lang="zh-CN" altLang="en-US" sz="2400"/>
              <a:t>双向搜索（Bidirectional Search）</a:t>
            </a:r>
            <a:endParaRPr lang="zh-CN" altLang="en-US" sz="2400"/>
          </a:p>
          <a:p>
            <a:r>
              <a:rPr lang="zh-CN" altLang="en-US" sz="2400"/>
              <a:t>动态 A*（Dynamic A*）和 终身规划 A*（Lifelong Planning A*）</a:t>
            </a:r>
            <a:endParaRPr lang="zh-CN" altLang="en-US" sz="2400"/>
          </a:p>
          <a:p>
            <a:r>
              <a:rPr lang="zh-CN" altLang="en-US" sz="2400"/>
              <a:t>跳点搜索（Jump Point Search）</a:t>
            </a:r>
            <a:endParaRPr lang="zh-CN" altLang="en-US" sz="2400"/>
          </a:p>
          <a:p>
            <a:r>
              <a:rPr lang="zh-CN" altLang="en-US" sz="2400"/>
              <a:t>Theta*</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A*</a:t>
            </a:r>
            <a:r>
              <a:rPr lang="zh-CN" altLang="en-US" sz="4000"/>
              <a:t>和</a:t>
            </a:r>
            <a:r>
              <a:rPr lang="en-US" altLang="zh-CN" sz="4000"/>
              <a:t>JPS</a:t>
            </a:r>
            <a:r>
              <a:rPr lang="zh-CN" altLang="en-US" sz="4000"/>
              <a:t>搜索过程</a:t>
            </a:r>
            <a:endParaRPr lang="zh-CN" altLang="en-US" sz="4000"/>
          </a:p>
        </p:txBody>
      </p:sp>
      <p:sp>
        <p:nvSpPr>
          <p:cNvPr id="3" name="内容占位符 2"/>
          <p:cNvSpPr>
            <a:spLocks noGrp="1"/>
          </p:cNvSpPr>
          <p:nvPr>
            <p:ph idx="1"/>
          </p:nvPr>
        </p:nvSpPr>
        <p:spPr/>
        <p:txBody>
          <a:bodyPr/>
          <a:p>
            <a:r>
              <a:rPr lang="en-US" altLang="zh-CN" sz="2000"/>
              <a:t>JPS</a:t>
            </a:r>
            <a:r>
              <a:rPr lang="zh-CN" altLang="en-US" sz="2000"/>
              <a:t>算法流程和</a:t>
            </a:r>
            <a:r>
              <a:rPr lang="en-US" altLang="zh-CN" sz="2000"/>
              <a:t>A*</a:t>
            </a:r>
            <a:r>
              <a:rPr lang="zh-CN" altLang="en-US" sz="2000"/>
              <a:t>几乎是一样的，唯一的区别在于： A* 在扩展一个节点的时候会将其周围的所有邻居(除了障碍物和自身)都加入到 openlist 中，而 JPS 在扩展节点时，会根据前面介绍的规则，只将那些我们感兴趣的节点加入到 openlist 中，从而加快了搜索的效率。</a:t>
            </a:r>
            <a:endParaRPr lang="zh-CN" altLang="en-US" sz="2000"/>
          </a:p>
        </p:txBody>
      </p:sp>
      <p:pic>
        <p:nvPicPr>
          <p:cNvPr id="4" name="图片 3" descr="A-Star搜索过程"/>
          <p:cNvPicPr>
            <a:picLocks noChangeAspect="1"/>
          </p:cNvPicPr>
          <p:nvPr>
            <p:custDataLst>
              <p:tags r:id="rId1"/>
            </p:custDataLst>
          </p:nvPr>
        </p:nvPicPr>
        <p:blipFill>
          <a:blip r:embed="rId2"/>
          <a:stretch>
            <a:fillRect/>
          </a:stretch>
        </p:blipFill>
        <p:spPr>
          <a:xfrm>
            <a:off x="4572000" y="3251200"/>
            <a:ext cx="4114286" cy="2880000"/>
          </a:xfrm>
          <a:prstGeom prst="rect">
            <a:avLst/>
          </a:prstGeom>
        </p:spPr>
      </p:pic>
      <p:pic>
        <p:nvPicPr>
          <p:cNvPr id="5" name="图片 4" descr="JPS搜索过程"/>
          <p:cNvPicPr>
            <a:picLocks noChangeAspect="1"/>
          </p:cNvPicPr>
          <p:nvPr>
            <p:custDataLst>
              <p:tags r:id="rId3"/>
            </p:custDataLst>
          </p:nvPr>
        </p:nvPicPr>
        <p:blipFill>
          <a:blip r:embed="rId4"/>
          <a:stretch>
            <a:fillRect/>
          </a:stretch>
        </p:blipFill>
        <p:spPr>
          <a:xfrm>
            <a:off x="458470" y="3276600"/>
            <a:ext cx="4114286" cy="2880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1200" y="2667000"/>
            <a:ext cx="5105400" cy="1198880"/>
          </a:xfrm>
          <a:prstGeom prst="rect">
            <a:avLst/>
          </a:prstGeom>
          <a:noFill/>
        </p:spPr>
        <p:txBody>
          <a:bodyPr wrap="square" lIns="91440" tIns="45720" rIns="91440" bIns="45720">
            <a:spAutoFit/>
            <a:scene3d>
              <a:camera prst="orthographicFront"/>
              <a:lightRig rig="threePt" dir="t"/>
            </a:scene3d>
          </a:bodyPr>
          <a:lstStyle/>
          <a:p>
            <a:pPr algn="ctr"/>
            <a:r>
              <a:rPr lang="zh-CN" altLang="en-US" sz="7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谢谢大家</a:t>
            </a:r>
            <a:endParaRPr lang="zh-CN" altLang="en-US" sz="7200" b="1" dirty="0" smtClean="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路径查找</a:t>
            </a:r>
            <a:r>
              <a:rPr lang="zh-CN" altLang="en-US" sz="4000" dirty="0"/>
              <a:t>算法简介</a:t>
            </a:r>
            <a:endParaRPr lang="zh-CN" altLang="en-US" sz="4000" dirty="0"/>
          </a:p>
        </p:txBody>
      </p:sp>
      <p:sp>
        <p:nvSpPr>
          <p:cNvPr id="3" name="内容占位符 2"/>
          <p:cNvSpPr>
            <a:spLocks noGrp="1"/>
          </p:cNvSpPr>
          <p:nvPr>
            <p:ph idx="1"/>
          </p:nvPr>
        </p:nvSpPr>
        <p:spPr/>
        <p:txBody>
          <a:bodyPr/>
          <a:lstStyle/>
          <a:p>
            <a:r>
              <a:rPr lang="zh-CN" altLang="en-US" sz="2800" dirty="0"/>
              <a:t>路径查找算法是建立在图搜索算法的基础上，它探索节点之间的路径，从一个节点开始，遍历关系，直到达到目的节点，这些算法用于识别图中的最优路由。</a:t>
            </a:r>
            <a:endParaRPr lang="en-US" altLang="zh-CN" sz="2800" dirty="0"/>
          </a:p>
          <a:p>
            <a:endParaRPr lang="en-US" altLang="zh-CN" sz="2800" dirty="0"/>
          </a:p>
          <a:p>
            <a:r>
              <a:rPr lang="zh-CN" altLang="en-US" sz="2800" dirty="0"/>
              <a:t>为了更好的理解</a:t>
            </a:r>
            <a:r>
              <a:rPr lang="en-US" altLang="zh-CN" sz="2800" dirty="0"/>
              <a:t>A</a:t>
            </a:r>
            <a:r>
              <a:rPr lang="zh-CN" altLang="en-US" sz="2800" dirty="0"/>
              <a:t>*算法，我们将从广度优先搜索算法、</a:t>
            </a:r>
            <a:r>
              <a:rPr lang="en-US" altLang="zh-CN" sz="2800" dirty="0" err="1"/>
              <a:t>dijkstra</a:t>
            </a:r>
            <a:r>
              <a:rPr lang="zh-CN" altLang="en-US" sz="2800" dirty="0"/>
              <a:t>算法、启发式搜索逐步讲到</a:t>
            </a:r>
            <a:r>
              <a:rPr lang="en-US" altLang="zh-CN" sz="2800" dirty="0"/>
              <a:t>A</a:t>
            </a:r>
            <a:r>
              <a:rPr lang="zh-CN" altLang="en-US" sz="2800" dirty="0"/>
              <a:t>*。</a:t>
            </a:r>
            <a:endParaRPr lang="en-US" altLang="zh-CN" sz="2800" dirty="0"/>
          </a:p>
          <a:p>
            <a:pPr lvl="1">
              <a:buNone/>
            </a:pPr>
            <a:r>
              <a:rPr lang="en-US" altLang="zh-CN" sz="2800" dirty="0"/>
              <a:t>		</a:t>
            </a:r>
            <a:endParaRPr lang="en-US" altLang="zh-CN" sz="2800" dirty="0"/>
          </a:p>
        </p:txBody>
      </p:sp>
    </p:spTree>
    <p:custDataLst>
      <p:tags r:id="rId1"/>
    </p:custDataLst>
  </p:cSld>
  <p:clrMapOvr>
    <a:masterClrMapping/>
  </p:clrMapOvr>
  <p:transition advTm="212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广度优先搜索</a:t>
            </a:r>
            <a:endParaRPr lang="zh-CN" altLang="en-US" sz="4000" dirty="0"/>
          </a:p>
        </p:txBody>
      </p:sp>
      <p:sp>
        <p:nvSpPr>
          <p:cNvPr id="3" name="内容占位符 2"/>
          <p:cNvSpPr>
            <a:spLocks noGrp="1"/>
          </p:cNvSpPr>
          <p:nvPr>
            <p:ph idx="1"/>
          </p:nvPr>
        </p:nvSpPr>
        <p:spPr/>
        <p:txBody>
          <a:bodyPr/>
          <a:lstStyle/>
          <a:p>
            <a:r>
              <a:rPr lang="zh-CN" altLang="en-US" sz="2800" dirty="0"/>
              <a:t>原理：从起点开始，首先遍历起点周围邻近的点，然后再遍历已经遍历过的点邻近的点，逐步的向外扩散，直到找到终点。</a:t>
            </a:r>
            <a:endParaRPr lang="en-US" altLang="zh-CN" sz="2800" dirty="0"/>
          </a:p>
          <a:p>
            <a:endParaRPr lang="en-US" altLang="zh-CN" sz="2800" dirty="0"/>
          </a:p>
          <a:p>
            <a:r>
              <a:rPr lang="zh-CN" altLang="en-US" sz="2800" dirty="0">
                <a:hlinkClick r:id="rId1"/>
              </a:rPr>
              <a:t>动画演示</a:t>
            </a:r>
            <a:r>
              <a:rPr lang="zh-CN" altLang="en-US" sz="2800" dirty="0"/>
              <a:t>（整体演示和具体流程演示）</a:t>
            </a:r>
            <a:endParaRPr lang="zh-CN" altLang="en-US" sz="2800" dirty="0"/>
          </a:p>
          <a:p>
            <a:endParaRPr lang="zh-CN" altLang="en-US" sz="2800" dirty="0"/>
          </a:p>
          <a:p>
            <a:r>
              <a:rPr lang="en-US" altLang="zh-CN" sz="2800" dirty="0"/>
              <a:t>tips</a:t>
            </a:r>
            <a:r>
              <a:rPr lang="zh-CN" altLang="en-US" sz="2800" dirty="0"/>
              <a:t>：对于明确终点的问题来说，一旦到达终点便可以提前终止算法。</a:t>
            </a:r>
            <a:endParaRPr lang="zh-CN" altLang="en-US" sz="2800" dirty="0"/>
          </a:p>
        </p:txBody>
      </p:sp>
    </p:spTree>
    <p:custDataLst>
      <p:tags r:id="rId2"/>
    </p:custDataLst>
  </p:cSld>
  <p:clrMapOvr>
    <a:masterClrMapping/>
  </p:clrMapOvr>
  <p:transition advTm="40469"/>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广度优先搜索</a:t>
            </a:r>
            <a:endParaRPr lang="zh-CN" altLang="en-US" sz="4000"/>
          </a:p>
        </p:txBody>
      </p:sp>
      <p:pic>
        <p:nvPicPr>
          <p:cNvPr id="6" name="内容占位符 5"/>
          <p:cNvPicPr>
            <a:picLocks noChangeAspect="1"/>
          </p:cNvPicPr>
          <p:nvPr>
            <p:ph idx="1"/>
          </p:nvPr>
        </p:nvPicPr>
        <p:blipFill>
          <a:blip r:embed="rId1"/>
          <a:stretch>
            <a:fillRect/>
          </a:stretch>
        </p:blipFill>
        <p:spPr>
          <a:xfrm>
            <a:off x="1272540" y="1417955"/>
            <a:ext cx="6598920" cy="5190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BFS</a:t>
            </a:r>
            <a:r>
              <a:rPr lang="zh-CN" altLang="en-US" sz="4000" dirty="0"/>
              <a:t>例题</a:t>
            </a:r>
            <a:endParaRPr lang="zh-CN" altLang="en-US" sz="4000" dirty="0"/>
          </a:p>
        </p:txBody>
      </p:sp>
      <p:sp>
        <p:nvSpPr>
          <p:cNvPr id="3" name="内容占位符 2"/>
          <p:cNvSpPr>
            <a:spLocks noGrp="1"/>
          </p:cNvSpPr>
          <p:nvPr>
            <p:ph idx="1"/>
          </p:nvPr>
        </p:nvSpPr>
        <p:spPr/>
        <p:txBody>
          <a:bodyPr/>
          <a:lstStyle/>
          <a:p>
            <a:pPr lvl="1"/>
            <a:r>
              <a:rPr lang="zh-CN" altLang="en-US" sz="2800" dirty="0"/>
              <a:t>题目：</a:t>
            </a:r>
            <a:r>
              <a:rPr lang="zh-CN" altLang="en-US" sz="2800" dirty="0">
                <a:hlinkClick r:id="rId1"/>
              </a:rPr>
              <a:t>岛屿数量</a:t>
            </a:r>
            <a:endParaRPr lang="zh-CN" altLang="en-US" sz="2800" dirty="0">
              <a:hlinkClick r:id="rId1"/>
            </a:endParaRPr>
          </a:p>
          <a:p>
            <a:pPr lvl="1"/>
            <a:endParaRPr lang="zh-CN" altLang="en-US" sz="2800" dirty="0"/>
          </a:p>
          <a:p>
            <a:pPr lvl="1"/>
            <a:r>
              <a:rPr lang="zh-CN" altLang="en-US" sz="2800" dirty="0"/>
              <a:t>题意：给定一个由</a:t>
            </a:r>
            <a:r>
              <a:rPr lang="en-US" altLang="zh-CN" sz="2800" dirty="0"/>
              <a:t>1</a:t>
            </a:r>
            <a:r>
              <a:rPr lang="zh-CN" altLang="en-US" sz="2800" dirty="0"/>
              <a:t>（陆地）和</a:t>
            </a:r>
            <a:r>
              <a:rPr lang="en-US" altLang="zh-CN" sz="2800" dirty="0"/>
              <a:t>0</a:t>
            </a:r>
            <a:r>
              <a:rPr lang="zh-CN" altLang="en-US" sz="2800" dirty="0"/>
              <a:t>（水）组成的二维网格，请计算网格中岛屿数量岛屿总是被水包围，并且每座岛屿只能由水平方向和/或竖直方向上相邻的陆地连接形成。</a:t>
            </a:r>
            <a:endParaRPr lang="zh-CN" altLang="en-US" sz="2800" dirty="0"/>
          </a:p>
          <a:p>
            <a:pPr lvl="1"/>
            <a:endParaRPr lang="zh-CN" altLang="en-US" sz="2800" dirty="0"/>
          </a:p>
          <a:p>
            <a:pPr lvl="1"/>
            <a:r>
              <a:rPr lang="zh-CN" altLang="en-US" sz="2800" dirty="0"/>
              <a:t>此外，你可以假设该网格的四条边均被水包围</a:t>
            </a:r>
            <a:endParaRPr lang="zh-CN" altLang="en-US" sz="2800" dirty="0"/>
          </a:p>
        </p:txBody>
      </p:sp>
    </p:spTree>
    <p:custDataLst>
      <p:tags r:id="rId2"/>
    </p:custDataLst>
  </p:cSld>
  <p:clrMapOvr>
    <a:masterClrMapping/>
  </p:clrMapOvr>
  <p:transition advTm="166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BFS</a:t>
            </a:r>
            <a:r>
              <a:rPr lang="zh-CN" altLang="en-US" sz="4000"/>
              <a:t>例题</a:t>
            </a:r>
            <a:endParaRPr lang="zh-CN" altLang="en-US" sz="4000"/>
          </a:p>
        </p:txBody>
      </p:sp>
      <p:sp>
        <p:nvSpPr>
          <p:cNvPr id="3" name="内容占位符 2"/>
          <p:cNvSpPr>
            <a:spLocks noGrp="1"/>
          </p:cNvSpPr>
          <p:nvPr>
            <p:ph idx="1"/>
          </p:nvPr>
        </p:nvSpPr>
        <p:spPr/>
        <p:txBody>
          <a:bodyPr/>
          <a:lstStyle/>
          <a:p>
            <a:pPr lvl="1"/>
            <a:r>
              <a:rPr lang="zh-CN" altLang="en-US" sz="2800" dirty="0">
                <a:sym typeface="+mn-ea"/>
              </a:rPr>
              <a:t>  ["1","1","0","0","0"]</a:t>
            </a:r>
            <a:endParaRPr lang="zh-CN" altLang="en-US" sz="2800" dirty="0"/>
          </a:p>
          <a:p>
            <a:pPr lvl="1"/>
            <a:r>
              <a:rPr lang="zh-CN" altLang="en-US" sz="2800" dirty="0">
                <a:sym typeface="+mn-ea"/>
              </a:rPr>
              <a:t>  ["1","1","0","0","0"]</a:t>
            </a:r>
            <a:endParaRPr lang="zh-CN" altLang="en-US" sz="2800" dirty="0"/>
          </a:p>
          <a:p>
            <a:pPr lvl="1"/>
            <a:r>
              <a:rPr lang="zh-CN" altLang="en-US" sz="2800" dirty="0">
                <a:sym typeface="+mn-ea"/>
              </a:rPr>
              <a:t>  ["0","0","1","0","0"]</a:t>
            </a:r>
            <a:endParaRPr lang="zh-CN" altLang="en-US" sz="2800" dirty="0"/>
          </a:p>
          <a:p>
            <a:pPr lvl="1"/>
            <a:r>
              <a:rPr lang="zh-CN" altLang="en-US" sz="2800" dirty="0">
                <a:sym typeface="+mn-ea"/>
              </a:rPr>
              <a:t>  ["0","0","0","1","1"]</a:t>
            </a:r>
            <a:endParaRPr lang="zh-CN" altLang="en-US" sz="2800" dirty="0"/>
          </a:p>
          <a:p>
            <a:endParaRPr lang="zh-CN" altLang="en-US" sz="2800"/>
          </a:p>
          <a:p>
            <a:r>
              <a:rPr lang="zh-CN" altLang="en-US" sz="2800"/>
              <a:t>题解：遍历整张图，如果该位置为陆地，以该点作为开始点，把上下左右走能到大的所有点都变成水，同时计数加一，最后输出计数。</a:t>
            </a:r>
            <a:endParaRPr lang="en-US" altLang="zh-CN"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Dijkstra</a:t>
            </a:r>
            <a:r>
              <a:rPr lang="zh-CN" altLang="en-US" sz="4000"/>
              <a:t>算法</a:t>
            </a:r>
            <a:endParaRPr lang="zh-CN" altLang="en-US" sz="4000"/>
          </a:p>
        </p:txBody>
      </p:sp>
      <p:sp>
        <p:nvSpPr>
          <p:cNvPr id="3" name="内容占位符 2"/>
          <p:cNvSpPr>
            <a:spLocks noGrp="1"/>
          </p:cNvSpPr>
          <p:nvPr>
            <p:ph idx="1"/>
          </p:nvPr>
        </p:nvSpPr>
        <p:spPr/>
        <p:txBody>
          <a:bodyPr/>
          <a:lstStyle/>
          <a:p>
            <a:endParaRPr lang="zh-CN" altLang="en-US" sz="2800"/>
          </a:p>
          <a:p>
            <a:r>
              <a:rPr lang="zh-CN" altLang="en-US" sz="2800"/>
              <a:t>背景：考虑这样一种情景，图形中相邻节点的移动代价并不相等。例如，游戏中的一幅图，既有平地也有山脉，那么游戏中的角色在平地和山脉中移动的速度通常是不相等的。</a:t>
            </a:r>
            <a:endParaRPr lang="zh-CN" altLang="en-US" sz="2800"/>
          </a:p>
          <a:p>
            <a:pPr marL="0" indent="0">
              <a:buNone/>
            </a:pP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Dijkstra</a:t>
            </a:r>
            <a:r>
              <a:rPr lang="zh-CN" altLang="en-US" sz="4000">
                <a:sym typeface="+mn-ea"/>
              </a:rPr>
              <a:t>算法</a:t>
            </a:r>
            <a:endParaRPr lang="zh-CN" altLang="en-US" sz="4000"/>
          </a:p>
        </p:txBody>
      </p:sp>
      <p:sp>
        <p:nvSpPr>
          <p:cNvPr id="3" name="内容占位符 2"/>
          <p:cNvSpPr>
            <a:spLocks noGrp="1"/>
          </p:cNvSpPr>
          <p:nvPr>
            <p:ph idx="1"/>
          </p:nvPr>
        </p:nvSpPr>
        <p:spPr/>
        <p:txBody>
          <a:bodyPr/>
          <a:p>
            <a:endParaRPr lang="zh-CN" altLang="en-US" sz="2800"/>
          </a:p>
          <a:p>
            <a:r>
              <a:rPr lang="zh-CN" altLang="en-US" sz="2800">
                <a:sym typeface="+mn-ea"/>
              </a:rPr>
              <a:t>原理：</a:t>
            </a:r>
            <a:r>
              <a:rPr lang="en-US" altLang="zh-CN" sz="2800">
                <a:sym typeface="+mn-ea"/>
              </a:rPr>
              <a:t>dijkstra</a:t>
            </a:r>
            <a:r>
              <a:rPr lang="zh-CN" altLang="en-US" sz="2800">
                <a:sym typeface="+mn-ea"/>
              </a:rPr>
              <a:t>算法需要计算每一个节点距离起点的总移动代价。同时，还需要一个优先队列结构。对于所有待遍历的节点，放入优先队列中会按照代价进行排序。在算法运行的过程中，每次都从优先队列中选出代价最小的作为下一个遍历的节点，直到到达终点为止。</a:t>
            </a:r>
            <a:endParaRPr lang="zh-CN" altLang="en-US" sz="2800"/>
          </a:p>
        </p:txBody>
      </p:sp>
    </p:spTree>
  </p:cSld>
  <p:clrMapOvr>
    <a:masterClrMapping/>
  </p:clrMapOvr>
</p:sld>
</file>

<file path=ppt/tags/tag1.xml><?xml version="1.0" encoding="utf-8"?>
<p:tagLst xmlns:p="http://schemas.openxmlformats.org/presentationml/2006/main">
  <p:tag name="TIMING" val="|2.9|10.9"/>
</p:tagLst>
</file>

<file path=ppt/tags/tag2.xml><?xml version="1.0" encoding="utf-8"?>
<p:tagLst xmlns:p="http://schemas.openxmlformats.org/presentationml/2006/main">
  <p:tag name="TIMING" val="|20.9"/>
</p:tagLst>
</file>

<file path=ppt/tags/tag3.xml><?xml version="1.0" encoding="utf-8"?>
<p:tagLst xmlns:p="http://schemas.openxmlformats.org/presentationml/2006/main">
  <p:tag name="TIMING" val="|4.1"/>
</p:tagLst>
</file>

<file path=ppt/tags/tag4.xml><?xml version="1.0" encoding="utf-8"?>
<p:tagLst xmlns:p="http://schemas.openxmlformats.org/presentationml/2006/main">
  <p:tag name="KSO_WM_UNIT_PLACING_PICTURE_USER_VIEWPORT" val="{&quot;height&quot;:5865,&quot;width&quot;:9150}"/>
</p:tagLst>
</file>

<file path=ppt/tags/tag5.xml><?xml version="1.0" encoding="utf-8"?>
<p:tagLst xmlns:p="http://schemas.openxmlformats.org/presentationml/2006/main">
  <p:tag name="KSO_WM_UNIT_PLACING_PICTURE_USER_VIEWPORT" val="{&quot;height&quot;:6930,&quot;width&quot;:10800}"/>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2740</Words>
  <Application>WPS 演示</Application>
  <PresentationFormat>全屏显示(4:3)</PresentationFormat>
  <Paragraphs>291</Paragraphs>
  <Slides>29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Arial Unicode MS</vt:lpstr>
      <vt:lpstr>Calibri</vt:lpstr>
      <vt:lpstr>Cambria Math</vt:lpstr>
      <vt:lpstr>Network</vt:lpstr>
      <vt:lpstr>游戏寻路算法之A*</vt:lpstr>
      <vt:lpstr>前言</vt:lpstr>
      <vt:lpstr>路径查找算法简介</vt:lpstr>
      <vt:lpstr>广度优先搜索</vt:lpstr>
      <vt:lpstr>广度优先搜索</vt:lpstr>
      <vt:lpstr>BFS例题</vt:lpstr>
      <vt:lpstr>BFS例题</vt:lpstr>
      <vt:lpstr>Dijkstra算法</vt:lpstr>
      <vt:lpstr>Dijkstra算法</vt:lpstr>
      <vt:lpstr>举个栗子</vt:lpstr>
      <vt:lpstr>Dijkstra算法</vt:lpstr>
      <vt:lpstr>Dijkstra例题</vt:lpstr>
      <vt:lpstr>Dijkstra例题</vt:lpstr>
      <vt:lpstr>PowerPoint 演示文稿</vt:lpstr>
      <vt:lpstr>启发式搜索</vt:lpstr>
      <vt:lpstr>启发式搜索</vt:lpstr>
      <vt:lpstr>启发式搜索</vt:lpstr>
      <vt:lpstr>缺陷</vt:lpstr>
      <vt:lpstr>比较</vt:lpstr>
      <vt:lpstr>A*</vt:lpstr>
      <vt:lpstr>A*</vt:lpstr>
      <vt:lpstr>A*</vt:lpstr>
      <vt:lpstr>A*</vt:lpstr>
      <vt:lpstr>A*启发函数</vt:lpstr>
      <vt:lpstr>A*启发函数</vt:lpstr>
      <vt:lpstr>A*启发函数</vt:lpstr>
      <vt:lpstr>A*的八个变种</vt:lpstr>
      <vt:lpstr>A*和JPS搜索过程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952</cp:revision>
  <cp:lastPrinted>2113-01-01T00:00:00Z</cp:lastPrinted>
  <dcterms:created xsi:type="dcterms:W3CDTF">2113-01-01T00:00:00Z</dcterms:created>
  <dcterms:modified xsi:type="dcterms:W3CDTF">2021-04-23T07:19:00Z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80A278B8C53E4BD8A189B2A02E666479</vt:lpwstr>
  </property>
  <property fmtid="{D5CDD505-2E9C-101B-9397-08002B2CF9AE}" pid="4" name="KSOProductBuildVer">
    <vt:lpwstr>2052-11.1.0.10463</vt:lpwstr>
  </property>
</Properties>
</file>