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7" r:id="rId8"/>
    <p:sldId id="268" r:id="rId9"/>
    <p:sldId id="269" r:id="rId10"/>
    <p:sldId id="270" r:id="rId11"/>
    <p:sldId id="276" r:id="rId12"/>
    <p:sldId id="271" r:id="rId13"/>
    <p:sldId id="278" r:id="rId14"/>
    <p:sldId id="279" r:id="rId15"/>
    <p:sldId id="280" r:id="rId16"/>
    <p:sldId id="281" r:id="rId17"/>
    <p:sldId id="282" r:id="rId18"/>
    <p:sldId id="284" r:id="rId19"/>
    <p:sldId id="28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D6124-3497-62E9-328A-757B5B16EE92}" v="6" dt="2023-12-11T09:35:17.916"/>
    <p1510:client id="{22361C35-1E8E-BD93-A4C6-AB869F748A14}" v="10" dt="2023-12-11T09:38:06.392"/>
    <p1510:client id="{233005C0-37B8-4CF5-B035-01C32EDF9F4E}" v="34" dt="2023-12-11T07:26:59.079"/>
    <p1510:client id="{4B927866-C072-DE78-D1A9-C41A349D447B}" v="2023" dt="2024-01-02T09:52:08.533"/>
    <p1510:client id="{5B688A62-0B1E-FA27-4194-D9B845F1F39A}" v="4" dt="2023-12-12T11:06:26.689"/>
    <p1510:client id="{6C414D43-8A12-AED7-D678-94CC22B300EA}" v="694" dt="2023-12-11T09:05:39.609"/>
    <p1510:client id="{85C936DD-48F9-C750-FA63-503D0EAE4A4E}" v="7" dt="2023-12-11T09:35:58.808"/>
    <p1510:client id="{8E8BFAE9-59A6-4952-7A7C-9E0F49491308}" v="70" dt="2023-12-11T09:30:14.600"/>
    <p1510:client id="{9283AF46-E06B-2389-636B-422BD4240A98}" v="2" dt="2024-01-02T09:53:31.566"/>
    <p1510:client id="{C8FEBDDF-D16A-5F84-5FD6-DC3605A19E30}" v="6" dt="2023-12-11T09:36:44.3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44"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B732BA-B096-4DEF-A77F-B933E96B8D47}"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333956D2-62B4-47E1-80D9-6D4D40CED063}">
      <dgm:prSet/>
      <dgm:spPr/>
      <dgm:t>
        <a:bodyPr/>
        <a:lstStyle/>
        <a:p>
          <a:r>
            <a:rPr lang="en-US" b="1"/>
            <a:t>SOFTWARE REQUIREMENTS</a:t>
          </a:r>
          <a:endParaRPr lang="en-US"/>
        </a:p>
      </dgm:t>
    </dgm:pt>
    <dgm:pt modelId="{D7BE37A4-65FF-4706-853A-37566F111633}" type="parTrans" cxnId="{6DF86010-CEDE-42F6-836C-B05F8CC9EFD2}">
      <dgm:prSet/>
      <dgm:spPr/>
      <dgm:t>
        <a:bodyPr/>
        <a:lstStyle/>
        <a:p>
          <a:endParaRPr lang="en-US"/>
        </a:p>
      </dgm:t>
    </dgm:pt>
    <dgm:pt modelId="{61BFFACA-6CDE-468A-9493-780775975BF1}" type="sibTrans" cxnId="{6DF86010-CEDE-42F6-836C-B05F8CC9EFD2}">
      <dgm:prSet/>
      <dgm:spPr/>
      <dgm:t>
        <a:bodyPr/>
        <a:lstStyle/>
        <a:p>
          <a:endParaRPr lang="en-US"/>
        </a:p>
      </dgm:t>
    </dgm:pt>
    <dgm:pt modelId="{2E16A9E7-1E87-49DA-9475-7F0FC8AADB0A}">
      <dgm:prSet/>
      <dgm:spPr/>
      <dgm:t>
        <a:bodyPr/>
        <a:lstStyle/>
        <a:p>
          <a:r>
            <a:rPr lang="en-IN"/>
            <a:t>Operating System - Windows 8 or above </a:t>
          </a:r>
          <a:endParaRPr lang="en-US"/>
        </a:p>
      </dgm:t>
    </dgm:pt>
    <dgm:pt modelId="{135CA86A-D2ED-43FA-824E-68E2BC4682C9}" type="parTrans" cxnId="{A36125C9-8863-407E-A58B-E8BEE035FD25}">
      <dgm:prSet/>
      <dgm:spPr/>
      <dgm:t>
        <a:bodyPr/>
        <a:lstStyle/>
        <a:p>
          <a:endParaRPr lang="en-US"/>
        </a:p>
      </dgm:t>
    </dgm:pt>
    <dgm:pt modelId="{73C37B6F-BC98-4CC8-B864-08992FFE45C1}" type="sibTrans" cxnId="{A36125C9-8863-407E-A58B-E8BEE035FD25}">
      <dgm:prSet/>
      <dgm:spPr/>
      <dgm:t>
        <a:bodyPr/>
        <a:lstStyle/>
        <a:p>
          <a:endParaRPr lang="en-US"/>
        </a:p>
      </dgm:t>
    </dgm:pt>
    <dgm:pt modelId="{8444F6C0-FB30-4836-A2BA-7EEFC411EEB8}">
      <dgm:prSet/>
      <dgm:spPr/>
      <dgm:t>
        <a:bodyPr/>
        <a:lstStyle/>
        <a:p>
          <a:r>
            <a:rPr lang="en-IN"/>
            <a:t>Framework - Django </a:t>
          </a:r>
          <a:endParaRPr lang="en-US"/>
        </a:p>
      </dgm:t>
    </dgm:pt>
    <dgm:pt modelId="{55B62386-5CEF-47BD-9F91-A20751884B42}" type="parTrans" cxnId="{FE935838-8FE8-4D0C-8DF3-8ABB53270F08}">
      <dgm:prSet/>
      <dgm:spPr/>
      <dgm:t>
        <a:bodyPr/>
        <a:lstStyle/>
        <a:p>
          <a:endParaRPr lang="en-US"/>
        </a:p>
      </dgm:t>
    </dgm:pt>
    <dgm:pt modelId="{D8F30FED-1EC6-4AA2-B518-FAF6BE36EDBD}" type="sibTrans" cxnId="{FE935838-8FE8-4D0C-8DF3-8ABB53270F08}">
      <dgm:prSet/>
      <dgm:spPr/>
      <dgm:t>
        <a:bodyPr/>
        <a:lstStyle/>
        <a:p>
          <a:endParaRPr lang="en-US"/>
        </a:p>
      </dgm:t>
    </dgm:pt>
    <dgm:pt modelId="{1860E2B1-DFD5-41A1-B14E-13C7150F437D}">
      <dgm:prSet/>
      <dgm:spPr/>
      <dgm:t>
        <a:bodyPr/>
        <a:lstStyle/>
        <a:p>
          <a:r>
            <a:rPr lang="en-IN"/>
            <a:t>Language – Python </a:t>
          </a:r>
          <a:endParaRPr lang="en-US"/>
        </a:p>
      </dgm:t>
    </dgm:pt>
    <dgm:pt modelId="{15B39504-6FA8-4AC0-A870-21F39D7A23B5}" type="parTrans" cxnId="{380CAEC9-9867-4DF5-BD63-EFDF5CC61F8D}">
      <dgm:prSet/>
      <dgm:spPr/>
      <dgm:t>
        <a:bodyPr/>
        <a:lstStyle/>
        <a:p>
          <a:endParaRPr lang="en-US"/>
        </a:p>
      </dgm:t>
    </dgm:pt>
    <dgm:pt modelId="{780D40D8-F558-484B-B044-415C5A7EDCE6}" type="sibTrans" cxnId="{380CAEC9-9867-4DF5-BD63-EFDF5CC61F8D}">
      <dgm:prSet/>
      <dgm:spPr/>
      <dgm:t>
        <a:bodyPr/>
        <a:lstStyle/>
        <a:p>
          <a:endParaRPr lang="en-US"/>
        </a:p>
      </dgm:t>
    </dgm:pt>
    <dgm:pt modelId="{2EB22416-E5B1-401C-8F46-1EF4623FE0B0}">
      <dgm:prSet/>
      <dgm:spPr/>
      <dgm:t>
        <a:bodyPr/>
        <a:lstStyle/>
        <a:p>
          <a:r>
            <a:rPr lang="en-IN" b="1"/>
            <a:t>HARDWARE REQUIREMENTS</a:t>
          </a:r>
          <a:endParaRPr lang="en-US"/>
        </a:p>
      </dgm:t>
    </dgm:pt>
    <dgm:pt modelId="{91CC36BF-CBE1-41BE-BDE5-7E43B62A32B3}" type="parTrans" cxnId="{894CE451-9E83-4B42-BC82-75D633780B2B}">
      <dgm:prSet/>
      <dgm:spPr/>
      <dgm:t>
        <a:bodyPr/>
        <a:lstStyle/>
        <a:p>
          <a:endParaRPr lang="en-US"/>
        </a:p>
      </dgm:t>
    </dgm:pt>
    <dgm:pt modelId="{A071026F-22C2-44CA-A927-631D6E343C4A}" type="sibTrans" cxnId="{894CE451-9E83-4B42-BC82-75D633780B2B}">
      <dgm:prSet/>
      <dgm:spPr/>
      <dgm:t>
        <a:bodyPr/>
        <a:lstStyle/>
        <a:p>
          <a:endParaRPr lang="en-US"/>
        </a:p>
      </dgm:t>
    </dgm:pt>
    <dgm:pt modelId="{77AD56C8-560E-4C06-8620-7122105DCB7D}">
      <dgm:prSet/>
      <dgm:spPr/>
      <dgm:t>
        <a:bodyPr/>
        <a:lstStyle/>
        <a:p>
          <a:r>
            <a:rPr lang="en-IN"/>
            <a:t>Processer - Intel-i5 </a:t>
          </a:r>
          <a:endParaRPr lang="en-US"/>
        </a:p>
      </dgm:t>
    </dgm:pt>
    <dgm:pt modelId="{D16B4115-AC08-4038-916B-F3B0DA8B9251}" type="parTrans" cxnId="{E410A4B6-B069-47FD-AD85-DECC21CA07C6}">
      <dgm:prSet/>
      <dgm:spPr/>
      <dgm:t>
        <a:bodyPr/>
        <a:lstStyle/>
        <a:p>
          <a:endParaRPr lang="en-US"/>
        </a:p>
      </dgm:t>
    </dgm:pt>
    <dgm:pt modelId="{DEC94858-9158-4273-953D-6DBEBE96C7E4}" type="sibTrans" cxnId="{E410A4B6-B069-47FD-AD85-DECC21CA07C6}">
      <dgm:prSet/>
      <dgm:spPr/>
      <dgm:t>
        <a:bodyPr/>
        <a:lstStyle/>
        <a:p>
          <a:endParaRPr lang="en-US"/>
        </a:p>
      </dgm:t>
    </dgm:pt>
    <dgm:pt modelId="{7557F80F-B6BF-41E6-881E-84ABE8D520D1}">
      <dgm:prSet/>
      <dgm:spPr/>
      <dgm:t>
        <a:bodyPr/>
        <a:lstStyle/>
        <a:p>
          <a:r>
            <a:rPr lang="en-IN"/>
            <a:t>Ram - 4GB </a:t>
          </a:r>
          <a:endParaRPr lang="en-US"/>
        </a:p>
      </dgm:t>
    </dgm:pt>
    <dgm:pt modelId="{B59405D8-9CEE-4B42-950C-2954CD90F58A}" type="parTrans" cxnId="{AE01E650-700E-4082-8EDF-CC8AFFAF2C3E}">
      <dgm:prSet/>
      <dgm:spPr/>
      <dgm:t>
        <a:bodyPr/>
        <a:lstStyle/>
        <a:p>
          <a:endParaRPr lang="en-US"/>
        </a:p>
      </dgm:t>
    </dgm:pt>
    <dgm:pt modelId="{E55EA90D-5CB4-47C1-A1E5-A75A6F0106AF}" type="sibTrans" cxnId="{AE01E650-700E-4082-8EDF-CC8AFFAF2C3E}">
      <dgm:prSet/>
      <dgm:spPr/>
      <dgm:t>
        <a:bodyPr/>
        <a:lstStyle/>
        <a:p>
          <a:endParaRPr lang="en-US"/>
        </a:p>
      </dgm:t>
    </dgm:pt>
    <dgm:pt modelId="{A99D76CB-3FC8-4714-98A5-5F30ADE975B7}">
      <dgm:prSet/>
      <dgm:spPr/>
      <dgm:t>
        <a:bodyPr/>
        <a:lstStyle/>
        <a:p>
          <a:r>
            <a:rPr lang="en-IN"/>
            <a:t>Storage – 256GB</a:t>
          </a:r>
          <a:endParaRPr lang="en-US"/>
        </a:p>
      </dgm:t>
    </dgm:pt>
    <dgm:pt modelId="{02536596-646F-44ED-9EB6-916EFE189EBB}" type="parTrans" cxnId="{A1D3DF07-F3E7-4E06-8D0A-AFCC99BCCF5C}">
      <dgm:prSet/>
      <dgm:spPr/>
      <dgm:t>
        <a:bodyPr/>
        <a:lstStyle/>
        <a:p>
          <a:endParaRPr lang="en-US"/>
        </a:p>
      </dgm:t>
    </dgm:pt>
    <dgm:pt modelId="{54FAEF4D-2D78-4EFC-A9D4-B39641204C20}" type="sibTrans" cxnId="{A1D3DF07-F3E7-4E06-8D0A-AFCC99BCCF5C}">
      <dgm:prSet/>
      <dgm:spPr/>
      <dgm:t>
        <a:bodyPr/>
        <a:lstStyle/>
        <a:p>
          <a:endParaRPr lang="en-US"/>
        </a:p>
      </dgm:t>
    </dgm:pt>
    <dgm:pt modelId="{F0204AC7-987D-4A64-86CD-05260DFB3ABD}" type="pres">
      <dgm:prSet presAssocID="{79B732BA-B096-4DEF-A77F-B933E96B8D47}" presName="diagram" presStyleCnt="0">
        <dgm:presLayoutVars>
          <dgm:dir/>
          <dgm:resizeHandles val="exact"/>
        </dgm:presLayoutVars>
      </dgm:prSet>
      <dgm:spPr/>
    </dgm:pt>
    <dgm:pt modelId="{7191E48E-1CE4-4D11-BAE1-A98E9191EA36}" type="pres">
      <dgm:prSet presAssocID="{333956D2-62B4-47E1-80D9-6D4D40CED063}" presName="node" presStyleLbl="node1" presStyleIdx="0" presStyleCnt="8">
        <dgm:presLayoutVars>
          <dgm:bulletEnabled val="1"/>
        </dgm:presLayoutVars>
      </dgm:prSet>
      <dgm:spPr/>
    </dgm:pt>
    <dgm:pt modelId="{7C64796E-65E0-43BA-914A-9A2C9450BF29}" type="pres">
      <dgm:prSet presAssocID="{61BFFACA-6CDE-468A-9493-780775975BF1}" presName="sibTrans" presStyleCnt="0"/>
      <dgm:spPr/>
    </dgm:pt>
    <dgm:pt modelId="{4B7A151E-4418-4854-986A-099396AE8F72}" type="pres">
      <dgm:prSet presAssocID="{2E16A9E7-1E87-49DA-9475-7F0FC8AADB0A}" presName="node" presStyleLbl="node1" presStyleIdx="1" presStyleCnt="8">
        <dgm:presLayoutVars>
          <dgm:bulletEnabled val="1"/>
        </dgm:presLayoutVars>
      </dgm:prSet>
      <dgm:spPr/>
    </dgm:pt>
    <dgm:pt modelId="{90C28312-EEEF-404B-B297-A8240EA9ECC9}" type="pres">
      <dgm:prSet presAssocID="{73C37B6F-BC98-4CC8-B864-08992FFE45C1}" presName="sibTrans" presStyleCnt="0"/>
      <dgm:spPr/>
    </dgm:pt>
    <dgm:pt modelId="{CB0D4137-26E3-42F8-AC6A-FE99AFE52868}" type="pres">
      <dgm:prSet presAssocID="{8444F6C0-FB30-4836-A2BA-7EEFC411EEB8}" presName="node" presStyleLbl="node1" presStyleIdx="2" presStyleCnt="8">
        <dgm:presLayoutVars>
          <dgm:bulletEnabled val="1"/>
        </dgm:presLayoutVars>
      </dgm:prSet>
      <dgm:spPr/>
    </dgm:pt>
    <dgm:pt modelId="{EEBC12C4-6685-49D2-86A2-E4C72CBC3A05}" type="pres">
      <dgm:prSet presAssocID="{D8F30FED-1EC6-4AA2-B518-FAF6BE36EDBD}" presName="sibTrans" presStyleCnt="0"/>
      <dgm:spPr/>
    </dgm:pt>
    <dgm:pt modelId="{CBD89623-B2C5-4CDF-8568-31DD1F85C919}" type="pres">
      <dgm:prSet presAssocID="{1860E2B1-DFD5-41A1-B14E-13C7150F437D}" presName="node" presStyleLbl="node1" presStyleIdx="3" presStyleCnt="8">
        <dgm:presLayoutVars>
          <dgm:bulletEnabled val="1"/>
        </dgm:presLayoutVars>
      </dgm:prSet>
      <dgm:spPr/>
    </dgm:pt>
    <dgm:pt modelId="{24E2B0AF-8592-4821-89B2-8D4DA5D0C0A1}" type="pres">
      <dgm:prSet presAssocID="{780D40D8-F558-484B-B044-415C5A7EDCE6}" presName="sibTrans" presStyleCnt="0"/>
      <dgm:spPr/>
    </dgm:pt>
    <dgm:pt modelId="{FE6A2F92-1676-4800-A542-47D7406B7B4B}" type="pres">
      <dgm:prSet presAssocID="{2EB22416-E5B1-401C-8F46-1EF4623FE0B0}" presName="node" presStyleLbl="node1" presStyleIdx="4" presStyleCnt="8">
        <dgm:presLayoutVars>
          <dgm:bulletEnabled val="1"/>
        </dgm:presLayoutVars>
      </dgm:prSet>
      <dgm:spPr/>
    </dgm:pt>
    <dgm:pt modelId="{7FF26C80-C871-40E5-8E90-5D395E17EBC8}" type="pres">
      <dgm:prSet presAssocID="{A071026F-22C2-44CA-A927-631D6E343C4A}" presName="sibTrans" presStyleCnt="0"/>
      <dgm:spPr/>
    </dgm:pt>
    <dgm:pt modelId="{45B1AC76-28F7-4210-9389-410A99CC8A71}" type="pres">
      <dgm:prSet presAssocID="{77AD56C8-560E-4C06-8620-7122105DCB7D}" presName="node" presStyleLbl="node1" presStyleIdx="5" presStyleCnt="8">
        <dgm:presLayoutVars>
          <dgm:bulletEnabled val="1"/>
        </dgm:presLayoutVars>
      </dgm:prSet>
      <dgm:spPr/>
    </dgm:pt>
    <dgm:pt modelId="{1E92F756-8EDE-4543-BCD3-FF8B5DC0BA59}" type="pres">
      <dgm:prSet presAssocID="{DEC94858-9158-4273-953D-6DBEBE96C7E4}" presName="sibTrans" presStyleCnt="0"/>
      <dgm:spPr/>
    </dgm:pt>
    <dgm:pt modelId="{A97C4B69-8FD1-42AD-838B-41672C19A4CB}" type="pres">
      <dgm:prSet presAssocID="{7557F80F-B6BF-41E6-881E-84ABE8D520D1}" presName="node" presStyleLbl="node1" presStyleIdx="6" presStyleCnt="8">
        <dgm:presLayoutVars>
          <dgm:bulletEnabled val="1"/>
        </dgm:presLayoutVars>
      </dgm:prSet>
      <dgm:spPr/>
    </dgm:pt>
    <dgm:pt modelId="{64077ECB-21A4-42FC-B9DB-B33C0F1CAF34}" type="pres">
      <dgm:prSet presAssocID="{E55EA90D-5CB4-47C1-A1E5-A75A6F0106AF}" presName="sibTrans" presStyleCnt="0"/>
      <dgm:spPr/>
    </dgm:pt>
    <dgm:pt modelId="{01671BCA-D990-409F-9DBE-AA5B03C5B220}" type="pres">
      <dgm:prSet presAssocID="{A99D76CB-3FC8-4714-98A5-5F30ADE975B7}" presName="node" presStyleLbl="node1" presStyleIdx="7" presStyleCnt="8">
        <dgm:presLayoutVars>
          <dgm:bulletEnabled val="1"/>
        </dgm:presLayoutVars>
      </dgm:prSet>
      <dgm:spPr/>
    </dgm:pt>
  </dgm:ptLst>
  <dgm:cxnLst>
    <dgm:cxn modelId="{A1D3DF07-F3E7-4E06-8D0A-AFCC99BCCF5C}" srcId="{79B732BA-B096-4DEF-A77F-B933E96B8D47}" destId="{A99D76CB-3FC8-4714-98A5-5F30ADE975B7}" srcOrd="7" destOrd="0" parTransId="{02536596-646F-44ED-9EB6-916EFE189EBB}" sibTransId="{54FAEF4D-2D78-4EFC-A9D4-B39641204C20}"/>
    <dgm:cxn modelId="{6DF86010-CEDE-42F6-836C-B05F8CC9EFD2}" srcId="{79B732BA-B096-4DEF-A77F-B933E96B8D47}" destId="{333956D2-62B4-47E1-80D9-6D4D40CED063}" srcOrd="0" destOrd="0" parTransId="{D7BE37A4-65FF-4706-853A-37566F111633}" sibTransId="{61BFFACA-6CDE-468A-9493-780775975BF1}"/>
    <dgm:cxn modelId="{D8F2BE36-5A6C-41F3-94B9-24E70A13D56F}" type="presOf" srcId="{79B732BA-B096-4DEF-A77F-B933E96B8D47}" destId="{F0204AC7-987D-4A64-86CD-05260DFB3ABD}" srcOrd="0" destOrd="0" presId="urn:microsoft.com/office/officeart/2005/8/layout/default"/>
    <dgm:cxn modelId="{00675C37-6851-4D41-9AA8-17647F513552}" type="presOf" srcId="{2EB22416-E5B1-401C-8F46-1EF4623FE0B0}" destId="{FE6A2F92-1676-4800-A542-47D7406B7B4B}" srcOrd="0" destOrd="0" presId="urn:microsoft.com/office/officeart/2005/8/layout/default"/>
    <dgm:cxn modelId="{FE935838-8FE8-4D0C-8DF3-8ABB53270F08}" srcId="{79B732BA-B096-4DEF-A77F-B933E96B8D47}" destId="{8444F6C0-FB30-4836-A2BA-7EEFC411EEB8}" srcOrd="2" destOrd="0" parTransId="{55B62386-5CEF-47BD-9F91-A20751884B42}" sibTransId="{D8F30FED-1EC6-4AA2-B518-FAF6BE36EDBD}"/>
    <dgm:cxn modelId="{C88A073D-CCCC-4CC7-BCE8-91A57123E6EE}" type="presOf" srcId="{333956D2-62B4-47E1-80D9-6D4D40CED063}" destId="{7191E48E-1CE4-4D11-BAE1-A98E9191EA36}" srcOrd="0" destOrd="0" presId="urn:microsoft.com/office/officeart/2005/8/layout/default"/>
    <dgm:cxn modelId="{E7950D50-98AF-4070-B92C-DF5D4C6768AC}" type="presOf" srcId="{1860E2B1-DFD5-41A1-B14E-13C7150F437D}" destId="{CBD89623-B2C5-4CDF-8568-31DD1F85C919}" srcOrd="0" destOrd="0" presId="urn:microsoft.com/office/officeart/2005/8/layout/default"/>
    <dgm:cxn modelId="{3E258D70-C7E9-4E8C-A7AB-B85433775DCC}" type="presOf" srcId="{2E16A9E7-1E87-49DA-9475-7F0FC8AADB0A}" destId="{4B7A151E-4418-4854-986A-099396AE8F72}" srcOrd="0" destOrd="0" presId="urn:microsoft.com/office/officeart/2005/8/layout/default"/>
    <dgm:cxn modelId="{AE01E650-700E-4082-8EDF-CC8AFFAF2C3E}" srcId="{79B732BA-B096-4DEF-A77F-B933E96B8D47}" destId="{7557F80F-B6BF-41E6-881E-84ABE8D520D1}" srcOrd="6" destOrd="0" parTransId="{B59405D8-9CEE-4B42-950C-2954CD90F58A}" sibTransId="{E55EA90D-5CB4-47C1-A1E5-A75A6F0106AF}"/>
    <dgm:cxn modelId="{894CE451-9E83-4B42-BC82-75D633780B2B}" srcId="{79B732BA-B096-4DEF-A77F-B933E96B8D47}" destId="{2EB22416-E5B1-401C-8F46-1EF4623FE0B0}" srcOrd="4" destOrd="0" parTransId="{91CC36BF-CBE1-41BE-BDE5-7E43B62A32B3}" sibTransId="{A071026F-22C2-44CA-A927-631D6E343C4A}"/>
    <dgm:cxn modelId="{FED65481-3155-4266-A9FA-8E85552D5A1D}" type="presOf" srcId="{7557F80F-B6BF-41E6-881E-84ABE8D520D1}" destId="{A97C4B69-8FD1-42AD-838B-41672C19A4CB}" srcOrd="0" destOrd="0" presId="urn:microsoft.com/office/officeart/2005/8/layout/default"/>
    <dgm:cxn modelId="{E410A4B6-B069-47FD-AD85-DECC21CA07C6}" srcId="{79B732BA-B096-4DEF-A77F-B933E96B8D47}" destId="{77AD56C8-560E-4C06-8620-7122105DCB7D}" srcOrd="5" destOrd="0" parTransId="{D16B4115-AC08-4038-916B-F3B0DA8B9251}" sibTransId="{DEC94858-9158-4273-953D-6DBEBE96C7E4}"/>
    <dgm:cxn modelId="{4CCB26BD-A299-496C-8127-F2E4BE2AF8F5}" type="presOf" srcId="{8444F6C0-FB30-4836-A2BA-7EEFC411EEB8}" destId="{CB0D4137-26E3-42F8-AC6A-FE99AFE52868}" srcOrd="0" destOrd="0" presId="urn:microsoft.com/office/officeart/2005/8/layout/default"/>
    <dgm:cxn modelId="{A36125C9-8863-407E-A58B-E8BEE035FD25}" srcId="{79B732BA-B096-4DEF-A77F-B933E96B8D47}" destId="{2E16A9E7-1E87-49DA-9475-7F0FC8AADB0A}" srcOrd="1" destOrd="0" parTransId="{135CA86A-D2ED-43FA-824E-68E2BC4682C9}" sibTransId="{73C37B6F-BC98-4CC8-B864-08992FFE45C1}"/>
    <dgm:cxn modelId="{380CAEC9-9867-4DF5-BD63-EFDF5CC61F8D}" srcId="{79B732BA-B096-4DEF-A77F-B933E96B8D47}" destId="{1860E2B1-DFD5-41A1-B14E-13C7150F437D}" srcOrd="3" destOrd="0" parTransId="{15B39504-6FA8-4AC0-A870-21F39D7A23B5}" sibTransId="{780D40D8-F558-484B-B044-415C5A7EDCE6}"/>
    <dgm:cxn modelId="{171B1CCD-D3C1-4D3E-94A1-4722BD5A07BC}" type="presOf" srcId="{77AD56C8-560E-4C06-8620-7122105DCB7D}" destId="{45B1AC76-28F7-4210-9389-410A99CC8A71}" srcOrd="0" destOrd="0" presId="urn:microsoft.com/office/officeart/2005/8/layout/default"/>
    <dgm:cxn modelId="{C31E41DA-ACEB-4DCA-A5EA-A4DC3B987C6A}" type="presOf" srcId="{A99D76CB-3FC8-4714-98A5-5F30ADE975B7}" destId="{01671BCA-D990-409F-9DBE-AA5B03C5B220}" srcOrd="0" destOrd="0" presId="urn:microsoft.com/office/officeart/2005/8/layout/default"/>
    <dgm:cxn modelId="{64D5E0B1-0B86-48D7-8E5B-72DB9E126923}" type="presParOf" srcId="{F0204AC7-987D-4A64-86CD-05260DFB3ABD}" destId="{7191E48E-1CE4-4D11-BAE1-A98E9191EA36}" srcOrd="0" destOrd="0" presId="urn:microsoft.com/office/officeart/2005/8/layout/default"/>
    <dgm:cxn modelId="{9B70D5D3-5BB0-4079-831A-9F0A0DF2CD33}" type="presParOf" srcId="{F0204AC7-987D-4A64-86CD-05260DFB3ABD}" destId="{7C64796E-65E0-43BA-914A-9A2C9450BF29}" srcOrd="1" destOrd="0" presId="urn:microsoft.com/office/officeart/2005/8/layout/default"/>
    <dgm:cxn modelId="{EE3502FC-FA4E-43AD-979C-B062C431BDFB}" type="presParOf" srcId="{F0204AC7-987D-4A64-86CD-05260DFB3ABD}" destId="{4B7A151E-4418-4854-986A-099396AE8F72}" srcOrd="2" destOrd="0" presId="urn:microsoft.com/office/officeart/2005/8/layout/default"/>
    <dgm:cxn modelId="{CDCC8BCE-F7C6-44DD-ACFA-BAECC90696FF}" type="presParOf" srcId="{F0204AC7-987D-4A64-86CD-05260DFB3ABD}" destId="{90C28312-EEEF-404B-B297-A8240EA9ECC9}" srcOrd="3" destOrd="0" presId="urn:microsoft.com/office/officeart/2005/8/layout/default"/>
    <dgm:cxn modelId="{CDA1547D-0AE4-460F-8282-EC488F401D2E}" type="presParOf" srcId="{F0204AC7-987D-4A64-86CD-05260DFB3ABD}" destId="{CB0D4137-26E3-42F8-AC6A-FE99AFE52868}" srcOrd="4" destOrd="0" presId="urn:microsoft.com/office/officeart/2005/8/layout/default"/>
    <dgm:cxn modelId="{D3F9F288-70F9-46E6-88E6-9083923EBDD6}" type="presParOf" srcId="{F0204AC7-987D-4A64-86CD-05260DFB3ABD}" destId="{EEBC12C4-6685-49D2-86A2-E4C72CBC3A05}" srcOrd="5" destOrd="0" presId="urn:microsoft.com/office/officeart/2005/8/layout/default"/>
    <dgm:cxn modelId="{F5D55AAA-1C72-427F-B185-C13038387A30}" type="presParOf" srcId="{F0204AC7-987D-4A64-86CD-05260DFB3ABD}" destId="{CBD89623-B2C5-4CDF-8568-31DD1F85C919}" srcOrd="6" destOrd="0" presId="urn:microsoft.com/office/officeart/2005/8/layout/default"/>
    <dgm:cxn modelId="{2B616FCE-27CF-4329-B1DF-8922C20AEC24}" type="presParOf" srcId="{F0204AC7-987D-4A64-86CD-05260DFB3ABD}" destId="{24E2B0AF-8592-4821-89B2-8D4DA5D0C0A1}" srcOrd="7" destOrd="0" presId="urn:microsoft.com/office/officeart/2005/8/layout/default"/>
    <dgm:cxn modelId="{47B4377C-285B-411C-8F74-5AE6AC0B78E6}" type="presParOf" srcId="{F0204AC7-987D-4A64-86CD-05260DFB3ABD}" destId="{FE6A2F92-1676-4800-A542-47D7406B7B4B}" srcOrd="8" destOrd="0" presId="urn:microsoft.com/office/officeart/2005/8/layout/default"/>
    <dgm:cxn modelId="{C9F70F4E-CA20-44CC-9983-B64EA94C38B2}" type="presParOf" srcId="{F0204AC7-987D-4A64-86CD-05260DFB3ABD}" destId="{7FF26C80-C871-40E5-8E90-5D395E17EBC8}" srcOrd="9" destOrd="0" presId="urn:microsoft.com/office/officeart/2005/8/layout/default"/>
    <dgm:cxn modelId="{1609E441-2D49-45C8-A5C3-ABD1760512CC}" type="presParOf" srcId="{F0204AC7-987D-4A64-86CD-05260DFB3ABD}" destId="{45B1AC76-28F7-4210-9389-410A99CC8A71}" srcOrd="10" destOrd="0" presId="urn:microsoft.com/office/officeart/2005/8/layout/default"/>
    <dgm:cxn modelId="{007DF6BF-C954-47E6-A9C7-DD5DF6911C0F}" type="presParOf" srcId="{F0204AC7-987D-4A64-86CD-05260DFB3ABD}" destId="{1E92F756-8EDE-4543-BCD3-FF8B5DC0BA59}" srcOrd="11" destOrd="0" presId="urn:microsoft.com/office/officeart/2005/8/layout/default"/>
    <dgm:cxn modelId="{EEE5727F-F0F1-4664-8ABD-59B169BA7D79}" type="presParOf" srcId="{F0204AC7-987D-4A64-86CD-05260DFB3ABD}" destId="{A97C4B69-8FD1-42AD-838B-41672C19A4CB}" srcOrd="12" destOrd="0" presId="urn:microsoft.com/office/officeart/2005/8/layout/default"/>
    <dgm:cxn modelId="{0CAEB944-8743-4169-9319-9E5ACFB09A2A}" type="presParOf" srcId="{F0204AC7-987D-4A64-86CD-05260DFB3ABD}" destId="{64077ECB-21A4-42FC-B9DB-B33C0F1CAF34}" srcOrd="13" destOrd="0" presId="urn:microsoft.com/office/officeart/2005/8/layout/default"/>
    <dgm:cxn modelId="{A89B5D11-6E33-4D4A-8AD2-E3BA7FD3E535}" type="presParOf" srcId="{F0204AC7-987D-4A64-86CD-05260DFB3ABD}" destId="{01671BCA-D990-409F-9DBE-AA5B03C5B220}"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1E48E-1CE4-4D11-BAE1-A98E9191EA36}">
      <dsp:nvSpPr>
        <dsp:cNvPr id="0" name=""/>
        <dsp:cNvSpPr/>
      </dsp:nvSpPr>
      <dsp:spPr>
        <a:xfrm>
          <a:off x="3080"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SOFTWARE REQUIREMENTS</a:t>
          </a:r>
          <a:endParaRPr lang="en-US" sz="2400" kern="1200"/>
        </a:p>
      </dsp:txBody>
      <dsp:txXfrm>
        <a:off x="3080" y="587032"/>
        <a:ext cx="2444055" cy="1466433"/>
      </dsp:txXfrm>
    </dsp:sp>
    <dsp:sp modelId="{4B7A151E-4418-4854-986A-099396AE8F72}">
      <dsp:nvSpPr>
        <dsp:cNvPr id="0" name=""/>
        <dsp:cNvSpPr/>
      </dsp:nvSpPr>
      <dsp:spPr>
        <a:xfrm>
          <a:off x="2691541"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Operating System - Windows 8 or above </a:t>
          </a:r>
          <a:endParaRPr lang="en-US" sz="2400" kern="1200"/>
        </a:p>
      </dsp:txBody>
      <dsp:txXfrm>
        <a:off x="2691541" y="587032"/>
        <a:ext cx="2444055" cy="1466433"/>
      </dsp:txXfrm>
    </dsp:sp>
    <dsp:sp modelId="{CB0D4137-26E3-42F8-AC6A-FE99AFE52868}">
      <dsp:nvSpPr>
        <dsp:cNvPr id="0" name=""/>
        <dsp:cNvSpPr/>
      </dsp:nvSpPr>
      <dsp:spPr>
        <a:xfrm>
          <a:off x="5380002"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Framework - Django </a:t>
          </a:r>
          <a:endParaRPr lang="en-US" sz="2400" kern="1200"/>
        </a:p>
      </dsp:txBody>
      <dsp:txXfrm>
        <a:off x="5380002" y="587032"/>
        <a:ext cx="2444055" cy="1466433"/>
      </dsp:txXfrm>
    </dsp:sp>
    <dsp:sp modelId="{CBD89623-B2C5-4CDF-8568-31DD1F85C919}">
      <dsp:nvSpPr>
        <dsp:cNvPr id="0" name=""/>
        <dsp:cNvSpPr/>
      </dsp:nvSpPr>
      <dsp:spPr>
        <a:xfrm>
          <a:off x="8068463"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Language – Python </a:t>
          </a:r>
          <a:endParaRPr lang="en-US" sz="2400" kern="1200"/>
        </a:p>
      </dsp:txBody>
      <dsp:txXfrm>
        <a:off x="8068463" y="587032"/>
        <a:ext cx="2444055" cy="1466433"/>
      </dsp:txXfrm>
    </dsp:sp>
    <dsp:sp modelId="{FE6A2F92-1676-4800-A542-47D7406B7B4B}">
      <dsp:nvSpPr>
        <dsp:cNvPr id="0" name=""/>
        <dsp:cNvSpPr/>
      </dsp:nvSpPr>
      <dsp:spPr>
        <a:xfrm>
          <a:off x="3080"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a:t>HARDWARE REQUIREMENTS</a:t>
          </a:r>
          <a:endParaRPr lang="en-US" sz="2400" kern="1200"/>
        </a:p>
      </dsp:txBody>
      <dsp:txXfrm>
        <a:off x="3080" y="2297871"/>
        <a:ext cx="2444055" cy="1466433"/>
      </dsp:txXfrm>
    </dsp:sp>
    <dsp:sp modelId="{45B1AC76-28F7-4210-9389-410A99CC8A71}">
      <dsp:nvSpPr>
        <dsp:cNvPr id="0" name=""/>
        <dsp:cNvSpPr/>
      </dsp:nvSpPr>
      <dsp:spPr>
        <a:xfrm>
          <a:off x="2691541"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Processer - Intel-i5 </a:t>
          </a:r>
          <a:endParaRPr lang="en-US" sz="2400" kern="1200"/>
        </a:p>
      </dsp:txBody>
      <dsp:txXfrm>
        <a:off x="2691541" y="2297871"/>
        <a:ext cx="2444055" cy="1466433"/>
      </dsp:txXfrm>
    </dsp:sp>
    <dsp:sp modelId="{A97C4B69-8FD1-42AD-838B-41672C19A4CB}">
      <dsp:nvSpPr>
        <dsp:cNvPr id="0" name=""/>
        <dsp:cNvSpPr/>
      </dsp:nvSpPr>
      <dsp:spPr>
        <a:xfrm>
          <a:off x="5380002"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Ram - 4GB </a:t>
          </a:r>
          <a:endParaRPr lang="en-US" sz="2400" kern="1200"/>
        </a:p>
      </dsp:txBody>
      <dsp:txXfrm>
        <a:off x="5380002" y="2297871"/>
        <a:ext cx="2444055" cy="1466433"/>
      </dsp:txXfrm>
    </dsp:sp>
    <dsp:sp modelId="{01671BCA-D990-409F-9DBE-AA5B03C5B220}">
      <dsp:nvSpPr>
        <dsp:cNvPr id="0" name=""/>
        <dsp:cNvSpPr/>
      </dsp:nvSpPr>
      <dsp:spPr>
        <a:xfrm>
          <a:off x="8068463"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Storage – 256GB</a:t>
          </a:r>
          <a:endParaRPr lang="en-US" sz="2400" kern="1200"/>
        </a:p>
      </dsp:txBody>
      <dsp:txXfrm>
        <a:off x="8068463" y="2297871"/>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2389D7-EF44-2A66-63B8-27C8CAB678B9}"/>
              </a:ext>
            </a:extLst>
          </p:cNvPr>
          <p:cNvSpPr>
            <a:spLocks noGrp="1"/>
          </p:cNvSpPr>
          <p:nvPr>
            <p:ph type="ctrTitle"/>
          </p:nvPr>
        </p:nvSpPr>
        <p:spPr>
          <a:xfrm>
            <a:off x="6590662" y="4267832"/>
            <a:ext cx="4805996" cy="1297115"/>
          </a:xfrm>
        </p:spPr>
        <p:txBody>
          <a:bodyPr anchor="t">
            <a:normAutofit/>
          </a:bodyPr>
          <a:lstStyle/>
          <a:p>
            <a:pPr algn="l"/>
            <a:r>
              <a:rPr lang="en-US" sz="4000" b="1">
                <a:solidFill>
                  <a:schemeClr val="tx2"/>
                </a:solidFill>
                <a:cs typeface="Calibri Light"/>
              </a:rPr>
              <a:t>TO-DO-LIST APPLICATION</a:t>
            </a:r>
          </a:p>
        </p:txBody>
      </p:sp>
      <p:pic>
        <p:nvPicPr>
          <p:cNvPr id="4" name="Picture 3" descr="Pen placed on top of a signature line">
            <a:extLst>
              <a:ext uri="{FF2B5EF4-FFF2-40B4-BE49-F238E27FC236}">
                <a16:creationId xmlns:a16="http://schemas.microsoft.com/office/drawing/2014/main" id="{63BCA823-9087-264D-E0FB-AE101E8375BF}"/>
              </a:ext>
            </a:extLst>
          </p:cNvPr>
          <p:cNvPicPr>
            <a:picLocks noChangeAspect="1"/>
          </p:cNvPicPr>
          <p:nvPr/>
        </p:nvPicPr>
        <p:blipFill rotWithShape="1">
          <a:blip r:embed="rId2"/>
          <a:srcRect l="23411" r="8" b="9098"/>
          <a:stretch/>
        </p:blipFill>
        <p:spPr>
          <a:xfrm>
            <a:off x="340470" y="2245389"/>
            <a:ext cx="4141760" cy="3281621"/>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3" name="Group 2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4" name="Freeform: Shape 2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7AB62F-4C1D-9E95-23E5-4E48F14DA26A}"/>
              </a:ext>
            </a:extLst>
          </p:cNvPr>
          <p:cNvSpPr>
            <a:spLocks noGrp="1"/>
          </p:cNvSpPr>
          <p:nvPr>
            <p:ph idx="1"/>
          </p:nvPr>
        </p:nvSpPr>
        <p:spPr>
          <a:xfrm>
            <a:off x="640080" y="2220849"/>
            <a:ext cx="5313426" cy="3969639"/>
          </a:xfrm>
        </p:spPr>
        <p:txBody>
          <a:bodyPr vert="horz" lIns="91440" tIns="45720" rIns="91440" bIns="45720" rtlCol="0" anchor="t">
            <a:normAutofit/>
          </a:bodyPr>
          <a:lstStyle/>
          <a:p>
            <a:pPr marL="0" indent="0">
              <a:buNone/>
            </a:pPr>
            <a:endParaRPr lang="en-US" sz="2200" b="1">
              <a:cs typeface="Calibri"/>
            </a:endParaRPr>
          </a:p>
          <a:p>
            <a:r>
              <a:rPr lang="en-US" sz="2200">
                <a:cs typeface="Calibri"/>
              </a:rPr>
              <a:t>If you click on edit a task , that particular task will be opened and we can edit all the fields which the user wants to edit.</a:t>
            </a:r>
          </a:p>
          <a:p>
            <a:r>
              <a:rPr lang="en-US" sz="2200">
                <a:cs typeface="Calibri"/>
              </a:rPr>
              <a:t>Submitting the task will reflect the changes you have made. </a:t>
            </a:r>
          </a:p>
          <a:p>
            <a:pPr marL="0" indent="0">
              <a:buNone/>
            </a:pPr>
            <a:endParaRPr lang="en-US" sz="2200">
              <a:cs typeface="Calibri"/>
            </a:endParaRPr>
          </a:p>
        </p:txBody>
      </p:sp>
      <p:pic>
        <p:nvPicPr>
          <p:cNvPr id="6" name="Picture 5" descr="A screenshot of a computer&#10;&#10;Description automatically generated">
            <a:extLst>
              <a:ext uri="{FF2B5EF4-FFF2-40B4-BE49-F238E27FC236}">
                <a16:creationId xmlns:a16="http://schemas.microsoft.com/office/drawing/2014/main" id="{51829A98-CFD7-6246-B460-66F35C9568F5}"/>
              </a:ext>
            </a:extLst>
          </p:cNvPr>
          <p:cNvPicPr>
            <a:picLocks noChangeAspect="1"/>
          </p:cNvPicPr>
          <p:nvPr/>
        </p:nvPicPr>
        <p:blipFill>
          <a:blip r:embed="rId2"/>
          <a:stretch>
            <a:fillRect/>
          </a:stretch>
        </p:blipFill>
        <p:spPr>
          <a:xfrm>
            <a:off x="6610350" y="2928938"/>
            <a:ext cx="5429250" cy="34290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9528EDD0-6ACE-CB47-F93E-860328C39481}"/>
              </a:ext>
            </a:extLst>
          </p:cNvPr>
          <p:cNvPicPr>
            <a:picLocks noChangeAspect="1"/>
          </p:cNvPicPr>
          <p:nvPr/>
        </p:nvPicPr>
        <p:blipFill>
          <a:blip r:embed="rId3"/>
          <a:stretch>
            <a:fillRect/>
          </a:stretch>
        </p:blipFill>
        <p:spPr>
          <a:xfrm>
            <a:off x="6605588" y="38100"/>
            <a:ext cx="5686425" cy="2733675"/>
          </a:xfrm>
          <a:prstGeom prst="rect">
            <a:avLst/>
          </a:prstGeom>
        </p:spPr>
      </p:pic>
      <p:sp>
        <p:nvSpPr>
          <p:cNvPr id="2" name="TextBox 1">
            <a:extLst>
              <a:ext uri="{FF2B5EF4-FFF2-40B4-BE49-F238E27FC236}">
                <a16:creationId xmlns:a16="http://schemas.microsoft.com/office/drawing/2014/main" id="{897CB63C-67FC-AFBF-D22D-B74948EACDC5}"/>
              </a:ext>
            </a:extLst>
          </p:cNvPr>
          <p:cNvSpPr txBox="1"/>
          <p:nvPr/>
        </p:nvSpPr>
        <p:spPr>
          <a:xfrm>
            <a:off x="771525" y="1085849"/>
            <a:ext cx="43434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latin typeface="Calibri Light"/>
                <a:cs typeface="Calibri Light"/>
              </a:rPr>
              <a:t>EDITING TASK</a:t>
            </a:r>
            <a:endParaRPr lang="en-US"/>
          </a:p>
        </p:txBody>
      </p:sp>
    </p:spTree>
    <p:extLst>
      <p:ext uri="{BB962C8B-B14F-4D97-AF65-F5344CB8AC3E}">
        <p14:creationId xmlns:p14="http://schemas.microsoft.com/office/powerpoint/2010/main" val="2347095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9DD6ED-0206-75AC-A9D4-EDD732B99CFA}"/>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9C30B96-D089-A35F-3CE8-C0AB63177C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59AA2B4F-F933-EF80-90E1-6B90D3610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F49AFE-8AFD-679F-7B3C-B4A0A2D7FE03}"/>
              </a:ext>
            </a:extLst>
          </p:cNvPr>
          <p:cNvSpPr>
            <a:spLocks noGrp="1"/>
          </p:cNvSpPr>
          <p:nvPr>
            <p:ph idx="1"/>
          </p:nvPr>
        </p:nvSpPr>
        <p:spPr>
          <a:xfrm>
            <a:off x="640080" y="2401824"/>
            <a:ext cx="5313426" cy="3788664"/>
          </a:xfrm>
        </p:spPr>
        <p:txBody>
          <a:bodyPr vert="horz" lIns="91440" tIns="45720" rIns="91440" bIns="45720" rtlCol="0" anchor="t">
            <a:normAutofit/>
          </a:bodyPr>
          <a:lstStyle/>
          <a:p>
            <a:pPr marL="0" indent="0">
              <a:buNone/>
            </a:pPr>
            <a:endParaRPr lang="en-US" sz="2200" b="1">
              <a:cs typeface="Calibri"/>
            </a:endParaRPr>
          </a:p>
          <a:p>
            <a:r>
              <a:rPr lang="en-US" sz="2200">
                <a:cs typeface="Calibri"/>
              </a:rPr>
              <a:t>If you select a task and click on delete then the application asks whether you are sure to delete a task or not</a:t>
            </a:r>
          </a:p>
          <a:p>
            <a:r>
              <a:rPr lang="en-US" sz="2200">
                <a:cs typeface="Calibri"/>
              </a:rPr>
              <a:t>Clicking on cancel will get back the user to the application.</a:t>
            </a:r>
          </a:p>
          <a:p>
            <a:r>
              <a:rPr lang="en-US" sz="2200">
                <a:cs typeface="Calibri"/>
              </a:rPr>
              <a:t>Clicking on delete will delete the task from the application.</a:t>
            </a:r>
          </a:p>
          <a:p>
            <a:pPr marL="0" indent="0">
              <a:buNone/>
            </a:pPr>
            <a:endParaRPr lang="en-US" sz="2200">
              <a:cs typeface="Calibri"/>
            </a:endParaRPr>
          </a:p>
        </p:txBody>
      </p:sp>
      <p:pic>
        <p:nvPicPr>
          <p:cNvPr id="7" name="Picture 6" descr="A screenshot of a computer&#10;&#10;Description automatically generated">
            <a:extLst>
              <a:ext uri="{FF2B5EF4-FFF2-40B4-BE49-F238E27FC236}">
                <a16:creationId xmlns:a16="http://schemas.microsoft.com/office/drawing/2014/main" id="{88D34089-F51F-11FD-AF57-F5593791D82B}"/>
              </a:ext>
            </a:extLst>
          </p:cNvPr>
          <p:cNvPicPr>
            <a:picLocks noChangeAspect="1"/>
          </p:cNvPicPr>
          <p:nvPr/>
        </p:nvPicPr>
        <p:blipFill>
          <a:blip r:embed="rId2"/>
          <a:stretch>
            <a:fillRect/>
          </a:stretch>
        </p:blipFill>
        <p:spPr>
          <a:xfrm>
            <a:off x="6462713" y="38100"/>
            <a:ext cx="5686425" cy="2733675"/>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18F25E1A-9E81-37AB-4B96-FD8ED56576BE}"/>
              </a:ext>
            </a:extLst>
          </p:cNvPr>
          <p:cNvPicPr>
            <a:picLocks noChangeAspect="1"/>
          </p:cNvPicPr>
          <p:nvPr/>
        </p:nvPicPr>
        <p:blipFill>
          <a:blip r:embed="rId3"/>
          <a:stretch>
            <a:fillRect/>
          </a:stretch>
        </p:blipFill>
        <p:spPr>
          <a:xfrm>
            <a:off x="6567488" y="3424238"/>
            <a:ext cx="5581650" cy="2657475"/>
          </a:xfrm>
          <a:prstGeom prst="rect">
            <a:avLst/>
          </a:prstGeom>
        </p:spPr>
      </p:pic>
      <p:sp>
        <p:nvSpPr>
          <p:cNvPr id="4" name="TextBox 3">
            <a:extLst>
              <a:ext uri="{FF2B5EF4-FFF2-40B4-BE49-F238E27FC236}">
                <a16:creationId xmlns:a16="http://schemas.microsoft.com/office/drawing/2014/main" id="{FB7A36DB-5704-1DF0-1136-B5E580F6E06C}"/>
              </a:ext>
            </a:extLst>
          </p:cNvPr>
          <p:cNvSpPr txBox="1"/>
          <p:nvPr/>
        </p:nvSpPr>
        <p:spPr>
          <a:xfrm>
            <a:off x="723899" y="1181100"/>
            <a:ext cx="45815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latin typeface="Calibri Light"/>
                <a:cs typeface="Calibri Light"/>
              </a:rPr>
              <a:t>DELETING TASK</a:t>
            </a:r>
            <a:endParaRPr lang="en-US"/>
          </a:p>
        </p:txBody>
      </p:sp>
    </p:spTree>
    <p:extLst>
      <p:ext uri="{BB962C8B-B14F-4D97-AF65-F5344CB8AC3E}">
        <p14:creationId xmlns:p14="http://schemas.microsoft.com/office/powerpoint/2010/main" val="277199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FC106D-385F-6CD9-16BA-2E4EB41CCF88}"/>
              </a:ext>
            </a:extLst>
          </p:cNvPr>
          <p:cNvSpPr>
            <a:spLocks noGrp="1"/>
          </p:cNvSpPr>
          <p:nvPr>
            <p:ph idx="1"/>
          </p:nvPr>
        </p:nvSpPr>
        <p:spPr>
          <a:xfrm>
            <a:off x="640461" y="2511933"/>
            <a:ext cx="4362450" cy="3705987"/>
          </a:xfrm>
        </p:spPr>
        <p:txBody>
          <a:bodyPr vert="horz" lIns="91440" tIns="45720" rIns="91440" bIns="45720" rtlCol="0" anchor="t">
            <a:normAutofit/>
          </a:bodyPr>
          <a:lstStyle/>
          <a:p>
            <a:pPr marL="0" indent="0">
              <a:buNone/>
            </a:pPr>
            <a:endParaRPr lang="en-US" sz="2200" b="1">
              <a:cs typeface="Calibri"/>
            </a:endParaRPr>
          </a:p>
          <a:p>
            <a:r>
              <a:rPr lang="en-US" sz="2200">
                <a:cs typeface="Calibri"/>
              </a:rPr>
              <a:t>This does filter based on category and priority. </a:t>
            </a:r>
          </a:p>
          <a:p>
            <a:r>
              <a:rPr lang="en-US" sz="2200">
                <a:cs typeface="Calibri"/>
              </a:rPr>
              <a:t>In the above picture I have selected category as work and it selects the tasks which are labelled under work category. </a:t>
            </a:r>
          </a:p>
          <a:p>
            <a:pPr marL="0" indent="0">
              <a:buNone/>
            </a:pPr>
            <a:endParaRPr lang="en-US" sz="2200">
              <a:cs typeface="Calibri"/>
            </a:endParaRPr>
          </a:p>
          <a:p>
            <a:pPr marL="0" indent="0">
              <a:buNone/>
            </a:pPr>
            <a:endParaRPr lang="en-US" sz="2200">
              <a:cs typeface="Calibri"/>
            </a:endParaRPr>
          </a:p>
        </p:txBody>
      </p:sp>
      <p:pic>
        <p:nvPicPr>
          <p:cNvPr id="2" name="Picture 1" descr="A screenshot of a computer&#10;&#10;Description automatically generated">
            <a:extLst>
              <a:ext uri="{FF2B5EF4-FFF2-40B4-BE49-F238E27FC236}">
                <a16:creationId xmlns:a16="http://schemas.microsoft.com/office/drawing/2014/main" id="{811C6B0C-8B98-5C44-9463-3A9AD9E41A8F}"/>
              </a:ext>
            </a:extLst>
          </p:cNvPr>
          <p:cNvPicPr>
            <a:picLocks noChangeAspect="1"/>
          </p:cNvPicPr>
          <p:nvPr/>
        </p:nvPicPr>
        <p:blipFill>
          <a:blip r:embed="rId2"/>
          <a:stretch>
            <a:fillRect/>
          </a:stretch>
        </p:blipFill>
        <p:spPr>
          <a:xfrm>
            <a:off x="5748338" y="647700"/>
            <a:ext cx="6105525" cy="2390775"/>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4CB76B02-3DE8-4321-8E84-E4143275A260}"/>
              </a:ext>
            </a:extLst>
          </p:cNvPr>
          <p:cNvPicPr>
            <a:picLocks noChangeAspect="1"/>
          </p:cNvPicPr>
          <p:nvPr/>
        </p:nvPicPr>
        <p:blipFill>
          <a:blip r:embed="rId3"/>
          <a:stretch>
            <a:fillRect/>
          </a:stretch>
        </p:blipFill>
        <p:spPr>
          <a:xfrm>
            <a:off x="5824538" y="3038475"/>
            <a:ext cx="6315075" cy="3819525"/>
          </a:xfrm>
          <a:prstGeom prst="rect">
            <a:avLst/>
          </a:prstGeom>
        </p:spPr>
      </p:pic>
      <p:sp>
        <p:nvSpPr>
          <p:cNvPr id="7" name="TextBox 6">
            <a:extLst>
              <a:ext uri="{FF2B5EF4-FFF2-40B4-BE49-F238E27FC236}">
                <a16:creationId xmlns:a16="http://schemas.microsoft.com/office/drawing/2014/main" id="{26F91518-074C-D00B-1F6C-065C872ACCE0}"/>
              </a:ext>
            </a:extLst>
          </p:cNvPr>
          <p:cNvSpPr txBox="1"/>
          <p:nvPr/>
        </p:nvSpPr>
        <p:spPr>
          <a:xfrm>
            <a:off x="647700" y="695324"/>
            <a:ext cx="497205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latin typeface="Calibri Light"/>
                <a:cs typeface="Calibri Light"/>
              </a:rPr>
              <a:t> CATEGORY BASED FILTERING</a:t>
            </a:r>
            <a:endParaRPr lang="en-US"/>
          </a:p>
        </p:txBody>
      </p:sp>
    </p:spTree>
    <p:extLst>
      <p:ext uri="{BB962C8B-B14F-4D97-AF65-F5344CB8AC3E}">
        <p14:creationId xmlns:p14="http://schemas.microsoft.com/office/powerpoint/2010/main" val="3120358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1AC81-D246-B7DE-1193-8A35D582D55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F17B6F6-D8F5-2ED4-6676-24C2B989E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2D0207E5-72A2-0D7B-E9B4-4BEDD6003A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ABEE44-52AA-D098-23CF-22740E951B17}"/>
              </a:ext>
            </a:extLst>
          </p:cNvPr>
          <p:cNvSpPr>
            <a:spLocks noGrp="1"/>
          </p:cNvSpPr>
          <p:nvPr>
            <p:ph idx="1"/>
          </p:nvPr>
        </p:nvSpPr>
        <p:spPr>
          <a:xfrm>
            <a:off x="640461" y="2283333"/>
            <a:ext cx="4457700" cy="3934587"/>
          </a:xfrm>
        </p:spPr>
        <p:txBody>
          <a:bodyPr vert="horz" lIns="91440" tIns="45720" rIns="91440" bIns="45720" rtlCol="0" anchor="t">
            <a:normAutofit/>
          </a:bodyPr>
          <a:lstStyle/>
          <a:p>
            <a:pPr marL="0" indent="0">
              <a:buNone/>
            </a:pPr>
            <a:endParaRPr lang="en-US" sz="2200" b="1">
              <a:cs typeface="Calibri"/>
            </a:endParaRPr>
          </a:p>
          <a:p>
            <a:r>
              <a:rPr lang="en-US" sz="2200">
                <a:cs typeface="Calibri"/>
              </a:rPr>
              <a:t>This does filtering based on priority where the priority of the tasks is labelled as High, medium and low  </a:t>
            </a:r>
            <a:endParaRPr lang="en-US"/>
          </a:p>
          <a:p>
            <a:r>
              <a:rPr lang="en-US" sz="2200">
                <a:cs typeface="Calibri"/>
              </a:rPr>
              <a:t>In the above picture I have selected priority as High and it selects the tasks which are labelled under work high priority.</a:t>
            </a:r>
          </a:p>
          <a:p>
            <a:pPr marL="0" indent="0">
              <a:buNone/>
            </a:pPr>
            <a:endParaRPr lang="en-US" sz="2200">
              <a:cs typeface="Calibri"/>
            </a:endParaRPr>
          </a:p>
          <a:p>
            <a:pPr marL="0" indent="0">
              <a:buNone/>
            </a:pPr>
            <a:endParaRPr lang="en-US" sz="2200">
              <a:cs typeface="Calibri"/>
            </a:endParaRPr>
          </a:p>
        </p:txBody>
      </p:sp>
      <p:pic>
        <p:nvPicPr>
          <p:cNvPr id="5" name="Picture 4" descr="A screenshot of a computer&#10;&#10;Description automatically generated">
            <a:extLst>
              <a:ext uri="{FF2B5EF4-FFF2-40B4-BE49-F238E27FC236}">
                <a16:creationId xmlns:a16="http://schemas.microsoft.com/office/drawing/2014/main" id="{64A239D3-7B01-B990-4261-1355DDC739E4}"/>
              </a:ext>
            </a:extLst>
          </p:cNvPr>
          <p:cNvPicPr>
            <a:picLocks noChangeAspect="1"/>
          </p:cNvPicPr>
          <p:nvPr/>
        </p:nvPicPr>
        <p:blipFill>
          <a:blip r:embed="rId2"/>
          <a:stretch>
            <a:fillRect/>
          </a:stretch>
        </p:blipFill>
        <p:spPr>
          <a:xfrm>
            <a:off x="6091238" y="504825"/>
            <a:ext cx="5676900" cy="251460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E6908B0-6555-F755-642F-5B9CFBD9B58F}"/>
              </a:ext>
            </a:extLst>
          </p:cNvPr>
          <p:cNvPicPr>
            <a:picLocks noChangeAspect="1"/>
          </p:cNvPicPr>
          <p:nvPr/>
        </p:nvPicPr>
        <p:blipFill>
          <a:blip r:embed="rId3"/>
          <a:stretch>
            <a:fillRect/>
          </a:stretch>
        </p:blipFill>
        <p:spPr>
          <a:xfrm>
            <a:off x="6096000" y="3333750"/>
            <a:ext cx="5772150" cy="3181350"/>
          </a:xfrm>
          <a:prstGeom prst="rect">
            <a:avLst/>
          </a:prstGeom>
        </p:spPr>
      </p:pic>
      <p:sp>
        <p:nvSpPr>
          <p:cNvPr id="7" name="TextBox 6">
            <a:extLst>
              <a:ext uri="{FF2B5EF4-FFF2-40B4-BE49-F238E27FC236}">
                <a16:creationId xmlns:a16="http://schemas.microsoft.com/office/drawing/2014/main" id="{BBD8318B-3952-57BE-4A74-762DA3740ACC}"/>
              </a:ext>
            </a:extLst>
          </p:cNvPr>
          <p:cNvSpPr txBox="1"/>
          <p:nvPr/>
        </p:nvSpPr>
        <p:spPr>
          <a:xfrm>
            <a:off x="600074" y="638175"/>
            <a:ext cx="467677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latin typeface="Calibri Light"/>
                <a:cs typeface="Calibri Light"/>
              </a:rPr>
              <a:t>PRIORITY BASED  FILTERING</a:t>
            </a:r>
            <a:endParaRPr lang="en-US"/>
          </a:p>
        </p:txBody>
      </p:sp>
    </p:spTree>
    <p:extLst>
      <p:ext uri="{BB962C8B-B14F-4D97-AF65-F5344CB8AC3E}">
        <p14:creationId xmlns:p14="http://schemas.microsoft.com/office/powerpoint/2010/main" val="1099854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420250-0B5F-4BBC-6F1C-886FF0367FB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12D9ECA-F9EC-17B3-EA52-6DB6881B13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1FD2822-53F6-AF38-F429-C13DC80B7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E7EAAC-7B83-1B61-0065-9AD8FF66AA7B}"/>
              </a:ext>
            </a:extLst>
          </p:cNvPr>
          <p:cNvSpPr>
            <a:spLocks noGrp="1"/>
          </p:cNvSpPr>
          <p:nvPr>
            <p:ph idx="1"/>
          </p:nvPr>
        </p:nvSpPr>
        <p:spPr>
          <a:xfrm>
            <a:off x="640461" y="2311908"/>
            <a:ext cx="4457700" cy="3906012"/>
          </a:xfrm>
        </p:spPr>
        <p:txBody>
          <a:bodyPr vert="horz" lIns="91440" tIns="45720" rIns="91440" bIns="45720" rtlCol="0" anchor="t">
            <a:normAutofit/>
          </a:bodyPr>
          <a:lstStyle/>
          <a:p>
            <a:pPr marL="0" indent="0">
              <a:buNone/>
            </a:pPr>
            <a:endParaRPr lang="en-US" sz="2200" b="1">
              <a:cs typeface="Calibri"/>
            </a:endParaRPr>
          </a:p>
          <a:p>
            <a:r>
              <a:rPr lang="en-US" sz="2200">
                <a:cs typeface="Calibri"/>
              </a:rPr>
              <a:t>Applying All helps us to remove all the filters and displays the list of all tasks which are present in the application. </a:t>
            </a:r>
          </a:p>
        </p:txBody>
      </p:sp>
      <p:pic>
        <p:nvPicPr>
          <p:cNvPr id="2" name="Picture 1" descr="A screenshot of a computer&#10;&#10;Description automatically generated">
            <a:extLst>
              <a:ext uri="{FF2B5EF4-FFF2-40B4-BE49-F238E27FC236}">
                <a16:creationId xmlns:a16="http://schemas.microsoft.com/office/drawing/2014/main" id="{BA4E61CF-42D5-5F1A-B469-D549A43D0DDC}"/>
              </a:ext>
            </a:extLst>
          </p:cNvPr>
          <p:cNvPicPr>
            <a:picLocks noChangeAspect="1"/>
          </p:cNvPicPr>
          <p:nvPr/>
        </p:nvPicPr>
        <p:blipFill>
          <a:blip r:embed="rId2"/>
          <a:stretch>
            <a:fillRect/>
          </a:stretch>
        </p:blipFill>
        <p:spPr>
          <a:xfrm>
            <a:off x="6398819" y="304800"/>
            <a:ext cx="5471312" cy="6315075"/>
          </a:xfrm>
          <a:prstGeom prst="rect">
            <a:avLst/>
          </a:prstGeom>
        </p:spPr>
      </p:pic>
      <p:sp>
        <p:nvSpPr>
          <p:cNvPr id="4" name="TextBox 3">
            <a:extLst>
              <a:ext uri="{FF2B5EF4-FFF2-40B4-BE49-F238E27FC236}">
                <a16:creationId xmlns:a16="http://schemas.microsoft.com/office/drawing/2014/main" id="{996706E4-9DE4-C9ED-862D-C339A6DB043C}"/>
              </a:ext>
            </a:extLst>
          </p:cNvPr>
          <p:cNvSpPr txBox="1"/>
          <p:nvPr/>
        </p:nvSpPr>
        <p:spPr>
          <a:xfrm>
            <a:off x="657224" y="1343025"/>
            <a:ext cx="48482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latin typeface="Calibri Light"/>
                <a:cs typeface="Calibri Light"/>
              </a:rPr>
              <a:t>APPLY ALL</a:t>
            </a:r>
            <a:endParaRPr lang="en-US"/>
          </a:p>
        </p:txBody>
      </p:sp>
    </p:spTree>
    <p:extLst>
      <p:ext uri="{BB962C8B-B14F-4D97-AF65-F5344CB8AC3E}">
        <p14:creationId xmlns:p14="http://schemas.microsoft.com/office/powerpoint/2010/main" val="283613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0557CF-A854-F990-EA66-8308190D7A0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B8EAF7-A213-BFB1-EA1B-239FF6744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81C38559-E124-0D99-604E-9524D2F0B9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0F3CA0-945F-0D30-F1E5-8BD4E618ACCC}"/>
              </a:ext>
            </a:extLst>
          </p:cNvPr>
          <p:cNvSpPr>
            <a:spLocks noGrp="1"/>
          </p:cNvSpPr>
          <p:nvPr>
            <p:ph idx="1"/>
          </p:nvPr>
        </p:nvSpPr>
        <p:spPr>
          <a:xfrm>
            <a:off x="640461" y="2311908"/>
            <a:ext cx="4457700" cy="3906012"/>
          </a:xfrm>
        </p:spPr>
        <p:txBody>
          <a:bodyPr vert="horz" lIns="91440" tIns="45720" rIns="91440" bIns="45720" rtlCol="0" anchor="t">
            <a:normAutofit/>
          </a:bodyPr>
          <a:lstStyle/>
          <a:p>
            <a:pPr marL="0" indent="0">
              <a:buNone/>
            </a:pPr>
            <a:endParaRPr lang="en-US" sz="2200" b="1">
              <a:cs typeface="Calibri"/>
            </a:endParaRPr>
          </a:p>
          <a:p>
            <a:r>
              <a:rPr lang="en-US" sz="2200">
                <a:cs typeface="Calibri"/>
              </a:rPr>
              <a:t>Clicking on Sort asks the user whether to sort the tasks alphabetically or to sort the tasks based on the due dates.</a:t>
            </a:r>
          </a:p>
          <a:p>
            <a:r>
              <a:rPr lang="en-US" sz="2200">
                <a:cs typeface="Calibri"/>
              </a:rPr>
              <a:t>The below output sorts the tasks alphabetically. </a:t>
            </a:r>
          </a:p>
        </p:txBody>
      </p:sp>
      <p:sp>
        <p:nvSpPr>
          <p:cNvPr id="4" name="TextBox 3">
            <a:extLst>
              <a:ext uri="{FF2B5EF4-FFF2-40B4-BE49-F238E27FC236}">
                <a16:creationId xmlns:a16="http://schemas.microsoft.com/office/drawing/2014/main" id="{166FFAB4-0EA2-AD5F-37D0-0E379448825D}"/>
              </a:ext>
            </a:extLst>
          </p:cNvPr>
          <p:cNvSpPr txBox="1"/>
          <p:nvPr/>
        </p:nvSpPr>
        <p:spPr>
          <a:xfrm>
            <a:off x="609599" y="609600"/>
            <a:ext cx="489585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latin typeface="Calibri Light"/>
                <a:cs typeface="Calibri Light"/>
              </a:rPr>
              <a:t>  SORT ALPHABETICALLY</a:t>
            </a:r>
          </a:p>
        </p:txBody>
      </p:sp>
      <p:pic>
        <p:nvPicPr>
          <p:cNvPr id="5" name="Picture 4" descr="A screenshot of a computer&#10;&#10;Description automatically generated">
            <a:extLst>
              <a:ext uri="{FF2B5EF4-FFF2-40B4-BE49-F238E27FC236}">
                <a16:creationId xmlns:a16="http://schemas.microsoft.com/office/drawing/2014/main" id="{016DD939-2639-498D-E8CD-0025BA57C9C6}"/>
              </a:ext>
            </a:extLst>
          </p:cNvPr>
          <p:cNvPicPr>
            <a:picLocks noChangeAspect="1"/>
          </p:cNvPicPr>
          <p:nvPr/>
        </p:nvPicPr>
        <p:blipFill>
          <a:blip r:embed="rId2"/>
          <a:stretch>
            <a:fillRect/>
          </a:stretch>
        </p:blipFill>
        <p:spPr>
          <a:xfrm>
            <a:off x="6162675" y="95250"/>
            <a:ext cx="5810250" cy="240030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0B0280ED-0C19-7ED7-A989-E7B17FA50E3D}"/>
              </a:ext>
            </a:extLst>
          </p:cNvPr>
          <p:cNvPicPr>
            <a:picLocks noChangeAspect="1"/>
          </p:cNvPicPr>
          <p:nvPr/>
        </p:nvPicPr>
        <p:blipFill>
          <a:blip r:embed="rId3"/>
          <a:stretch>
            <a:fillRect/>
          </a:stretch>
        </p:blipFill>
        <p:spPr>
          <a:xfrm>
            <a:off x="6162174" y="2400300"/>
            <a:ext cx="5801728" cy="4514850"/>
          </a:xfrm>
          <a:prstGeom prst="rect">
            <a:avLst/>
          </a:prstGeom>
        </p:spPr>
      </p:pic>
    </p:spTree>
    <p:extLst>
      <p:ext uri="{BB962C8B-B14F-4D97-AF65-F5344CB8AC3E}">
        <p14:creationId xmlns:p14="http://schemas.microsoft.com/office/powerpoint/2010/main" val="1522603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BCA6F7-E932-A550-E1D4-C28CB0B4288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107E353-BACC-5FFD-513F-53F01C89A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5955E11-37B4-F6BB-043B-FA81376B6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949B0E-3A81-E99D-E6AE-7764290875C5}"/>
              </a:ext>
            </a:extLst>
          </p:cNvPr>
          <p:cNvSpPr>
            <a:spLocks noGrp="1"/>
          </p:cNvSpPr>
          <p:nvPr>
            <p:ph idx="1"/>
          </p:nvPr>
        </p:nvSpPr>
        <p:spPr>
          <a:xfrm>
            <a:off x="640461" y="2311908"/>
            <a:ext cx="4457700" cy="3906012"/>
          </a:xfrm>
        </p:spPr>
        <p:txBody>
          <a:bodyPr vert="horz" lIns="91440" tIns="45720" rIns="91440" bIns="45720" rtlCol="0" anchor="t">
            <a:normAutofit/>
          </a:bodyPr>
          <a:lstStyle/>
          <a:p>
            <a:pPr marL="0" indent="0">
              <a:buNone/>
            </a:pPr>
            <a:endParaRPr lang="en-US" sz="2200" b="1">
              <a:cs typeface="Calibri"/>
            </a:endParaRPr>
          </a:p>
          <a:p>
            <a:r>
              <a:rPr lang="en-US" sz="2200">
                <a:cs typeface="Calibri"/>
              </a:rPr>
              <a:t>Sorting the tasks based on due dates will display all the tasks whose deadlines occurs first followed by the tasks whose deadline occurs last</a:t>
            </a:r>
          </a:p>
          <a:p>
            <a:r>
              <a:rPr lang="en-US" sz="2200">
                <a:cs typeface="Calibri"/>
              </a:rPr>
              <a:t>If the two tasks has the same deadline then the tasks whose priority is high gets displayed first followed by medium and then low.</a:t>
            </a:r>
          </a:p>
        </p:txBody>
      </p:sp>
      <p:sp>
        <p:nvSpPr>
          <p:cNvPr id="4" name="TextBox 3">
            <a:extLst>
              <a:ext uri="{FF2B5EF4-FFF2-40B4-BE49-F238E27FC236}">
                <a16:creationId xmlns:a16="http://schemas.microsoft.com/office/drawing/2014/main" id="{D27240BA-4F19-EEBA-831A-EEF4B7EF1110}"/>
              </a:ext>
            </a:extLst>
          </p:cNvPr>
          <p:cNvSpPr txBox="1"/>
          <p:nvPr/>
        </p:nvSpPr>
        <p:spPr>
          <a:xfrm>
            <a:off x="561974" y="-104775"/>
            <a:ext cx="494347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latin typeface="Calibri Light"/>
                <a:cs typeface="Calibri Light"/>
              </a:rPr>
              <a:t>  SORTING BASED    ON DUE-DATE</a:t>
            </a:r>
            <a:endParaRPr lang="en-US"/>
          </a:p>
        </p:txBody>
      </p:sp>
      <p:pic>
        <p:nvPicPr>
          <p:cNvPr id="2" name="Picture 1" descr="A screenshot of a computer&#10;&#10;Description automatically generated">
            <a:extLst>
              <a:ext uri="{FF2B5EF4-FFF2-40B4-BE49-F238E27FC236}">
                <a16:creationId xmlns:a16="http://schemas.microsoft.com/office/drawing/2014/main" id="{73E2B253-E17F-F946-4E6C-C80726968EE0}"/>
              </a:ext>
            </a:extLst>
          </p:cNvPr>
          <p:cNvPicPr>
            <a:picLocks noChangeAspect="1"/>
          </p:cNvPicPr>
          <p:nvPr/>
        </p:nvPicPr>
        <p:blipFill>
          <a:blip r:embed="rId2"/>
          <a:stretch>
            <a:fillRect/>
          </a:stretch>
        </p:blipFill>
        <p:spPr>
          <a:xfrm>
            <a:off x="5931433" y="38100"/>
            <a:ext cx="6225110" cy="6858000"/>
          </a:xfrm>
          <a:prstGeom prst="rect">
            <a:avLst/>
          </a:prstGeom>
        </p:spPr>
      </p:pic>
    </p:spTree>
    <p:extLst>
      <p:ext uri="{BB962C8B-B14F-4D97-AF65-F5344CB8AC3E}">
        <p14:creationId xmlns:p14="http://schemas.microsoft.com/office/powerpoint/2010/main" val="2449042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0EF3F0-6A2A-8D00-A83D-EA35B73C9D90}"/>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09F9C7-2CA4-719E-B755-83A96CF7E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8F7A30A0-B573-CC23-EB67-40D803CEB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792A7C-1E78-4B6A-D539-1FD3745862F4}"/>
              </a:ext>
            </a:extLst>
          </p:cNvPr>
          <p:cNvSpPr>
            <a:spLocks noGrp="1"/>
          </p:cNvSpPr>
          <p:nvPr>
            <p:ph idx="1"/>
          </p:nvPr>
        </p:nvSpPr>
        <p:spPr>
          <a:xfrm>
            <a:off x="640461" y="2311908"/>
            <a:ext cx="4457700" cy="3906012"/>
          </a:xfrm>
        </p:spPr>
        <p:txBody>
          <a:bodyPr vert="horz" lIns="91440" tIns="45720" rIns="91440" bIns="45720" rtlCol="0" anchor="t">
            <a:normAutofit/>
          </a:bodyPr>
          <a:lstStyle/>
          <a:p>
            <a:pPr marL="0" indent="0">
              <a:buNone/>
            </a:pPr>
            <a:endParaRPr lang="en-US" sz="2200" b="1">
              <a:cs typeface="Calibri"/>
            </a:endParaRPr>
          </a:p>
          <a:p>
            <a:r>
              <a:rPr lang="en-US" sz="2200">
                <a:cs typeface="Calibri"/>
              </a:rPr>
              <a:t>Clicking on 'All Tasks' will display the list of tasks which are by default in the application.</a:t>
            </a:r>
          </a:p>
          <a:p>
            <a:r>
              <a:rPr lang="en-US" sz="2200">
                <a:cs typeface="Calibri"/>
              </a:rPr>
              <a:t>This removes all the filters applied and all the sorting techniques applied and displays the list of tasks.</a:t>
            </a:r>
          </a:p>
        </p:txBody>
      </p:sp>
      <p:sp>
        <p:nvSpPr>
          <p:cNvPr id="4" name="TextBox 3">
            <a:extLst>
              <a:ext uri="{FF2B5EF4-FFF2-40B4-BE49-F238E27FC236}">
                <a16:creationId xmlns:a16="http://schemas.microsoft.com/office/drawing/2014/main" id="{0B1E60F6-00E9-D4D6-7BD9-976387040432}"/>
              </a:ext>
            </a:extLst>
          </p:cNvPr>
          <p:cNvSpPr txBox="1"/>
          <p:nvPr/>
        </p:nvSpPr>
        <p:spPr>
          <a:xfrm>
            <a:off x="323849" y="1476375"/>
            <a:ext cx="47148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latin typeface="Calibri Light"/>
                <a:cs typeface="Calibri Light"/>
              </a:rPr>
              <a:t> ALL TASKS</a:t>
            </a:r>
          </a:p>
        </p:txBody>
      </p:sp>
      <p:pic>
        <p:nvPicPr>
          <p:cNvPr id="5" name="Picture 4" descr="A screenshot of a computer&#10;&#10;Description automatically generated">
            <a:extLst>
              <a:ext uri="{FF2B5EF4-FFF2-40B4-BE49-F238E27FC236}">
                <a16:creationId xmlns:a16="http://schemas.microsoft.com/office/drawing/2014/main" id="{A6CE7A07-0F44-3BF0-35E9-34908BE3CCEE}"/>
              </a:ext>
            </a:extLst>
          </p:cNvPr>
          <p:cNvPicPr>
            <a:picLocks noChangeAspect="1"/>
          </p:cNvPicPr>
          <p:nvPr/>
        </p:nvPicPr>
        <p:blipFill>
          <a:blip r:embed="rId2"/>
          <a:stretch>
            <a:fillRect/>
          </a:stretch>
        </p:blipFill>
        <p:spPr>
          <a:xfrm>
            <a:off x="6293150" y="0"/>
            <a:ext cx="5796951" cy="6858000"/>
          </a:xfrm>
          <a:prstGeom prst="rect">
            <a:avLst/>
          </a:prstGeom>
        </p:spPr>
      </p:pic>
    </p:spTree>
    <p:extLst>
      <p:ext uri="{BB962C8B-B14F-4D97-AF65-F5344CB8AC3E}">
        <p14:creationId xmlns:p14="http://schemas.microsoft.com/office/powerpoint/2010/main" val="538562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CE1CFA-E2E2-B10B-CF3E-A31C7317B3D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8A3A5B-2B93-C9F9-963F-E49AEF0ED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61EE3BF2-B05E-B12C-7F65-26CE968C9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293193-285D-EDC2-D677-20EF490E1F2F}"/>
              </a:ext>
            </a:extLst>
          </p:cNvPr>
          <p:cNvSpPr>
            <a:spLocks noGrp="1"/>
          </p:cNvSpPr>
          <p:nvPr>
            <p:ph idx="1"/>
          </p:nvPr>
        </p:nvSpPr>
        <p:spPr>
          <a:xfrm>
            <a:off x="640461" y="2311908"/>
            <a:ext cx="4457700" cy="3906012"/>
          </a:xfrm>
        </p:spPr>
        <p:txBody>
          <a:bodyPr vert="horz" lIns="91440" tIns="45720" rIns="91440" bIns="45720" rtlCol="0" anchor="t">
            <a:normAutofit/>
          </a:bodyPr>
          <a:lstStyle/>
          <a:p>
            <a:pPr marL="0" indent="0">
              <a:buNone/>
            </a:pPr>
            <a:endParaRPr lang="en-US" sz="2200" b="1">
              <a:cs typeface="Calibri"/>
            </a:endParaRPr>
          </a:p>
          <a:p>
            <a:r>
              <a:rPr lang="en-US" sz="2200">
                <a:cs typeface="Calibri"/>
              </a:rPr>
              <a:t>The search functionality will search the tasks based on the name of the task.</a:t>
            </a:r>
          </a:p>
          <a:p>
            <a:r>
              <a:rPr lang="en-US" sz="2200">
                <a:cs typeface="Calibri"/>
              </a:rPr>
              <a:t>Even if the user enters the first letter of a task then the tasks which starts with that letter gets displayed</a:t>
            </a:r>
          </a:p>
          <a:p>
            <a:r>
              <a:rPr lang="en-US" sz="2200">
                <a:cs typeface="Calibri"/>
              </a:rPr>
              <a:t>If the task you have searched is not available then the application will ask the user to create a new task.</a:t>
            </a:r>
          </a:p>
        </p:txBody>
      </p:sp>
      <p:sp>
        <p:nvSpPr>
          <p:cNvPr id="4" name="TextBox 3">
            <a:extLst>
              <a:ext uri="{FF2B5EF4-FFF2-40B4-BE49-F238E27FC236}">
                <a16:creationId xmlns:a16="http://schemas.microsoft.com/office/drawing/2014/main" id="{83D10272-2D9A-1515-59ED-6AEB8237E03A}"/>
              </a:ext>
            </a:extLst>
          </p:cNvPr>
          <p:cNvSpPr txBox="1"/>
          <p:nvPr/>
        </p:nvSpPr>
        <p:spPr>
          <a:xfrm>
            <a:off x="476249" y="676275"/>
            <a:ext cx="479107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latin typeface="Calibri Light"/>
                <a:cs typeface="Calibri Light"/>
              </a:rPr>
              <a:t>   SEARCH FUNCTIONALITY</a:t>
            </a:r>
          </a:p>
        </p:txBody>
      </p:sp>
      <p:pic>
        <p:nvPicPr>
          <p:cNvPr id="2" name="Picture 1" descr="A screenshot of a computer&#10;&#10;Description automatically generated">
            <a:extLst>
              <a:ext uri="{FF2B5EF4-FFF2-40B4-BE49-F238E27FC236}">
                <a16:creationId xmlns:a16="http://schemas.microsoft.com/office/drawing/2014/main" id="{7E6758FF-90B9-2C87-2285-2030034960EA}"/>
              </a:ext>
            </a:extLst>
          </p:cNvPr>
          <p:cNvPicPr>
            <a:picLocks noChangeAspect="1"/>
          </p:cNvPicPr>
          <p:nvPr/>
        </p:nvPicPr>
        <p:blipFill>
          <a:blip r:embed="rId2"/>
          <a:stretch>
            <a:fillRect/>
          </a:stretch>
        </p:blipFill>
        <p:spPr>
          <a:xfrm>
            <a:off x="5576888" y="500063"/>
            <a:ext cx="6486525" cy="338137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72847397-2C00-F364-19C4-41C8EC04D52B}"/>
              </a:ext>
            </a:extLst>
          </p:cNvPr>
          <p:cNvPicPr>
            <a:picLocks noChangeAspect="1"/>
          </p:cNvPicPr>
          <p:nvPr/>
        </p:nvPicPr>
        <p:blipFill>
          <a:blip r:embed="rId3"/>
          <a:stretch>
            <a:fillRect/>
          </a:stretch>
        </p:blipFill>
        <p:spPr>
          <a:xfrm>
            <a:off x="5719763" y="3848100"/>
            <a:ext cx="6200775" cy="2562225"/>
          </a:xfrm>
          <a:prstGeom prst="rect">
            <a:avLst/>
          </a:prstGeom>
        </p:spPr>
      </p:pic>
    </p:spTree>
    <p:extLst>
      <p:ext uri="{BB962C8B-B14F-4D97-AF65-F5344CB8AC3E}">
        <p14:creationId xmlns:p14="http://schemas.microsoft.com/office/powerpoint/2010/main" val="1094736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6AF840-CF65-0237-78FF-7571CDE5287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C3B69-2768-5F57-8A40-0ADF636D1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A0AEEE2E-3AA5-D850-5281-5E91BF1ED1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C59075-4067-8562-EE2B-DB95D2F2EFBA}"/>
              </a:ext>
            </a:extLst>
          </p:cNvPr>
          <p:cNvSpPr>
            <a:spLocks noGrp="1"/>
          </p:cNvSpPr>
          <p:nvPr>
            <p:ph idx="1"/>
          </p:nvPr>
        </p:nvSpPr>
        <p:spPr>
          <a:xfrm>
            <a:off x="640461" y="2311908"/>
            <a:ext cx="4457700" cy="3906012"/>
          </a:xfrm>
        </p:spPr>
        <p:txBody>
          <a:bodyPr vert="horz" lIns="91440" tIns="45720" rIns="91440" bIns="45720" rtlCol="0" anchor="t">
            <a:normAutofit/>
          </a:bodyPr>
          <a:lstStyle/>
          <a:p>
            <a:pPr marL="0" indent="0">
              <a:buNone/>
            </a:pPr>
            <a:endParaRPr lang="en-US" sz="2200" b="1">
              <a:cs typeface="Calibri"/>
            </a:endParaRPr>
          </a:p>
          <a:p>
            <a:r>
              <a:rPr lang="en-US" sz="2200">
                <a:cs typeface="Calibri"/>
              </a:rPr>
              <a:t>Export data will convert the information in our application to JSON format.</a:t>
            </a:r>
          </a:p>
          <a:p>
            <a:r>
              <a:rPr lang="en-US" sz="2200">
                <a:cs typeface="Calibri"/>
              </a:rPr>
              <a:t>It shows the information about the user, tasks created by user, title of task, description, whether the task is completed or not, category of the task and its priority. </a:t>
            </a:r>
          </a:p>
        </p:txBody>
      </p:sp>
      <p:sp>
        <p:nvSpPr>
          <p:cNvPr id="4" name="TextBox 3">
            <a:extLst>
              <a:ext uri="{FF2B5EF4-FFF2-40B4-BE49-F238E27FC236}">
                <a16:creationId xmlns:a16="http://schemas.microsoft.com/office/drawing/2014/main" id="{68E60EA8-9FD8-84CB-8236-111D99C4FDC9}"/>
              </a:ext>
            </a:extLst>
          </p:cNvPr>
          <p:cNvSpPr txBox="1"/>
          <p:nvPr/>
        </p:nvSpPr>
        <p:spPr>
          <a:xfrm>
            <a:off x="323849" y="1476375"/>
            <a:ext cx="47148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latin typeface="Calibri Light"/>
                <a:cs typeface="Calibri Light"/>
              </a:rPr>
              <a:t>  EXPORT DATA</a:t>
            </a:r>
          </a:p>
        </p:txBody>
      </p:sp>
      <p:pic>
        <p:nvPicPr>
          <p:cNvPr id="2" name="Picture 1" descr="A computer screen shot of white text&#10;&#10;Description automatically generated">
            <a:extLst>
              <a:ext uri="{FF2B5EF4-FFF2-40B4-BE49-F238E27FC236}">
                <a16:creationId xmlns:a16="http://schemas.microsoft.com/office/drawing/2014/main" id="{11363E28-91EC-B939-FF23-5ABA0EEDF875}"/>
              </a:ext>
            </a:extLst>
          </p:cNvPr>
          <p:cNvPicPr>
            <a:picLocks noChangeAspect="1"/>
          </p:cNvPicPr>
          <p:nvPr/>
        </p:nvPicPr>
        <p:blipFill>
          <a:blip r:embed="rId2"/>
          <a:stretch>
            <a:fillRect/>
          </a:stretch>
        </p:blipFill>
        <p:spPr>
          <a:xfrm>
            <a:off x="6217152" y="304800"/>
            <a:ext cx="4301121" cy="6248400"/>
          </a:xfrm>
          <a:prstGeom prst="rect">
            <a:avLst/>
          </a:prstGeom>
        </p:spPr>
      </p:pic>
    </p:spTree>
    <p:extLst>
      <p:ext uri="{BB962C8B-B14F-4D97-AF65-F5344CB8AC3E}">
        <p14:creationId xmlns:p14="http://schemas.microsoft.com/office/powerpoint/2010/main" val="3699586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ED4E9-9A80-14FA-2BFF-FF003B21579C}"/>
              </a:ext>
            </a:extLst>
          </p:cNvPr>
          <p:cNvSpPr>
            <a:spLocks noGrp="1"/>
          </p:cNvSpPr>
          <p:nvPr>
            <p:ph type="title"/>
          </p:nvPr>
        </p:nvSpPr>
        <p:spPr>
          <a:xfrm>
            <a:off x="838200" y="365125"/>
            <a:ext cx="10515600" cy="1325563"/>
          </a:xfrm>
        </p:spPr>
        <p:txBody>
          <a:bodyPr>
            <a:normAutofit/>
          </a:bodyPr>
          <a:lstStyle/>
          <a:p>
            <a:r>
              <a:rPr lang="en-US" sz="5400" b="1">
                <a:cs typeface="Calibri Light"/>
              </a:rPr>
              <a:t>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64DDAF-739F-FFFC-D21C-5A727BB81DFD}"/>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a:latin typeface="Times New Roman"/>
                <a:cs typeface="Calibri"/>
              </a:rPr>
              <a:t>Some undergraduate students are struggling to prioritize their tasks and </a:t>
            </a:r>
            <a:r>
              <a:rPr lang="en-IN" sz="2200">
                <a:latin typeface="Times New Roman"/>
                <a:cs typeface="Times New Roman"/>
              </a:rPr>
              <a:t>assignments and I feel that a To Do List application would help them. The features of the application include user account ,login / logout , add / edit / delete tasks ,List tasks ,Label tasks (e.g. by priority, topic, type etc.)  </a:t>
            </a:r>
          </a:p>
          <a:p>
            <a:r>
              <a:rPr lang="en-IN" sz="2200">
                <a:latin typeface="Times New Roman"/>
                <a:cs typeface="Times New Roman"/>
              </a:rPr>
              <a:t>After the user is authenticated, he will be redirected to the login page where user can add the tasks based on the category and give priority to the task, the application by default displays the tasks based on the due date and priority.</a:t>
            </a:r>
          </a:p>
          <a:p>
            <a:r>
              <a:rPr lang="en-IN" sz="2200">
                <a:latin typeface="Times New Roman"/>
                <a:cs typeface="Times New Roman"/>
              </a:rPr>
              <a:t>If the task is completed the application gives us the information about the incomplete tasks which needs to be completed.</a:t>
            </a:r>
          </a:p>
          <a:p>
            <a:r>
              <a:rPr lang="en-IN" sz="2200">
                <a:latin typeface="Times New Roman"/>
                <a:cs typeface="Times New Roman"/>
              </a:rPr>
              <a:t>So, it makes sure that students can have an exact track of the things they are doing and prioritising them so that they can have clear idea about the tasks.</a:t>
            </a:r>
          </a:p>
        </p:txBody>
      </p:sp>
    </p:spTree>
    <p:extLst>
      <p:ext uri="{BB962C8B-B14F-4D97-AF65-F5344CB8AC3E}">
        <p14:creationId xmlns:p14="http://schemas.microsoft.com/office/powerpoint/2010/main" val="3978098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10EE90-BE9A-4101-DF2F-3F7ADCF9A5EF}"/>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983087E6-7B85-0BC5-2BB6-9DE6505865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2675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5CF0B-A46E-5DCE-0E47-4F77CA8B26F6}"/>
              </a:ext>
            </a:extLst>
          </p:cNvPr>
          <p:cNvSpPr>
            <a:spLocks noGrp="1"/>
          </p:cNvSpPr>
          <p:nvPr>
            <p:ph type="title"/>
          </p:nvPr>
        </p:nvSpPr>
        <p:spPr>
          <a:xfrm>
            <a:off x="640080" y="325369"/>
            <a:ext cx="4368602" cy="2061616"/>
          </a:xfrm>
        </p:spPr>
        <p:txBody>
          <a:bodyPr anchor="b">
            <a:normAutofit/>
          </a:bodyPr>
          <a:lstStyle/>
          <a:p>
            <a:r>
              <a:rPr lang="en-US" sz="5400" b="1">
                <a:ea typeface="Calibri Light"/>
                <a:cs typeface="Calibri Light"/>
              </a:rPr>
              <a:t>FEATURES</a:t>
            </a:r>
            <a:endParaRPr lang="en-US" sz="5400" b="1">
              <a:cs typeface="Calibri Light"/>
            </a:endParaRP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81F1AD-71D8-4017-4B28-4188D296A78A}"/>
              </a:ext>
            </a:extLst>
          </p:cNvPr>
          <p:cNvSpPr>
            <a:spLocks noGrp="1"/>
          </p:cNvSpPr>
          <p:nvPr>
            <p:ph idx="1"/>
          </p:nvPr>
        </p:nvSpPr>
        <p:spPr>
          <a:xfrm>
            <a:off x="640080" y="2825274"/>
            <a:ext cx="4243589" cy="3577843"/>
          </a:xfrm>
        </p:spPr>
        <p:txBody>
          <a:bodyPr vert="horz" lIns="91440" tIns="45720" rIns="91440" bIns="45720" rtlCol="0" anchor="t">
            <a:normAutofit/>
          </a:bodyPr>
          <a:lstStyle/>
          <a:p>
            <a:r>
              <a:rPr lang="en-US" sz="2000">
                <a:ea typeface="Calibri"/>
                <a:cs typeface="Calibri"/>
              </a:rPr>
              <a:t>Login</a:t>
            </a:r>
            <a:endParaRPr lang="en-US" sz="2000"/>
          </a:p>
          <a:p>
            <a:r>
              <a:rPr lang="en-US" sz="2000">
                <a:ea typeface="Calibri"/>
                <a:cs typeface="Calibri"/>
              </a:rPr>
              <a:t>Logout</a:t>
            </a:r>
          </a:p>
          <a:p>
            <a:r>
              <a:rPr lang="en-US" sz="2000">
                <a:ea typeface="Calibri"/>
                <a:cs typeface="Calibri"/>
              </a:rPr>
              <a:t>Registration</a:t>
            </a:r>
          </a:p>
          <a:p>
            <a:r>
              <a:rPr lang="en-US" sz="2000">
                <a:ea typeface="Calibri"/>
                <a:cs typeface="Calibri"/>
              </a:rPr>
              <a:t>Creating and Adding tasks</a:t>
            </a:r>
            <a:endParaRPr lang="en-US" sz="2000"/>
          </a:p>
          <a:p>
            <a:r>
              <a:rPr lang="en-US" sz="2000">
                <a:ea typeface="Calibri"/>
                <a:cs typeface="Calibri"/>
              </a:rPr>
              <a:t>Edit and delete tasks</a:t>
            </a:r>
          </a:p>
          <a:p>
            <a:r>
              <a:rPr lang="en-US" sz="2000">
                <a:ea typeface="Calibri"/>
                <a:cs typeface="Calibri"/>
              </a:rPr>
              <a:t>Categorizing tasks</a:t>
            </a:r>
          </a:p>
          <a:p>
            <a:r>
              <a:rPr lang="en-US" sz="2000">
                <a:ea typeface="Calibri"/>
                <a:cs typeface="Calibri"/>
              </a:rPr>
              <a:t>Prioritizing tasks</a:t>
            </a:r>
          </a:p>
          <a:p>
            <a:r>
              <a:rPr lang="en-US" sz="2000">
                <a:ea typeface="Calibri"/>
                <a:cs typeface="Calibri"/>
              </a:rPr>
              <a:t>Marking tasks as completed</a:t>
            </a:r>
          </a:p>
          <a:p>
            <a:r>
              <a:rPr lang="en-US" sz="2000">
                <a:ea typeface="Calibri"/>
                <a:cs typeface="Calibri"/>
              </a:rPr>
              <a:t>Exporting tasks to a file</a:t>
            </a:r>
          </a:p>
        </p:txBody>
      </p:sp>
      <p:pic>
        <p:nvPicPr>
          <p:cNvPr id="5" name="Picture 4" descr="Many question marks on black background">
            <a:extLst>
              <a:ext uri="{FF2B5EF4-FFF2-40B4-BE49-F238E27FC236}">
                <a16:creationId xmlns:a16="http://schemas.microsoft.com/office/drawing/2014/main" id="{1966BF3A-BA70-31E6-320A-8969F1D23ED1}"/>
              </a:ext>
            </a:extLst>
          </p:cNvPr>
          <p:cNvPicPr>
            <a:picLocks noChangeAspect="1"/>
          </p:cNvPicPr>
          <p:nvPr/>
        </p:nvPicPr>
        <p:blipFill rotWithShape="1">
          <a:blip r:embed="rId2"/>
          <a:srcRect l="38924" r="7" b="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40158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3CFD95-CC8A-FA10-8D94-FD06EC635E76}"/>
              </a:ext>
            </a:extLst>
          </p:cNvPr>
          <p:cNvPicPr>
            <a:picLocks noChangeAspect="1"/>
          </p:cNvPicPr>
          <p:nvPr/>
        </p:nvPicPr>
        <p:blipFill rotWithShape="1">
          <a:blip r:embed="rId2">
            <a:duotone>
              <a:schemeClr val="bg2">
                <a:shade val="45000"/>
                <a:satMod val="135000"/>
              </a:schemeClr>
              <a:prstClr val="white"/>
            </a:duotone>
          </a:blip>
          <a:srcRect t="2611" r="5054" b="2443"/>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0DD04D-1271-0E59-C58B-863ED7722C4E}"/>
              </a:ext>
            </a:extLst>
          </p:cNvPr>
          <p:cNvSpPr>
            <a:spLocks noGrp="1"/>
          </p:cNvSpPr>
          <p:nvPr>
            <p:ph type="title"/>
          </p:nvPr>
        </p:nvSpPr>
        <p:spPr>
          <a:xfrm>
            <a:off x="838200" y="365125"/>
            <a:ext cx="10515600" cy="1325563"/>
          </a:xfrm>
        </p:spPr>
        <p:txBody>
          <a:bodyPr>
            <a:normAutofit/>
          </a:bodyPr>
          <a:lstStyle/>
          <a:p>
            <a:r>
              <a:rPr lang="en-US" b="1">
                <a:cs typeface="Calibri Light"/>
              </a:rPr>
              <a:t>SOFTWARE AND HARDWARE REQUIREMENTS</a:t>
            </a:r>
          </a:p>
        </p:txBody>
      </p:sp>
      <p:graphicFrame>
        <p:nvGraphicFramePr>
          <p:cNvPr id="5" name="Content Placeholder 2">
            <a:extLst>
              <a:ext uri="{FF2B5EF4-FFF2-40B4-BE49-F238E27FC236}">
                <a16:creationId xmlns:a16="http://schemas.microsoft.com/office/drawing/2014/main" id="{D0EDA92A-3304-26FA-7758-2C2124A3C43E}"/>
              </a:ext>
            </a:extLst>
          </p:cNvPr>
          <p:cNvGraphicFramePr>
            <a:graphicFrameLocks noGrp="1"/>
          </p:cNvGraphicFramePr>
          <p:nvPr>
            <p:ph idx="1"/>
            <p:extLst>
              <p:ext uri="{D42A27DB-BD31-4B8C-83A1-F6EECF244321}">
                <p14:modId xmlns:p14="http://schemas.microsoft.com/office/powerpoint/2010/main" val="15554361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3213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3F86CB-15A6-2BB7-2584-3FAF2E6CF481}"/>
              </a:ext>
            </a:extLst>
          </p:cNvPr>
          <p:cNvSpPr>
            <a:spLocks noGrp="1"/>
          </p:cNvSpPr>
          <p:nvPr>
            <p:ph type="title"/>
          </p:nvPr>
        </p:nvSpPr>
        <p:spPr>
          <a:xfrm>
            <a:off x="5297762" y="329184"/>
            <a:ext cx="6251110" cy="1783080"/>
          </a:xfrm>
        </p:spPr>
        <p:txBody>
          <a:bodyPr anchor="b">
            <a:normAutofit/>
          </a:bodyPr>
          <a:lstStyle/>
          <a:p>
            <a:r>
              <a:rPr lang="en-US" sz="5400" b="1">
                <a:cs typeface="Calibri Light"/>
              </a:rPr>
              <a:t>DJANGO FRAMEWORK</a:t>
            </a:r>
          </a:p>
        </p:txBody>
      </p:sp>
      <p:pic>
        <p:nvPicPr>
          <p:cNvPr id="5" name="Picture 4" descr="Graph on document with pen">
            <a:extLst>
              <a:ext uri="{FF2B5EF4-FFF2-40B4-BE49-F238E27FC236}">
                <a16:creationId xmlns:a16="http://schemas.microsoft.com/office/drawing/2014/main" id="{9D06AE59-93DC-2879-6846-3D5DD304100B}"/>
              </a:ext>
            </a:extLst>
          </p:cNvPr>
          <p:cNvPicPr>
            <a:picLocks noChangeAspect="1"/>
          </p:cNvPicPr>
          <p:nvPr/>
        </p:nvPicPr>
        <p:blipFill rotWithShape="1">
          <a:blip r:embed="rId2"/>
          <a:srcRect l="34394" r="20342"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8D08BE-B7B1-1539-A1FA-2B6E80ED8052}"/>
              </a:ext>
            </a:extLst>
          </p:cNvPr>
          <p:cNvSpPr>
            <a:spLocks noGrp="1"/>
          </p:cNvSpPr>
          <p:nvPr>
            <p:ph idx="1"/>
          </p:nvPr>
        </p:nvSpPr>
        <p:spPr>
          <a:xfrm>
            <a:off x="5297762" y="2706624"/>
            <a:ext cx="6251110" cy="3483864"/>
          </a:xfrm>
        </p:spPr>
        <p:txBody>
          <a:bodyPr vert="horz" lIns="91440" tIns="45720" rIns="91440" bIns="45720" rtlCol="0">
            <a:normAutofit/>
          </a:bodyPr>
          <a:lstStyle/>
          <a:p>
            <a:r>
              <a:rPr lang="en-US" sz="2000">
                <a:cs typeface="Calibri"/>
              </a:rPr>
              <a:t>Django is a high-level Python web framework that encourages rapid development and clean design. It takes care of much of the hassle of the web development, so you can focus on writing your code.</a:t>
            </a:r>
          </a:p>
          <a:p>
            <a:r>
              <a:rPr lang="en-US" sz="2000">
                <a:cs typeface="Calibri"/>
              </a:rPr>
              <a:t>Django is used to build almost any type of website and can deliver content in almost any format.</a:t>
            </a:r>
          </a:p>
          <a:p>
            <a:r>
              <a:rPr lang="en-US" sz="2000">
                <a:cs typeface="Calibri"/>
              </a:rPr>
              <a:t>It's free and open source</a:t>
            </a:r>
          </a:p>
          <a:p>
            <a:r>
              <a:rPr lang="en-US" sz="2000">
                <a:cs typeface="Calibri"/>
              </a:rPr>
              <a:t>This application is built by using Django version 4.1.7</a:t>
            </a:r>
          </a:p>
          <a:p>
            <a:r>
              <a:rPr lang="en-US" sz="2000">
                <a:cs typeface="Calibri"/>
              </a:rPr>
              <a:t>It is fast and secure. </a:t>
            </a:r>
          </a:p>
        </p:txBody>
      </p:sp>
    </p:spTree>
    <p:extLst>
      <p:ext uri="{BB962C8B-B14F-4D97-AF65-F5344CB8AC3E}">
        <p14:creationId xmlns:p14="http://schemas.microsoft.com/office/powerpoint/2010/main" val="78167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4C250C-BFA4-6AE4-64BD-15DC66D4EE22}"/>
              </a:ext>
            </a:extLst>
          </p:cNvPr>
          <p:cNvSpPr>
            <a:spLocks noGrp="1"/>
          </p:cNvSpPr>
          <p:nvPr>
            <p:ph type="title"/>
          </p:nvPr>
        </p:nvSpPr>
        <p:spPr>
          <a:xfrm>
            <a:off x="640461" y="639520"/>
            <a:ext cx="4200525" cy="1719072"/>
          </a:xfrm>
        </p:spPr>
        <p:txBody>
          <a:bodyPr anchor="b">
            <a:normAutofit/>
          </a:bodyPr>
          <a:lstStyle/>
          <a:p>
            <a:r>
              <a:rPr lang="en-US" sz="5400" b="1">
                <a:cs typeface="Calibri Light"/>
              </a:rPr>
              <a:t>REGISTRATION       PAGE</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7A2415-FAB4-6845-0BEF-7947473F346B}"/>
              </a:ext>
            </a:extLst>
          </p:cNvPr>
          <p:cNvSpPr>
            <a:spLocks noGrp="1"/>
          </p:cNvSpPr>
          <p:nvPr>
            <p:ph idx="1"/>
          </p:nvPr>
        </p:nvSpPr>
        <p:spPr>
          <a:xfrm>
            <a:off x="630936" y="2979736"/>
            <a:ext cx="4277264" cy="3238184"/>
          </a:xfrm>
        </p:spPr>
        <p:txBody>
          <a:bodyPr vert="horz" lIns="91440" tIns="45720" rIns="91440" bIns="45720" rtlCol="0" anchor="t">
            <a:normAutofit/>
          </a:bodyPr>
          <a:lstStyle/>
          <a:p>
            <a:pPr marL="342900" indent="-342900"/>
            <a:r>
              <a:rPr lang="en-US" sz="2200">
                <a:cs typeface="Calibri"/>
              </a:rPr>
              <a:t>For a new user to register he should create an account.</a:t>
            </a:r>
            <a:endParaRPr lang="en-US" sz="2200" b="1">
              <a:cs typeface="Calibri"/>
            </a:endParaRPr>
          </a:p>
          <a:p>
            <a:r>
              <a:rPr lang="en-US" sz="2200">
                <a:cs typeface="Calibri"/>
              </a:rPr>
              <a:t>As per default </a:t>
            </a:r>
            <a:r>
              <a:rPr lang="en-US" sz="2200" err="1">
                <a:cs typeface="Calibri"/>
              </a:rPr>
              <a:t>django</a:t>
            </a:r>
            <a:r>
              <a:rPr lang="en-US" sz="2200">
                <a:cs typeface="Calibri"/>
              </a:rPr>
              <a:t> administration the password should contain minimum 8 characters and should not be part of user name . </a:t>
            </a:r>
          </a:p>
          <a:p>
            <a:r>
              <a:rPr lang="en-US" sz="2200">
                <a:cs typeface="Calibri"/>
              </a:rPr>
              <a:t>After registration the user will be redirected to login page.</a:t>
            </a:r>
          </a:p>
        </p:txBody>
      </p:sp>
      <p:pic>
        <p:nvPicPr>
          <p:cNvPr id="4" name="Picture 3" descr="A screenshot of a login form&#10;&#10;Description automatically generated">
            <a:extLst>
              <a:ext uri="{FF2B5EF4-FFF2-40B4-BE49-F238E27FC236}">
                <a16:creationId xmlns:a16="http://schemas.microsoft.com/office/drawing/2014/main" id="{D0A7AF3C-997F-8E6F-1B92-D97260A2202E}"/>
              </a:ext>
            </a:extLst>
          </p:cNvPr>
          <p:cNvPicPr>
            <a:picLocks noChangeAspect="1"/>
          </p:cNvPicPr>
          <p:nvPr/>
        </p:nvPicPr>
        <p:blipFill>
          <a:blip r:embed="rId2"/>
          <a:stretch>
            <a:fillRect/>
          </a:stretch>
        </p:blipFill>
        <p:spPr>
          <a:xfrm>
            <a:off x="5373164" y="589894"/>
            <a:ext cx="6903720" cy="5419419"/>
          </a:xfrm>
          <a:prstGeom prst="rect">
            <a:avLst/>
          </a:prstGeom>
        </p:spPr>
      </p:pic>
    </p:spTree>
    <p:extLst>
      <p:ext uri="{BB962C8B-B14F-4D97-AF65-F5344CB8AC3E}">
        <p14:creationId xmlns:p14="http://schemas.microsoft.com/office/powerpoint/2010/main" val="4253225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89E46E-CC9B-B446-2051-6E8E1844595C}"/>
              </a:ext>
            </a:extLst>
          </p:cNvPr>
          <p:cNvSpPr>
            <a:spLocks noGrp="1"/>
          </p:cNvSpPr>
          <p:nvPr>
            <p:ph idx="1"/>
          </p:nvPr>
        </p:nvSpPr>
        <p:spPr>
          <a:xfrm>
            <a:off x="497586" y="2864358"/>
            <a:ext cx="3562350" cy="3353562"/>
          </a:xfrm>
        </p:spPr>
        <p:txBody>
          <a:bodyPr vert="horz" lIns="91440" tIns="45720" rIns="91440" bIns="45720" rtlCol="0" anchor="t">
            <a:normAutofit/>
          </a:bodyPr>
          <a:lstStyle/>
          <a:p>
            <a:pPr marL="0" indent="0">
              <a:buNone/>
            </a:pPr>
            <a:endParaRPr lang="en-US" sz="2200" b="1">
              <a:cs typeface="Calibri"/>
            </a:endParaRPr>
          </a:p>
          <a:p>
            <a:r>
              <a:rPr lang="en-US" sz="2200">
                <a:cs typeface="Calibri"/>
              </a:rPr>
              <a:t>For the user who already has user credentials he can directly log in to the application and the data which he have created will be saved automatically.</a:t>
            </a:r>
          </a:p>
          <a:p>
            <a:pPr marL="0" indent="0">
              <a:buNone/>
            </a:pPr>
            <a:endParaRPr lang="en-US" sz="2200">
              <a:cs typeface="Calibri"/>
            </a:endParaRPr>
          </a:p>
        </p:txBody>
      </p:sp>
      <p:pic>
        <p:nvPicPr>
          <p:cNvPr id="4" name="Picture 3" descr="A screenshot of a login form&#10;&#10;Description automatically generated">
            <a:extLst>
              <a:ext uri="{FF2B5EF4-FFF2-40B4-BE49-F238E27FC236}">
                <a16:creationId xmlns:a16="http://schemas.microsoft.com/office/drawing/2014/main" id="{E6F7F376-3E8B-6EEC-E81A-350F7A170B7E}"/>
              </a:ext>
            </a:extLst>
          </p:cNvPr>
          <p:cNvPicPr>
            <a:picLocks noChangeAspect="1"/>
          </p:cNvPicPr>
          <p:nvPr/>
        </p:nvPicPr>
        <p:blipFill>
          <a:blip r:embed="rId2"/>
          <a:stretch>
            <a:fillRect/>
          </a:stretch>
        </p:blipFill>
        <p:spPr>
          <a:xfrm>
            <a:off x="4654296" y="1193921"/>
            <a:ext cx="6903720" cy="4470157"/>
          </a:xfrm>
          <a:prstGeom prst="rect">
            <a:avLst/>
          </a:prstGeom>
        </p:spPr>
      </p:pic>
      <p:sp>
        <p:nvSpPr>
          <p:cNvPr id="7" name="TextBox 6">
            <a:extLst>
              <a:ext uri="{FF2B5EF4-FFF2-40B4-BE49-F238E27FC236}">
                <a16:creationId xmlns:a16="http://schemas.microsoft.com/office/drawing/2014/main" id="{95475304-891A-FF45-6F8C-C9DBBE8117A9}"/>
              </a:ext>
            </a:extLst>
          </p:cNvPr>
          <p:cNvSpPr txBox="1"/>
          <p:nvPr/>
        </p:nvSpPr>
        <p:spPr>
          <a:xfrm>
            <a:off x="561975" y="1352549"/>
            <a:ext cx="3638550"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a:p>
            <a:r>
              <a:rPr lang="en-US" sz="5400" b="1">
                <a:latin typeface="Calibri Light"/>
                <a:cs typeface="Calibri Light"/>
              </a:rPr>
              <a:t>LOGIN PAGE</a:t>
            </a:r>
          </a:p>
        </p:txBody>
      </p:sp>
    </p:spTree>
    <p:extLst>
      <p:ext uri="{BB962C8B-B14F-4D97-AF65-F5344CB8AC3E}">
        <p14:creationId xmlns:p14="http://schemas.microsoft.com/office/powerpoint/2010/main" val="1788079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0C0646-ECE2-AC95-96DA-901031718FBA}"/>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endParaRPr lang="en-US" sz="2200" b="1">
              <a:cs typeface="Calibri"/>
            </a:endParaRPr>
          </a:p>
          <a:p>
            <a:r>
              <a:rPr lang="en-US" sz="2200">
                <a:cs typeface="Calibri"/>
              </a:rPr>
              <a:t>To add task the user provides information like title, description, the date of submission, the category which it belongs to and its priority.</a:t>
            </a:r>
          </a:p>
          <a:p>
            <a:r>
              <a:rPr lang="en-US" sz="2200">
                <a:cs typeface="Calibri"/>
              </a:rPr>
              <a:t>Clicking on submit will add task to application.</a:t>
            </a:r>
          </a:p>
          <a:p>
            <a:pPr marL="0" indent="0">
              <a:buNone/>
            </a:pPr>
            <a:endParaRPr lang="en-US" sz="2200">
              <a:cs typeface="Calibri"/>
            </a:endParaRPr>
          </a:p>
        </p:txBody>
      </p:sp>
      <p:pic>
        <p:nvPicPr>
          <p:cNvPr id="4" name="Picture 3" descr="A screenshot of a computer&#10;&#10;Description automatically generated">
            <a:extLst>
              <a:ext uri="{FF2B5EF4-FFF2-40B4-BE49-F238E27FC236}">
                <a16:creationId xmlns:a16="http://schemas.microsoft.com/office/drawing/2014/main" id="{1E0BB844-1AB1-2569-FFD9-83E91B0314B4}"/>
              </a:ext>
            </a:extLst>
          </p:cNvPr>
          <p:cNvPicPr>
            <a:picLocks noChangeAspect="1"/>
          </p:cNvPicPr>
          <p:nvPr/>
        </p:nvPicPr>
        <p:blipFill>
          <a:blip r:embed="rId2"/>
          <a:stretch>
            <a:fillRect/>
          </a:stretch>
        </p:blipFill>
        <p:spPr>
          <a:xfrm>
            <a:off x="5107317" y="640080"/>
            <a:ext cx="5997677" cy="5577840"/>
          </a:xfrm>
          <a:prstGeom prst="rect">
            <a:avLst/>
          </a:prstGeom>
        </p:spPr>
      </p:pic>
      <p:sp>
        <p:nvSpPr>
          <p:cNvPr id="2" name="TextBox 1">
            <a:extLst>
              <a:ext uri="{FF2B5EF4-FFF2-40B4-BE49-F238E27FC236}">
                <a16:creationId xmlns:a16="http://schemas.microsoft.com/office/drawing/2014/main" id="{234DE7ED-FCA1-7DA6-913D-444B4FCD9281}"/>
              </a:ext>
            </a:extLst>
          </p:cNvPr>
          <p:cNvSpPr txBox="1"/>
          <p:nvPr/>
        </p:nvSpPr>
        <p:spPr>
          <a:xfrm>
            <a:off x="419099" y="1457324"/>
            <a:ext cx="38576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latin typeface="Calibri Light"/>
                <a:cs typeface="Calibri Light"/>
              </a:rPr>
              <a:t>  ADD TASK </a:t>
            </a:r>
          </a:p>
        </p:txBody>
      </p:sp>
    </p:spTree>
    <p:extLst>
      <p:ext uri="{BB962C8B-B14F-4D97-AF65-F5344CB8AC3E}">
        <p14:creationId xmlns:p14="http://schemas.microsoft.com/office/powerpoint/2010/main" val="3781977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BE5FCA-57BF-A916-D1BD-14E38A95539A}"/>
              </a:ext>
            </a:extLst>
          </p:cNvPr>
          <p:cNvSpPr>
            <a:spLocks noGrp="1"/>
          </p:cNvSpPr>
          <p:nvPr>
            <p:ph idx="1"/>
          </p:nvPr>
        </p:nvSpPr>
        <p:spPr>
          <a:xfrm>
            <a:off x="640461" y="2426208"/>
            <a:ext cx="4295775" cy="3477387"/>
          </a:xfrm>
        </p:spPr>
        <p:txBody>
          <a:bodyPr vert="horz" lIns="91440" tIns="45720" rIns="91440" bIns="45720" rtlCol="0" anchor="t">
            <a:normAutofit/>
          </a:bodyPr>
          <a:lstStyle/>
          <a:p>
            <a:pPr marL="0" indent="0">
              <a:buNone/>
            </a:pPr>
            <a:endParaRPr lang="en-US" sz="2200" b="1">
              <a:cs typeface="Calibri"/>
            </a:endParaRPr>
          </a:p>
          <a:p>
            <a:r>
              <a:rPr lang="en-US" sz="2200">
                <a:cs typeface="Calibri"/>
              </a:rPr>
              <a:t>If a task is completed the user can click on the complete icon.</a:t>
            </a:r>
          </a:p>
          <a:p>
            <a:r>
              <a:rPr lang="en-US" sz="2200">
                <a:cs typeface="Calibri"/>
              </a:rPr>
              <a:t>The task gets </a:t>
            </a:r>
            <a:r>
              <a:rPr lang="en-US" sz="2200" err="1">
                <a:cs typeface="Calibri"/>
              </a:rPr>
              <a:t>striked</a:t>
            </a:r>
            <a:r>
              <a:rPr lang="en-US" sz="2200">
                <a:cs typeface="Calibri"/>
              </a:rPr>
              <a:t> off from the application and the remaining tasks will be displayed as incomplete tasks in our application.</a:t>
            </a:r>
          </a:p>
          <a:p>
            <a:pPr marL="0" indent="0">
              <a:buNone/>
            </a:pPr>
            <a:endParaRPr lang="en-US" sz="2200">
              <a:cs typeface="Calibri"/>
            </a:endParaRPr>
          </a:p>
          <a:p>
            <a:pPr marL="0" indent="0">
              <a:buNone/>
            </a:pPr>
            <a:endParaRPr lang="en-US" sz="2200">
              <a:cs typeface="Calibri"/>
            </a:endParaRPr>
          </a:p>
        </p:txBody>
      </p:sp>
      <p:pic>
        <p:nvPicPr>
          <p:cNvPr id="2" name="Picture 1" descr="A screenshot of a computer&#10;&#10;Description automatically generated">
            <a:extLst>
              <a:ext uri="{FF2B5EF4-FFF2-40B4-BE49-F238E27FC236}">
                <a16:creationId xmlns:a16="http://schemas.microsoft.com/office/drawing/2014/main" id="{D042BB03-16EC-3668-2464-686DA80F4E4E}"/>
              </a:ext>
            </a:extLst>
          </p:cNvPr>
          <p:cNvPicPr>
            <a:picLocks noChangeAspect="1"/>
          </p:cNvPicPr>
          <p:nvPr/>
        </p:nvPicPr>
        <p:blipFill>
          <a:blip r:embed="rId2"/>
          <a:stretch>
            <a:fillRect/>
          </a:stretch>
        </p:blipFill>
        <p:spPr>
          <a:xfrm>
            <a:off x="6556075" y="0"/>
            <a:ext cx="5693434" cy="6858000"/>
          </a:xfrm>
          <a:prstGeom prst="rect">
            <a:avLst/>
          </a:prstGeom>
        </p:spPr>
      </p:pic>
      <p:sp>
        <p:nvSpPr>
          <p:cNvPr id="5" name="TextBox 4">
            <a:extLst>
              <a:ext uri="{FF2B5EF4-FFF2-40B4-BE49-F238E27FC236}">
                <a16:creationId xmlns:a16="http://schemas.microsoft.com/office/drawing/2014/main" id="{809F4C89-D0A2-FA71-FF6D-7C153A583A43}"/>
              </a:ext>
            </a:extLst>
          </p:cNvPr>
          <p:cNvSpPr txBox="1"/>
          <p:nvPr/>
        </p:nvSpPr>
        <p:spPr>
          <a:xfrm>
            <a:off x="142875" y="1562099"/>
            <a:ext cx="61626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latin typeface="Calibri Light"/>
                <a:cs typeface="Calibri Light"/>
              </a:rPr>
              <a:t>  TASK COMPLETION</a:t>
            </a:r>
            <a:endParaRPr lang="en-US"/>
          </a:p>
        </p:txBody>
      </p:sp>
    </p:spTree>
    <p:extLst>
      <p:ext uri="{BB962C8B-B14F-4D97-AF65-F5344CB8AC3E}">
        <p14:creationId xmlns:p14="http://schemas.microsoft.com/office/powerpoint/2010/main" val="17707275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896</Words>
  <Application>Microsoft Office PowerPoint</Application>
  <PresentationFormat>Widescreen</PresentationFormat>
  <Paragraphs>89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TO-DO-LIST APPLICATION</vt:lpstr>
      <vt:lpstr>INTRODUCTION</vt:lpstr>
      <vt:lpstr>FEATURES</vt:lpstr>
      <vt:lpstr>SOFTWARE AND HARDWARE REQUIREMENTS</vt:lpstr>
      <vt:lpstr>DJANGO FRAMEWORK</vt:lpstr>
      <vt:lpstr>REGISTRATION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harika.pavuluri@hanyaatech.com</dc:creator>
  <cp:lastModifiedBy>Harika Pavuluri</cp:lastModifiedBy>
  <cp:revision>3</cp:revision>
  <dcterms:created xsi:type="dcterms:W3CDTF">2023-12-11T07:02:51Z</dcterms:created>
  <dcterms:modified xsi:type="dcterms:W3CDTF">2024-01-04T09:35:40Z</dcterms:modified>
</cp:coreProperties>
</file>