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mfHJBB/TyISSLi2Lv2CR4D8n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6"/>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6"/>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6"/>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6"/>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20"/>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1"/>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2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21"/>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21"/>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23"/>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4"/>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p:nvPr>
            <p:ph idx="2" type="pic"/>
          </p:nvPr>
        </p:nvSpPr>
        <p:spPr>
          <a:xfrm>
            <a:off x="2389717" y="612775"/>
            <a:ext cx="7315200" cy="4114800"/>
          </a:xfrm>
          <a:prstGeom prst="rect">
            <a:avLst/>
          </a:prstGeom>
          <a:noFill/>
          <a:ln>
            <a:noFill/>
          </a:ln>
        </p:spPr>
      </p:sp>
      <p:sp>
        <p:nvSpPr>
          <p:cNvPr id="71" name="Google Shape;71;p24"/>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5"/>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5"/>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904487" y="2766218"/>
            <a:ext cx="105156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EatGood ML-Driven Dietary Recommendation</a:t>
            </a:r>
            <a:endParaRPr/>
          </a:p>
        </p:txBody>
      </p:sp>
      <p:sp>
        <p:nvSpPr>
          <p:cNvPr id="94" name="Google Shape;94;p1"/>
          <p:cNvSpPr txBox="1"/>
          <p:nvPr/>
        </p:nvSpPr>
        <p:spPr>
          <a:xfrm>
            <a:off x="962901" y="5183900"/>
            <a:ext cx="38319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Divya.M M.E.,</a:t>
            </a:r>
            <a:endParaRPr b="1" sz="2400">
              <a:solidFill>
                <a:srgbClr val="FF0000"/>
              </a:solidFill>
              <a:latin typeface="Verdana"/>
              <a:ea typeface="Verdana"/>
              <a:cs typeface="Verdana"/>
              <a:sym typeface="Verdana"/>
            </a:endParaRPr>
          </a:p>
          <a:p>
            <a:pPr indent="0" lvl="0" marL="0" marR="0" rtl="0" algn="just">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Assistant Professor</a:t>
            </a:r>
            <a:endParaRPr b="1" sz="2400">
              <a:solidFill>
                <a:srgbClr val="FF0000"/>
              </a:solidFill>
              <a:latin typeface="Verdana"/>
              <a:ea typeface="Verdana"/>
              <a:cs typeface="Verdana"/>
              <a:sym typeface="Verdana"/>
            </a:endParaRPr>
          </a:p>
          <a:p>
            <a:pPr indent="0" lvl="0" marL="0" marR="0" rtl="0" algn="just">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Department of CSE</a:t>
            </a:r>
            <a:endParaRPr b="1" sz="2400">
              <a:solidFill>
                <a:srgbClr val="FF0000"/>
              </a:solidFill>
              <a:latin typeface="Verdana"/>
              <a:ea typeface="Verdana"/>
              <a:cs typeface="Verdana"/>
              <a:sym typeface="Verdana"/>
            </a:endParaRPr>
          </a:p>
        </p:txBody>
      </p:sp>
      <p:sp>
        <p:nvSpPr>
          <p:cNvPr id="95" name="Google Shape;95;p1"/>
          <p:cNvSpPr txBox="1"/>
          <p:nvPr/>
        </p:nvSpPr>
        <p:spPr>
          <a:xfrm>
            <a:off x="7398328" y="5228206"/>
            <a:ext cx="44796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2000"/>
              <a:buFont typeface="Noto Sans Symbols"/>
              <a:buNone/>
            </a:pPr>
            <a:r>
              <a:rPr b="1" lang="en-IN" sz="2400">
                <a:solidFill>
                  <a:srgbClr val="FF0000"/>
                </a:solidFill>
                <a:latin typeface="Verdana"/>
                <a:ea typeface="Verdana"/>
                <a:cs typeface="Verdana"/>
                <a:sym typeface="Verdana"/>
              </a:rPr>
              <a:t>PAVENDHAN A</a:t>
            </a:r>
            <a:endParaRPr sz="2400"/>
          </a:p>
          <a:p>
            <a:pPr indent="0" lvl="0" marL="0" marR="0" rtl="0" algn="ctr">
              <a:spcBef>
                <a:spcPts val="0"/>
              </a:spcBef>
              <a:spcAft>
                <a:spcPts val="0"/>
              </a:spcAft>
              <a:buClr>
                <a:srgbClr val="FF0000"/>
              </a:buClr>
              <a:buSzPts val="2000"/>
              <a:buFont typeface="Noto Sans Symbols"/>
              <a:buNone/>
            </a:pPr>
            <a:r>
              <a:rPr b="1" lang="en-IN" sz="2400">
                <a:solidFill>
                  <a:srgbClr val="FF0000"/>
                </a:solidFill>
                <a:latin typeface="Verdana"/>
                <a:ea typeface="Verdana"/>
                <a:cs typeface="Verdana"/>
                <a:sym typeface="Verdana"/>
              </a:rPr>
              <a:t>220701194</a:t>
            </a:r>
            <a:endParaRPr b="1" sz="2400">
              <a:solidFill>
                <a:srgbClr val="FF0000"/>
              </a:solidFill>
              <a:latin typeface="Verdana"/>
              <a:ea typeface="Verdana"/>
              <a:cs typeface="Verdana"/>
              <a:sym typeface="Verdana"/>
            </a:endParaRPr>
          </a:p>
          <a:p>
            <a:pPr indent="0" lvl="0" marL="0" rtl="0" algn="ctr">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CSE </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Module</a:t>
            </a:r>
            <a:endParaRPr sz="2800"/>
          </a:p>
        </p:txBody>
      </p:sp>
      <p:sp>
        <p:nvSpPr>
          <p:cNvPr id="176" name="Google Shape;176;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Verdana"/>
              <a:buChar char="□"/>
            </a:pPr>
            <a:r>
              <a:rPr lang="en-IN" sz="2800">
                <a:solidFill>
                  <a:srgbClr val="000000"/>
                </a:solidFill>
              </a:rPr>
              <a:t>This is the basic interface of system.</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77" name="Google Shape;177;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78" name="Google Shape;178;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9" name="Google Shape;179;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0" name="Google Shape;180;p10"/>
          <p:cNvPicPr preferRelativeResize="0"/>
          <p:nvPr/>
        </p:nvPicPr>
        <p:blipFill>
          <a:blip r:embed="rId3">
            <a:alphaModFix/>
          </a:blip>
          <a:stretch>
            <a:fillRect/>
          </a:stretch>
        </p:blipFill>
        <p:spPr>
          <a:xfrm>
            <a:off x="3074600" y="2196850"/>
            <a:ext cx="6030076" cy="3822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 &amp; Future Work </a:t>
            </a:r>
            <a:endParaRPr sz="2800"/>
          </a:p>
        </p:txBody>
      </p:sp>
      <p:sp>
        <p:nvSpPr>
          <p:cNvPr id="186" name="Google Shape;186;p11"/>
          <p:cNvSpPr txBox="1"/>
          <p:nvPr>
            <p:ph idx="1" type="body"/>
          </p:nvPr>
        </p:nvSpPr>
        <p:spPr>
          <a:xfrm>
            <a:off x="755650" y="1752600"/>
            <a:ext cx="11436300" cy="3088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2800">
                <a:solidFill>
                  <a:srgbClr val="000000"/>
                </a:solidFill>
              </a:rPr>
              <a:t>This project successfully delivers a personalized meal recommendation system that utilizes user health metrics, dietary preferences, and lifestyle factors to suggest nutritionally appropriate meals. By applying data-driven insights, it promotes healthier eating habits tailored to individual needs. In the future, this system can be enhanced by incorporating real-time feedback, expanding the food and nutrition database, accommodating disease-specific dietary plans, and developing a web or mobile application for broader accessibility and ease of use.</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87" name="Google Shape;18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88" name="Google Shape;18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9" name="Google Shape;18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195" name="Google Shape;195;p12"/>
          <p:cNvSpPr txBox="1"/>
          <p:nvPr>
            <p:ph idx="1" type="body"/>
          </p:nvPr>
        </p:nvSpPr>
        <p:spPr>
          <a:xfrm>
            <a:off x="755650" y="1752600"/>
            <a:ext cx="11169900" cy="4267200"/>
          </a:xfrm>
          <a:prstGeom prst="rect">
            <a:avLst/>
          </a:prstGeom>
          <a:noFill/>
          <a:ln>
            <a:noFill/>
          </a:ln>
        </p:spPr>
        <p:txBody>
          <a:bodyPr anchorCtr="0" anchor="t" bIns="45700" lIns="91425" spcFirstLastPara="1" rIns="91425" wrap="square" tIns="45700">
            <a:noAutofit/>
          </a:bodyPr>
          <a:lstStyle/>
          <a:p>
            <a:pPr indent="-508000" lvl="0" marL="469900" rtl="0" algn="l">
              <a:spcBef>
                <a:spcPts val="0"/>
              </a:spcBef>
              <a:spcAft>
                <a:spcPts val="0"/>
              </a:spcAft>
              <a:buClr>
                <a:srgbClr val="CC0000"/>
              </a:buClr>
              <a:buSzPts val="2400"/>
              <a:buChar char="□"/>
            </a:pPr>
            <a:r>
              <a:rPr lang="en-IN" sz="2400">
                <a:latin typeface="Arial"/>
                <a:ea typeface="Arial"/>
                <a:cs typeface="Arial"/>
                <a:sym typeface="Arial"/>
              </a:rPr>
              <a:t>Trattner, C., &amp; Elsweiler, D. (2017). </a:t>
            </a:r>
            <a:r>
              <a:rPr i="1" lang="en-IN" sz="2400">
                <a:latin typeface="Arial"/>
                <a:ea typeface="Arial"/>
                <a:cs typeface="Arial"/>
                <a:sym typeface="Arial"/>
              </a:rPr>
              <a:t>Food Recommender Systems: Important Contributions, Challenges and Future Research Directions</a:t>
            </a:r>
            <a:r>
              <a:rPr lang="en-IN" sz="2400">
                <a:latin typeface="Arial"/>
                <a:ea typeface="Arial"/>
                <a:cs typeface="Arial"/>
                <a:sym typeface="Arial"/>
              </a:rPr>
              <a:t>, 27(3–5),331–392.</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lang="en-IN" sz="2400">
                <a:latin typeface="Arial"/>
                <a:ea typeface="Arial"/>
                <a:cs typeface="Arial"/>
                <a:sym typeface="Arial"/>
              </a:rPr>
              <a:t>Ge, M., Elahi, M., Fernández-Tobías, I., Cremonesi, P., &amp; Jannach, D. (2015). </a:t>
            </a:r>
            <a:r>
              <a:rPr i="1" lang="en-IN" sz="2400">
                <a:latin typeface="Arial"/>
                <a:ea typeface="Arial"/>
                <a:cs typeface="Arial"/>
                <a:sym typeface="Arial"/>
              </a:rPr>
              <a:t>Leveraging Multi-Source Data in Food Recommender Systems</a:t>
            </a:r>
            <a:r>
              <a:rPr lang="en-IN" sz="2400">
                <a:latin typeface="Arial"/>
                <a:ea typeface="Arial"/>
                <a:cs typeface="Arial"/>
                <a:sym typeface="Arial"/>
              </a:rPr>
              <a:t>, 313–316.</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lang="en-IN" sz="2400">
                <a:latin typeface="Arial"/>
                <a:ea typeface="Arial"/>
                <a:cs typeface="Arial"/>
                <a:sym typeface="Arial"/>
              </a:rPr>
              <a:t>Kant, A. K., &amp; Graubard, B. I. (2018). </a:t>
            </a:r>
            <a:r>
              <a:rPr i="1" lang="en-IN" sz="2400">
                <a:latin typeface="Arial"/>
                <a:ea typeface="Arial"/>
                <a:cs typeface="Arial"/>
                <a:sym typeface="Arial"/>
              </a:rPr>
              <a:t>Levels of Protein Intake and Food Sources in the US: NHANES 2003–2014</a:t>
            </a:r>
            <a:r>
              <a:rPr lang="en-IN" sz="2400">
                <a:latin typeface="Arial"/>
                <a:ea typeface="Arial"/>
                <a:cs typeface="Arial"/>
                <a:sym typeface="Arial"/>
              </a:rPr>
              <a:t>. Nutrients, 10(12), 1853.</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lang="en-IN" sz="2400">
                <a:latin typeface="Arial"/>
                <a:ea typeface="Arial"/>
                <a:cs typeface="Arial"/>
                <a:sym typeface="Arial"/>
              </a:rPr>
              <a:t>U.S. Department of Agriculture, Agricultural Research Service. (2019). </a:t>
            </a:r>
            <a:r>
              <a:rPr i="1" lang="en-IN" sz="2400">
                <a:latin typeface="Arial"/>
                <a:ea typeface="Arial"/>
                <a:cs typeface="Arial"/>
                <a:sym typeface="Arial"/>
              </a:rPr>
              <a:t>FoodData Central</a:t>
            </a:r>
            <a:r>
              <a:rPr lang="en-IN" sz="2400">
                <a:latin typeface="Arial"/>
                <a:ea typeface="Arial"/>
                <a:cs typeface="Arial"/>
                <a:sym typeface="Arial"/>
              </a:rPr>
              <a:t>. Retrieved from https://fdc.nal.usda.gov</a:t>
            </a:r>
            <a:br>
              <a:rPr lang="en-IN" sz="2400">
                <a:latin typeface="Arial"/>
                <a:ea typeface="Arial"/>
                <a:cs typeface="Arial"/>
                <a:sym typeface="Arial"/>
              </a:rPr>
            </a:br>
            <a:endParaRPr/>
          </a:p>
        </p:txBody>
      </p:sp>
      <p:sp>
        <p:nvSpPr>
          <p:cNvPr id="196" name="Google Shape;196;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97" name="Google Shape;197;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8" name="Google Shape;198;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04" name="Google Shape;204;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5" name="Google Shape;205;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6" name="Google Shape;206;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02" name="Google Shape;102;p2"/>
          <p:cNvSpPr txBox="1"/>
          <p:nvPr>
            <p:ph idx="1" type="body"/>
          </p:nvPr>
        </p:nvSpPr>
        <p:spPr>
          <a:xfrm>
            <a:off x="755650" y="1752600"/>
            <a:ext cx="11327700" cy="4267200"/>
          </a:xfrm>
          <a:prstGeom prst="rect">
            <a:avLst/>
          </a:prstGeom>
          <a:noFill/>
          <a:ln>
            <a:noFill/>
          </a:ln>
        </p:spPr>
        <p:txBody>
          <a:bodyPr anchorCtr="0" anchor="t" bIns="45700" lIns="91425" spcFirstLastPara="1" rIns="91425" wrap="square" tIns="45700">
            <a:noAutofit/>
          </a:bodyPr>
          <a:lstStyle/>
          <a:p>
            <a:pPr indent="-508000" lvl="0" marL="469900" rtl="0" algn="l">
              <a:lnSpc>
                <a:spcPct val="115000"/>
              </a:lnSpc>
              <a:spcBef>
                <a:spcPts val="1200"/>
              </a:spcBef>
              <a:spcAft>
                <a:spcPts val="0"/>
              </a:spcAft>
              <a:buClr>
                <a:srgbClr val="000000"/>
              </a:buClr>
              <a:buSzPts val="2400"/>
              <a:buFont typeface="Times New Roman"/>
              <a:buChar char="□"/>
            </a:pPr>
            <a:r>
              <a:rPr b="1" lang="en-IN" sz="2400">
                <a:latin typeface="Arial"/>
                <a:ea typeface="Arial"/>
                <a:cs typeface="Arial"/>
                <a:sym typeface="Arial"/>
              </a:rPr>
              <a:t>Growing Health Concerns</a:t>
            </a:r>
            <a:r>
              <a:rPr lang="en-IN" sz="2400">
                <a:latin typeface="Arial"/>
                <a:ea typeface="Arial"/>
                <a:cs typeface="Arial"/>
                <a:sym typeface="Arial"/>
              </a:rPr>
              <a:t>: Increasing prevalence of lifestyle diseases and cardiovascular diseases due to poor dietary habits and sedentary lifestyle.</a:t>
            </a:r>
            <a:br>
              <a:rPr lang="en-IN" sz="2400">
                <a:latin typeface="Arial"/>
                <a:ea typeface="Arial"/>
                <a:cs typeface="Arial"/>
                <a:sym typeface="Arial"/>
              </a:rPr>
            </a:br>
            <a:endParaRPr sz="2400">
              <a:latin typeface="Arial"/>
              <a:ea typeface="Arial"/>
              <a:cs typeface="Arial"/>
              <a:sym typeface="Arial"/>
            </a:endParaRPr>
          </a:p>
          <a:p>
            <a:pPr indent="-508000" lvl="0" marL="469900" rtl="0" algn="l">
              <a:lnSpc>
                <a:spcPct val="115000"/>
              </a:lnSpc>
              <a:spcBef>
                <a:spcPts val="0"/>
              </a:spcBef>
              <a:spcAft>
                <a:spcPts val="0"/>
              </a:spcAft>
              <a:buClr>
                <a:srgbClr val="000000"/>
              </a:buClr>
              <a:buSzPts val="2400"/>
              <a:buFont typeface="Times New Roman"/>
              <a:buChar char="□"/>
            </a:pPr>
            <a:r>
              <a:rPr b="1" lang="en-IN" sz="2400">
                <a:latin typeface="Arial"/>
                <a:ea typeface="Arial"/>
                <a:cs typeface="Arial"/>
                <a:sym typeface="Arial"/>
              </a:rPr>
              <a:t>Lack of Personalized Diet Recommendations</a:t>
            </a:r>
            <a:r>
              <a:rPr lang="en-IN" sz="2400">
                <a:latin typeface="Arial"/>
                <a:ea typeface="Arial"/>
                <a:cs typeface="Arial"/>
                <a:sym typeface="Arial"/>
              </a:rPr>
              <a:t>: Limited access to personalized meal plans tailored to individual health parameters such as age, weight, blood pressure, and blood sugar levels.</a:t>
            </a:r>
            <a:br>
              <a:rPr lang="en-IN" sz="2400">
                <a:latin typeface="Arial"/>
                <a:ea typeface="Arial"/>
                <a:cs typeface="Arial"/>
                <a:sym typeface="Arial"/>
              </a:rPr>
            </a:br>
            <a:endParaRPr sz="2400">
              <a:latin typeface="Arial"/>
              <a:ea typeface="Arial"/>
              <a:cs typeface="Arial"/>
              <a:sym typeface="Arial"/>
            </a:endParaRPr>
          </a:p>
          <a:p>
            <a:pPr indent="-508000" lvl="0" marL="469900" rtl="0" algn="l">
              <a:lnSpc>
                <a:spcPct val="115000"/>
              </a:lnSpc>
              <a:spcBef>
                <a:spcPts val="0"/>
              </a:spcBef>
              <a:spcAft>
                <a:spcPts val="0"/>
              </a:spcAft>
              <a:buClr>
                <a:srgbClr val="000000"/>
              </a:buClr>
              <a:buSzPts val="2400"/>
              <a:buFont typeface="Times New Roman"/>
              <a:buChar char="□"/>
            </a:pPr>
            <a:r>
              <a:rPr b="1" lang="en-IN" sz="2400">
                <a:latin typeface="Arial"/>
                <a:ea typeface="Arial"/>
                <a:cs typeface="Arial"/>
                <a:sym typeface="Arial"/>
              </a:rPr>
              <a:t>Technological Solutions for Better Health</a:t>
            </a:r>
            <a:r>
              <a:rPr lang="en-IN" sz="2400">
                <a:latin typeface="Arial"/>
                <a:ea typeface="Arial"/>
                <a:cs typeface="Arial"/>
                <a:sym typeface="Arial"/>
              </a:rPr>
              <a:t>: Opportunity to leverage machine learning and health data to create personalized meal recommendations that can improve individual health outcomes.</a:t>
            </a:r>
            <a:endParaRPr sz="2400">
              <a:latin typeface="Arial"/>
              <a:ea typeface="Arial"/>
              <a:cs typeface="Arial"/>
              <a:sym typeface="Arial"/>
            </a:endParaRPr>
          </a:p>
          <a:p>
            <a:pPr indent="0" lvl="0" marL="0" rtl="0" algn="l">
              <a:lnSpc>
                <a:spcPct val="115000"/>
              </a:lnSpc>
              <a:spcBef>
                <a:spcPts val="1200"/>
              </a:spcBef>
              <a:spcAft>
                <a:spcPts val="0"/>
              </a:spcAft>
              <a:buNone/>
            </a:pPr>
            <a:br>
              <a:rPr lang="en-IN"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0" lvl="0" marL="469900" marR="0" rtl="0" algn="l">
              <a:lnSpc>
                <a:spcPct val="100000"/>
              </a:lnSpc>
              <a:spcBef>
                <a:spcPts val="120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11" name="Google Shape;111;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rPr>
              <a:t>Several dietary recommendation platforms are available today, such as MyFitnessPal, Fitbit, and HealthifyMe. While these systems provide basic features like calorie tracking, meal logging, and fitness integration, they often fall short in delivering truly personalized recommendations. Most require manual data input and do not dynamically adapt to changes in the user's health, preferences, or lifestyle. MyFitnessPal and Fitbit, for example, focus heavily on tracking rather than personalized advice, while HealthifyMe offers some level of personalization but relies on human nutritionists and often restricts advanced features to premium users. </a:t>
            </a: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400"/>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20" name="Google Shape;120;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635000" lvl="0" marL="469900" rtl="0" algn="l">
              <a:spcBef>
                <a:spcPts val="0"/>
              </a:spcBef>
              <a:spcAft>
                <a:spcPts val="0"/>
              </a:spcAft>
              <a:buClr>
                <a:srgbClr val="CC0000"/>
              </a:buClr>
              <a:buSzPts val="4400"/>
              <a:buChar char="□"/>
            </a:pPr>
            <a:r>
              <a:rPr b="1" lang="en-IN" sz="2300">
                <a:latin typeface="Arial"/>
                <a:ea typeface="Arial"/>
                <a:cs typeface="Arial"/>
                <a:sym typeface="Arial"/>
              </a:rPr>
              <a:t>Develop a Personalized Meal Recommendation System</a:t>
            </a:r>
            <a:br>
              <a:rPr lang="en-IN" sz="2300">
                <a:latin typeface="Arial"/>
                <a:ea typeface="Arial"/>
                <a:cs typeface="Arial"/>
                <a:sym typeface="Arial"/>
              </a:rPr>
            </a:br>
            <a:endParaRPr sz="2300">
              <a:latin typeface="Arial"/>
              <a:ea typeface="Arial"/>
              <a:cs typeface="Arial"/>
              <a:sym typeface="Arial"/>
            </a:endParaRPr>
          </a:p>
          <a:p>
            <a:pPr indent="-635000" lvl="0" marL="469900" rtl="0" algn="l">
              <a:spcBef>
                <a:spcPts val="0"/>
              </a:spcBef>
              <a:spcAft>
                <a:spcPts val="0"/>
              </a:spcAft>
              <a:buClr>
                <a:srgbClr val="CC0000"/>
              </a:buClr>
              <a:buSzPts val="4400"/>
              <a:buChar char="□"/>
            </a:pPr>
            <a:r>
              <a:rPr b="1" lang="en-IN" sz="2300">
                <a:latin typeface="Arial"/>
                <a:ea typeface="Arial"/>
                <a:cs typeface="Arial"/>
                <a:sym typeface="Arial"/>
              </a:rPr>
              <a:t>Leverage Machine Learning for Health Data Analysis</a:t>
            </a:r>
            <a:br>
              <a:rPr lang="en-IN" sz="2300">
                <a:latin typeface="Arial"/>
                <a:ea typeface="Arial"/>
                <a:cs typeface="Arial"/>
                <a:sym typeface="Arial"/>
              </a:rPr>
            </a:br>
            <a:endParaRPr sz="2300">
              <a:latin typeface="Arial"/>
              <a:ea typeface="Arial"/>
              <a:cs typeface="Arial"/>
              <a:sym typeface="Arial"/>
            </a:endParaRPr>
          </a:p>
          <a:p>
            <a:pPr indent="-635000" lvl="0" marL="469900" rtl="0" algn="l">
              <a:spcBef>
                <a:spcPts val="0"/>
              </a:spcBef>
              <a:spcAft>
                <a:spcPts val="0"/>
              </a:spcAft>
              <a:buClr>
                <a:srgbClr val="CC0000"/>
              </a:buClr>
              <a:buSzPts val="4400"/>
              <a:buChar char="□"/>
            </a:pPr>
            <a:r>
              <a:rPr b="1" lang="en-IN" sz="2300">
                <a:latin typeface="Arial"/>
                <a:ea typeface="Arial"/>
                <a:cs typeface="Arial"/>
                <a:sym typeface="Arial"/>
              </a:rPr>
              <a:t>Improve Nutritional Awareness</a:t>
            </a:r>
            <a:br>
              <a:rPr lang="en-IN" sz="2300">
                <a:latin typeface="Arial"/>
                <a:ea typeface="Arial"/>
                <a:cs typeface="Arial"/>
                <a:sym typeface="Arial"/>
              </a:rPr>
            </a:br>
            <a:endParaRPr sz="2300">
              <a:latin typeface="Arial"/>
              <a:ea typeface="Arial"/>
              <a:cs typeface="Arial"/>
              <a:sym typeface="Arial"/>
            </a:endParaRPr>
          </a:p>
          <a:p>
            <a:pPr indent="-635000" lvl="0" marL="469900" rtl="0" algn="l">
              <a:spcBef>
                <a:spcPts val="0"/>
              </a:spcBef>
              <a:spcAft>
                <a:spcPts val="0"/>
              </a:spcAft>
              <a:buClr>
                <a:srgbClr val="CC0000"/>
              </a:buClr>
              <a:buSzPts val="4400"/>
              <a:buChar char="□"/>
            </a:pPr>
            <a:r>
              <a:rPr b="1" lang="en-IN" sz="2300">
                <a:latin typeface="Arial"/>
                <a:ea typeface="Arial"/>
                <a:cs typeface="Arial"/>
                <a:sym typeface="Arial"/>
              </a:rPr>
              <a:t>Enhance Health Management through Data-Driven Solutions</a:t>
            </a:r>
            <a:endParaRPr sz="2300">
              <a:latin typeface="Arial"/>
              <a:ea typeface="Arial"/>
              <a:cs typeface="Arial"/>
              <a:sym typeface="Arial"/>
            </a:endParaRPr>
          </a:p>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21" name="Google Shape;121;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22" name="Google Shape;12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3" name="Google Shape;123;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7" name="Shape 127"/>
        <p:cNvGrpSpPr/>
        <p:nvPr/>
      </p:nvGrpSpPr>
      <p:grpSpPr>
        <a:xfrm>
          <a:off x="0" y="0"/>
          <a:ext cx="0" cy="0"/>
          <a:chOff x="0" y="0"/>
          <a:chExt cx="0" cy="0"/>
        </a:xfrm>
      </p:grpSpPr>
      <p:sp>
        <p:nvSpPr>
          <p:cNvPr id="128" name="Google Shape;128;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29" name="Google Shape;129;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2800">
                <a:solidFill>
                  <a:srgbClr val="000000"/>
                </a:solidFill>
              </a:rPr>
              <a:t>This project creates a personalized meal recommendation system that leverages user health data, such as age, weight, blood pressure, and exercise habits. Using machine learning algorithms, the system provides tailored meal suggestions from a comprehensive food database, helping individuals meet their nutritional needs. The goal is to promote healthier eating habits and improve overall well-being through customized meal planning.</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0" name="Google Shape;130;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31" name="Google Shape;131;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2" name="Google Shape;132;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Proposed System</a:t>
            </a:r>
            <a:endParaRPr sz="2800"/>
          </a:p>
        </p:txBody>
      </p:sp>
      <p:sp>
        <p:nvSpPr>
          <p:cNvPr id="138" name="Google Shape;138;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3200">
                <a:solidFill>
                  <a:srgbClr val="000000"/>
                </a:solidFill>
                <a:latin typeface="Times New Roman"/>
                <a:ea typeface="Times New Roman"/>
                <a:cs typeface="Times New Roman"/>
                <a:sym typeface="Times New Roman"/>
              </a:rPr>
              <a:t>The proposed system will collect user health data, such as age, weight, blood pressure, cholesterol levels, and exercise habits, to recommend personalized meal plans. The system will use machine learning models to process the input data, match it against a dataset of available food items, and suggest meals that meet the user’s nutritional requirements. Additionally, the system will consider preferences and dietary restrictions, ensuring that the recommendations are practical and aligned with the user's health goals. </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9" name="Google Shape;139;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0" name="Google Shape;140;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1" name="Google Shape;141;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47" name="Google Shape;147;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48" name="Google Shape;148;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49" name="Google Shape;149;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0" name="Google Shape;150;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51" name="Google Shape;151;p7"/>
          <p:cNvPicPr preferRelativeResize="0"/>
          <p:nvPr/>
        </p:nvPicPr>
        <p:blipFill rotWithShape="1">
          <a:blip r:embed="rId3">
            <a:alphaModFix/>
          </a:blip>
          <a:srcRect b="0" l="0" r="16331" t="0"/>
          <a:stretch/>
        </p:blipFill>
        <p:spPr>
          <a:xfrm>
            <a:off x="755650" y="2659100"/>
            <a:ext cx="10667998" cy="207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List of Modules</a:t>
            </a:r>
            <a:endParaRPr sz="2800"/>
          </a:p>
        </p:txBody>
      </p:sp>
      <p:sp>
        <p:nvSpPr>
          <p:cNvPr id="157" name="Google Shape;157;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spcBef>
                <a:spcPts val="0"/>
              </a:spcBef>
              <a:spcAft>
                <a:spcPts val="0"/>
              </a:spcAft>
              <a:buClr>
                <a:srgbClr val="CC0000"/>
              </a:buClr>
              <a:buSzPts val="2400"/>
              <a:buChar char="□"/>
            </a:pPr>
            <a:r>
              <a:rPr b="1" lang="en-IN" sz="2400">
                <a:latin typeface="Arial"/>
                <a:ea typeface="Arial"/>
                <a:cs typeface="Arial"/>
                <a:sym typeface="Arial"/>
              </a:rPr>
              <a:t>User Input &amp; Validation Module:</a:t>
            </a:r>
            <a:r>
              <a:rPr lang="en-IN" sz="2400">
                <a:latin typeface="Arial"/>
                <a:ea typeface="Arial"/>
                <a:cs typeface="Arial"/>
                <a:sym typeface="Arial"/>
              </a:rPr>
              <a:t> Collects and verifies user health data to ensure accuracy and   completeness.</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b="1" lang="en-IN" sz="2400">
                <a:latin typeface="Arial"/>
                <a:ea typeface="Arial"/>
                <a:cs typeface="Arial"/>
                <a:sym typeface="Arial"/>
              </a:rPr>
              <a:t>Data Preprocessing &amp; Scaling Module</a:t>
            </a:r>
            <a:r>
              <a:rPr lang="en-IN" sz="2400">
                <a:latin typeface="Arial"/>
                <a:ea typeface="Arial"/>
                <a:cs typeface="Arial"/>
                <a:sym typeface="Arial"/>
              </a:rPr>
              <a:t>:Prepares user and meal data by cleaning and scaling for effective analysis.</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b="1" lang="en-IN" sz="2400">
                <a:latin typeface="Arial"/>
                <a:ea typeface="Arial"/>
                <a:cs typeface="Arial"/>
                <a:sym typeface="Arial"/>
              </a:rPr>
              <a:t>Meal Recommendation Engine</a:t>
            </a:r>
            <a:r>
              <a:rPr lang="en-IN" sz="2400">
                <a:latin typeface="Arial"/>
                <a:ea typeface="Arial"/>
                <a:cs typeface="Arial"/>
                <a:sym typeface="Arial"/>
              </a:rPr>
              <a:t> :Matches user health profiles with suitable meals using nutritional filtering logic.</a:t>
            </a:r>
            <a:br>
              <a:rPr lang="en-IN" sz="2400">
                <a:latin typeface="Arial"/>
                <a:ea typeface="Arial"/>
                <a:cs typeface="Arial"/>
                <a:sym typeface="Arial"/>
              </a:rPr>
            </a:br>
            <a:endParaRPr sz="2400">
              <a:latin typeface="Arial"/>
              <a:ea typeface="Arial"/>
              <a:cs typeface="Arial"/>
              <a:sym typeface="Arial"/>
            </a:endParaRPr>
          </a:p>
          <a:p>
            <a:pPr indent="-508000" lvl="0" marL="469900" rtl="0" algn="l">
              <a:spcBef>
                <a:spcPts val="0"/>
              </a:spcBef>
              <a:spcAft>
                <a:spcPts val="0"/>
              </a:spcAft>
              <a:buClr>
                <a:srgbClr val="CC0000"/>
              </a:buClr>
              <a:buSzPts val="2400"/>
              <a:buChar char="□"/>
            </a:pPr>
            <a:r>
              <a:rPr b="1" lang="en-IN" sz="2400">
                <a:latin typeface="Arial"/>
                <a:ea typeface="Arial"/>
                <a:cs typeface="Arial"/>
                <a:sym typeface="Arial"/>
              </a:rPr>
              <a:t>Visualization Module:</a:t>
            </a:r>
            <a:br>
              <a:rPr b="1" lang="en-IN" sz="2400">
                <a:latin typeface="Arial"/>
                <a:ea typeface="Arial"/>
                <a:cs typeface="Arial"/>
                <a:sym typeface="Arial"/>
              </a:rPr>
            </a:br>
            <a:r>
              <a:rPr lang="en-IN" sz="2400">
                <a:latin typeface="Arial"/>
                <a:ea typeface="Arial"/>
                <a:cs typeface="Arial"/>
                <a:sym typeface="Arial"/>
              </a:rPr>
              <a:t> Graphically presents recommended meals and their nutritional content.</a:t>
            </a:r>
            <a:endParaRPr sz="2400">
              <a:latin typeface="Arial"/>
              <a:ea typeface="Arial"/>
              <a:cs typeface="Arial"/>
              <a:sym typeface="Arial"/>
            </a:endParaRPr>
          </a:p>
          <a:p>
            <a:pPr indent="-419100" lvl="0" marL="469900" marR="0" rtl="0" algn="l">
              <a:lnSpc>
                <a:spcPct val="100000"/>
              </a:lnSpc>
              <a:spcBef>
                <a:spcPts val="0"/>
              </a:spcBef>
              <a:spcAft>
                <a:spcPts val="0"/>
              </a:spcAft>
              <a:buClr>
                <a:srgbClr val="CC0000"/>
              </a:buClr>
              <a:buSzPts val="2400"/>
              <a:buFont typeface="Noto Sans Symbols"/>
              <a:buChar char="□"/>
            </a:pP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58" name="Google Shape;1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59" name="Google Shape;1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66" name="Google Shape;166;p9"/>
          <p:cNvSpPr txBox="1"/>
          <p:nvPr>
            <p:ph idx="1" type="body"/>
          </p:nvPr>
        </p:nvSpPr>
        <p:spPr>
          <a:xfrm>
            <a:off x="545351" y="1853000"/>
            <a:ext cx="10668000" cy="4267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Verdana"/>
              <a:buChar char="□"/>
            </a:pPr>
            <a:r>
              <a:rPr lang="en-IN" sz="2800">
                <a:solidFill>
                  <a:srgbClr val="000000"/>
                </a:solidFill>
              </a:rPr>
              <a:t>DFD DIAGRAM</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67" name="Google Shape;167;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68" name="Google Shape;168;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9" name="Google Shape;169;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70" name="Google Shape;170;p9"/>
          <p:cNvPicPr preferRelativeResize="0"/>
          <p:nvPr/>
        </p:nvPicPr>
        <p:blipFill>
          <a:blip r:embed="rId3">
            <a:alphaModFix/>
          </a:blip>
          <a:stretch>
            <a:fillRect/>
          </a:stretch>
        </p:blipFill>
        <p:spPr>
          <a:xfrm>
            <a:off x="1877050" y="2820987"/>
            <a:ext cx="8004610" cy="121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