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9" r:id="rId9"/>
    <p:sldId id="270" r:id="rId10"/>
    <p:sldId id="266" r:id="rId11"/>
    <p:sldId id="265" r:id="rId12"/>
    <p:sldId id="267" r:id="rId13"/>
    <p:sldId id="268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3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8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8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7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8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5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5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5A23-DF3F-464F-8CCF-6089132A8508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E3EE-8573-4EE4-9DEE-F6F51B925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6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86742" y="731519"/>
            <a:ext cx="7219406" cy="230832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19050">
                  <a:solidFill>
                    <a:srgbClr val="FFFFFF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Flight Fare Prediction </a:t>
            </a:r>
          </a:p>
          <a:p>
            <a:pPr algn="ctr"/>
            <a:r>
              <a:rPr lang="en-US" sz="4800" b="1" dirty="0" smtClean="0">
                <a:ln w="19050">
                  <a:solidFill>
                    <a:srgbClr val="FFFFFF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</a:p>
          <a:p>
            <a:pPr algn="ctr"/>
            <a:r>
              <a:rPr lang="en-US" sz="4800" b="1" dirty="0" smtClean="0">
                <a:ln w="19050">
                  <a:solidFill>
                    <a:srgbClr val="FFFFFF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ML Techniques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699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8638" y="952092"/>
            <a:ext cx="10515600" cy="2852737"/>
          </a:xfrm>
        </p:spPr>
        <p:txBody>
          <a:bodyPr/>
          <a:lstStyle/>
          <a:p>
            <a:pPr algn="ctr"/>
            <a:r>
              <a:rPr lang="en-US" b="1" dirty="0" smtClean="0"/>
              <a:t>EDA Results &amp; Observations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28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en-US" b="1" dirty="0" smtClean="0"/>
              <a:t>Price Analysis of all Airlines 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8" y="1271452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Inference</a:t>
            </a:r>
            <a:r>
              <a:rPr lang="en-US" sz="2600" b="1" dirty="0"/>
              <a:t>:</a:t>
            </a:r>
            <a:r>
              <a:rPr lang="en-US" sz="2600" dirty="0"/>
              <a:t> Here with the help of the cat plot we are trying to plot the boxplot between the price of the flight and airline and we can conclude that </a:t>
            </a:r>
            <a:r>
              <a:rPr lang="en-US" sz="2600" b="1" dirty="0"/>
              <a:t>Jet Airways has the most outliers in terms of price</a:t>
            </a:r>
            <a:r>
              <a:rPr lang="en-US" sz="2600" dirty="0"/>
              <a:t>.</a:t>
            </a:r>
            <a:endParaRPr lang="en-IN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68" y="1423811"/>
            <a:ext cx="9718765" cy="32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en-US" b="1" dirty="0" smtClean="0"/>
              <a:t>Price Analysis w.r.t Sources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8" y="1271452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Inference: </a:t>
            </a:r>
            <a:r>
              <a:rPr lang="en-US" sz="2400" dirty="0" smtClean="0"/>
              <a:t>Now </a:t>
            </a:r>
            <a:r>
              <a:rPr lang="en-US" sz="2400" dirty="0"/>
              <a:t>with the help of cat plot only we are plotting a box plot between the price of the flight and the source place i.e. </a:t>
            </a:r>
            <a:r>
              <a:rPr lang="en-US" sz="2400" b="1" dirty="0"/>
              <a:t>the place from where passengers will travel to the destination and we can see that </a:t>
            </a:r>
            <a:r>
              <a:rPr lang="en-US" sz="2400" b="1" dirty="0" smtClean="0"/>
              <a:t>Bangalore </a:t>
            </a:r>
            <a:r>
              <a:rPr lang="en-US" sz="2400" b="1" dirty="0"/>
              <a:t>as the source location has the most outliers while Chennai has the least.</a:t>
            </a:r>
            <a:endParaRPr lang="en-IN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68" y="1598448"/>
            <a:ext cx="9751308" cy="32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en-US" b="1" dirty="0" smtClean="0"/>
              <a:t>Price Analysis w.r.t Destinations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8" y="1271452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Inference: </a:t>
            </a:r>
            <a:r>
              <a:rPr lang="en-US" sz="2400" dirty="0" smtClean="0"/>
              <a:t>Here, </a:t>
            </a:r>
            <a:r>
              <a:rPr lang="en-US" sz="2400" dirty="0"/>
              <a:t>we are plotting the box plot with the help of a cat plot between the price of the flight and the destination to which the passenger is travelling and figured out that </a:t>
            </a:r>
            <a:r>
              <a:rPr lang="en-US" sz="2400" b="1" dirty="0"/>
              <a:t>New Delhi has the most outliers and Kolkata has the </a:t>
            </a:r>
            <a:r>
              <a:rPr lang="en-US" sz="2400" b="1" dirty="0" smtClean="0"/>
              <a:t>least.</a:t>
            </a:r>
            <a:endParaRPr lang="en-I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00" y="1562521"/>
            <a:ext cx="9441533" cy="32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en-US" b="1" dirty="0" smtClean="0"/>
              <a:t>Monthly Distribution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8" y="1271452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Inference</a:t>
            </a:r>
            <a:r>
              <a:rPr lang="en-US" sz="2600" b="1" dirty="0" smtClean="0"/>
              <a:t>:</a:t>
            </a:r>
            <a:r>
              <a:rPr lang="en-US" sz="2400" dirty="0"/>
              <a:t> Here in the above graph we have plotted the count plot for journey in a month vs several flights and got to see that </a:t>
            </a:r>
            <a:r>
              <a:rPr lang="en-US" sz="2400" b="1" dirty="0"/>
              <a:t>May has the most number of flights.</a:t>
            </a:r>
            <a:endParaRPr lang="en-IN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25" y="1840092"/>
            <a:ext cx="5883150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en-US" b="1" dirty="0" smtClean="0"/>
              <a:t>Airlines Distribution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8" y="1271452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Inference</a:t>
            </a:r>
            <a:r>
              <a:rPr lang="en-US" sz="2600" b="1" dirty="0" smtClean="0"/>
              <a:t>:</a:t>
            </a:r>
            <a:r>
              <a:rPr lang="en-US" sz="2400" dirty="0"/>
              <a:t> </a:t>
            </a:r>
            <a:r>
              <a:rPr lang="en-US" sz="2400" dirty="0" smtClean="0"/>
              <a:t>Now </a:t>
            </a:r>
            <a:r>
              <a:rPr lang="en-US" sz="2400" dirty="0"/>
              <a:t>from the above graph we can see that between the type of airline and</a:t>
            </a:r>
            <a:r>
              <a:rPr lang="en-US" sz="2400" b="1" dirty="0"/>
              <a:t> count of flights we can see that Jet Airways has the most flight boarded.</a:t>
            </a:r>
            <a:endParaRPr lang="en-I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43" y="1840092"/>
            <a:ext cx="8230313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en-US" b="1" dirty="0" smtClean="0"/>
              <a:t>Correlation Analysis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8" y="1271452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endParaRPr lang="en-US" sz="2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51" y="1825624"/>
            <a:ext cx="6609573" cy="4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en-US" b="1" dirty="0" smtClean="0"/>
              <a:t>Final Outcome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8" y="1271452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had used many algorithms for prepared our ML model i.e., Linear Regression, Decision tree, Random Forest.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all of these, </a:t>
            </a:r>
            <a:r>
              <a:rPr lang="en-US" dirty="0">
                <a:solidFill>
                  <a:schemeClr val="accent4"/>
                </a:solidFill>
              </a:rPr>
              <a:t>Random Forest </a:t>
            </a:r>
            <a:r>
              <a:rPr lang="en-US" dirty="0"/>
              <a:t>gives us the most accurate Predictions. Models' performance using a few metrics are given below: </a:t>
            </a:r>
            <a:endParaRPr lang="en-US" dirty="0" smtClean="0"/>
          </a:p>
          <a:p>
            <a:endParaRPr lang="en-US" b="1" dirty="0" smtClean="0"/>
          </a:p>
          <a:p>
            <a:pPr marL="0" indent="0">
              <a:buNone/>
            </a:pPr>
            <a:r>
              <a:rPr lang="en-IN" u="sng" dirty="0" smtClean="0"/>
              <a:t>RANDOM </a:t>
            </a:r>
            <a:r>
              <a:rPr lang="en-IN" u="sng" dirty="0"/>
              <a:t>FOREST: </a:t>
            </a:r>
            <a:endParaRPr lang="en-IN" u="sng" dirty="0" smtClean="0"/>
          </a:p>
          <a:p>
            <a:pPr marL="0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R2 SCORE : 0.8598264560438941 </a:t>
            </a:r>
            <a:r>
              <a:rPr lang="en-IN" dirty="0" smtClean="0"/>
              <a:t>(~85%)</a:t>
            </a: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/>
              <a:t>MAE </a:t>
            </a:r>
            <a:r>
              <a:rPr lang="en-IN" dirty="0"/>
              <a:t>: 1164.5042333744152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/>
              <a:t>MSE </a:t>
            </a:r>
            <a:r>
              <a:rPr lang="en-IN" dirty="0"/>
              <a:t>: 4043823.6841106885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RMSE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: 2010.3049101804945 </a:t>
            </a:r>
          </a:p>
          <a:p>
            <a:pPr marL="0" indent="0">
              <a:buNone/>
            </a:pPr>
            <a:endParaRPr lang="en-IN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072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2216" y="1126264"/>
            <a:ext cx="10515600" cy="2852737"/>
          </a:xfrm>
        </p:spPr>
        <p:txBody>
          <a:bodyPr/>
          <a:lstStyle/>
          <a:p>
            <a:pPr algn="ctr"/>
            <a:r>
              <a:rPr lang="en-US" b="1" dirty="0" smtClean="0">
                <a:ln w="19050">
                  <a:solidFill>
                    <a:srgbClr val="FFFFFF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THANK YOU !!</a:t>
            </a:r>
            <a:endParaRPr lang="en-IN" b="1" dirty="0">
              <a:ln w="19050">
                <a:solidFill>
                  <a:srgbClr val="FFFFFF"/>
                </a:solidFill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334445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55660"/>
            <a:ext cx="1030877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project aims to develop an application which can predict the flight prices for various flights using different machine learning techniques </a:t>
            </a:r>
            <a:endParaRPr lang="en-IN" dirty="0"/>
          </a:p>
          <a:p>
            <a:r>
              <a:rPr lang="en-US" dirty="0"/>
              <a:t> Airlines utilize different computational methods to extend their income, as an example, demand forecast and </a:t>
            </a:r>
            <a:r>
              <a:rPr lang="en-US" dirty="0" smtClean="0"/>
              <a:t>value </a:t>
            </a:r>
            <a:r>
              <a:rPr lang="en-US" dirty="0"/>
              <a:t>segregation. </a:t>
            </a:r>
            <a:endParaRPr lang="en-IN" dirty="0"/>
          </a:p>
          <a:p>
            <a:r>
              <a:rPr lang="en-US" dirty="0"/>
              <a:t> The proposed system can help save immeasurable rupees of shoppers by proving them the knowledge to book tickets at the correct time. 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9" y="1384665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 (1/2)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55660"/>
            <a:ext cx="10308771" cy="4351338"/>
          </a:xfrm>
        </p:spPr>
        <p:txBody>
          <a:bodyPr>
            <a:normAutofit/>
          </a:bodyPr>
          <a:lstStyle/>
          <a:p>
            <a:r>
              <a:rPr lang="en-US" dirty="0"/>
              <a:t>we've implemented the machine learning life cycle to make a basic web application which is able to predict the flight fare by applying machine learning algorithms on historical flight data 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some python libraries like Pandas, NumPy, Matplotlib, seaborn, and sklearn. Below image shows the number of steps that we followed from the life cycle 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9" y="1384665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Approach(2/2)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91269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 smtClean="0"/>
              <a:t>The image </a:t>
            </a:r>
            <a:r>
              <a:rPr lang="en-US" dirty="0"/>
              <a:t>shows the number of steps that we followed from the life cycle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519" y="1991269"/>
            <a:ext cx="4714554" cy="4000228"/>
          </a:xfrm>
        </p:spPr>
      </p:pic>
      <p:cxnSp>
        <p:nvCxnSpPr>
          <p:cNvPr id="7" name="Straight Connector 6"/>
          <p:cNvCxnSpPr/>
          <p:nvPr/>
        </p:nvCxnSpPr>
        <p:spPr>
          <a:xfrm>
            <a:off x="984069" y="1384665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 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91269"/>
            <a:ext cx="9863046" cy="3684588"/>
          </a:xfrm>
        </p:spPr>
        <p:txBody>
          <a:bodyPr>
            <a:normAutofit/>
          </a:bodyPr>
          <a:lstStyle/>
          <a:p>
            <a:r>
              <a:rPr lang="en-US" dirty="0"/>
              <a:t>Our dataset consists of quite 10,000+ records of information associated with flights and costs. A number of the features of the dataset are source, destination, departure date, point, and number of stops, point in time, prices </a:t>
            </a:r>
            <a:endParaRPr lang="en-US" dirty="0" smtClean="0"/>
          </a:p>
          <a:p>
            <a:r>
              <a:rPr lang="en-US" dirty="0"/>
              <a:t>Within the exploratory data analysis step, we cleaned the dataset by removing the duplicate values and null values. </a:t>
            </a:r>
            <a:endParaRPr lang="en-US" dirty="0" smtClean="0"/>
          </a:p>
          <a:p>
            <a:r>
              <a:rPr lang="en-US" dirty="0"/>
              <a:t>If the null values aren't removed, the accuracy of the model are affected. 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9" y="1384665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 Information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91269"/>
            <a:ext cx="9863046" cy="368458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Airline:</a:t>
            </a:r>
            <a:r>
              <a:rPr lang="en-US" dirty="0"/>
              <a:t> So this column will have all the types of airlines like Indigo, Jet Airways, Air India, and many more.</a:t>
            </a:r>
          </a:p>
          <a:p>
            <a:r>
              <a:rPr lang="en-US" b="1" dirty="0"/>
              <a:t>Date_of_Journey:</a:t>
            </a:r>
            <a:r>
              <a:rPr lang="en-US" dirty="0"/>
              <a:t> This column will let us know about the date on which the passenger’s journey will start.</a:t>
            </a:r>
          </a:p>
          <a:p>
            <a:r>
              <a:rPr lang="en-US" b="1" dirty="0"/>
              <a:t>Source:</a:t>
            </a:r>
            <a:r>
              <a:rPr lang="en-US" dirty="0"/>
              <a:t> This column holds the name of the place from where the passenger’s journey will start.</a:t>
            </a:r>
          </a:p>
          <a:p>
            <a:r>
              <a:rPr lang="en-US" b="1" dirty="0"/>
              <a:t>Destination:</a:t>
            </a:r>
            <a:r>
              <a:rPr lang="en-US" dirty="0"/>
              <a:t> This column holds the name of the place to where passengers wanted to travel.</a:t>
            </a:r>
          </a:p>
          <a:p>
            <a:r>
              <a:rPr lang="en-US" b="1" dirty="0"/>
              <a:t>Route:</a:t>
            </a:r>
            <a:r>
              <a:rPr lang="en-US" dirty="0"/>
              <a:t> Here we can know about that what is the route through which passengers have opted to travel from his/her source to their destination.</a:t>
            </a:r>
          </a:p>
          <a:p>
            <a:r>
              <a:rPr lang="en-US" b="1" dirty="0"/>
              <a:t>Arrival_Time:</a:t>
            </a:r>
            <a:r>
              <a:rPr lang="en-US" dirty="0"/>
              <a:t> Arrival time is when the passenger will reach his/her destination.</a:t>
            </a:r>
          </a:p>
          <a:p>
            <a:r>
              <a:rPr lang="en-US" b="1" dirty="0"/>
              <a:t>Duration: </a:t>
            </a:r>
            <a:r>
              <a:rPr lang="en-US" dirty="0"/>
              <a:t>Duration is the whole period that a flight will take to complete its journey from source to destination.</a:t>
            </a:r>
          </a:p>
          <a:p>
            <a:r>
              <a:rPr lang="en-US" b="1" dirty="0"/>
              <a:t>Total_Stops:</a:t>
            </a:r>
            <a:r>
              <a:rPr lang="en-US" dirty="0"/>
              <a:t> This will let us know in how many places flights will stop there for the flight in the whole journey.</a:t>
            </a:r>
          </a:p>
          <a:p>
            <a:r>
              <a:rPr lang="en-US" b="1" dirty="0"/>
              <a:t>Additional_Info:</a:t>
            </a:r>
            <a:r>
              <a:rPr lang="en-US" dirty="0"/>
              <a:t> In this column, we will get information about food, kind of food, and other amenities.</a:t>
            </a:r>
          </a:p>
          <a:p>
            <a:r>
              <a:rPr lang="en-US" b="1" dirty="0"/>
              <a:t>Price:</a:t>
            </a:r>
            <a:r>
              <a:rPr lang="en-US" dirty="0"/>
              <a:t> Price of the flight for a complete journey including all the expenses before onboarding.</a:t>
            </a:r>
          </a:p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9" y="1384665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Flow</a:t>
            </a:r>
            <a:br>
              <a:rPr lang="en-US" b="1" dirty="0" smtClean="0"/>
            </a:br>
            <a:r>
              <a:rPr lang="en-US" sz="2800" b="1" dirty="0" smtClean="0"/>
              <a:t>(Code Implementation)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91" y="1871483"/>
            <a:ext cx="6392715" cy="4050346"/>
          </a:xfrm>
        </p:spPr>
      </p:pic>
      <p:cxnSp>
        <p:nvCxnSpPr>
          <p:cNvPr id="7" name="Straight Connector 6"/>
          <p:cNvCxnSpPr/>
          <p:nvPr/>
        </p:nvCxnSpPr>
        <p:spPr>
          <a:xfrm>
            <a:off x="984069" y="1602388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8638" y="952092"/>
            <a:ext cx="10515600" cy="2852737"/>
          </a:xfrm>
        </p:spPr>
        <p:txBody>
          <a:bodyPr/>
          <a:lstStyle/>
          <a:p>
            <a:pPr algn="ctr"/>
            <a:r>
              <a:rPr lang="en-US" b="1" dirty="0" smtClean="0"/>
              <a:t>Data </a:t>
            </a:r>
            <a:r>
              <a:rPr lang="en-US" b="1" dirty="0" smtClean="0"/>
              <a:t>Pre-Processing </a:t>
            </a:r>
            <a:br>
              <a:rPr lang="en-US" b="1" dirty="0" smtClean="0"/>
            </a:br>
            <a:r>
              <a:rPr lang="en-US" b="1" dirty="0" smtClean="0"/>
              <a:t>steps Performed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60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en-US" b="1" dirty="0" smtClean="0"/>
              <a:t>Price Analysis w.r.t Destinations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4068" y="1271452"/>
            <a:ext cx="9718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As part of Data cleaning we processed the data as mentioned below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Null Values Handling or Imputation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Date time Conversions &amp; Type Casting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One-Hot Encoding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Label Encoding</a:t>
            </a:r>
            <a:endParaRPr lang="en-I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New features derivations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Dropping duplicated features by some means. (Ex: After Dummies creation dropping actual feature)</a:t>
            </a:r>
          </a:p>
        </p:txBody>
      </p:sp>
    </p:spTree>
    <p:extLst>
      <p:ext uri="{BB962C8B-B14F-4D97-AF65-F5344CB8AC3E}">
        <p14:creationId xmlns:p14="http://schemas.microsoft.com/office/powerpoint/2010/main" val="4568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456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Objective</vt:lpstr>
      <vt:lpstr>Approach (1/2)</vt:lpstr>
      <vt:lpstr>Approach(2/2)</vt:lpstr>
      <vt:lpstr>Description </vt:lpstr>
      <vt:lpstr>Dataset Information</vt:lpstr>
      <vt:lpstr>Design Flow (Code Implementation)</vt:lpstr>
      <vt:lpstr>Data Pre-Processing  steps Performed</vt:lpstr>
      <vt:lpstr>Price Analysis w.r.t Destinations</vt:lpstr>
      <vt:lpstr>EDA Results &amp; Observations</vt:lpstr>
      <vt:lpstr>Price Analysis of all Airlines </vt:lpstr>
      <vt:lpstr>Price Analysis w.r.t Sources</vt:lpstr>
      <vt:lpstr>Price Analysis w.r.t Destinations</vt:lpstr>
      <vt:lpstr>Monthly Distribution</vt:lpstr>
      <vt:lpstr>Airlines Distribution</vt:lpstr>
      <vt:lpstr>Correlation Analysis</vt:lpstr>
      <vt:lpstr>Final Outcome</vt:lpstr>
      <vt:lpstr>  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Fare Prediction Using ML Techniques</dc:title>
  <dc:creator>Microsoft account</dc:creator>
  <cp:lastModifiedBy>Microsoft account</cp:lastModifiedBy>
  <cp:revision>8</cp:revision>
  <dcterms:created xsi:type="dcterms:W3CDTF">2022-12-11T12:27:53Z</dcterms:created>
  <dcterms:modified xsi:type="dcterms:W3CDTF">2022-12-11T13:37:16Z</dcterms:modified>
</cp:coreProperties>
</file>