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notesSlides/notesSlide1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311" r:id="rId3"/>
    <p:sldId id="321" r:id="rId4"/>
    <p:sldId id="313" r:id="rId5"/>
    <p:sldId id="293" r:id="rId6"/>
    <p:sldId id="332" r:id="rId7"/>
    <p:sldId id="294" r:id="rId8"/>
    <p:sldId id="295" r:id="rId9"/>
    <p:sldId id="296" r:id="rId10"/>
    <p:sldId id="316" r:id="rId11"/>
    <p:sldId id="299" r:id="rId12"/>
    <p:sldId id="314" r:id="rId13"/>
    <p:sldId id="317" r:id="rId14"/>
    <p:sldId id="300" r:id="rId15"/>
    <p:sldId id="327" r:id="rId16"/>
    <p:sldId id="324" r:id="rId17"/>
    <p:sldId id="333" r:id="rId18"/>
    <p:sldId id="334" r:id="rId19"/>
    <p:sldId id="335" r:id="rId20"/>
    <p:sldId id="336" r:id="rId21"/>
    <p:sldId id="337" r:id="rId22"/>
    <p:sldId id="338" r:id="rId23"/>
    <p:sldId id="307" r:id="rId24"/>
    <p:sldId id="329" r:id="rId25"/>
    <p:sldId id="310" r:id="rId26"/>
    <p:sldId id="331" r:id="rId27"/>
  </p:sldIdLst>
  <p:sldSz cx="9144000" cy="5143500" type="screen16x9"/>
  <p:notesSz cx="6858000" cy="9144000"/>
  <p:embeddedFontLst>
    <p:embeddedFont>
      <p:font typeface="Fira Sans" panose="020B0503050000020004" pitchFamily="34" charset="0"/>
      <p:regular r:id="rId29"/>
      <p:bold r:id="rId30"/>
      <p:italic r:id="rId31"/>
      <p:boldItalic r:id="rId32"/>
    </p:embeddedFont>
    <p:embeddedFont>
      <p:font typeface="Fira Sans Extra Condensed" panose="020F0502020204030204" pitchFamily="34" charset="0"/>
      <p:regular r:id="rId33"/>
      <p:bold r:id="rId34"/>
      <p:italic r:id="rId35"/>
      <p:boldItalic r:id="rId36"/>
    </p:embeddedFont>
    <p:embeddedFont>
      <p:font typeface="Fira Sans Medium" panose="020F050202020403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6BF"/>
    <a:srgbClr val="A1EAB1"/>
    <a:srgbClr val="5CCCCE"/>
    <a:srgbClr val="D0F1D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8"/>
    <p:restoredTop sz="80408"/>
  </p:normalViewPr>
  <p:slideViewPr>
    <p:cSldViewPr snapToGrid="0" snapToObjects="1">
      <p:cViewPr varScale="1">
        <p:scale>
          <a:sx n="130" d="100"/>
          <a:sy n="130" d="100"/>
        </p:scale>
        <p:origin x="1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Users/RyanPaw/Documents/CAREER/INTERVIEW%20PREP/Department%20Case%20Study_RP.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[Department Case Study_RP.xlsx]Suggestion1!PivotTable1</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Suggestion1!$D$4</c:f>
              <c:strCache>
                <c:ptCount val="1"/>
                <c:pt idx="0">
                  <c:v>Total</c:v>
                </c:pt>
              </c:strCache>
            </c:strRef>
          </c:tx>
          <c:spPr>
            <a:solidFill>
              <a:schemeClr val="accent1"/>
            </a:solidFill>
            <a:ln>
              <a:noFill/>
            </a:ln>
            <a:effectLst/>
          </c:spPr>
          <c:invertIfNegative val="0"/>
          <c:cat>
            <c:strRef>
              <c:f>Suggestion1!$C$5:$C$9</c:f>
              <c:strCache>
                <c:ptCount val="4"/>
                <c:pt idx="0">
                  <c:v>Modesto</c:v>
                </c:pt>
                <c:pt idx="1">
                  <c:v>Manteca</c:v>
                </c:pt>
                <c:pt idx="2">
                  <c:v>Stockton</c:v>
                </c:pt>
                <c:pt idx="3">
                  <c:v>Tracy</c:v>
                </c:pt>
              </c:strCache>
            </c:strRef>
          </c:cat>
          <c:val>
            <c:numRef>
              <c:f>Suggestion1!$D$5:$D$9</c:f>
              <c:numCache>
                <c:formatCode>#,##0.00</c:formatCode>
                <c:ptCount val="4"/>
                <c:pt idx="0">
                  <c:v>16.399999999999999</c:v>
                </c:pt>
                <c:pt idx="1">
                  <c:v>0</c:v>
                </c:pt>
                <c:pt idx="2">
                  <c:v>-2.3999999999999995</c:v>
                </c:pt>
                <c:pt idx="3">
                  <c:v>-3.5999999999999992</c:v>
                </c:pt>
              </c:numCache>
            </c:numRef>
          </c:val>
          <c:extLst>
            <c:ext xmlns:c16="http://schemas.microsoft.com/office/drawing/2014/chart" uri="{C3380CC4-5D6E-409C-BE32-E72D297353CC}">
              <c16:uniqueId val="{00000000-009B-4143-9069-3539A8A0E21F}"/>
            </c:ext>
          </c:extLst>
        </c:ser>
        <c:dLbls>
          <c:showLegendKey val="0"/>
          <c:showVal val="0"/>
          <c:showCatName val="0"/>
          <c:showSerName val="0"/>
          <c:showPercent val="0"/>
          <c:showBubbleSize val="0"/>
        </c:dLbls>
        <c:gapWidth val="33"/>
        <c:overlap val="-30"/>
        <c:axId val="883569456"/>
        <c:axId val="659853680"/>
      </c:barChart>
      <c:catAx>
        <c:axId val="88356945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Facility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853680"/>
        <c:crosses val="autoZero"/>
        <c:auto val="1"/>
        <c:lblAlgn val="ctr"/>
        <c:lblOffset val="100"/>
        <c:noMultiLvlLbl val="0"/>
      </c:catAx>
      <c:valAx>
        <c:axId val="659853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In-Clinic Hours Remaining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356945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[Department Case Study_RP.xlsx]Suggestion4!PivotTable3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Suggestion4!$D$4</c:f>
              <c:strCache>
                <c:ptCount val="1"/>
                <c:pt idx="0">
                  <c:v>Total</c:v>
                </c:pt>
              </c:strCache>
            </c:strRef>
          </c:tx>
          <c:spPr>
            <a:solidFill>
              <a:schemeClr val="accent1"/>
            </a:solidFill>
            <a:ln>
              <a:noFill/>
            </a:ln>
            <a:effectLst/>
          </c:spPr>
          <c:invertIfNegative val="0"/>
          <c:cat>
            <c:strRef>
              <c:f>Suggestion4!$C$5:$C$9</c:f>
              <c:strCache>
                <c:ptCount val="4"/>
                <c:pt idx="0">
                  <c:v>Modesto</c:v>
                </c:pt>
                <c:pt idx="1">
                  <c:v>Tracy</c:v>
                </c:pt>
                <c:pt idx="2">
                  <c:v>Manteca</c:v>
                </c:pt>
                <c:pt idx="3">
                  <c:v>Stockton</c:v>
                </c:pt>
              </c:strCache>
            </c:strRef>
          </c:cat>
          <c:val>
            <c:numRef>
              <c:f>Suggestion4!$D$5:$D$9</c:f>
              <c:numCache>
                <c:formatCode>_(* #,##0.0_);_(* \(#,##0.0\);_(* "-"??_);_(@_)</c:formatCode>
                <c:ptCount val="4"/>
                <c:pt idx="0">
                  <c:v>22.581939799331135</c:v>
                </c:pt>
                <c:pt idx="1">
                  <c:v>22.153846153846199</c:v>
                </c:pt>
                <c:pt idx="2">
                  <c:v>21.769407211360601</c:v>
                </c:pt>
                <c:pt idx="3">
                  <c:v>21.370962178775763</c:v>
                </c:pt>
              </c:numCache>
            </c:numRef>
          </c:val>
          <c:extLst>
            <c:ext xmlns:c16="http://schemas.microsoft.com/office/drawing/2014/chart" uri="{C3380CC4-5D6E-409C-BE32-E72D297353CC}">
              <c16:uniqueId val="{00000000-B24C-9D4D-8667-0820E96B5884}"/>
            </c:ext>
          </c:extLst>
        </c:ser>
        <c:dLbls>
          <c:showLegendKey val="0"/>
          <c:showVal val="0"/>
          <c:showCatName val="0"/>
          <c:showSerName val="0"/>
          <c:showPercent val="0"/>
          <c:showBubbleSize val="0"/>
        </c:dLbls>
        <c:gapWidth val="33"/>
        <c:axId val="788206816"/>
        <c:axId val="787771536"/>
      </c:barChart>
      <c:catAx>
        <c:axId val="78820681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Facility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771536"/>
        <c:crosses val="autoZero"/>
        <c:auto val="1"/>
        <c:lblAlgn val="ctr"/>
        <c:lblOffset val="100"/>
        <c:noMultiLvlLbl val="0"/>
      </c:catAx>
      <c:valAx>
        <c:axId val="78777153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Spent (Min)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20681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Series1</c:v>
          </c:tx>
          <c:spPr>
            <a:solidFill>
              <a:srgbClr val="4CB6BF"/>
            </a:solidFill>
            <a:ln>
              <a:noFill/>
            </a:ln>
            <a:effectLst/>
          </c:spPr>
          <c:invertIfNegative val="0"/>
          <c:dPt>
            <c:idx val="0"/>
            <c:invertIfNegative val="0"/>
            <c:bubble3D val="0"/>
            <c:spPr>
              <a:solidFill>
                <a:srgbClr val="4CB6BF"/>
              </a:solidFill>
              <a:ln>
                <a:noFill/>
              </a:ln>
              <a:effectLst/>
            </c:spPr>
            <c:extLst>
              <c:ext xmlns:c16="http://schemas.microsoft.com/office/drawing/2014/chart" uri="{C3380CC4-5D6E-409C-BE32-E72D297353CC}">
                <c16:uniqueId val="{00000001-B782-DD40-92FC-063464D56A14}"/>
              </c:ext>
            </c:extLst>
          </c:dPt>
          <c:dPt>
            <c:idx val="2"/>
            <c:invertIfNegative val="0"/>
            <c:bubble3D val="0"/>
            <c:spPr>
              <a:solidFill>
                <a:srgbClr val="4CB6BF"/>
              </a:solidFill>
              <a:ln>
                <a:noFill/>
              </a:ln>
              <a:effectLst/>
            </c:spPr>
            <c:extLst>
              <c:ext xmlns:c16="http://schemas.microsoft.com/office/drawing/2014/chart" uri="{C3380CC4-5D6E-409C-BE32-E72D297353CC}">
                <c16:uniqueId val="{00000003-B782-DD40-92FC-063464D56A14}"/>
              </c:ext>
            </c:extLst>
          </c:dPt>
          <c:dPt>
            <c:idx val="3"/>
            <c:invertIfNegative val="0"/>
            <c:bubble3D val="0"/>
            <c:spPr>
              <a:solidFill>
                <a:srgbClr val="4CB6BF"/>
              </a:solidFill>
              <a:ln>
                <a:noFill/>
              </a:ln>
              <a:effectLst/>
            </c:spPr>
            <c:extLst>
              <c:ext xmlns:c16="http://schemas.microsoft.com/office/drawing/2014/chart" uri="{C3380CC4-5D6E-409C-BE32-E72D297353CC}">
                <c16:uniqueId val="{00000005-B782-DD40-92FC-063464D56A14}"/>
              </c:ext>
            </c:extLst>
          </c:dPt>
          <c:cat>
            <c:strLit>
              <c:ptCount val="4"/>
              <c:pt idx="0">
                <c:v>Modesto</c:v>
              </c:pt>
              <c:pt idx="1">
                <c:v>Manteca</c:v>
              </c:pt>
              <c:pt idx="2">
                <c:v>Stockton</c:v>
              </c:pt>
              <c:pt idx="3">
                <c:v>Tracy</c:v>
              </c:pt>
            </c:strLit>
          </c:cat>
          <c:val>
            <c:numLit>
              <c:formatCode>General</c:formatCode>
              <c:ptCount val="4"/>
              <c:pt idx="0">
                <c:v>43.066017316017302</c:v>
              </c:pt>
              <c:pt idx="1">
                <c:v>0</c:v>
              </c:pt>
              <c:pt idx="2">
                <c:v>-4.4149305555555607</c:v>
              </c:pt>
              <c:pt idx="3">
                <c:v>-9.7500000000000391</c:v>
              </c:pt>
            </c:numLit>
          </c:val>
          <c:extLst>
            <c:ext xmlns:c16="http://schemas.microsoft.com/office/drawing/2014/chart" uri="{C3380CC4-5D6E-409C-BE32-E72D297353CC}">
              <c16:uniqueId val="{00000006-B782-DD40-92FC-063464D56A14}"/>
            </c:ext>
          </c:extLst>
        </c:ser>
        <c:dLbls>
          <c:showLegendKey val="0"/>
          <c:showVal val="0"/>
          <c:showCatName val="0"/>
          <c:showSerName val="0"/>
          <c:showPercent val="0"/>
          <c:showBubbleSize val="0"/>
        </c:dLbls>
        <c:gapWidth val="33"/>
        <c:overlap val="-30"/>
        <c:axId val="2051575904"/>
        <c:axId val="725546720"/>
      </c:barChart>
      <c:catAx>
        <c:axId val="2051575904"/>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Facility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546720"/>
        <c:crosses val="autoZero"/>
        <c:auto val="1"/>
        <c:lblAlgn val="ctr"/>
        <c:lblOffset val="100"/>
        <c:noMultiLvlLbl val="0"/>
      </c:catAx>
      <c:valAx>
        <c:axId val="725546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Estimated Number of Weekly Appts Available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15759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CenValleyAnalysis!$B$25</c:f>
              <c:strCache>
                <c:ptCount val="1"/>
                <c:pt idx="0">
                  <c:v>My Experience</c:v>
                </c:pt>
              </c:strCache>
            </c:strRef>
          </c:tx>
          <c:spPr>
            <a:ln w="28575" cap="rnd">
              <a:solidFill>
                <a:schemeClr val="accent1"/>
              </a:solidFill>
              <a:round/>
            </a:ln>
            <a:effectLst/>
          </c:spPr>
          <c:marker>
            <c:symbol val="none"/>
          </c:marker>
          <c:cat>
            <c:numRef>
              <c:f>CenValleyAnalysis!$A$26:$A$39</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CenValleyAnalysis!$B$26:$B$39</c:f>
              <c:numCache>
                <c:formatCode>0.00</c:formatCode>
                <c:ptCount val="14"/>
                <c:pt idx="0">
                  <c:v>0.92</c:v>
                </c:pt>
                <c:pt idx="1">
                  <c:v>0.92</c:v>
                </c:pt>
                <c:pt idx="2">
                  <c:v>0.95</c:v>
                </c:pt>
                <c:pt idx="3">
                  <c:v>0.93</c:v>
                </c:pt>
                <c:pt idx="4">
                  <c:v>0.93</c:v>
                </c:pt>
                <c:pt idx="5">
                  <c:v>0.9</c:v>
                </c:pt>
                <c:pt idx="6">
                  <c:v>0.88</c:v>
                </c:pt>
                <c:pt idx="7">
                  <c:v>0.87</c:v>
                </c:pt>
                <c:pt idx="8">
                  <c:v>0.88</c:v>
                </c:pt>
                <c:pt idx="9">
                  <c:v>0.89</c:v>
                </c:pt>
                <c:pt idx="10">
                  <c:v>0.92</c:v>
                </c:pt>
                <c:pt idx="11">
                  <c:v>0.87</c:v>
                </c:pt>
                <c:pt idx="12">
                  <c:v>0.89</c:v>
                </c:pt>
                <c:pt idx="13">
                  <c:v>0.9</c:v>
                </c:pt>
              </c:numCache>
            </c:numRef>
          </c:val>
          <c:smooth val="0"/>
          <c:extLst>
            <c:ext xmlns:c16="http://schemas.microsoft.com/office/drawing/2014/chart" uri="{C3380CC4-5D6E-409C-BE32-E72D297353CC}">
              <c16:uniqueId val="{00000000-E968-6A4B-8E57-E8E4C56FC7A5}"/>
            </c:ext>
          </c:extLst>
        </c:ser>
        <c:ser>
          <c:idx val="1"/>
          <c:order val="1"/>
          <c:tx>
            <c:strRef>
              <c:f>CenValleyAnalysis!$C$25</c:f>
              <c:strCache>
                <c:ptCount val="1"/>
                <c:pt idx="0">
                  <c:v>Target</c:v>
                </c:pt>
              </c:strCache>
            </c:strRef>
          </c:tx>
          <c:spPr>
            <a:ln w="28575" cap="rnd">
              <a:solidFill>
                <a:schemeClr val="accent5">
                  <a:lumMod val="50000"/>
                </a:schemeClr>
              </a:solidFill>
              <a:prstDash val="sysDash"/>
              <a:round/>
            </a:ln>
            <a:effectLst/>
          </c:spPr>
          <c:marker>
            <c:symbol val="none"/>
          </c:marker>
          <c:cat>
            <c:numRef>
              <c:f>CenValleyAnalysis!$A$26:$A$39</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CenValleyAnalysis!$C$26:$C$39</c:f>
              <c:numCache>
                <c:formatCode>0.00</c:formatCode>
                <c:ptCount val="14"/>
                <c:pt idx="0">
                  <c:v>0.9</c:v>
                </c:pt>
                <c:pt idx="1">
                  <c:v>0.9</c:v>
                </c:pt>
                <c:pt idx="2">
                  <c:v>0.9</c:v>
                </c:pt>
                <c:pt idx="3">
                  <c:v>0.9</c:v>
                </c:pt>
                <c:pt idx="4">
                  <c:v>0.9</c:v>
                </c:pt>
                <c:pt idx="5">
                  <c:v>0.9</c:v>
                </c:pt>
                <c:pt idx="6">
                  <c:v>0.9</c:v>
                </c:pt>
                <c:pt idx="7">
                  <c:v>0.9</c:v>
                </c:pt>
                <c:pt idx="8">
                  <c:v>0.9</c:v>
                </c:pt>
                <c:pt idx="9">
                  <c:v>0.9</c:v>
                </c:pt>
                <c:pt idx="10">
                  <c:v>0.9</c:v>
                </c:pt>
                <c:pt idx="11">
                  <c:v>0.9</c:v>
                </c:pt>
                <c:pt idx="12">
                  <c:v>0.9</c:v>
                </c:pt>
                <c:pt idx="13">
                  <c:v>0.9</c:v>
                </c:pt>
              </c:numCache>
            </c:numRef>
          </c:val>
          <c:smooth val="0"/>
          <c:extLst>
            <c:ext xmlns:c16="http://schemas.microsoft.com/office/drawing/2014/chart" uri="{C3380CC4-5D6E-409C-BE32-E72D297353CC}">
              <c16:uniqueId val="{00000001-E968-6A4B-8E57-E8E4C56FC7A5}"/>
            </c:ext>
          </c:extLst>
        </c:ser>
        <c:dLbls>
          <c:showLegendKey val="0"/>
          <c:showVal val="0"/>
          <c:showCatName val="0"/>
          <c:showSerName val="0"/>
          <c:showPercent val="0"/>
          <c:showBubbleSize val="0"/>
        </c:dLbls>
        <c:smooth val="0"/>
        <c:axId val="663201824"/>
        <c:axId val="1305615920"/>
      </c:lineChart>
      <c:dateAx>
        <c:axId val="6632018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5615920"/>
        <c:crosses val="autoZero"/>
        <c:auto val="1"/>
        <c:lblOffset val="100"/>
        <c:baseTimeUnit val="months"/>
      </c:dateAx>
      <c:valAx>
        <c:axId val="130561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My Experience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3201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CenValleyAnalysis!$B$42</c:f>
              <c:strCache>
                <c:ptCount val="1"/>
                <c:pt idx="0">
                  <c:v>My Convenience</c:v>
                </c:pt>
              </c:strCache>
            </c:strRef>
          </c:tx>
          <c:spPr>
            <a:ln w="28575" cap="rnd">
              <a:solidFill>
                <a:schemeClr val="accent1"/>
              </a:solidFill>
              <a:round/>
            </a:ln>
            <a:effectLst/>
          </c:spPr>
          <c:marker>
            <c:symbol val="none"/>
          </c:marker>
          <c:cat>
            <c:numRef>
              <c:f>CenValleyAnalysis!$A$43:$A$56</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CenValleyAnalysis!$B$43:$B$56</c:f>
              <c:numCache>
                <c:formatCode>0.00</c:formatCode>
                <c:ptCount val="14"/>
                <c:pt idx="0">
                  <c:v>0.86</c:v>
                </c:pt>
                <c:pt idx="1">
                  <c:v>0.87</c:v>
                </c:pt>
                <c:pt idx="2">
                  <c:v>0.88</c:v>
                </c:pt>
                <c:pt idx="3">
                  <c:v>0.86</c:v>
                </c:pt>
                <c:pt idx="4">
                  <c:v>0.85</c:v>
                </c:pt>
                <c:pt idx="5">
                  <c:v>0.82</c:v>
                </c:pt>
                <c:pt idx="6">
                  <c:v>0.8</c:v>
                </c:pt>
                <c:pt idx="7">
                  <c:v>0.81</c:v>
                </c:pt>
                <c:pt idx="8">
                  <c:v>0.83</c:v>
                </c:pt>
                <c:pt idx="9">
                  <c:v>0.82</c:v>
                </c:pt>
                <c:pt idx="10">
                  <c:v>0.85</c:v>
                </c:pt>
                <c:pt idx="11">
                  <c:v>0.8</c:v>
                </c:pt>
                <c:pt idx="12">
                  <c:v>0.84</c:v>
                </c:pt>
                <c:pt idx="13">
                  <c:v>0.85</c:v>
                </c:pt>
              </c:numCache>
            </c:numRef>
          </c:val>
          <c:smooth val="0"/>
          <c:extLst>
            <c:ext xmlns:c16="http://schemas.microsoft.com/office/drawing/2014/chart" uri="{C3380CC4-5D6E-409C-BE32-E72D297353CC}">
              <c16:uniqueId val="{00000000-9064-F34A-9FF7-1CC7B31D820A}"/>
            </c:ext>
          </c:extLst>
        </c:ser>
        <c:ser>
          <c:idx val="1"/>
          <c:order val="1"/>
          <c:tx>
            <c:strRef>
              <c:f>CenValleyAnalysis!$C$42</c:f>
              <c:strCache>
                <c:ptCount val="1"/>
                <c:pt idx="0">
                  <c:v>Target</c:v>
                </c:pt>
              </c:strCache>
            </c:strRef>
          </c:tx>
          <c:spPr>
            <a:ln w="28575" cap="rnd">
              <a:solidFill>
                <a:schemeClr val="accent5">
                  <a:lumMod val="50000"/>
                </a:schemeClr>
              </a:solidFill>
              <a:prstDash val="sysDash"/>
              <a:round/>
            </a:ln>
            <a:effectLst/>
          </c:spPr>
          <c:marker>
            <c:symbol val="none"/>
          </c:marker>
          <c:cat>
            <c:numRef>
              <c:f>CenValleyAnalysis!$A$43:$A$56</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CenValleyAnalysis!$C$43:$C$56</c:f>
              <c:numCache>
                <c:formatCode>General</c:formatCode>
                <c:ptCount val="14"/>
                <c:pt idx="0">
                  <c:v>0.85</c:v>
                </c:pt>
                <c:pt idx="1">
                  <c:v>0.85</c:v>
                </c:pt>
                <c:pt idx="2">
                  <c:v>0.85</c:v>
                </c:pt>
                <c:pt idx="3">
                  <c:v>0.85</c:v>
                </c:pt>
                <c:pt idx="4">
                  <c:v>0.85</c:v>
                </c:pt>
                <c:pt idx="5">
                  <c:v>0.85</c:v>
                </c:pt>
                <c:pt idx="6">
                  <c:v>0.85</c:v>
                </c:pt>
                <c:pt idx="7">
                  <c:v>0.85</c:v>
                </c:pt>
                <c:pt idx="8">
                  <c:v>0.85</c:v>
                </c:pt>
                <c:pt idx="9">
                  <c:v>0.85</c:v>
                </c:pt>
                <c:pt idx="10">
                  <c:v>0.85</c:v>
                </c:pt>
                <c:pt idx="11">
                  <c:v>0.85</c:v>
                </c:pt>
                <c:pt idx="12">
                  <c:v>0.85</c:v>
                </c:pt>
                <c:pt idx="13">
                  <c:v>0.85</c:v>
                </c:pt>
              </c:numCache>
            </c:numRef>
          </c:val>
          <c:smooth val="0"/>
          <c:extLst>
            <c:ext xmlns:c16="http://schemas.microsoft.com/office/drawing/2014/chart" uri="{C3380CC4-5D6E-409C-BE32-E72D297353CC}">
              <c16:uniqueId val="{00000001-9064-F34A-9FF7-1CC7B31D820A}"/>
            </c:ext>
          </c:extLst>
        </c:ser>
        <c:dLbls>
          <c:showLegendKey val="0"/>
          <c:showVal val="0"/>
          <c:showCatName val="0"/>
          <c:showSerName val="0"/>
          <c:showPercent val="0"/>
          <c:showBubbleSize val="0"/>
        </c:dLbls>
        <c:smooth val="0"/>
        <c:axId val="1305542128"/>
        <c:axId val="831402352"/>
      </c:lineChart>
      <c:dateAx>
        <c:axId val="130554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402352"/>
        <c:crosses val="autoZero"/>
        <c:auto val="1"/>
        <c:lblOffset val="100"/>
        <c:baseTimeUnit val="months"/>
      </c:dateAx>
      <c:valAx>
        <c:axId val="83140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My Convenience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5542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CenValleyAnalysis!$B$59</c:f>
              <c:strCache>
                <c:ptCount val="1"/>
                <c:pt idx="0">
                  <c:v>My Physician</c:v>
                </c:pt>
              </c:strCache>
            </c:strRef>
          </c:tx>
          <c:spPr>
            <a:ln w="28575" cap="rnd">
              <a:solidFill>
                <a:schemeClr val="accent1"/>
              </a:solidFill>
              <a:round/>
            </a:ln>
            <a:effectLst/>
          </c:spPr>
          <c:marker>
            <c:symbol val="none"/>
          </c:marker>
          <c:cat>
            <c:numRef>
              <c:f>CenValleyAnalysis!$A$60:$A$73</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CenValleyAnalysis!$B$60:$B$73</c:f>
              <c:numCache>
                <c:formatCode>0.00</c:formatCode>
                <c:ptCount val="14"/>
                <c:pt idx="0">
                  <c:v>0.82</c:v>
                </c:pt>
                <c:pt idx="1">
                  <c:v>0.84</c:v>
                </c:pt>
                <c:pt idx="2">
                  <c:v>0.86</c:v>
                </c:pt>
                <c:pt idx="3">
                  <c:v>0.83</c:v>
                </c:pt>
                <c:pt idx="4">
                  <c:v>0.82</c:v>
                </c:pt>
                <c:pt idx="5">
                  <c:v>0.8</c:v>
                </c:pt>
                <c:pt idx="6">
                  <c:v>0.79</c:v>
                </c:pt>
                <c:pt idx="7">
                  <c:v>0.79</c:v>
                </c:pt>
                <c:pt idx="8">
                  <c:v>0.82</c:v>
                </c:pt>
                <c:pt idx="9">
                  <c:v>0.83</c:v>
                </c:pt>
                <c:pt idx="10">
                  <c:v>0.83</c:v>
                </c:pt>
                <c:pt idx="11">
                  <c:v>0.76</c:v>
                </c:pt>
                <c:pt idx="12">
                  <c:v>0.85</c:v>
                </c:pt>
                <c:pt idx="13">
                  <c:v>0.82</c:v>
                </c:pt>
              </c:numCache>
            </c:numRef>
          </c:val>
          <c:smooth val="0"/>
          <c:extLst>
            <c:ext xmlns:c16="http://schemas.microsoft.com/office/drawing/2014/chart" uri="{C3380CC4-5D6E-409C-BE32-E72D297353CC}">
              <c16:uniqueId val="{00000000-D13B-FA4E-BB14-D73EC8863AC1}"/>
            </c:ext>
          </c:extLst>
        </c:ser>
        <c:ser>
          <c:idx val="1"/>
          <c:order val="1"/>
          <c:tx>
            <c:strRef>
              <c:f>CenValleyAnalysis!$C$59</c:f>
              <c:strCache>
                <c:ptCount val="1"/>
                <c:pt idx="0">
                  <c:v>Target</c:v>
                </c:pt>
              </c:strCache>
            </c:strRef>
          </c:tx>
          <c:spPr>
            <a:ln w="28575" cap="rnd">
              <a:solidFill>
                <a:schemeClr val="accent5">
                  <a:lumMod val="50000"/>
                </a:schemeClr>
              </a:solidFill>
              <a:prstDash val="sysDash"/>
              <a:round/>
            </a:ln>
            <a:effectLst/>
          </c:spPr>
          <c:marker>
            <c:symbol val="none"/>
          </c:marker>
          <c:cat>
            <c:numRef>
              <c:f>CenValleyAnalysis!$A$60:$A$73</c:f>
              <c:numCache>
                <c:formatCode>mmm\-yy</c:formatCode>
                <c:ptCount val="14"/>
                <c:pt idx="0">
                  <c:v>43040</c:v>
                </c:pt>
                <c:pt idx="1">
                  <c:v>43070</c:v>
                </c:pt>
                <c:pt idx="2">
                  <c:v>43101</c:v>
                </c:pt>
                <c:pt idx="3">
                  <c:v>43132</c:v>
                </c:pt>
                <c:pt idx="4">
                  <c:v>43160</c:v>
                </c:pt>
                <c:pt idx="5">
                  <c:v>43191</c:v>
                </c:pt>
                <c:pt idx="6">
                  <c:v>43221</c:v>
                </c:pt>
                <c:pt idx="7">
                  <c:v>43252</c:v>
                </c:pt>
                <c:pt idx="8">
                  <c:v>43282</c:v>
                </c:pt>
                <c:pt idx="9">
                  <c:v>43313</c:v>
                </c:pt>
                <c:pt idx="10">
                  <c:v>43344</c:v>
                </c:pt>
                <c:pt idx="11">
                  <c:v>43374</c:v>
                </c:pt>
                <c:pt idx="12">
                  <c:v>43405</c:v>
                </c:pt>
                <c:pt idx="13">
                  <c:v>43435</c:v>
                </c:pt>
              </c:numCache>
            </c:numRef>
          </c:cat>
          <c:val>
            <c:numRef>
              <c:f>CenValleyAnalysis!$C$60:$C$73</c:f>
              <c:numCache>
                <c:formatCode>General</c:formatCode>
                <c:ptCount val="14"/>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numCache>
            </c:numRef>
          </c:val>
          <c:smooth val="0"/>
          <c:extLst>
            <c:ext xmlns:c16="http://schemas.microsoft.com/office/drawing/2014/chart" uri="{C3380CC4-5D6E-409C-BE32-E72D297353CC}">
              <c16:uniqueId val="{00000001-D13B-FA4E-BB14-D73EC8863AC1}"/>
            </c:ext>
          </c:extLst>
        </c:ser>
        <c:dLbls>
          <c:showLegendKey val="0"/>
          <c:showVal val="0"/>
          <c:showCatName val="0"/>
          <c:showSerName val="0"/>
          <c:showPercent val="0"/>
          <c:showBubbleSize val="0"/>
        </c:dLbls>
        <c:smooth val="0"/>
        <c:axId val="1306513616"/>
        <c:axId val="750428576"/>
      </c:lineChart>
      <c:dateAx>
        <c:axId val="13065136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0428576"/>
        <c:crosses val="autoZero"/>
        <c:auto val="1"/>
        <c:lblOffset val="100"/>
        <c:baseTimeUnit val="months"/>
      </c:dateAx>
      <c:valAx>
        <c:axId val="750428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My Physician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513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My Experience</c:v>
          </c:tx>
          <c:spPr>
            <a:ln w="28575" cap="rnd">
              <a:solidFill>
                <a:schemeClr val="accent1"/>
              </a:solidFill>
              <a:round/>
            </a:ln>
            <a:effectLst/>
          </c:spPr>
          <c:marker>
            <c:symbol val="none"/>
          </c:marker>
          <c:cat>
            <c:strRef>
              <c:f>NorCalAnalysis!$A$9:$A$23</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NorCalAnalysis!$B$9:$B$23</c:f>
              <c:numCache>
                <c:formatCode>0.00</c:formatCode>
                <c:ptCount val="15"/>
                <c:pt idx="0">
                  <c:v>0.9</c:v>
                </c:pt>
                <c:pt idx="1">
                  <c:v>0.88</c:v>
                </c:pt>
                <c:pt idx="2">
                  <c:v>0.85</c:v>
                </c:pt>
                <c:pt idx="3">
                  <c:v>0.87</c:v>
                </c:pt>
                <c:pt idx="4">
                  <c:v>0.96</c:v>
                </c:pt>
                <c:pt idx="5">
                  <c:v>0.88</c:v>
                </c:pt>
                <c:pt idx="6">
                  <c:v>0.95</c:v>
                </c:pt>
                <c:pt idx="7">
                  <c:v>0.89</c:v>
                </c:pt>
                <c:pt idx="8">
                  <c:v>0.84</c:v>
                </c:pt>
                <c:pt idx="9">
                  <c:v>0.96</c:v>
                </c:pt>
                <c:pt idx="10">
                  <c:v>0.93</c:v>
                </c:pt>
                <c:pt idx="11">
                  <c:v>0.84</c:v>
                </c:pt>
                <c:pt idx="12">
                  <c:v>0.95</c:v>
                </c:pt>
                <c:pt idx="13">
                  <c:v>0.87</c:v>
                </c:pt>
                <c:pt idx="14">
                  <c:v>0.87</c:v>
                </c:pt>
              </c:numCache>
            </c:numRef>
          </c:val>
          <c:smooth val="0"/>
          <c:extLst>
            <c:ext xmlns:c16="http://schemas.microsoft.com/office/drawing/2014/chart" uri="{C3380CC4-5D6E-409C-BE32-E72D297353CC}">
              <c16:uniqueId val="{00000000-1432-0F4A-8A5A-C4AAA7F976F4}"/>
            </c:ext>
          </c:extLst>
        </c:ser>
        <c:ser>
          <c:idx val="1"/>
          <c:order val="1"/>
          <c:tx>
            <c:v>My Experience Target</c:v>
          </c:tx>
          <c:spPr>
            <a:ln w="28575" cap="rnd">
              <a:solidFill>
                <a:schemeClr val="accent5">
                  <a:lumMod val="50000"/>
                </a:schemeClr>
              </a:solidFill>
              <a:prstDash val="sysDash"/>
              <a:round/>
            </a:ln>
            <a:effectLst/>
          </c:spPr>
          <c:marker>
            <c:symbol val="none"/>
          </c:marker>
          <c:cat>
            <c:strRef>
              <c:f>NorCalAnalysis!$A$9:$A$23</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NorCalAnalysis!$C$9:$C$23</c:f>
              <c:numCache>
                <c:formatCode>General</c:formatCode>
                <c:ptCount val="15"/>
                <c:pt idx="0">
                  <c:v>0.9</c:v>
                </c:pt>
                <c:pt idx="1">
                  <c:v>0.9</c:v>
                </c:pt>
                <c:pt idx="2">
                  <c:v>0.9</c:v>
                </c:pt>
                <c:pt idx="3">
                  <c:v>0.9</c:v>
                </c:pt>
                <c:pt idx="4">
                  <c:v>0.9</c:v>
                </c:pt>
                <c:pt idx="5">
                  <c:v>0.9</c:v>
                </c:pt>
                <c:pt idx="6">
                  <c:v>0.9</c:v>
                </c:pt>
                <c:pt idx="7">
                  <c:v>0.9</c:v>
                </c:pt>
                <c:pt idx="8">
                  <c:v>0.9</c:v>
                </c:pt>
                <c:pt idx="9">
                  <c:v>0.9</c:v>
                </c:pt>
                <c:pt idx="10">
                  <c:v>0.9</c:v>
                </c:pt>
                <c:pt idx="11">
                  <c:v>0.9</c:v>
                </c:pt>
                <c:pt idx="12">
                  <c:v>0.9</c:v>
                </c:pt>
                <c:pt idx="13">
                  <c:v>0.9</c:v>
                </c:pt>
                <c:pt idx="14">
                  <c:v>0.9</c:v>
                </c:pt>
              </c:numCache>
            </c:numRef>
          </c:val>
          <c:smooth val="0"/>
          <c:extLst>
            <c:ext xmlns:c16="http://schemas.microsoft.com/office/drawing/2014/chart" uri="{C3380CC4-5D6E-409C-BE32-E72D297353CC}">
              <c16:uniqueId val="{00000001-1432-0F4A-8A5A-C4AAA7F976F4}"/>
            </c:ext>
          </c:extLst>
        </c:ser>
        <c:dLbls>
          <c:showLegendKey val="0"/>
          <c:showVal val="0"/>
          <c:showCatName val="0"/>
          <c:showSerName val="0"/>
          <c:showPercent val="0"/>
          <c:showBubbleSize val="0"/>
        </c:dLbls>
        <c:smooth val="0"/>
        <c:axId val="927084192"/>
        <c:axId val="853878992"/>
      </c:lineChart>
      <c:catAx>
        <c:axId val="927084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MEDICAL CENTER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878992"/>
        <c:crosses val="autoZero"/>
        <c:auto val="1"/>
        <c:lblAlgn val="ctr"/>
        <c:lblOffset val="100"/>
        <c:noMultiLvlLbl val="0"/>
      </c:catAx>
      <c:valAx>
        <c:axId val="853878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My Experience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084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My Convenience</c:v>
          </c:tx>
          <c:spPr>
            <a:ln w="28575" cap="rnd">
              <a:solidFill>
                <a:schemeClr val="accent1"/>
              </a:solidFill>
              <a:round/>
            </a:ln>
            <a:effectLst/>
          </c:spPr>
          <c:marker>
            <c:symbol val="none"/>
          </c:marker>
          <c:cat>
            <c:strRef>
              <c:f>NorCalAnalysis!$A$65:$A$79</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NorCalAnalysis!$B$65:$B$79</c:f>
              <c:numCache>
                <c:formatCode>0.00</c:formatCode>
                <c:ptCount val="15"/>
                <c:pt idx="0">
                  <c:v>0.83</c:v>
                </c:pt>
                <c:pt idx="1">
                  <c:v>0.83</c:v>
                </c:pt>
                <c:pt idx="2">
                  <c:v>0.81</c:v>
                </c:pt>
                <c:pt idx="3">
                  <c:v>0.76</c:v>
                </c:pt>
                <c:pt idx="4">
                  <c:v>0.87</c:v>
                </c:pt>
                <c:pt idx="5">
                  <c:v>0.79</c:v>
                </c:pt>
                <c:pt idx="6">
                  <c:v>0.83</c:v>
                </c:pt>
                <c:pt idx="7">
                  <c:v>0.81</c:v>
                </c:pt>
                <c:pt idx="8">
                  <c:v>0.76</c:v>
                </c:pt>
                <c:pt idx="9">
                  <c:v>0.84</c:v>
                </c:pt>
                <c:pt idx="10">
                  <c:v>0.77</c:v>
                </c:pt>
                <c:pt idx="11">
                  <c:v>0.79</c:v>
                </c:pt>
                <c:pt idx="12">
                  <c:v>0.85</c:v>
                </c:pt>
                <c:pt idx="13">
                  <c:v>0.84</c:v>
                </c:pt>
                <c:pt idx="14">
                  <c:v>0.85</c:v>
                </c:pt>
              </c:numCache>
            </c:numRef>
          </c:val>
          <c:smooth val="0"/>
          <c:extLst>
            <c:ext xmlns:c16="http://schemas.microsoft.com/office/drawing/2014/chart" uri="{C3380CC4-5D6E-409C-BE32-E72D297353CC}">
              <c16:uniqueId val="{00000000-D9D8-7242-A70C-A4069017479D}"/>
            </c:ext>
          </c:extLst>
        </c:ser>
        <c:ser>
          <c:idx val="1"/>
          <c:order val="1"/>
          <c:tx>
            <c:v>My Convenience Target</c:v>
          </c:tx>
          <c:spPr>
            <a:ln w="28575" cap="rnd">
              <a:solidFill>
                <a:schemeClr val="accent5">
                  <a:lumMod val="50000"/>
                </a:schemeClr>
              </a:solidFill>
              <a:prstDash val="sysDash"/>
              <a:round/>
            </a:ln>
            <a:effectLst/>
          </c:spPr>
          <c:marker>
            <c:symbol val="none"/>
          </c:marker>
          <c:cat>
            <c:strRef>
              <c:f>NorCalAnalysis!$A$65:$A$79</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NorCalAnalysis!$C$65:$C$79</c:f>
              <c:numCache>
                <c:formatCode>0.00</c:formatCode>
                <c:ptCount val="15"/>
                <c:pt idx="0">
                  <c:v>0.85</c:v>
                </c:pt>
                <c:pt idx="1">
                  <c:v>0.85</c:v>
                </c:pt>
                <c:pt idx="2">
                  <c:v>0.85</c:v>
                </c:pt>
                <c:pt idx="3">
                  <c:v>0.85</c:v>
                </c:pt>
                <c:pt idx="4">
                  <c:v>0.85</c:v>
                </c:pt>
                <c:pt idx="5">
                  <c:v>0.85</c:v>
                </c:pt>
                <c:pt idx="6">
                  <c:v>0.85</c:v>
                </c:pt>
                <c:pt idx="7">
                  <c:v>0.85</c:v>
                </c:pt>
                <c:pt idx="8">
                  <c:v>0.85</c:v>
                </c:pt>
                <c:pt idx="9">
                  <c:v>0.85</c:v>
                </c:pt>
                <c:pt idx="10">
                  <c:v>0.85</c:v>
                </c:pt>
                <c:pt idx="11">
                  <c:v>0.85</c:v>
                </c:pt>
                <c:pt idx="12">
                  <c:v>0.85</c:v>
                </c:pt>
                <c:pt idx="13">
                  <c:v>0.85</c:v>
                </c:pt>
                <c:pt idx="14">
                  <c:v>0.85</c:v>
                </c:pt>
              </c:numCache>
            </c:numRef>
          </c:val>
          <c:smooth val="0"/>
          <c:extLst>
            <c:ext xmlns:c16="http://schemas.microsoft.com/office/drawing/2014/chart" uri="{C3380CC4-5D6E-409C-BE32-E72D297353CC}">
              <c16:uniqueId val="{00000001-D9D8-7242-A70C-A4069017479D}"/>
            </c:ext>
          </c:extLst>
        </c:ser>
        <c:dLbls>
          <c:showLegendKey val="0"/>
          <c:showVal val="0"/>
          <c:showCatName val="0"/>
          <c:showSerName val="0"/>
          <c:showPercent val="0"/>
          <c:showBubbleSize val="0"/>
        </c:dLbls>
        <c:smooth val="0"/>
        <c:axId val="728354752"/>
        <c:axId val="848584352"/>
      </c:lineChart>
      <c:catAx>
        <c:axId val="72835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MEDICAL CENTER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584352"/>
        <c:crosses val="autoZero"/>
        <c:auto val="1"/>
        <c:lblAlgn val="ctr"/>
        <c:lblOffset val="100"/>
        <c:noMultiLvlLbl val="0"/>
      </c:catAx>
      <c:valAx>
        <c:axId val="848584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My Convenience</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354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My Physician</c:v>
          </c:tx>
          <c:spPr>
            <a:ln w="28575" cap="rnd">
              <a:solidFill>
                <a:schemeClr val="accent1"/>
              </a:solidFill>
              <a:round/>
            </a:ln>
            <a:effectLst/>
          </c:spPr>
          <c:marker>
            <c:symbol val="none"/>
          </c:marker>
          <c:cat>
            <c:strRef>
              <c:f>NorCalAnalysis!$A$89:$A$103</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NorCalAnalysis!$B$89:$B$103</c:f>
              <c:numCache>
                <c:formatCode>0.00</c:formatCode>
                <c:ptCount val="15"/>
                <c:pt idx="0">
                  <c:v>0.81</c:v>
                </c:pt>
                <c:pt idx="1">
                  <c:v>0.75</c:v>
                </c:pt>
                <c:pt idx="2">
                  <c:v>0.72</c:v>
                </c:pt>
                <c:pt idx="3">
                  <c:v>0.79</c:v>
                </c:pt>
                <c:pt idx="4">
                  <c:v>0.84</c:v>
                </c:pt>
                <c:pt idx="5">
                  <c:v>0.8</c:v>
                </c:pt>
                <c:pt idx="6">
                  <c:v>0.85</c:v>
                </c:pt>
                <c:pt idx="7">
                  <c:v>0.76</c:v>
                </c:pt>
                <c:pt idx="8">
                  <c:v>0.74</c:v>
                </c:pt>
                <c:pt idx="9">
                  <c:v>0.84</c:v>
                </c:pt>
                <c:pt idx="10">
                  <c:v>0.82</c:v>
                </c:pt>
                <c:pt idx="11">
                  <c:v>0.79</c:v>
                </c:pt>
                <c:pt idx="12">
                  <c:v>0.87</c:v>
                </c:pt>
                <c:pt idx="13">
                  <c:v>0.78</c:v>
                </c:pt>
                <c:pt idx="14">
                  <c:v>0.76</c:v>
                </c:pt>
              </c:numCache>
            </c:numRef>
          </c:val>
          <c:smooth val="0"/>
          <c:extLst>
            <c:ext xmlns:c16="http://schemas.microsoft.com/office/drawing/2014/chart" uri="{C3380CC4-5D6E-409C-BE32-E72D297353CC}">
              <c16:uniqueId val="{00000000-81F1-604E-9AB9-5BB213EA23E5}"/>
            </c:ext>
          </c:extLst>
        </c:ser>
        <c:ser>
          <c:idx val="1"/>
          <c:order val="1"/>
          <c:tx>
            <c:v>My Physician Target</c:v>
          </c:tx>
          <c:spPr>
            <a:ln w="28575" cap="rnd">
              <a:solidFill>
                <a:schemeClr val="accent5">
                  <a:lumMod val="50000"/>
                </a:schemeClr>
              </a:solidFill>
              <a:prstDash val="sysDash"/>
              <a:round/>
            </a:ln>
            <a:effectLst/>
          </c:spPr>
          <c:marker>
            <c:symbol val="none"/>
          </c:marker>
          <c:cat>
            <c:strRef>
              <c:f>NorCalAnalysis!$A$89:$A$103</c:f>
              <c:strCache>
                <c:ptCount val="15"/>
                <c:pt idx="0">
                  <c:v>CENTRAL VALLEY</c:v>
                </c:pt>
                <c:pt idx="1">
                  <c:v>DIABLO</c:v>
                </c:pt>
                <c:pt idx="2">
                  <c:v>EAST BAY</c:v>
                </c:pt>
                <c:pt idx="3">
                  <c:v>FRESNO</c:v>
                </c:pt>
                <c:pt idx="4">
                  <c:v>SOUTHERN ALAMEDA</c:v>
                </c:pt>
                <c:pt idx="5">
                  <c:v>SOLANO</c:v>
                </c:pt>
                <c:pt idx="6">
                  <c:v>NORTH VALLEY</c:v>
                </c:pt>
                <c:pt idx="7">
                  <c:v>REDWOOD CITY</c:v>
                </c:pt>
                <c:pt idx="8">
                  <c:v>SAN FRANCISCO</c:v>
                </c:pt>
                <c:pt idx="9">
                  <c:v>SAN JOSE</c:v>
                </c:pt>
                <c:pt idx="10">
                  <c:v>SAN RAFAEL</c:v>
                </c:pt>
                <c:pt idx="11">
                  <c:v>SANTA CLARA</c:v>
                </c:pt>
                <c:pt idx="12">
                  <c:v>SANTA ROSA</c:v>
                </c:pt>
                <c:pt idx="13">
                  <c:v>SOUTH SACRAMENTO</c:v>
                </c:pt>
                <c:pt idx="14">
                  <c:v>SO. SAN FRANCISCO</c:v>
                </c:pt>
              </c:strCache>
            </c:strRef>
          </c:cat>
          <c:val>
            <c:numRef>
              <c:f>NorCalAnalysis!$C$89:$C$103</c:f>
              <c:numCache>
                <c:formatCode>0.00</c:formatCode>
                <c:ptCount val="15"/>
                <c:pt idx="0">
                  <c:v>0.8</c:v>
                </c:pt>
                <c:pt idx="1">
                  <c:v>0.8</c:v>
                </c:pt>
                <c:pt idx="2">
                  <c:v>0.8</c:v>
                </c:pt>
                <c:pt idx="3">
                  <c:v>0.8</c:v>
                </c:pt>
                <c:pt idx="4">
                  <c:v>0.8</c:v>
                </c:pt>
                <c:pt idx="5">
                  <c:v>0.8</c:v>
                </c:pt>
                <c:pt idx="6">
                  <c:v>0.8</c:v>
                </c:pt>
                <c:pt idx="7">
                  <c:v>0.8</c:v>
                </c:pt>
                <c:pt idx="8">
                  <c:v>0.8</c:v>
                </c:pt>
                <c:pt idx="9">
                  <c:v>0.8</c:v>
                </c:pt>
                <c:pt idx="10">
                  <c:v>0.8</c:v>
                </c:pt>
                <c:pt idx="11">
                  <c:v>0.8</c:v>
                </c:pt>
                <c:pt idx="12">
                  <c:v>0.8</c:v>
                </c:pt>
                <c:pt idx="13">
                  <c:v>0.8</c:v>
                </c:pt>
                <c:pt idx="14">
                  <c:v>0.8</c:v>
                </c:pt>
              </c:numCache>
            </c:numRef>
          </c:val>
          <c:smooth val="0"/>
          <c:extLst>
            <c:ext xmlns:c16="http://schemas.microsoft.com/office/drawing/2014/chart" uri="{C3380CC4-5D6E-409C-BE32-E72D297353CC}">
              <c16:uniqueId val="{00000001-81F1-604E-9AB9-5BB213EA23E5}"/>
            </c:ext>
          </c:extLst>
        </c:ser>
        <c:dLbls>
          <c:showLegendKey val="0"/>
          <c:showVal val="0"/>
          <c:showCatName val="0"/>
          <c:showSerName val="0"/>
          <c:showPercent val="0"/>
          <c:showBubbleSize val="0"/>
        </c:dLbls>
        <c:smooth val="0"/>
        <c:axId val="714529840"/>
        <c:axId val="843417840"/>
      </c:lineChart>
      <c:catAx>
        <c:axId val="714529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MEDICAL CENTER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3417840"/>
        <c:crosses val="autoZero"/>
        <c:auto val="1"/>
        <c:lblAlgn val="ctr"/>
        <c:lblOffset val="100"/>
        <c:noMultiLvlLbl val="0"/>
      </c:catAx>
      <c:valAx>
        <c:axId val="84341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My Physician</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9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0.56011</cdr:x>
      <cdr:y>0.71352</cdr:y>
    </cdr:from>
    <cdr:to>
      <cdr:x>0.69247</cdr:x>
      <cdr:y>0.81383</cdr:y>
    </cdr:to>
    <cdr:sp macro="" textlink="">
      <cdr:nvSpPr>
        <cdr:cNvPr id="2" name="Oval 1">
          <a:extLst xmlns:a="http://schemas.openxmlformats.org/drawingml/2006/main">
            <a:ext uri="{FF2B5EF4-FFF2-40B4-BE49-F238E27FC236}">
              <a16:creationId xmlns:a16="http://schemas.microsoft.com/office/drawing/2014/main" id="{D1F1CDC7-9425-5D4E-A8BA-98185B1D91B9}"/>
            </a:ext>
          </a:extLst>
        </cdr:cNvPr>
        <cdr:cNvSpPr/>
      </cdr:nvSpPr>
      <cdr:spPr>
        <a:xfrm xmlns:a="http://schemas.openxmlformats.org/drawingml/2006/main" rot="2743930">
          <a:off x="4673226" y="2688396"/>
          <a:ext cx="420927" cy="1032174"/>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0.19943</cdr:x>
      <cdr:y>0.75077</cdr:y>
    </cdr:from>
    <cdr:to>
      <cdr:x>0.38924</cdr:x>
      <cdr:y>0.85108</cdr:y>
    </cdr:to>
    <cdr:sp macro="" textlink="">
      <cdr:nvSpPr>
        <cdr:cNvPr id="3" name="Oval 2">
          <a:extLst xmlns:a="http://schemas.openxmlformats.org/drawingml/2006/main">
            <a:ext uri="{FF2B5EF4-FFF2-40B4-BE49-F238E27FC236}">
              <a16:creationId xmlns:a16="http://schemas.microsoft.com/office/drawing/2014/main" id="{D1F1CDC7-9425-5D4E-A8BA-98185B1D91B9}"/>
            </a:ext>
          </a:extLst>
        </cdr:cNvPr>
        <cdr:cNvSpPr/>
      </cdr:nvSpPr>
      <cdr:spPr>
        <a:xfrm xmlns:a="http://schemas.openxmlformats.org/drawingml/2006/main" rot="2743930">
          <a:off x="2084707" y="2620766"/>
          <a:ext cx="420927" cy="148007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0.36052</cdr:x>
      <cdr:y>0.72435</cdr:y>
    </cdr:from>
    <cdr:to>
      <cdr:x>0.50959</cdr:x>
      <cdr:y>0.82466</cdr:y>
    </cdr:to>
    <cdr:sp macro="" textlink="">
      <cdr:nvSpPr>
        <cdr:cNvPr id="4" name="Oval 3">
          <a:extLst xmlns:a="http://schemas.openxmlformats.org/drawingml/2006/main">
            <a:ext uri="{FF2B5EF4-FFF2-40B4-BE49-F238E27FC236}">
              <a16:creationId xmlns:a16="http://schemas.microsoft.com/office/drawing/2014/main" id="{D1F1CDC7-9425-5D4E-A8BA-98185B1D91B9}"/>
            </a:ext>
          </a:extLst>
        </cdr:cNvPr>
        <cdr:cNvSpPr/>
      </cdr:nvSpPr>
      <cdr:spPr>
        <a:xfrm xmlns:a="http://schemas.openxmlformats.org/drawingml/2006/main" rot="2743930">
          <a:off x="3181992" y="2668729"/>
          <a:ext cx="420927" cy="1162428"/>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0.19578</cdr:x>
      <cdr:y>0.74846</cdr:y>
    </cdr:from>
    <cdr:to>
      <cdr:x>0.40369</cdr:x>
      <cdr:y>0.85473</cdr:y>
    </cdr:to>
    <cdr:sp macro="" textlink="">
      <cdr:nvSpPr>
        <cdr:cNvPr id="2" name="Oval 1">
          <a:extLst xmlns:a="http://schemas.openxmlformats.org/drawingml/2006/main">
            <a:ext uri="{FF2B5EF4-FFF2-40B4-BE49-F238E27FC236}">
              <a16:creationId xmlns:a16="http://schemas.microsoft.com/office/drawing/2014/main" id="{D1F1CDC7-9425-5D4E-A8BA-98185B1D91B9}"/>
            </a:ext>
          </a:extLst>
        </cdr:cNvPr>
        <cdr:cNvSpPr/>
      </cdr:nvSpPr>
      <cdr:spPr>
        <a:xfrm xmlns:a="http://schemas.openxmlformats.org/drawingml/2006/main" rot="2743930">
          <a:off x="1923342" y="2435114"/>
          <a:ext cx="420927" cy="148007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0.19401</cdr:x>
      <cdr:y>0.75859</cdr:y>
    </cdr:from>
    <cdr:to>
      <cdr:x>0.39625</cdr:x>
      <cdr:y>0.86181</cdr:y>
    </cdr:to>
    <cdr:sp macro="" textlink="">
      <cdr:nvSpPr>
        <cdr:cNvPr id="2" name="Oval 1">
          <a:extLst xmlns:a="http://schemas.openxmlformats.org/drawingml/2006/main">
            <a:ext uri="{FF2B5EF4-FFF2-40B4-BE49-F238E27FC236}">
              <a16:creationId xmlns:a16="http://schemas.microsoft.com/office/drawing/2014/main" id="{B2634AA2-6489-694E-85A4-62262A162A68}"/>
            </a:ext>
          </a:extLst>
        </cdr:cNvPr>
        <cdr:cNvSpPr/>
      </cdr:nvSpPr>
      <cdr:spPr>
        <a:xfrm xmlns:a="http://schemas.openxmlformats.org/drawingml/2006/main" rot="2743930">
          <a:off x="1949382" y="2564005"/>
          <a:ext cx="420927" cy="148007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xmlns:a="http://schemas.openxmlformats.org/drawingml/2006/main">
          <a:pPr algn="ctr"/>
          <a:endParaRPr lang="en-US"/>
        </a:p>
      </cdr:txBody>
    </cdr:sp>
  </cdr:relSizeAnchor>
  <cdr:relSizeAnchor xmlns:cdr="http://schemas.openxmlformats.org/drawingml/2006/chartDrawing">
    <cdr:from>
      <cdr:x>0.36031</cdr:x>
      <cdr:y>0.71942</cdr:y>
    </cdr:from>
    <cdr:to>
      <cdr:x>0.51021</cdr:x>
      <cdr:y>0.82264</cdr:y>
    </cdr:to>
    <cdr:sp macro="" textlink="">
      <cdr:nvSpPr>
        <cdr:cNvPr id="3" name="Oval 2">
          <a:extLst xmlns:a="http://schemas.openxmlformats.org/drawingml/2006/main">
            <a:ext uri="{FF2B5EF4-FFF2-40B4-BE49-F238E27FC236}">
              <a16:creationId xmlns:a16="http://schemas.microsoft.com/office/drawing/2014/main" id="{6FC72C67-8394-0A40-84C3-9EC44E28E1DB}"/>
            </a:ext>
          </a:extLst>
        </cdr:cNvPr>
        <cdr:cNvSpPr/>
      </cdr:nvSpPr>
      <cdr:spPr>
        <a:xfrm xmlns:a="http://schemas.openxmlformats.org/drawingml/2006/main" rot="2743930">
          <a:off x="2974897" y="2595808"/>
          <a:ext cx="420927" cy="1096992"/>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0.73234</cdr:x>
      <cdr:y>0.71971</cdr:y>
    </cdr:from>
    <cdr:to>
      <cdr:x>0.88267</cdr:x>
      <cdr:y>0.82293</cdr:y>
    </cdr:to>
    <cdr:sp macro="" textlink="">
      <cdr:nvSpPr>
        <cdr:cNvPr id="4" name="Oval 3">
          <a:extLst xmlns:a="http://schemas.openxmlformats.org/drawingml/2006/main">
            <a:ext uri="{FF2B5EF4-FFF2-40B4-BE49-F238E27FC236}">
              <a16:creationId xmlns:a16="http://schemas.microsoft.com/office/drawing/2014/main" id="{6FC72C67-8394-0A40-84C3-9EC44E28E1DB}"/>
            </a:ext>
          </a:extLst>
        </cdr:cNvPr>
        <cdr:cNvSpPr/>
      </cdr:nvSpPr>
      <cdr:spPr>
        <a:xfrm xmlns:a="http://schemas.openxmlformats.org/drawingml/2006/main" rot="2743930">
          <a:off x="5699075" y="2595391"/>
          <a:ext cx="420927" cy="1100168"/>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7220f1c5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7220f1c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my name is Ryan and I will be presenting my analysis on Access to Patient Care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716bb8fa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716bb8fa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06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Quick overview of Pearson’s correlation coefficient</a:t>
            </a:r>
          </a:p>
          <a:p>
            <a:pPr marL="171450" lvl="0" indent="-171450" algn="l" rtl="0">
              <a:spcBef>
                <a:spcPts val="0"/>
              </a:spcBef>
              <a:spcAft>
                <a:spcPts val="0"/>
              </a:spcAft>
              <a:buFontTx/>
              <a:buChar char="-"/>
            </a:pPr>
            <a:r>
              <a:rPr lang="en-US" dirty="0"/>
              <a:t>Pearson’s correlation is a </a:t>
            </a:r>
            <a:r>
              <a:rPr lang="en-US" b="1" u="sng" dirty="0"/>
              <a:t>spectrum</a:t>
            </a:r>
            <a:r>
              <a:rPr lang="en-US" dirty="0"/>
              <a:t> between -1 to 1. </a:t>
            </a:r>
          </a:p>
          <a:p>
            <a:pPr marL="171450" lvl="0" indent="-171450" algn="l" rtl="0">
              <a:spcBef>
                <a:spcPts val="0"/>
              </a:spcBef>
              <a:spcAft>
                <a:spcPts val="0"/>
              </a:spcAft>
              <a:buFontTx/>
              <a:buChar char="-"/>
            </a:pPr>
            <a:r>
              <a:rPr lang="en-US" dirty="0"/>
              <a:t>A negative correlation shows that as one variable increases, the other decreases, or vice versa</a:t>
            </a:r>
          </a:p>
          <a:p>
            <a:pPr marL="171450" lvl="0" indent="-171450" algn="l" rtl="0">
              <a:spcBef>
                <a:spcPts val="0"/>
              </a:spcBef>
              <a:spcAft>
                <a:spcPts val="0"/>
              </a:spcAft>
              <a:buFontTx/>
              <a:buChar char="-"/>
            </a:pPr>
            <a:r>
              <a:rPr lang="en-US" dirty="0"/>
              <a:t>No correlation shows there is no relationship between 2 variables</a:t>
            </a:r>
          </a:p>
          <a:p>
            <a:pPr marL="171450" lvl="0" indent="-171450" algn="l" rtl="0">
              <a:spcBef>
                <a:spcPts val="0"/>
              </a:spcBef>
              <a:spcAft>
                <a:spcPts val="0"/>
              </a:spcAft>
              <a:buFontTx/>
              <a:buChar char="-"/>
            </a:pPr>
            <a:r>
              <a:rPr lang="en-US" dirty="0"/>
              <a:t>A positive correlation shows that as one variable increases, the other increases, or vice versa</a:t>
            </a:r>
          </a:p>
          <a:p>
            <a:pPr marL="171450" lvl="0" indent="-171450" algn="l" rtl="0">
              <a:spcBef>
                <a:spcPts val="0"/>
              </a:spcBef>
              <a:spcAft>
                <a:spcPts val="0"/>
              </a:spcAft>
              <a:buFontTx/>
              <a:buChar char="-"/>
            </a:pPr>
            <a:r>
              <a:rPr lang="en-US" dirty="0"/>
              <a:t>Therefore, no value is necessarily bad, they all mean different. because each value on this spectrum helps us understand the relationship between 2 variables.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31098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going back into the data…</a:t>
            </a:r>
          </a:p>
          <a:p>
            <a:pPr marL="171450" lvl="0" indent="-171450" algn="l" rtl="0">
              <a:spcBef>
                <a:spcPts val="0"/>
              </a:spcBef>
              <a:spcAft>
                <a:spcPts val="0"/>
              </a:spcAft>
            </a:pPr>
            <a:r>
              <a:rPr lang="en-US" dirty="0"/>
              <a:t>Notice that on this spectrum, all 3 metrics are strongly negatively correlated. Again, this is not a bad thing. </a:t>
            </a:r>
          </a:p>
          <a:p>
            <a:pPr marL="171450" lvl="0" indent="-171450" algn="l" rtl="0">
              <a:spcBef>
                <a:spcPts val="0"/>
              </a:spcBef>
              <a:spcAft>
                <a:spcPts val="0"/>
              </a:spcAft>
            </a:pPr>
            <a:r>
              <a:rPr lang="en-US" dirty="0"/>
              <a:t>This means that as all 3 metrics improve, the number of appointments available decreases</a:t>
            </a:r>
          </a:p>
          <a:p>
            <a:pPr marL="171450" lvl="0" indent="-171450" algn="l" rtl="0">
              <a:spcBef>
                <a:spcPts val="0"/>
              </a:spcBef>
              <a:spcAft>
                <a:spcPts val="0"/>
              </a:spcAft>
            </a:pPr>
            <a:r>
              <a:rPr lang="en-US" dirty="0"/>
              <a:t>Vice versa – As all 3 metrics go down, the number of appointments available increase</a:t>
            </a:r>
          </a:p>
          <a:p>
            <a:pPr marL="171450" lvl="0" indent="-171450" algn="l" rtl="0">
              <a:spcBef>
                <a:spcPts val="0"/>
              </a:spcBef>
              <a:spcAft>
                <a:spcPts val="0"/>
              </a:spcAft>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Alright, so what does this mean?</a:t>
            </a:r>
            <a:endParaRPr dirty="0"/>
          </a:p>
        </p:txBody>
      </p:sp>
    </p:spTree>
    <p:extLst>
      <p:ext uri="{BB962C8B-B14F-4D97-AF65-F5344CB8AC3E}">
        <p14:creationId xmlns:p14="http://schemas.microsoft.com/office/powerpoint/2010/main" val="6742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In-N-Out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That’s WHY I keep returning </a:t>
            </a:r>
          </a:p>
          <a:p>
            <a:pPr marL="0" lvl="0" indent="0" algn="l" rtl="0">
              <a:spcBef>
                <a:spcPts val="0"/>
              </a:spcBef>
              <a:spcAft>
                <a:spcPts val="0"/>
              </a:spcAft>
              <a:buNone/>
            </a:pPr>
            <a:r>
              <a:rPr lang="en-US" dirty="0"/>
              <a:t>- Because on average, everyone else’s experience is amazing too, so everyone’s going to In-N-Out, which means low availability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-Doctor-Pt relationship</a:t>
            </a:r>
            <a:endParaRPr dirty="0"/>
          </a:p>
        </p:txBody>
      </p:sp>
    </p:spTree>
    <p:extLst>
      <p:ext uri="{BB962C8B-B14F-4D97-AF65-F5344CB8AC3E}">
        <p14:creationId xmlns:p14="http://schemas.microsoft.com/office/powerpoint/2010/main" val="405116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 of the all the features in this dataset, I’ve listed the top 3 most correlated features for My Exp, Conv, and Physician.</a:t>
            </a:r>
          </a:p>
          <a:p>
            <a:r>
              <a:rPr lang="en-US" dirty="0"/>
              <a:t>Immediately you’ll notice ”In-Clinic Hours” and “Actual Leave Time” are highly correlated with these metrics</a:t>
            </a:r>
          </a:p>
          <a:p>
            <a:r>
              <a:rPr lang="en-US" dirty="0"/>
              <a:t>In-Clinic Hours Remaining is the amount of hours remaining with patients after subtracting their target minus their actual hours </a:t>
            </a:r>
          </a:p>
          <a:p>
            <a:r>
              <a:rPr lang="en-US" dirty="0"/>
              <a:t>Actual Leave Time is the budgeted leave time (vacation/sick/holidays)</a:t>
            </a:r>
          </a:p>
          <a:p>
            <a:r>
              <a:rPr lang="en-US" dirty="0"/>
              <a:t>+ / - signs indicate a positive or a negative correlation</a:t>
            </a:r>
          </a:p>
          <a:p>
            <a:r>
              <a:rPr lang="en-US" dirty="0"/>
              <a:t>These top features make sense….</a:t>
            </a:r>
          </a:p>
          <a:p>
            <a:pPr lvl="1"/>
            <a:r>
              <a:rPr lang="en-US" dirty="0"/>
              <a:t>When the patient experience goes well, there is a decrease In-Clinic Hours Remaining (Pts love that MD). </a:t>
            </a:r>
          </a:p>
          <a:p>
            <a:pPr lvl="1"/>
            <a:r>
              <a:rPr lang="en-US" dirty="0"/>
              <a:t>Same with My Physician, when they like their doctor, they want to book with the same doctor again and again…but also reduces the availability for the doctor</a:t>
            </a:r>
          </a:p>
          <a:p>
            <a:pPr lvl="1"/>
            <a:r>
              <a:rPr lang="en-US" dirty="0"/>
              <a:t>My Convenience makes sense too…if doctors are taking more leave time than is budgeted, it correlates to cancelled appointments. Doctor’s need a break too, but need to keep in mind, this will affect patient convenience</a:t>
            </a:r>
          </a:p>
        </p:txBody>
      </p:sp>
    </p:spTree>
    <p:extLst>
      <p:ext uri="{BB962C8B-B14F-4D97-AF65-F5344CB8AC3E}">
        <p14:creationId xmlns:p14="http://schemas.microsoft.com/office/powerpoint/2010/main" val="401719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Winter months are notorious for cold/flu season, which could explain the peaks in the beginning</a:t>
            </a:r>
          </a:p>
          <a:p>
            <a:r>
              <a:rPr lang="en-US" dirty="0"/>
              <a:t>Summer months are the opposite and we see that My Experience dips below our target Experience threshold</a:t>
            </a:r>
          </a:p>
        </p:txBody>
      </p:sp>
    </p:spTree>
    <p:extLst>
      <p:ext uri="{BB962C8B-B14F-4D97-AF65-F5344CB8AC3E}">
        <p14:creationId xmlns:p14="http://schemas.microsoft.com/office/powerpoint/2010/main" val="360934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Distribution is the similar to “My Experience” and “My Convenience”</a:t>
            </a:r>
          </a:p>
          <a:p>
            <a:r>
              <a:rPr lang="en-US" dirty="0"/>
              <a:t>Peaks in the winter, dips in the summer, and a steep decrease in Oct </a:t>
            </a:r>
          </a:p>
          <a:p>
            <a:r>
              <a:rPr lang="en-US" dirty="0"/>
              <a:t>This shows that these 3 metrics are positively correlated with each other. Each metric complements each other</a:t>
            </a:r>
          </a:p>
          <a:p>
            <a:r>
              <a:rPr lang="en-US" dirty="0"/>
              <a:t>So if we see “My Experience” go up, the other metrics will follow</a:t>
            </a:r>
          </a:p>
        </p:txBody>
      </p:sp>
    </p:spTree>
    <p:extLst>
      <p:ext uri="{BB962C8B-B14F-4D97-AF65-F5344CB8AC3E}">
        <p14:creationId xmlns:p14="http://schemas.microsoft.com/office/powerpoint/2010/main" val="321147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Southern Alameda</a:t>
            </a:r>
          </a:p>
          <a:p>
            <a:r>
              <a:rPr lang="en-US" dirty="0"/>
              <a:t>2. San Jose</a:t>
            </a:r>
          </a:p>
          <a:p>
            <a:r>
              <a:rPr lang="en-US" dirty="0"/>
              <a:t>3. North Valley + Santa Rosa</a:t>
            </a:r>
          </a:p>
          <a:p>
            <a:endParaRPr lang="en-US" dirty="0"/>
          </a:p>
        </p:txBody>
      </p:sp>
    </p:spTree>
    <p:extLst>
      <p:ext uri="{BB962C8B-B14F-4D97-AF65-F5344CB8AC3E}">
        <p14:creationId xmlns:p14="http://schemas.microsoft.com/office/powerpoint/2010/main" val="151279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Southern Alameda</a:t>
            </a:r>
          </a:p>
          <a:p>
            <a:r>
              <a:rPr lang="en-US" dirty="0"/>
              <a:t>2. Santa Rosa</a:t>
            </a:r>
          </a:p>
          <a:p>
            <a:r>
              <a:rPr lang="en-US" dirty="0"/>
              <a:t>3. South San Francisco</a:t>
            </a:r>
          </a:p>
          <a:p>
            <a:endParaRPr lang="en-US" dirty="0"/>
          </a:p>
          <a:p>
            <a:r>
              <a:rPr lang="en-US" dirty="0"/>
              <a:t>A lot of facilities are hitting below the target Convenience. This </a:t>
            </a:r>
            <a:r>
              <a:rPr lang="en-US" dirty="0" err="1"/>
              <a:t>Norcal</a:t>
            </a:r>
            <a:r>
              <a:rPr lang="en-US" dirty="0"/>
              <a:t> data is during Dec 2018. </a:t>
            </a:r>
          </a:p>
          <a:p>
            <a:r>
              <a:rPr lang="en-US" dirty="0"/>
              <a:t>Dec is one of the busiest holiday months, so it makes sense that we might see more cancelled appointments affecting “My Convenience”</a:t>
            </a:r>
          </a:p>
        </p:txBody>
      </p:sp>
    </p:spTree>
    <p:extLst>
      <p:ext uri="{BB962C8B-B14F-4D97-AF65-F5344CB8AC3E}">
        <p14:creationId xmlns:p14="http://schemas.microsoft.com/office/powerpoint/2010/main" val="307051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Santa Rosa</a:t>
            </a:r>
          </a:p>
          <a:p>
            <a:r>
              <a:rPr lang="en-US" dirty="0"/>
              <a:t>2. Southern Alameda + San Jose</a:t>
            </a:r>
          </a:p>
          <a:p>
            <a:r>
              <a:rPr lang="en-US" dirty="0"/>
              <a:t>3. North Valley</a:t>
            </a:r>
          </a:p>
        </p:txBody>
      </p:sp>
    </p:spTree>
    <p:extLst>
      <p:ext uri="{BB962C8B-B14F-4D97-AF65-F5344CB8AC3E}">
        <p14:creationId xmlns:p14="http://schemas.microsoft.com/office/powerpoint/2010/main" val="237157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716bb8fa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716bb8fa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2737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Limitations/Future Work</a:t>
            </a:r>
          </a:p>
          <a:p>
            <a:pPr lvl="0"/>
            <a:r>
              <a:rPr lang="en-US" dirty="0"/>
              <a:t>To understand more about the Pt experience, I would first look into the post-visit survey responses</a:t>
            </a:r>
          </a:p>
          <a:p>
            <a:pPr lvl="0"/>
            <a:r>
              <a:rPr lang="en-US" dirty="0"/>
              <a:t>This will help me understand what aspects of their experience went well/did not go well so we can understand how to further improve it. </a:t>
            </a:r>
          </a:p>
          <a:p>
            <a:pPr lvl="0"/>
            <a:r>
              <a:rPr lang="en-US" dirty="0"/>
              <a:t>If it’s not already covered in the survey, I would want to know on a rating scale:</a:t>
            </a:r>
          </a:p>
          <a:p>
            <a:pPr lvl="1"/>
            <a:r>
              <a:rPr lang="en-US" dirty="0"/>
              <a:t>How long did they wait in the reception area? </a:t>
            </a:r>
          </a:p>
          <a:p>
            <a:pPr lvl="1"/>
            <a:r>
              <a:rPr lang="en-US" dirty="0"/>
              <a:t>How long did they wait in the examination room before speaking with a doctor?</a:t>
            </a:r>
          </a:p>
          <a:p>
            <a:pPr lvl="1"/>
            <a:r>
              <a:rPr lang="en-US" dirty="0"/>
              <a:t>What was the overall cleanliness of the office/clinic?</a:t>
            </a:r>
          </a:p>
          <a:p>
            <a:pPr lvl="1"/>
            <a:r>
              <a:rPr lang="en-US" dirty="0"/>
              <a:t>Did the doctor listen to your concerns?</a:t>
            </a:r>
          </a:p>
          <a:p>
            <a:pPr lvl="1"/>
            <a:r>
              <a:rPr lang="en-US" dirty="0"/>
              <a:t>Was the doctor polite or respectful?</a:t>
            </a:r>
          </a:p>
          <a:p>
            <a:pPr lvl="0"/>
            <a:r>
              <a:rPr lang="en-US" dirty="0"/>
              <a:t>Understanding more about the Pt experience, would help understand how to improve the overall Pt experience</a:t>
            </a:r>
          </a:p>
        </p:txBody>
      </p:sp>
    </p:spTree>
    <p:extLst>
      <p:ext uri="{BB962C8B-B14F-4D97-AF65-F5344CB8AC3E}">
        <p14:creationId xmlns:p14="http://schemas.microsoft.com/office/powerpoint/2010/main" val="463351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716bb8fa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716bb8fa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I measured the number of appointments by first:</a:t>
            </a:r>
          </a:p>
          <a:p>
            <a:pPr marL="628650" lvl="1" indent="-171450" algn="l" rtl="0">
              <a:spcBef>
                <a:spcPts val="0"/>
              </a:spcBef>
              <a:spcAft>
                <a:spcPts val="0"/>
              </a:spcAft>
            </a:pPr>
            <a:r>
              <a:rPr lang="en" dirty="0"/>
              <a:t>Calculating “In-Clinic Hours Remaining” helped me understand if Physicians are hitting their target In-Clinic Time with patients</a:t>
            </a:r>
          </a:p>
          <a:p>
            <a:pPr marL="628650" lvl="1" indent="-171450" algn="l" rtl="0">
              <a:spcBef>
                <a:spcPts val="0"/>
              </a:spcBef>
              <a:spcAft>
                <a:spcPts val="0"/>
              </a:spcAft>
            </a:pPr>
            <a:r>
              <a:rPr lang="en" dirty="0"/>
              <a:t>Then, Calculating “Time Spent with Patients” helped me understand the average time Physicians spend with their patients in an appointment</a:t>
            </a:r>
          </a:p>
          <a:p>
            <a:pPr marL="628650" lvl="1" indent="-171450" algn="l" rtl="0">
              <a:spcBef>
                <a:spcPts val="0"/>
              </a:spcBef>
              <a:spcAft>
                <a:spcPts val="0"/>
              </a:spcAft>
            </a:pPr>
            <a:r>
              <a:rPr lang="en" dirty="0"/>
              <a:t>Finally, Calculating “Number of Appointments Available” helped me estimate the number of appointments available each week </a:t>
            </a:r>
          </a:p>
          <a:p>
            <a:pPr marL="171450" lvl="0" indent="-171450" algn="l" rtl="0">
              <a:spcBef>
                <a:spcPts val="0"/>
              </a:spcBef>
              <a:spcAft>
                <a:spcPts val="0"/>
              </a:spcAft>
            </a:pPr>
            <a:r>
              <a:rPr lang="en" dirty="0"/>
              <a:t>I measured a member’s experience related to appointments by:</a:t>
            </a:r>
          </a:p>
          <a:p>
            <a:pPr marL="628650" lvl="1" indent="-171450" algn="l" rtl="0">
              <a:spcBef>
                <a:spcPts val="0"/>
              </a:spcBef>
              <a:spcAft>
                <a:spcPts val="0"/>
              </a:spcAft>
            </a:pPr>
            <a:r>
              <a:rPr lang="en-US" dirty="0"/>
              <a:t>F</a:t>
            </a:r>
            <a:r>
              <a:rPr lang="en" dirty="0" err="1"/>
              <a:t>inding</a:t>
            </a:r>
            <a:r>
              <a:rPr lang="en" dirty="0"/>
              <a:t> a negative relationship between a member’s experience related to appointments</a:t>
            </a:r>
          </a:p>
          <a:p>
            <a:pPr marL="628650" lvl="1" indent="-171450" algn="l" rtl="0">
              <a:spcBef>
                <a:spcPts val="0"/>
              </a:spcBef>
              <a:spcAft>
                <a:spcPts val="0"/>
              </a:spcAft>
            </a:pPr>
            <a:r>
              <a:rPr lang="en-US" dirty="0"/>
              <a:t>When patients’ overall experience increases, </a:t>
            </a:r>
            <a:br>
              <a:rPr lang="en-US" dirty="0"/>
            </a:br>
            <a:r>
              <a:rPr lang="en-US" dirty="0"/>
              <a:t>the number of appointments available decreases, vice versa</a:t>
            </a:r>
          </a:p>
          <a:p>
            <a:pPr marL="628650" lvl="1" indent="-171450" algn="l" rtl="0">
              <a:spcBef>
                <a:spcPts val="0"/>
              </a:spcBef>
              <a:spcAft>
                <a:spcPts val="0"/>
              </a:spcAft>
            </a:pPr>
            <a:r>
              <a:rPr lang="en-US" dirty="0"/>
              <a:t>“In-Clinic Hours Remaining” is most correlated with My Exp/Phys and “Actual Leave Time” is most correlated with My Conv</a:t>
            </a:r>
          </a:p>
          <a:p>
            <a:pPr marL="628650" lvl="1" indent="-171450" algn="l" rtl="0">
              <a:spcBef>
                <a:spcPts val="0"/>
              </a:spcBef>
              <a:spcAft>
                <a:spcPts val="0"/>
              </a:spcAft>
            </a:pPr>
            <a:r>
              <a:rPr lang="en-US" dirty="0"/>
              <a:t>Lastly, I looked into the top performers for Central Valley and </a:t>
            </a:r>
            <a:r>
              <a:rPr lang="en-US" dirty="0" err="1"/>
              <a:t>Norcal</a:t>
            </a:r>
            <a:endParaRPr lang="en" dirty="0"/>
          </a:p>
          <a:p>
            <a:pPr marL="628650" lvl="1" indent="-171450" algn="l" rtl="0">
              <a:spcBef>
                <a:spcPts val="0"/>
              </a:spcBef>
              <a:spcAft>
                <a:spcPts val="0"/>
              </a:spcAft>
            </a:pPr>
            <a:endParaRPr lang="en" dirty="0"/>
          </a:p>
          <a:p>
            <a:pPr marL="628650" lvl="1" indent="-171450" algn="l" rtl="0">
              <a:spcBef>
                <a:spcPts val="0"/>
              </a:spcBef>
              <a:spcAft>
                <a:spcPts val="0"/>
              </a:spcAft>
            </a:pPr>
            <a:endParaRPr lang="e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72211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my references</a:t>
            </a:r>
          </a:p>
        </p:txBody>
      </p:sp>
    </p:spTree>
    <p:extLst>
      <p:ext uri="{BB962C8B-B14F-4D97-AF65-F5344CB8AC3E}">
        <p14:creationId xmlns:p14="http://schemas.microsoft.com/office/powerpoint/2010/main" val="2440376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97220f1c5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97220f1c5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812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46252a5b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46252a5b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My Exp</a:t>
            </a:r>
          </a:p>
          <a:p>
            <a:pPr marL="628650" lvl="1" indent="-171450" algn="l" rtl="0">
              <a:spcBef>
                <a:spcPts val="0"/>
              </a:spcBef>
              <a:spcAft>
                <a:spcPts val="0"/>
              </a:spcAft>
            </a:pPr>
            <a:r>
              <a:rPr lang="en-US" dirty="0"/>
              <a:t>Patients overall satisfaction with their care experience</a:t>
            </a:r>
          </a:p>
          <a:p>
            <a:pPr marL="171450" lvl="0" indent="-171450" algn="l" rtl="0">
              <a:spcBef>
                <a:spcPts val="0"/>
              </a:spcBef>
              <a:spcAft>
                <a:spcPts val="0"/>
              </a:spcAft>
            </a:pPr>
            <a:r>
              <a:rPr lang="en-US" dirty="0"/>
              <a:t>My Conv</a:t>
            </a:r>
          </a:p>
          <a:p>
            <a:pPr marL="628650" lvl="1" indent="-171450" algn="l" rtl="0">
              <a:spcBef>
                <a:spcPts val="0"/>
              </a:spcBef>
              <a:spcAft>
                <a:spcPts val="0"/>
              </a:spcAft>
            </a:pPr>
            <a:r>
              <a:rPr lang="en-US" dirty="0"/>
              <a:t>Patients ability to book an appointment on their first attempt</a:t>
            </a:r>
          </a:p>
          <a:p>
            <a:pPr marL="628650" lvl="1" indent="-171450" algn="l" rtl="0">
              <a:spcBef>
                <a:spcPts val="0"/>
              </a:spcBef>
              <a:spcAft>
                <a:spcPts val="0"/>
              </a:spcAft>
            </a:pPr>
            <a:r>
              <a:rPr lang="en-US" dirty="0"/>
              <a:t>This helps us understand if patients are getting their appointments cancelled or not</a:t>
            </a:r>
          </a:p>
          <a:p>
            <a:pPr marL="171450" lvl="0" indent="-171450" algn="l" rtl="0">
              <a:spcBef>
                <a:spcPts val="0"/>
              </a:spcBef>
              <a:spcAft>
                <a:spcPts val="0"/>
              </a:spcAft>
            </a:pPr>
            <a:r>
              <a:rPr lang="en-US" dirty="0"/>
              <a:t>My Phys</a:t>
            </a:r>
          </a:p>
          <a:p>
            <a:pPr marL="628650" lvl="1" indent="-171450" algn="l" rtl="0">
              <a:spcBef>
                <a:spcPts val="0"/>
              </a:spcBef>
              <a:spcAft>
                <a:spcPts val="0"/>
              </a:spcAft>
            </a:pPr>
            <a:r>
              <a:rPr lang="en-US" dirty="0"/>
              <a:t>Patients ability to book an appointment with their physician</a:t>
            </a:r>
          </a:p>
          <a:p>
            <a:pPr marL="628650" lvl="1" indent="-171450" algn="l" rtl="0">
              <a:spcBef>
                <a:spcPts val="0"/>
              </a:spcBef>
              <a:spcAft>
                <a:spcPts val="0"/>
              </a:spcAft>
            </a:pPr>
            <a:r>
              <a:rPr lang="en-US" dirty="0"/>
              <a:t>This helps us understand if a patient maybe likes/dislikes their physician and are booking with their same physician over and over again</a:t>
            </a:r>
            <a:endParaRPr dirty="0"/>
          </a:p>
        </p:txBody>
      </p:sp>
    </p:spTree>
    <p:extLst>
      <p:ext uri="{BB962C8B-B14F-4D97-AF65-F5344CB8AC3E}">
        <p14:creationId xmlns:p14="http://schemas.microsoft.com/office/powerpoint/2010/main" val="4017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23c7a20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23c7a20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 received 3 datasets related to Central Valley Medical Center, and the data supports the Adult Family Medicine department </a:t>
            </a:r>
          </a:p>
          <a:p>
            <a:pPr marL="171450" lvl="0" indent="-171450" algn="l" rtl="0">
              <a:spcBef>
                <a:spcPts val="0"/>
              </a:spcBef>
              <a:spcAft>
                <a:spcPts val="0"/>
              </a:spcAft>
              <a:buFontTx/>
              <a:buChar char="-"/>
            </a:pPr>
            <a:r>
              <a:rPr lang="en-US" dirty="0"/>
              <a:t>1</a:t>
            </a:r>
            <a:r>
              <a:rPr lang="en-US" baseline="30000" dirty="0"/>
              <a:t>st</a:t>
            </a:r>
            <a:r>
              <a:rPr lang="en-US" dirty="0"/>
              <a:t> dataset Provider details will help me measure the number of the appointments available, since it gives me doctor’s hours</a:t>
            </a:r>
          </a:p>
          <a:p>
            <a:pPr marL="171450" lvl="0" indent="-171450" algn="l" rtl="0">
              <a:spcBef>
                <a:spcPts val="0"/>
              </a:spcBef>
              <a:spcAft>
                <a:spcPts val="0"/>
              </a:spcAft>
              <a:buFontTx/>
              <a:buChar char="-"/>
            </a:pPr>
            <a:r>
              <a:rPr lang="en-US" dirty="0"/>
              <a:t>All 3 datasets contain member experience information, so I will be able to analyze the member experience after I first measure the number of appointment available from the 1</a:t>
            </a:r>
            <a:r>
              <a:rPr lang="en-US" baseline="30000" dirty="0"/>
              <a:t>st</a:t>
            </a:r>
            <a:r>
              <a:rPr lang="en-US" dirty="0"/>
              <a:t> dataset.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37434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This is how I approached this problem….</a:t>
            </a:r>
          </a:p>
          <a:p>
            <a:pPr marL="0" lvl="0" indent="0" algn="l" rtl="0">
              <a:spcBef>
                <a:spcPts val="0"/>
              </a:spcBef>
              <a:spcAft>
                <a:spcPts val="0"/>
              </a:spcAft>
              <a:buNone/>
            </a:pPr>
            <a:r>
              <a:rPr lang="en-US" dirty="0"/>
              <a:t>-Data Pre-processing - creating calculated fields to setup my analysis to help answer my 2 objectives</a:t>
            </a:r>
          </a:p>
          <a:p>
            <a:pPr marL="0" lvl="0" indent="0" algn="l" rtl="0">
              <a:spcBef>
                <a:spcPts val="0"/>
              </a:spcBef>
              <a:spcAft>
                <a:spcPts val="0"/>
              </a:spcAft>
              <a:buNone/>
            </a:pPr>
            <a:r>
              <a:rPr lang="en-US" dirty="0"/>
              <a:t>-Feature Engineering - analyzing the features in the dataset, how they relate to each other, and choosing the best features that explain my objective</a:t>
            </a:r>
          </a:p>
          <a:p>
            <a:pPr marL="0" lvl="0" indent="0" algn="l" rtl="0">
              <a:spcBef>
                <a:spcPts val="0"/>
              </a:spcBef>
              <a:spcAft>
                <a:spcPts val="0"/>
              </a:spcAft>
              <a:buNone/>
            </a:pPr>
            <a:r>
              <a:rPr lang="en-US" dirty="0"/>
              <a:t>-EDA: creating visuals to make a data story to explain my objective</a:t>
            </a:r>
          </a:p>
          <a:p>
            <a:pPr marL="0" lvl="0" indent="0" algn="l" rtl="0">
              <a:spcBef>
                <a:spcPts val="0"/>
              </a:spcBef>
              <a:spcAft>
                <a:spcPts val="0"/>
              </a:spcAft>
              <a:buNone/>
            </a:pPr>
            <a:r>
              <a:rPr lang="en-US" dirty="0"/>
              <a:t>-Limitations/Future Work for this project</a:t>
            </a:r>
          </a:p>
          <a:p>
            <a:pPr marL="0" lvl="0" indent="0" algn="l" rtl="0">
              <a:spcBef>
                <a:spcPts val="0"/>
              </a:spcBef>
              <a:spcAft>
                <a:spcPts val="0"/>
              </a:spcAft>
              <a:buNone/>
            </a:pPr>
            <a:r>
              <a:rPr lang="en-US" dirty="0"/>
              <a:t>- Conclusion</a:t>
            </a:r>
            <a:endParaRPr dirty="0"/>
          </a:p>
        </p:txBody>
      </p:sp>
    </p:spTree>
    <p:extLst>
      <p:ext uri="{BB962C8B-B14F-4D97-AF65-F5344CB8AC3E}">
        <p14:creationId xmlns:p14="http://schemas.microsoft.com/office/powerpoint/2010/main" val="39226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716bb8fa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716bb8fa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10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To understand the availability of appointments for patients, I first wanted to know if the MD is maxed out on hours with Pt’s?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So I compared the targeted amount of hours allocated for Pt’s and compare it to the actual amount of hours spent with Pt’s. This was done by subtracting their target In-Clinic </a:t>
            </a:r>
            <a:r>
              <a:rPr lang="en-US" sz="1100" b="0" i="0" u="none" strike="noStrike" cap="none" dirty="0" err="1">
                <a:solidFill>
                  <a:srgbClr val="000000"/>
                </a:solidFill>
                <a:effectLst/>
                <a:latin typeface="Arial"/>
                <a:ea typeface="Arial"/>
                <a:cs typeface="Arial"/>
                <a:sym typeface="Arial"/>
              </a:rPr>
              <a:t>Hrs</a:t>
            </a:r>
            <a:r>
              <a:rPr lang="en-US" sz="1100" b="0" i="0" u="none" strike="noStrike" cap="none" dirty="0">
                <a:solidFill>
                  <a:srgbClr val="000000"/>
                </a:solidFill>
                <a:effectLst/>
                <a:latin typeface="Arial"/>
                <a:ea typeface="Arial"/>
                <a:cs typeface="Arial"/>
                <a:sym typeface="Arial"/>
              </a:rPr>
              <a:t> minus their Actual In-Clinic hours * 40 </a:t>
            </a:r>
            <a:r>
              <a:rPr lang="en-US" sz="1100" b="0" i="0" u="none" strike="noStrike" cap="none" dirty="0" err="1">
                <a:solidFill>
                  <a:srgbClr val="000000"/>
                </a:solidFill>
                <a:effectLst/>
                <a:latin typeface="Arial"/>
                <a:ea typeface="Arial"/>
                <a:cs typeface="Arial"/>
                <a:sym typeface="Arial"/>
              </a:rPr>
              <a:t>hrs</a:t>
            </a:r>
            <a:r>
              <a:rPr lang="en-US" sz="1100" b="0" i="0" u="none" strike="noStrike" cap="none" dirty="0">
                <a:solidFill>
                  <a:srgbClr val="000000"/>
                </a:solidFill>
                <a:effectLst/>
                <a:latin typeface="Arial"/>
                <a:ea typeface="Arial"/>
                <a:cs typeface="Arial"/>
                <a:sym typeface="Arial"/>
              </a:rPr>
              <a:t>/week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In-Clinic Hours Remaining is how much time allocated for Pts is left</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Explain bar chart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0 line is the target. Meaning that if the facility is hitting the 0 line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Modesto has a lot of capacity for patients. All the doctors combined have about 17 </a:t>
            </a:r>
            <a:r>
              <a:rPr lang="en-US" sz="1100" b="0" i="0" u="none" strike="noStrike" cap="none" dirty="0" err="1">
                <a:solidFill>
                  <a:srgbClr val="000000"/>
                </a:solidFill>
                <a:effectLst/>
                <a:latin typeface="Arial"/>
                <a:ea typeface="Arial"/>
                <a:cs typeface="Arial"/>
                <a:sym typeface="Arial"/>
              </a:rPr>
              <a:t>hrs</a:t>
            </a:r>
            <a:r>
              <a:rPr lang="en-US" sz="1100" b="0" i="0" u="none" strike="noStrike" cap="none" dirty="0">
                <a:solidFill>
                  <a:srgbClr val="000000"/>
                </a:solidFill>
                <a:effectLst/>
                <a:latin typeface="Arial"/>
                <a:ea typeface="Arial"/>
                <a:cs typeface="Arial"/>
                <a:sym typeface="Arial"/>
              </a:rPr>
              <a:t> remaining for patients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Manteca is at capacity. They hit their targets, which is why they are zeroed out.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Stockton and Tracy are over-capacity, yet they continue to schedule time with patients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699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For my next step, I wanted to know on average how much time MD’s are spending with Pt’s. This will help me understand how long is the appointment time.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So I compared the number of Pt’s they saw over the course of 3 months with the actual in-clinic time, and drilled down to the average time spent with Pts.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Time Spent With Pts is the average minutes they spend with Pts in a single appointment</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cs typeface="Arial"/>
                <a:sym typeface="Arial"/>
              </a:rPr>
              <a:t>Across Central Valley, on a</a:t>
            </a:r>
            <a:r>
              <a:rPr lang="en-US" dirty="0"/>
              <a:t>verage, physicians are spending 22 min with their patients during an appointment</a:t>
            </a:r>
          </a:p>
        </p:txBody>
      </p:sp>
    </p:spTree>
    <p:extLst>
      <p:ext uri="{BB962C8B-B14F-4D97-AF65-F5344CB8AC3E}">
        <p14:creationId xmlns:p14="http://schemas.microsoft.com/office/powerpoint/2010/main" val="173750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828358fc_2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828358fc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Lastly, to estimate the number of appointments are available, I compared previous 2 calculations you saw earlier:  In-Clinic Hours remaining and Time Spent With Patients to estimate the number of appointments available each week</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ea typeface="Arial"/>
                <a:cs typeface="Arial"/>
                <a:sym typeface="Arial"/>
              </a:rPr>
              <a:t>So the number of appts available is the estimated number of appointments available each week</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0000"/>
                </a:solidFill>
                <a:effectLst/>
                <a:latin typeface="Arial"/>
                <a:cs typeface="Arial"/>
                <a:sym typeface="Arial"/>
              </a:rPr>
              <a:t>Explain bar chart: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u="none" strike="noStrike" cap="none" dirty="0">
                <a:solidFill>
                  <a:srgbClr val="000000"/>
                </a:solidFill>
                <a:effectLst/>
                <a:latin typeface="Arial"/>
                <a:cs typeface="Arial"/>
                <a:sym typeface="Arial"/>
              </a:rPr>
              <a:t>You will probably notice that we see the same pattern compared the first calculation.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u="none" strike="noStrike" cap="none" dirty="0">
                <a:solidFill>
                  <a:srgbClr val="000000"/>
                </a:solidFill>
                <a:effectLst/>
                <a:latin typeface="Arial"/>
                <a:cs typeface="Arial"/>
                <a:sym typeface="Arial"/>
              </a:rPr>
              <a:t>Modesto has a lot of capacity, Manteca is at capacity, </a:t>
            </a:r>
            <a:r>
              <a:rPr lang="en-US" b="0" i="0" u="none" strike="noStrike" cap="none" dirty="0" err="1">
                <a:solidFill>
                  <a:srgbClr val="000000"/>
                </a:solidFill>
                <a:effectLst/>
                <a:latin typeface="Arial"/>
                <a:cs typeface="Arial"/>
                <a:sym typeface="Arial"/>
              </a:rPr>
              <a:t>Stockton+Tracy</a:t>
            </a:r>
            <a:r>
              <a:rPr lang="en-US" b="0" i="0" u="none" strike="noStrike" cap="none" dirty="0">
                <a:solidFill>
                  <a:srgbClr val="000000"/>
                </a:solidFill>
                <a:effectLst/>
                <a:latin typeface="Arial"/>
                <a:cs typeface="Arial"/>
                <a:sym typeface="Arial"/>
              </a:rPr>
              <a:t> is over capacity</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b="0" i="0" u="none" strike="noStrike" cap="none" dirty="0">
                <a:solidFill>
                  <a:srgbClr val="000000"/>
                </a:solidFill>
                <a:effectLst/>
                <a:latin typeface="Arial"/>
                <a:cs typeface="Arial"/>
                <a:sym typeface="Arial"/>
              </a:rPr>
              <a:t>This is because the calculation for number of appts available uses the in-clinic hours remaining. </a:t>
            </a:r>
            <a:endParaRPr lang="en-US" dirty="0"/>
          </a:p>
          <a:p>
            <a:pPr marL="628650" lvl="1" indent="-171450" algn="l" rtl="0">
              <a:spcBef>
                <a:spcPts val="0"/>
              </a:spcBef>
              <a:spcAft>
                <a:spcPts val="0"/>
              </a:spcAft>
            </a:pPr>
            <a:r>
              <a:rPr lang="en-US" dirty="0"/>
              <a:t>Modesto has more weekly appointments available (~42 appts openings avg), so they have a lot more capacity than the other central valley facilities.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dirty="0"/>
              <a:t>Manteca is at capacity. </a:t>
            </a:r>
            <a:r>
              <a:rPr lang="en-US" sz="1100" b="0" i="0" u="none" strike="noStrike" cap="none" dirty="0">
                <a:solidFill>
                  <a:srgbClr val="000000"/>
                </a:solidFill>
                <a:effectLst/>
                <a:latin typeface="Arial"/>
                <a:ea typeface="Arial"/>
                <a:cs typeface="Arial"/>
                <a:sym typeface="Arial"/>
              </a:rPr>
              <a:t>They hit their targets, which is why they are zeroed out.</a:t>
            </a:r>
          </a:p>
          <a:p>
            <a:pPr marL="628650" lvl="1" indent="-171450" algn="l" rtl="0">
              <a:spcBef>
                <a:spcPts val="0"/>
              </a:spcBef>
              <a:spcAft>
                <a:spcPts val="0"/>
              </a:spcAft>
            </a:pPr>
            <a:r>
              <a:rPr lang="en-US" dirty="0"/>
              <a:t>Again, Stockton and Tracy are over-capacity and exceeded the number of weekly appts available, yet doctors continue to schedule time with patients and they are overbooked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054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62400" y="1694575"/>
            <a:ext cx="5496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50901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subTitle" idx="1"/>
          </p:nvPr>
        </p:nvSpPr>
        <p:spPr>
          <a:xfrm>
            <a:off x="457200" y="892300"/>
            <a:ext cx="4254000" cy="3516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1600"/>
              </a:spcBef>
              <a:spcAft>
                <a:spcPts val="0"/>
              </a:spcAft>
              <a:buSzPts val="1300"/>
              <a:buNone/>
              <a:defRPr sz="1300"/>
            </a:lvl2pPr>
            <a:lvl3pPr lvl="2">
              <a:spcBef>
                <a:spcPts val="1600"/>
              </a:spcBef>
              <a:spcAft>
                <a:spcPts val="0"/>
              </a:spcAft>
              <a:buSzPts val="1300"/>
              <a:buNone/>
              <a:defRPr sz="1300"/>
            </a:lvl3pPr>
            <a:lvl4pPr lvl="3">
              <a:spcBef>
                <a:spcPts val="1600"/>
              </a:spcBef>
              <a:spcAft>
                <a:spcPts val="0"/>
              </a:spcAft>
              <a:buSzPts val="1300"/>
              <a:buNone/>
              <a:defRPr sz="1300"/>
            </a:lvl4pPr>
            <a:lvl5pPr lvl="4">
              <a:spcBef>
                <a:spcPts val="1600"/>
              </a:spcBef>
              <a:spcAft>
                <a:spcPts val="0"/>
              </a:spcAft>
              <a:buSzPts val="1300"/>
              <a:buNone/>
              <a:defRPr sz="1300"/>
            </a:lvl5pPr>
            <a:lvl6pPr lvl="5">
              <a:spcBef>
                <a:spcPts val="1600"/>
              </a:spcBef>
              <a:spcAft>
                <a:spcPts val="0"/>
              </a:spcAft>
              <a:buSzPts val="1300"/>
              <a:buNone/>
              <a:defRPr sz="1300"/>
            </a:lvl6pPr>
            <a:lvl7pPr lvl="6">
              <a:spcBef>
                <a:spcPts val="1600"/>
              </a:spcBef>
              <a:spcAft>
                <a:spcPts val="0"/>
              </a:spcAft>
              <a:buSzPts val="1300"/>
              <a:buNone/>
              <a:defRPr sz="1300"/>
            </a:lvl7pPr>
            <a:lvl8pPr lvl="7">
              <a:spcBef>
                <a:spcPts val="1600"/>
              </a:spcBef>
              <a:spcAft>
                <a:spcPts val="0"/>
              </a:spcAft>
              <a:buSzPts val="1300"/>
              <a:buNone/>
              <a:defRPr sz="1300"/>
            </a:lvl8pPr>
            <a:lvl9pPr lvl="8">
              <a:spcBef>
                <a:spcPts val="1600"/>
              </a:spcBef>
              <a:spcAft>
                <a:spcPts val="1600"/>
              </a:spcAft>
              <a:buSzPts val="1300"/>
              <a:buNone/>
              <a:defRPr sz="13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Fira Sans Extra Condensed"/>
              <a:buNone/>
              <a:defRPr sz="25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hyperlink" Target="https://www.flexjobs.com/blog/post/heres-what-survey-respondents-say-about-the-finances-of-freelancing/"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https://www.investopedia.com/ask/answers/032515/what-does-it-mean-if-correlation-coefficient-positive-negative-or-zero.asp"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6" name="Google Shape;46;p15"/>
          <p:cNvGrpSpPr/>
          <p:nvPr/>
        </p:nvGrpSpPr>
        <p:grpSpPr>
          <a:xfrm>
            <a:off x="8218366" y="341338"/>
            <a:ext cx="642147" cy="4390685"/>
            <a:chOff x="8176675" y="430088"/>
            <a:chExt cx="684300" cy="4486700"/>
          </a:xfrm>
        </p:grpSpPr>
        <p:sp>
          <p:nvSpPr>
            <p:cNvPr id="47" name="Google Shape;47;p15"/>
            <p:cNvSpPr/>
            <p:nvPr/>
          </p:nvSpPr>
          <p:spPr>
            <a:xfrm>
              <a:off x="8176675" y="430088"/>
              <a:ext cx="684300" cy="651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5"/>
            <p:cNvSpPr/>
            <p:nvPr/>
          </p:nvSpPr>
          <p:spPr>
            <a:xfrm>
              <a:off x="8176675" y="1388869"/>
              <a:ext cx="684300" cy="65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5"/>
            <p:cNvSpPr/>
            <p:nvPr/>
          </p:nvSpPr>
          <p:spPr>
            <a:xfrm>
              <a:off x="8176675" y="2347650"/>
              <a:ext cx="684300" cy="651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8176675" y="3306432"/>
              <a:ext cx="684300" cy="6516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8176675" y="4265188"/>
              <a:ext cx="684300" cy="6516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15"/>
          <p:cNvSpPr txBox="1">
            <a:spLocks noGrp="1"/>
          </p:cNvSpPr>
          <p:nvPr>
            <p:ph type="title"/>
          </p:nvPr>
        </p:nvSpPr>
        <p:spPr>
          <a:xfrm>
            <a:off x="2362400" y="1694575"/>
            <a:ext cx="5496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Analyzing</a:t>
            </a:r>
            <a:br>
              <a:rPr lang="en" dirty="0"/>
            </a:br>
            <a:r>
              <a:rPr lang="en" dirty="0"/>
              <a:t>Access to Patient Care </a:t>
            </a:r>
            <a:br>
              <a:rPr lang="en" dirty="0"/>
            </a:br>
            <a:r>
              <a:rPr lang="en" dirty="0"/>
              <a:t>  </a:t>
            </a:r>
            <a:endParaRPr dirty="0"/>
          </a:p>
        </p:txBody>
      </p:sp>
      <p:sp>
        <p:nvSpPr>
          <p:cNvPr id="53" name="Google Shape;53;p15"/>
          <p:cNvSpPr txBox="1"/>
          <p:nvPr/>
        </p:nvSpPr>
        <p:spPr>
          <a:xfrm>
            <a:off x="2405875" y="3164725"/>
            <a:ext cx="5496000" cy="51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Roboto"/>
                <a:ea typeface="Roboto"/>
                <a:cs typeface="Roboto"/>
                <a:sym typeface="Roboto"/>
              </a:rPr>
              <a:t>Ryan Paw</a:t>
            </a:r>
            <a:endParaRPr dirty="0">
              <a:latin typeface="Roboto"/>
              <a:ea typeface="Roboto"/>
              <a:cs typeface="Roboto"/>
              <a:sym typeface="Roboto"/>
            </a:endParaRPr>
          </a:p>
        </p:txBody>
      </p:sp>
      <p:grpSp>
        <p:nvGrpSpPr>
          <p:cNvPr id="54" name="Google Shape;54;p15"/>
          <p:cNvGrpSpPr/>
          <p:nvPr/>
        </p:nvGrpSpPr>
        <p:grpSpPr>
          <a:xfrm>
            <a:off x="8323814" y="2308346"/>
            <a:ext cx="432074" cy="405862"/>
            <a:chOff x="7384751" y="4147984"/>
            <a:chExt cx="380012" cy="351274"/>
          </a:xfrm>
        </p:grpSpPr>
        <p:sp>
          <p:nvSpPr>
            <p:cNvPr id="55" name="Google Shape;55;p15"/>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5"/>
          <p:cNvGrpSpPr/>
          <p:nvPr/>
        </p:nvGrpSpPr>
        <p:grpSpPr>
          <a:xfrm>
            <a:off x="8317863" y="458281"/>
            <a:ext cx="444780" cy="326570"/>
            <a:chOff x="7077129" y="2512542"/>
            <a:chExt cx="282364" cy="198619"/>
          </a:xfrm>
        </p:grpSpPr>
        <p:sp>
          <p:nvSpPr>
            <p:cNvPr id="61" name="Google Shape;61;p15"/>
            <p:cNvSpPr/>
            <p:nvPr/>
          </p:nvSpPr>
          <p:spPr>
            <a:xfrm>
              <a:off x="7304872" y="2551533"/>
              <a:ext cx="25050" cy="19416"/>
            </a:xfrm>
            <a:custGeom>
              <a:avLst/>
              <a:gdLst/>
              <a:ahLst/>
              <a:cxnLst/>
              <a:rect l="l" t="t" r="r" b="b"/>
              <a:pathLst>
                <a:path w="787" h="610" extrusionOk="0">
                  <a:moveTo>
                    <a:pt x="166" y="1"/>
                  </a:moveTo>
                  <a:cubicBezTo>
                    <a:pt x="119" y="1"/>
                    <a:pt x="72" y="27"/>
                    <a:pt x="48" y="73"/>
                  </a:cubicBezTo>
                  <a:cubicBezTo>
                    <a:pt x="1" y="133"/>
                    <a:pt x="13" y="216"/>
                    <a:pt x="84" y="264"/>
                  </a:cubicBezTo>
                  <a:cubicBezTo>
                    <a:pt x="239" y="371"/>
                    <a:pt x="382" y="478"/>
                    <a:pt x="549" y="573"/>
                  </a:cubicBezTo>
                  <a:cubicBezTo>
                    <a:pt x="584" y="597"/>
                    <a:pt x="608" y="609"/>
                    <a:pt x="620" y="609"/>
                  </a:cubicBezTo>
                  <a:cubicBezTo>
                    <a:pt x="668" y="609"/>
                    <a:pt x="715" y="597"/>
                    <a:pt x="739" y="550"/>
                  </a:cubicBezTo>
                  <a:cubicBezTo>
                    <a:pt x="787" y="490"/>
                    <a:pt x="775" y="395"/>
                    <a:pt x="703" y="359"/>
                  </a:cubicBezTo>
                  <a:cubicBezTo>
                    <a:pt x="537" y="240"/>
                    <a:pt x="382" y="133"/>
                    <a:pt x="239" y="26"/>
                  </a:cubicBezTo>
                  <a:cubicBezTo>
                    <a:pt x="218" y="9"/>
                    <a:pt x="192" y="1"/>
                    <a:pt x="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7129043" y="2512542"/>
              <a:ext cx="164879" cy="42875"/>
            </a:xfrm>
            <a:custGeom>
              <a:avLst/>
              <a:gdLst/>
              <a:ahLst/>
              <a:cxnLst/>
              <a:rect l="l" t="t" r="r" b="b"/>
              <a:pathLst>
                <a:path w="5180" h="1347" extrusionOk="0">
                  <a:moveTo>
                    <a:pt x="2798" y="1"/>
                  </a:moveTo>
                  <a:cubicBezTo>
                    <a:pt x="2120" y="1"/>
                    <a:pt x="1227" y="358"/>
                    <a:pt x="96" y="1084"/>
                  </a:cubicBezTo>
                  <a:cubicBezTo>
                    <a:pt x="36" y="1132"/>
                    <a:pt x="0" y="1215"/>
                    <a:pt x="48" y="1286"/>
                  </a:cubicBezTo>
                  <a:cubicBezTo>
                    <a:pt x="72" y="1322"/>
                    <a:pt x="119" y="1346"/>
                    <a:pt x="167" y="1346"/>
                  </a:cubicBezTo>
                  <a:cubicBezTo>
                    <a:pt x="191" y="1346"/>
                    <a:pt x="215" y="1346"/>
                    <a:pt x="238" y="1322"/>
                  </a:cubicBezTo>
                  <a:cubicBezTo>
                    <a:pt x="1322" y="620"/>
                    <a:pt x="2179" y="286"/>
                    <a:pt x="2798" y="286"/>
                  </a:cubicBezTo>
                  <a:cubicBezTo>
                    <a:pt x="3346" y="286"/>
                    <a:pt x="4060" y="536"/>
                    <a:pt x="4953" y="1072"/>
                  </a:cubicBezTo>
                  <a:cubicBezTo>
                    <a:pt x="4973" y="1088"/>
                    <a:pt x="4996" y="1094"/>
                    <a:pt x="5019" y="1094"/>
                  </a:cubicBezTo>
                  <a:cubicBezTo>
                    <a:pt x="5069" y="1094"/>
                    <a:pt x="5124" y="1065"/>
                    <a:pt x="5156" y="1025"/>
                  </a:cubicBezTo>
                  <a:cubicBezTo>
                    <a:pt x="5180" y="965"/>
                    <a:pt x="5168" y="882"/>
                    <a:pt x="5108" y="834"/>
                  </a:cubicBezTo>
                  <a:cubicBezTo>
                    <a:pt x="4156" y="274"/>
                    <a:pt x="3406"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7077129" y="2536796"/>
              <a:ext cx="282364" cy="174365"/>
            </a:xfrm>
            <a:custGeom>
              <a:avLst/>
              <a:gdLst/>
              <a:ahLst/>
              <a:cxnLst/>
              <a:rect l="l" t="t" r="r" b="b"/>
              <a:pathLst>
                <a:path w="8871" h="5478" extrusionOk="0">
                  <a:moveTo>
                    <a:pt x="4429" y="263"/>
                  </a:moveTo>
                  <a:cubicBezTo>
                    <a:pt x="5572" y="263"/>
                    <a:pt x="7858" y="2048"/>
                    <a:pt x="8525" y="2608"/>
                  </a:cubicBezTo>
                  <a:cubicBezTo>
                    <a:pt x="8573" y="2632"/>
                    <a:pt x="8585" y="2680"/>
                    <a:pt x="8585" y="2739"/>
                  </a:cubicBezTo>
                  <a:cubicBezTo>
                    <a:pt x="8585" y="2799"/>
                    <a:pt x="8549" y="2846"/>
                    <a:pt x="8525" y="2870"/>
                  </a:cubicBezTo>
                  <a:cubicBezTo>
                    <a:pt x="7858" y="3418"/>
                    <a:pt x="5572" y="5204"/>
                    <a:pt x="4429" y="5204"/>
                  </a:cubicBezTo>
                  <a:cubicBezTo>
                    <a:pt x="3286" y="5204"/>
                    <a:pt x="1012" y="3418"/>
                    <a:pt x="334" y="2870"/>
                  </a:cubicBezTo>
                  <a:cubicBezTo>
                    <a:pt x="298" y="2846"/>
                    <a:pt x="274" y="2799"/>
                    <a:pt x="274" y="2739"/>
                  </a:cubicBezTo>
                  <a:cubicBezTo>
                    <a:pt x="274" y="2691"/>
                    <a:pt x="310" y="2632"/>
                    <a:pt x="334" y="2608"/>
                  </a:cubicBezTo>
                  <a:cubicBezTo>
                    <a:pt x="1012" y="2048"/>
                    <a:pt x="3286" y="263"/>
                    <a:pt x="4429" y="263"/>
                  </a:cubicBezTo>
                  <a:close/>
                  <a:moveTo>
                    <a:pt x="4429" y="1"/>
                  </a:moveTo>
                  <a:cubicBezTo>
                    <a:pt x="3227" y="1"/>
                    <a:pt x="1036" y="1679"/>
                    <a:pt x="155" y="2394"/>
                  </a:cubicBezTo>
                  <a:cubicBezTo>
                    <a:pt x="48" y="2489"/>
                    <a:pt x="0" y="2608"/>
                    <a:pt x="0" y="2739"/>
                  </a:cubicBezTo>
                  <a:cubicBezTo>
                    <a:pt x="0" y="2870"/>
                    <a:pt x="60" y="3001"/>
                    <a:pt x="155" y="3084"/>
                  </a:cubicBezTo>
                  <a:cubicBezTo>
                    <a:pt x="1036" y="3811"/>
                    <a:pt x="3227" y="5477"/>
                    <a:pt x="4429" y="5477"/>
                  </a:cubicBezTo>
                  <a:cubicBezTo>
                    <a:pt x="5632" y="5477"/>
                    <a:pt x="7823" y="3799"/>
                    <a:pt x="8704" y="3084"/>
                  </a:cubicBezTo>
                  <a:cubicBezTo>
                    <a:pt x="8811" y="2989"/>
                    <a:pt x="8858" y="2870"/>
                    <a:pt x="8858" y="2739"/>
                  </a:cubicBezTo>
                  <a:cubicBezTo>
                    <a:pt x="8870" y="2608"/>
                    <a:pt x="8811" y="2489"/>
                    <a:pt x="8704" y="2394"/>
                  </a:cubicBezTo>
                  <a:cubicBezTo>
                    <a:pt x="7823" y="1667"/>
                    <a:pt x="5632" y="1"/>
                    <a:pt x="4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7153680" y="2560255"/>
              <a:ext cx="129230" cy="127129"/>
            </a:xfrm>
            <a:custGeom>
              <a:avLst/>
              <a:gdLst/>
              <a:ahLst/>
              <a:cxnLst/>
              <a:rect l="l" t="t" r="r" b="b"/>
              <a:pathLst>
                <a:path w="4060" h="3994" extrusionOk="0">
                  <a:moveTo>
                    <a:pt x="2016" y="1"/>
                  </a:moveTo>
                  <a:cubicBezTo>
                    <a:pt x="1995" y="1"/>
                    <a:pt x="1974" y="1"/>
                    <a:pt x="1953" y="2"/>
                  </a:cubicBezTo>
                  <a:cubicBezTo>
                    <a:pt x="905" y="38"/>
                    <a:pt x="48" y="883"/>
                    <a:pt x="12" y="1943"/>
                  </a:cubicBezTo>
                  <a:cubicBezTo>
                    <a:pt x="0" y="2466"/>
                    <a:pt x="179" y="2955"/>
                    <a:pt x="488" y="3312"/>
                  </a:cubicBezTo>
                  <a:cubicBezTo>
                    <a:pt x="518" y="3341"/>
                    <a:pt x="557" y="3356"/>
                    <a:pt x="596" y="3356"/>
                  </a:cubicBezTo>
                  <a:cubicBezTo>
                    <a:pt x="634" y="3356"/>
                    <a:pt x="673" y="3341"/>
                    <a:pt x="703" y="3312"/>
                  </a:cubicBezTo>
                  <a:cubicBezTo>
                    <a:pt x="750" y="3264"/>
                    <a:pt x="762" y="3181"/>
                    <a:pt x="703" y="3121"/>
                  </a:cubicBezTo>
                  <a:cubicBezTo>
                    <a:pt x="429" y="2788"/>
                    <a:pt x="274" y="2371"/>
                    <a:pt x="286" y="1907"/>
                  </a:cubicBezTo>
                  <a:cubicBezTo>
                    <a:pt x="334" y="1038"/>
                    <a:pt x="1048" y="311"/>
                    <a:pt x="1917" y="276"/>
                  </a:cubicBezTo>
                  <a:cubicBezTo>
                    <a:pt x="1945" y="274"/>
                    <a:pt x="1973" y="274"/>
                    <a:pt x="2001" y="274"/>
                  </a:cubicBezTo>
                  <a:cubicBezTo>
                    <a:pt x="2963" y="274"/>
                    <a:pt x="3750" y="1065"/>
                    <a:pt x="3727" y="2026"/>
                  </a:cubicBezTo>
                  <a:cubicBezTo>
                    <a:pt x="3703" y="2943"/>
                    <a:pt x="2965" y="3681"/>
                    <a:pt x="2060" y="3717"/>
                  </a:cubicBezTo>
                  <a:cubicBezTo>
                    <a:pt x="2037" y="3717"/>
                    <a:pt x="2014" y="3718"/>
                    <a:pt x="1991" y="3718"/>
                  </a:cubicBezTo>
                  <a:cubicBezTo>
                    <a:pt x="1695" y="3718"/>
                    <a:pt x="1411" y="3646"/>
                    <a:pt x="1179" y="3502"/>
                  </a:cubicBezTo>
                  <a:cubicBezTo>
                    <a:pt x="1159" y="3494"/>
                    <a:pt x="1139" y="3490"/>
                    <a:pt x="1120" y="3490"/>
                  </a:cubicBezTo>
                  <a:cubicBezTo>
                    <a:pt x="1081" y="3490"/>
                    <a:pt x="1044" y="3506"/>
                    <a:pt x="1012" y="3538"/>
                  </a:cubicBezTo>
                  <a:cubicBezTo>
                    <a:pt x="953" y="3586"/>
                    <a:pt x="965" y="3717"/>
                    <a:pt x="1048" y="3752"/>
                  </a:cubicBezTo>
                  <a:cubicBezTo>
                    <a:pt x="1315" y="3902"/>
                    <a:pt x="1611" y="3994"/>
                    <a:pt x="1928" y="3994"/>
                  </a:cubicBezTo>
                  <a:cubicBezTo>
                    <a:pt x="1964" y="3994"/>
                    <a:pt x="2000" y="3993"/>
                    <a:pt x="2036" y="3990"/>
                  </a:cubicBezTo>
                  <a:cubicBezTo>
                    <a:pt x="3096" y="3967"/>
                    <a:pt x="3965" y="3121"/>
                    <a:pt x="4001" y="2062"/>
                  </a:cubicBezTo>
                  <a:cubicBezTo>
                    <a:pt x="4059" y="939"/>
                    <a:pt x="3142" y="1"/>
                    <a:pt x="2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183982" y="2590239"/>
              <a:ext cx="68244" cy="68244"/>
            </a:xfrm>
            <a:custGeom>
              <a:avLst/>
              <a:gdLst/>
              <a:ahLst/>
              <a:cxnLst/>
              <a:rect l="l" t="t" r="r" b="b"/>
              <a:pathLst>
                <a:path w="2144" h="2144" extrusionOk="0">
                  <a:moveTo>
                    <a:pt x="1072" y="0"/>
                  </a:moveTo>
                  <a:cubicBezTo>
                    <a:pt x="477" y="0"/>
                    <a:pt x="1" y="477"/>
                    <a:pt x="1" y="1072"/>
                  </a:cubicBezTo>
                  <a:cubicBezTo>
                    <a:pt x="1" y="1667"/>
                    <a:pt x="477" y="2144"/>
                    <a:pt x="1072" y="2144"/>
                  </a:cubicBezTo>
                  <a:cubicBezTo>
                    <a:pt x="1668" y="2144"/>
                    <a:pt x="2144" y="1667"/>
                    <a:pt x="2144" y="1072"/>
                  </a:cubicBezTo>
                  <a:cubicBezTo>
                    <a:pt x="2132" y="989"/>
                    <a:pt x="2072" y="929"/>
                    <a:pt x="2001" y="929"/>
                  </a:cubicBezTo>
                  <a:cubicBezTo>
                    <a:pt x="1918" y="929"/>
                    <a:pt x="1858" y="989"/>
                    <a:pt x="1858" y="1060"/>
                  </a:cubicBezTo>
                  <a:cubicBezTo>
                    <a:pt x="1858" y="1489"/>
                    <a:pt x="1501" y="1846"/>
                    <a:pt x="1072" y="1846"/>
                  </a:cubicBezTo>
                  <a:cubicBezTo>
                    <a:pt x="644" y="1846"/>
                    <a:pt x="287" y="1489"/>
                    <a:pt x="287" y="1060"/>
                  </a:cubicBezTo>
                  <a:cubicBezTo>
                    <a:pt x="287" y="620"/>
                    <a:pt x="644" y="262"/>
                    <a:pt x="1072" y="262"/>
                  </a:cubicBezTo>
                  <a:cubicBezTo>
                    <a:pt x="1144" y="262"/>
                    <a:pt x="1203" y="215"/>
                    <a:pt x="1203" y="131"/>
                  </a:cubicBezTo>
                  <a:cubicBezTo>
                    <a:pt x="1203" y="60"/>
                    <a:pt x="1144"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7225297" y="2595904"/>
              <a:ext cx="20880" cy="20880"/>
            </a:xfrm>
            <a:custGeom>
              <a:avLst/>
              <a:gdLst/>
              <a:ahLst/>
              <a:cxnLst/>
              <a:rect l="l" t="t" r="r" b="b"/>
              <a:pathLst>
                <a:path w="656" h="656" extrusionOk="0">
                  <a:moveTo>
                    <a:pt x="322" y="1"/>
                  </a:moveTo>
                  <a:cubicBezTo>
                    <a:pt x="143" y="1"/>
                    <a:pt x="1" y="156"/>
                    <a:pt x="1" y="334"/>
                  </a:cubicBezTo>
                  <a:cubicBezTo>
                    <a:pt x="1" y="513"/>
                    <a:pt x="143" y="656"/>
                    <a:pt x="322" y="656"/>
                  </a:cubicBezTo>
                  <a:cubicBezTo>
                    <a:pt x="501" y="656"/>
                    <a:pt x="655" y="513"/>
                    <a:pt x="655" y="334"/>
                  </a:cubicBezTo>
                  <a:cubicBezTo>
                    <a:pt x="655" y="132"/>
                    <a:pt x="501" y="1"/>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15"/>
          <p:cNvGrpSpPr/>
          <p:nvPr/>
        </p:nvGrpSpPr>
        <p:grpSpPr>
          <a:xfrm>
            <a:off x="8360092" y="3291230"/>
            <a:ext cx="359710" cy="357265"/>
            <a:chOff x="1190625" y="410275"/>
            <a:chExt cx="5228350" cy="4860750"/>
          </a:xfrm>
        </p:grpSpPr>
        <p:sp>
          <p:nvSpPr>
            <p:cNvPr id="68" name="Google Shape;68;p15"/>
            <p:cNvSpPr/>
            <p:nvPr/>
          </p:nvSpPr>
          <p:spPr>
            <a:xfrm>
              <a:off x="1190625" y="410275"/>
              <a:ext cx="5228350" cy="4860750"/>
            </a:xfrm>
            <a:custGeom>
              <a:avLst/>
              <a:gdLst/>
              <a:ahLst/>
              <a:cxnLst/>
              <a:rect l="l" t="t" r="r" b="b"/>
              <a:pathLst>
                <a:path w="209134" h="194430" extrusionOk="0">
                  <a:moveTo>
                    <a:pt x="171022" y="18260"/>
                  </a:moveTo>
                  <a:cubicBezTo>
                    <a:pt x="168890" y="17549"/>
                    <a:pt x="166586" y="18726"/>
                    <a:pt x="165875" y="20858"/>
                  </a:cubicBezTo>
                  <a:cubicBezTo>
                    <a:pt x="165165" y="23015"/>
                    <a:pt x="166341" y="25319"/>
                    <a:pt x="168473" y="26029"/>
                  </a:cubicBezTo>
                  <a:cubicBezTo>
                    <a:pt x="187909" y="32426"/>
                    <a:pt x="200972" y="50514"/>
                    <a:pt x="200972" y="71003"/>
                  </a:cubicBezTo>
                  <a:cubicBezTo>
                    <a:pt x="200972" y="90316"/>
                    <a:pt x="189428" y="107521"/>
                    <a:pt x="171561" y="114849"/>
                  </a:cubicBezTo>
                  <a:cubicBezTo>
                    <a:pt x="171561" y="114849"/>
                    <a:pt x="171561" y="114849"/>
                    <a:pt x="171537" y="114849"/>
                  </a:cubicBezTo>
                  <a:cubicBezTo>
                    <a:pt x="171537" y="114849"/>
                    <a:pt x="171537" y="114849"/>
                    <a:pt x="171537" y="114849"/>
                  </a:cubicBezTo>
                  <a:cubicBezTo>
                    <a:pt x="165851" y="117202"/>
                    <a:pt x="159993" y="118354"/>
                    <a:pt x="153621" y="118354"/>
                  </a:cubicBezTo>
                  <a:cubicBezTo>
                    <a:pt x="151366" y="118354"/>
                    <a:pt x="149528" y="120192"/>
                    <a:pt x="149528" y="122447"/>
                  </a:cubicBezTo>
                  <a:cubicBezTo>
                    <a:pt x="149528" y="124702"/>
                    <a:pt x="151366" y="126515"/>
                    <a:pt x="153621" y="126515"/>
                  </a:cubicBezTo>
                  <a:cubicBezTo>
                    <a:pt x="157861" y="126515"/>
                    <a:pt x="161905" y="126099"/>
                    <a:pt x="165826" y="125216"/>
                  </a:cubicBezTo>
                  <a:cubicBezTo>
                    <a:pt x="162346" y="132054"/>
                    <a:pt x="155876" y="142495"/>
                    <a:pt x="144896" y="152813"/>
                  </a:cubicBezTo>
                  <a:cubicBezTo>
                    <a:pt x="127740" y="168915"/>
                    <a:pt x="95927" y="187689"/>
                    <a:pt x="41542" y="186170"/>
                  </a:cubicBezTo>
                  <a:cubicBezTo>
                    <a:pt x="39141" y="184380"/>
                    <a:pt x="32180" y="178596"/>
                    <a:pt x="25293" y="167935"/>
                  </a:cubicBezTo>
                  <a:cubicBezTo>
                    <a:pt x="17475" y="155852"/>
                    <a:pt x="8161" y="134799"/>
                    <a:pt x="8161" y="103183"/>
                  </a:cubicBezTo>
                  <a:cubicBezTo>
                    <a:pt x="8161" y="71444"/>
                    <a:pt x="10759" y="50097"/>
                    <a:pt x="16298" y="36004"/>
                  </a:cubicBezTo>
                  <a:cubicBezTo>
                    <a:pt x="21445" y="22868"/>
                    <a:pt x="29263" y="15662"/>
                    <a:pt x="41640" y="12549"/>
                  </a:cubicBezTo>
                  <a:cubicBezTo>
                    <a:pt x="60855" y="7746"/>
                    <a:pt x="68649" y="10246"/>
                    <a:pt x="71811" y="13162"/>
                  </a:cubicBezTo>
                  <a:cubicBezTo>
                    <a:pt x="74776" y="15932"/>
                    <a:pt x="75659" y="20956"/>
                    <a:pt x="74409" y="28137"/>
                  </a:cubicBezTo>
                  <a:cubicBezTo>
                    <a:pt x="72718" y="37941"/>
                    <a:pt x="69899" y="43921"/>
                    <a:pt x="65561" y="46886"/>
                  </a:cubicBezTo>
                  <a:cubicBezTo>
                    <a:pt x="61149" y="49901"/>
                    <a:pt x="54336" y="50416"/>
                    <a:pt x="44753" y="48455"/>
                  </a:cubicBezTo>
                  <a:cubicBezTo>
                    <a:pt x="41028" y="47646"/>
                    <a:pt x="36371" y="46396"/>
                    <a:pt x="32646" y="45171"/>
                  </a:cubicBezTo>
                  <a:cubicBezTo>
                    <a:pt x="30513" y="44484"/>
                    <a:pt x="28210" y="45661"/>
                    <a:pt x="27499" y="47793"/>
                  </a:cubicBezTo>
                  <a:cubicBezTo>
                    <a:pt x="26813" y="49950"/>
                    <a:pt x="27989" y="52254"/>
                    <a:pt x="30121" y="52940"/>
                  </a:cubicBezTo>
                  <a:cubicBezTo>
                    <a:pt x="33087" y="53920"/>
                    <a:pt x="36616" y="54901"/>
                    <a:pt x="39851" y="55709"/>
                  </a:cubicBezTo>
                  <a:cubicBezTo>
                    <a:pt x="40145" y="66199"/>
                    <a:pt x="42645" y="98183"/>
                    <a:pt x="62546" y="112741"/>
                  </a:cubicBezTo>
                  <a:cubicBezTo>
                    <a:pt x="57522" y="127839"/>
                    <a:pt x="59213" y="138917"/>
                    <a:pt x="59311" y="139431"/>
                  </a:cubicBezTo>
                  <a:cubicBezTo>
                    <a:pt x="59630" y="141417"/>
                    <a:pt x="61370" y="142863"/>
                    <a:pt x="63331" y="142863"/>
                  </a:cubicBezTo>
                  <a:cubicBezTo>
                    <a:pt x="63551" y="142863"/>
                    <a:pt x="63772" y="142838"/>
                    <a:pt x="63992" y="142814"/>
                  </a:cubicBezTo>
                  <a:cubicBezTo>
                    <a:pt x="66223" y="142446"/>
                    <a:pt x="67718" y="140338"/>
                    <a:pt x="67375" y="138108"/>
                  </a:cubicBezTo>
                  <a:cubicBezTo>
                    <a:pt x="67350" y="138010"/>
                    <a:pt x="65684" y="127177"/>
                    <a:pt x="71296" y="112570"/>
                  </a:cubicBezTo>
                  <a:cubicBezTo>
                    <a:pt x="71296" y="112570"/>
                    <a:pt x="71296" y="112545"/>
                    <a:pt x="71296" y="112545"/>
                  </a:cubicBezTo>
                  <a:cubicBezTo>
                    <a:pt x="71296" y="112545"/>
                    <a:pt x="71296" y="112521"/>
                    <a:pt x="71296" y="112521"/>
                  </a:cubicBezTo>
                  <a:cubicBezTo>
                    <a:pt x="76345" y="98845"/>
                    <a:pt x="85487" y="87326"/>
                    <a:pt x="98574" y="78184"/>
                  </a:cubicBezTo>
                  <a:cubicBezTo>
                    <a:pt x="99604" y="86223"/>
                    <a:pt x="102373" y="93919"/>
                    <a:pt x="106760" y="100781"/>
                  </a:cubicBezTo>
                  <a:cubicBezTo>
                    <a:pt x="107544" y="102006"/>
                    <a:pt x="108843" y="102693"/>
                    <a:pt x="110216" y="102693"/>
                  </a:cubicBezTo>
                  <a:cubicBezTo>
                    <a:pt x="110951" y="102693"/>
                    <a:pt x="111711" y="102472"/>
                    <a:pt x="112397" y="102031"/>
                  </a:cubicBezTo>
                  <a:cubicBezTo>
                    <a:pt x="114309" y="100830"/>
                    <a:pt x="114848" y="98306"/>
                    <a:pt x="113647" y="96394"/>
                  </a:cubicBezTo>
                  <a:cubicBezTo>
                    <a:pt x="108819" y="88821"/>
                    <a:pt x="106270" y="80047"/>
                    <a:pt x="106270" y="71003"/>
                  </a:cubicBezTo>
                  <a:lnTo>
                    <a:pt x="106270" y="71003"/>
                  </a:lnTo>
                  <a:cubicBezTo>
                    <a:pt x="106270" y="50514"/>
                    <a:pt x="119333" y="32426"/>
                    <a:pt x="138769" y="26029"/>
                  </a:cubicBezTo>
                  <a:cubicBezTo>
                    <a:pt x="140901" y="25319"/>
                    <a:pt x="142077" y="23015"/>
                    <a:pt x="141367" y="20858"/>
                  </a:cubicBezTo>
                  <a:cubicBezTo>
                    <a:pt x="140656" y="18726"/>
                    <a:pt x="138352" y="17549"/>
                    <a:pt x="136195" y="18260"/>
                  </a:cubicBezTo>
                  <a:cubicBezTo>
                    <a:pt x="114137" y="25539"/>
                    <a:pt x="99089" y="45636"/>
                    <a:pt x="98133" y="68675"/>
                  </a:cubicBezTo>
                  <a:cubicBezTo>
                    <a:pt x="83060" y="78135"/>
                    <a:pt x="72178" y="90242"/>
                    <a:pt x="65634" y="104776"/>
                  </a:cubicBezTo>
                  <a:cubicBezTo>
                    <a:pt x="51346" y="92620"/>
                    <a:pt x="48625" y="67743"/>
                    <a:pt x="48111" y="57327"/>
                  </a:cubicBezTo>
                  <a:cubicBezTo>
                    <a:pt x="57571" y="58601"/>
                    <a:pt x="64679" y="57401"/>
                    <a:pt x="70169" y="53626"/>
                  </a:cubicBezTo>
                  <a:cubicBezTo>
                    <a:pt x="76565" y="49264"/>
                    <a:pt x="80340" y="41837"/>
                    <a:pt x="82472" y="29510"/>
                  </a:cubicBezTo>
                  <a:cubicBezTo>
                    <a:pt x="84188" y="19461"/>
                    <a:pt x="82472" y="11937"/>
                    <a:pt x="77350" y="7182"/>
                  </a:cubicBezTo>
                  <a:cubicBezTo>
                    <a:pt x="70512" y="834"/>
                    <a:pt x="58184" y="1"/>
                    <a:pt x="39655" y="4633"/>
                  </a:cubicBezTo>
                  <a:cubicBezTo>
                    <a:pt x="24680" y="8383"/>
                    <a:pt x="14828" y="17402"/>
                    <a:pt x="8701" y="32990"/>
                  </a:cubicBezTo>
                  <a:cubicBezTo>
                    <a:pt x="2769" y="48087"/>
                    <a:pt x="0" y="70390"/>
                    <a:pt x="0" y="103183"/>
                  </a:cubicBezTo>
                  <a:cubicBezTo>
                    <a:pt x="0" y="137054"/>
                    <a:pt x="10171" y="159749"/>
                    <a:pt x="18700" y="172788"/>
                  </a:cubicBezTo>
                  <a:cubicBezTo>
                    <a:pt x="28087" y="187150"/>
                    <a:pt x="37547" y="193375"/>
                    <a:pt x="37940" y="193645"/>
                  </a:cubicBezTo>
                  <a:cubicBezTo>
                    <a:pt x="38577" y="194061"/>
                    <a:pt x="39288" y="194282"/>
                    <a:pt x="40023" y="194307"/>
                  </a:cubicBezTo>
                  <a:cubicBezTo>
                    <a:pt x="42621" y="194380"/>
                    <a:pt x="45194" y="194429"/>
                    <a:pt x="47743" y="194429"/>
                  </a:cubicBezTo>
                  <a:cubicBezTo>
                    <a:pt x="70193" y="194429"/>
                    <a:pt x="90609" y="191071"/>
                    <a:pt x="108549" y="184405"/>
                  </a:cubicBezTo>
                  <a:cubicBezTo>
                    <a:pt x="124627" y="178425"/>
                    <a:pt x="138720" y="169798"/>
                    <a:pt x="150484" y="158769"/>
                  </a:cubicBezTo>
                  <a:cubicBezTo>
                    <a:pt x="167248" y="143010"/>
                    <a:pt x="174331" y="127005"/>
                    <a:pt x="176365" y="121663"/>
                  </a:cubicBezTo>
                  <a:cubicBezTo>
                    <a:pt x="196340" y="112717"/>
                    <a:pt x="209133" y="93012"/>
                    <a:pt x="209133" y="71003"/>
                  </a:cubicBezTo>
                  <a:cubicBezTo>
                    <a:pt x="209133" y="46984"/>
                    <a:pt x="193815" y="25784"/>
                    <a:pt x="171022" y="18260"/>
                  </a:cubicBezTo>
                  <a:close/>
                  <a:moveTo>
                    <a:pt x="171022" y="1826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28825" y="796925"/>
              <a:ext cx="204650" cy="204650"/>
            </a:xfrm>
            <a:custGeom>
              <a:avLst/>
              <a:gdLst/>
              <a:ahLst/>
              <a:cxnLst/>
              <a:rect l="l" t="t" r="r" b="b"/>
              <a:pathLst>
                <a:path w="8186" h="8186" extrusionOk="0">
                  <a:moveTo>
                    <a:pt x="4093" y="8186"/>
                  </a:moveTo>
                  <a:cubicBezTo>
                    <a:pt x="6348" y="8186"/>
                    <a:pt x="8186" y="6348"/>
                    <a:pt x="8186" y="4093"/>
                  </a:cubicBezTo>
                  <a:cubicBezTo>
                    <a:pt x="8186" y="1838"/>
                    <a:pt x="6348" y="0"/>
                    <a:pt x="4093" y="0"/>
                  </a:cubicBezTo>
                  <a:cubicBezTo>
                    <a:pt x="1838" y="0"/>
                    <a:pt x="0" y="1838"/>
                    <a:pt x="0" y="4093"/>
                  </a:cubicBezTo>
                  <a:cubicBezTo>
                    <a:pt x="0" y="6348"/>
                    <a:pt x="1838" y="8186"/>
                    <a:pt x="4093" y="8186"/>
                  </a:cubicBezTo>
                  <a:close/>
                  <a:moveTo>
                    <a:pt x="4093" y="8186"/>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15"/>
          <p:cNvGrpSpPr/>
          <p:nvPr/>
        </p:nvGrpSpPr>
        <p:grpSpPr>
          <a:xfrm>
            <a:off x="8323705" y="1350798"/>
            <a:ext cx="432317" cy="476010"/>
            <a:chOff x="6219124" y="2902788"/>
            <a:chExt cx="318231" cy="355470"/>
          </a:xfrm>
        </p:grpSpPr>
        <p:sp>
          <p:nvSpPr>
            <p:cNvPr id="71" name="Google Shape;71;p15"/>
            <p:cNvSpPr/>
            <p:nvPr/>
          </p:nvSpPr>
          <p:spPr>
            <a:xfrm>
              <a:off x="6219124" y="2990994"/>
              <a:ext cx="140353" cy="267263"/>
            </a:xfrm>
            <a:custGeom>
              <a:avLst/>
              <a:gdLst/>
              <a:ahLst/>
              <a:cxnLst/>
              <a:rect l="l" t="t" r="r" b="b"/>
              <a:pathLst>
                <a:path w="4406" h="8390" extrusionOk="0">
                  <a:moveTo>
                    <a:pt x="1303" y="0"/>
                  </a:moveTo>
                  <a:cubicBezTo>
                    <a:pt x="1243" y="0"/>
                    <a:pt x="1178" y="40"/>
                    <a:pt x="1143" y="91"/>
                  </a:cubicBezTo>
                  <a:cubicBezTo>
                    <a:pt x="858" y="686"/>
                    <a:pt x="715" y="1329"/>
                    <a:pt x="715" y="1984"/>
                  </a:cubicBezTo>
                  <a:cubicBezTo>
                    <a:pt x="715" y="2222"/>
                    <a:pt x="774" y="2627"/>
                    <a:pt x="786" y="2758"/>
                  </a:cubicBezTo>
                  <a:lnTo>
                    <a:pt x="191" y="3806"/>
                  </a:lnTo>
                  <a:cubicBezTo>
                    <a:pt x="0" y="4127"/>
                    <a:pt x="143" y="4544"/>
                    <a:pt x="500" y="4699"/>
                  </a:cubicBezTo>
                  <a:lnTo>
                    <a:pt x="1143" y="4961"/>
                  </a:lnTo>
                  <a:lnTo>
                    <a:pt x="1143" y="6104"/>
                  </a:lnTo>
                  <a:cubicBezTo>
                    <a:pt x="1143" y="6628"/>
                    <a:pt x="1572" y="7056"/>
                    <a:pt x="2096" y="7056"/>
                  </a:cubicBezTo>
                  <a:lnTo>
                    <a:pt x="2965" y="7056"/>
                  </a:lnTo>
                  <a:lnTo>
                    <a:pt x="2965" y="8223"/>
                  </a:lnTo>
                  <a:cubicBezTo>
                    <a:pt x="2965" y="8306"/>
                    <a:pt x="3036" y="8390"/>
                    <a:pt x="3120" y="8390"/>
                  </a:cubicBezTo>
                  <a:cubicBezTo>
                    <a:pt x="3215" y="8390"/>
                    <a:pt x="3286" y="8306"/>
                    <a:pt x="3286" y="8223"/>
                  </a:cubicBezTo>
                  <a:lnTo>
                    <a:pt x="3286" y="7044"/>
                  </a:lnTo>
                  <a:cubicBezTo>
                    <a:pt x="3525" y="7032"/>
                    <a:pt x="4001" y="6937"/>
                    <a:pt x="4334" y="6663"/>
                  </a:cubicBezTo>
                  <a:cubicBezTo>
                    <a:pt x="4406" y="6604"/>
                    <a:pt x="4406" y="6497"/>
                    <a:pt x="4346" y="6437"/>
                  </a:cubicBezTo>
                  <a:cubicBezTo>
                    <a:pt x="4320" y="6398"/>
                    <a:pt x="4279" y="6380"/>
                    <a:pt x="4234" y="6380"/>
                  </a:cubicBezTo>
                  <a:cubicBezTo>
                    <a:pt x="4197" y="6380"/>
                    <a:pt x="4157" y="6392"/>
                    <a:pt x="4120" y="6413"/>
                  </a:cubicBezTo>
                  <a:cubicBezTo>
                    <a:pt x="3763" y="6735"/>
                    <a:pt x="3144" y="6735"/>
                    <a:pt x="3132" y="6735"/>
                  </a:cubicBezTo>
                  <a:lnTo>
                    <a:pt x="2096" y="6735"/>
                  </a:lnTo>
                  <a:cubicBezTo>
                    <a:pt x="1762" y="6735"/>
                    <a:pt x="1477" y="6449"/>
                    <a:pt x="1477" y="6104"/>
                  </a:cubicBezTo>
                  <a:lnTo>
                    <a:pt x="1477" y="4854"/>
                  </a:lnTo>
                  <a:cubicBezTo>
                    <a:pt x="1477" y="4782"/>
                    <a:pt x="1429" y="4723"/>
                    <a:pt x="1370" y="4711"/>
                  </a:cubicBezTo>
                  <a:lnTo>
                    <a:pt x="619" y="4389"/>
                  </a:lnTo>
                  <a:cubicBezTo>
                    <a:pt x="465" y="4318"/>
                    <a:pt x="381" y="4127"/>
                    <a:pt x="477" y="3961"/>
                  </a:cubicBezTo>
                  <a:cubicBezTo>
                    <a:pt x="1120" y="2818"/>
                    <a:pt x="1131" y="2865"/>
                    <a:pt x="1120" y="2770"/>
                  </a:cubicBezTo>
                  <a:cubicBezTo>
                    <a:pt x="1120" y="2770"/>
                    <a:pt x="1036" y="2246"/>
                    <a:pt x="1036" y="1984"/>
                  </a:cubicBezTo>
                  <a:cubicBezTo>
                    <a:pt x="1036" y="1377"/>
                    <a:pt x="1179" y="782"/>
                    <a:pt x="1441" y="246"/>
                  </a:cubicBezTo>
                  <a:cubicBezTo>
                    <a:pt x="1489" y="163"/>
                    <a:pt x="1441" y="67"/>
                    <a:pt x="1370" y="20"/>
                  </a:cubicBezTo>
                  <a:cubicBezTo>
                    <a:pt x="1350" y="6"/>
                    <a:pt x="1327" y="0"/>
                    <a:pt x="1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268054" y="2902788"/>
              <a:ext cx="269302" cy="354705"/>
            </a:xfrm>
            <a:custGeom>
              <a:avLst/>
              <a:gdLst/>
              <a:ahLst/>
              <a:cxnLst/>
              <a:rect l="l" t="t" r="r" b="b"/>
              <a:pathLst>
                <a:path w="8454" h="11135" extrusionOk="0">
                  <a:moveTo>
                    <a:pt x="8246" y="1"/>
                  </a:moveTo>
                  <a:cubicBezTo>
                    <a:pt x="8218" y="1"/>
                    <a:pt x="8187" y="9"/>
                    <a:pt x="8156" y="26"/>
                  </a:cubicBezTo>
                  <a:lnTo>
                    <a:pt x="5930" y="1098"/>
                  </a:lnTo>
                  <a:cubicBezTo>
                    <a:pt x="5192" y="610"/>
                    <a:pt x="4366" y="377"/>
                    <a:pt x="3549" y="377"/>
                  </a:cubicBezTo>
                  <a:cubicBezTo>
                    <a:pt x="2216" y="377"/>
                    <a:pt x="909" y="997"/>
                    <a:pt x="60" y="2134"/>
                  </a:cubicBezTo>
                  <a:cubicBezTo>
                    <a:pt x="0" y="2205"/>
                    <a:pt x="12" y="2312"/>
                    <a:pt x="84" y="2360"/>
                  </a:cubicBezTo>
                  <a:cubicBezTo>
                    <a:pt x="113" y="2385"/>
                    <a:pt x="149" y="2397"/>
                    <a:pt x="185" y="2397"/>
                  </a:cubicBezTo>
                  <a:cubicBezTo>
                    <a:pt x="234" y="2397"/>
                    <a:pt x="282" y="2373"/>
                    <a:pt x="310" y="2324"/>
                  </a:cubicBezTo>
                  <a:cubicBezTo>
                    <a:pt x="1125" y="1233"/>
                    <a:pt x="2334" y="704"/>
                    <a:pt x="3540" y="704"/>
                  </a:cubicBezTo>
                  <a:cubicBezTo>
                    <a:pt x="4255" y="704"/>
                    <a:pt x="4967" y="890"/>
                    <a:pt x="5596" y="1253"/>
                  </a:cubicBezTo>
                  <a:lnTo>
                    <a:pt x="5596" y="1277"/>
                  </a:lnTo>
                  <a:cubicBezTo>
                    <a:pt x="5513" y="1336"/>
                    <a:pt x="5513" y="1396"/>
                    <a:pt x="5513" y="1396"/>
                  </a:cubicBezTo>
                  <a:cubicBezTo>
                    <a:pt x="5513" y="1396"/>
                    <a:pt x="5501" y="1479"/>
                    <a:pt x="5596" y="1538"/>
                  </a:cubicBezTo>
                  <a:lnTo>
                    <a:pt x="6370" y="2050"/>
                  </a:lnTo>
                  <a:lnTo>
                    <a:pt x="4989" y="3253"/>
                  </a:lnTo>
                  <a:cubicBezTo>
                    <a:pt x="4906" y="3324"/>
                    <a:pt x="4906" y="3455"/>
                    <a:pt x="5025" y="3515"/>
                  </a:cubicBezTo>
                  <a:cubicBezTo>
                    <a:pt x="5046" y="3524"/>
                    <a:pt x="5059" y="3531"/>
                    <a:pt x="5082" y="3531"/>
                  </a:cubicBezTo>
                  <a:cubicBezTo>
                    <a:pt x="5175" y="3531"/>
                    <a:pt x="5438" y="3414"/>
                    <a:pt x="7120" y="2860"/>
                  </a:cubicBezTo>
                  <a:lnTo>
                    <a:pt x="7120" y="2860"/>
                  </a:lnTo>
                  <a:cubicBezTo>
                    <a:pt x="7989" y="4515"/>
                    <a:pt x="7632" y="6611"/>
                    <a:pt x="6108" y="7849"/>
                  </a:cubicBezTo>
                  <a:cubicBezTo>
                    <a:pt x="5775" y="8135"/>
                    <a:pt x="5584" y="8551"/>
                    <a:pt x="5584" y="8992"/>
                  </a:cubicBezTo>
                  <a:lnTo>
                    <a:pt x="5584" y="10980"/>
                  </a:lnTo>
                  <a:cubicBezTo>
                    <a:pt x="5584" y="11063"/>
                    <a:pt x="5656" y="11135"/>
                    <a:pt x="5739" y="11135"/>
                  </a:cubicBezTo>
                  <a:cubicBezTo>
                    <a:pt x="5834" y="11135"/>
                    <a:pt x="5906" y="11063"/>
                    <a:pt x="5906" y="10980"/>
                  </a:cubicBezTo>
                  <a:lnTo>
                    <a:pt x="5906" y="8992"/>
                  </a:lnTo>
                  <a:cubicBezTo>
                    <a:pt x="5906" y="8635"/>
                    <a:pt x="6049" y="8313"/>
                    <a:pt x="6322" y="8099"/>
                  </a:cubicBezTo>
                  <a:cubicBezTo>
                    <a:pt x="7870" y="6825"/>
                    <a:pt x="8394" y="4634"/>
                    <a:pt x="7442" y="2765"/>
                  </a:cubicBezTo>
                  <a:lnTo>
                    <a:pt x="8347" y="2467"/>
                  </a:lnTo>
                  <a:cubicBezTo>
                    <a:pt x="8406" y="2443"/>
                    <a:pt x="8454" y="2384"/>
                    <a:pt x="8454" y="2324"/>
                  </a:cubicBezTo>
                  <a:cubicBezTo>
                    <a:pt x="8454" y="2265"/>
                    <a:pt x="8418" y="2205"/>
                    <a:pt x="8382" y="2181"/>
                  </a:cubicBezTo>
                  <a:lnTo>
                    <a:pt x="8085" y="1955"/>
                  </a:lnTo>
                  <a:cubicBezTo>
                    <a:pt x="8050" y="1930"/>
                    <a:pt x="8013" y="1918"/>
                    <a:pt x="7979" y="1918"/>
                  </a:cubicBezTo>
                  <a:cubicBezTo>
                    <a:pt x="7930" y="1918"/>
                    <a:pt x="7886" y="1942"/>
                    <a:pt x="7858" y="1991"/>
                  </a:cubicBezTo>
                  <a:cubicBezTo>
                    <a:pt x="7799" y="2062"/>
                    <a:pt x="7811" y="2170"/>
                    <a:pt x="7882" y="2205"/>
                  </a:cubicBezTo>
                  <a:lnTo>
                    <a:pt x="7930" y="2241"/>
                  </a:lnTo>
                  <a:lnTo>
                    <a:pt x="7144" y="2503"/>
                  </a:lnTo>
                  <a:lnTo>
                    <a:pt x="5822" y="2955"/>
                  </a:lnTo>
                  <a:lnTo>
                    <a:pt x="5822" y="2955"/>
                  </a:lnTo>
                  <a:lnTo>
                    <a:pt x="6751" y="2134"/>
                  </a:lnTo>
                  <a:cubicBezTo>
                    <a:pt x="6834" y="2062"/>
                    <a:pt x="6834" y="1931"/>
                    <a:pt x="6739" y="1872"/>
                  </a:cubicBezTo>
                  <a:lnTo>
                    <a:pt x="6025" y="1408"/>
                  </a:lnTo>
                  <a:lnTo>
                    <a:pt x="7692" y="598"/>
                  </a:lnTo>
                  <a:lnTo>
                    <a:pt x="7692" y="598"/>
                  </a:lnTo>
                  <a:cubicBezTo>
                    <a:pt x="7096" y="1419"/>
                    <a:pt x="7037" y="1408"/>
                    <a:pt x="7049" y="1527"/>
                  </a:cubicBezTo>
                  <a:cubicBezTo>
                    <a:pt x="7073" y="1634"/>
                    <a:pt x="7156" y="1658"/>
                    <a:pt x="7323" y="1777"/>
                  </a:cubicBezTo>
                  <a:cubicBezTo>
                    <a:pt x="7353" y="1802"/>
                    <a:pt x="7391" y="1815"/>
                    <a:pt x="7428" y="1815"/>
                  </a:cubicBezTo>
                  <a:cubicBezTo>
                    <a:pt x="7476" y="1815"/>
                    <a:pt x="7522" y="1793"/>
                    <a:pt x="7549" y="1753"/>
                  </a:cubicBezTo>
                  <a:cubicBezTo>
                    <a:pt x="7608" y="1669"/>
                    <a:pt x="7585" y="1574"/>
                    <a:pt x="7513" y="1527"/>
                  </a:cubicBezTo>
                  <a:lnTo>
                    <a:pt x="7454" y="1479"/>
                  </a:lnTo>
                  <a:lnTo>
                    <a:pt x="8358" y="265"/>
                  </a:lnTo>
                  <a:cubicBezTo>
                    <a:pt x="8446" y="148"/>
                    <a:pt x="8367" y="1"/>
                    <a:pt x="8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407993" y="2995773"/>
              <a:ext cx="31505" cy="37207"/>
            </a:xfrm>
            <a:custGeom>
              <a:avLst/>
              <a:gdLst/>
              <a:ahLst/>
              <a:cxnLst/>
              <a:rect l="l" t="t" r="r" b="b"/>
              <a:pathLst>
                <a:path w="989" h="1168" extrusionOk="0">
                  <a:moveTo>
                    <a:pt x="179" y="1"/>
                  </a:moveTo>
                  <a:cubicBezTo>
                    <a:pt x="84" y="1"/>
                    <a:pt x="13" y="84"/>
                    <a:pt x="13" y="167"/>
                  </a:cubicBezTo>
                  <a:cubicBezTo>
                    <a:pt x="1" y="763"/>
                    <a:pt x="263" y="1120"/>
                    <a:pt x="798" y="1167"/>
                  </a:cubicBezTo>
                  <a:cubicBezTo>
                    <a:pt x="894" y="1167"/>
                    <a:pt x="965" y="1108"/>
                    <a:pt x="977" y="1013"/>
                  </a:cubicBezTo>
                  <a:cubicBezTo>
                    <a:pt x="989" y="905"/>
                    <a:pt x="917" y="822"/>
                    <a:pt x="834" y="822"/>
                  </a:cubicBezTo>
                  <a:cubicBezTo>
                    <a:pt x="596" y="810"/>
                    <a:pt x="322" y="703"/>
                    <a:pt x="334" y="167"/>
                  </a:cubicBezTo>
                  <a:cubicBezTo>
                    <a:pt x="334" y="84"/>
                    <a:pt x="263"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15"/>
          <p:cNvGrpSpPr/>
          <p:nvPr/>
        </p:nvGrpSpPr>
        <p:grpSpPr>
          <a:xfrm>
            <a:off x="8324248" y="4153093"/>
            <a:ext cx="432060" cy="473550"/>
            <a:chOff x="6274052" y="4073851"/>
            <a:chExt cx="424296" cy="437217"/>
          </a:xfrm>
        </p:grpSpPr>
        <p:sp>
          <p:nvSpPr>
            <p:cNvPr id="75" name="Google Shape;75;p15"/>
            <p:cNvSpPr/>
            <p:nvPr/>
          </p:nvSpPr>
          <p:spPr>
            <a:xfrm rot="-670705">
              <a:off x="6346413" y="4194709"/>
              <a:ext cx="329689" cy="26177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670705">
              <a:off x="6296197" y="4103335"/>
              <a:ext cx="329689" cy="26072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5"/>
            <p:cNvGrpSpPr/>
            <p:nvPr/>
          </p:nvGrpSpPr>
          <p:grpSpPr>
            <a:xfrm rot="-670843">
              <a:off x="6413507" y="4134512"/>
              <a:ext cx="159947" cy="364508"/>
              <a:chOff x="6410063" y="4135124"/>
              <a:chExt cx="159950" cy="364516"/>
            </a:xfrm>
          </p:grpSpPr>
          <p:sp>
            <p:nvSpPr>
              <p:cNvPr id="78" name="Google Shape;78;p15"/>
              <p:cNvSpPr/>
              <p:nvPr/>
            </p:nvSpPr>
            <p:spPr>
              <a:xfrm>
                <a:off x="6493991" y="4299202"/>
                <a:ext cx="36328" cy="200438"/>
              </a:xfrm>
              <a:custGeom>
                <a:avLst/>
                <a:gdLst/>
                <a:ahLst/>
                <a:cxnLst/>
                <a:rect l="l" t="t" r="r" b="b"/>
                <a:pathLst>
                  <a:path w="1144" h="6312" extrusionOk="0">
                    <a:moveTo>
                      <a:pt x="965" y="1"/>
                    </a:moveTo>
                    <a:cubicBezTo>
                      <a:pt x="882" y="1"/>
                      <a:pt x="810" y="72"/>
                      <a:pt x="810" y="168"/>
                    </a:cubicBezTo>
                    <a:lnTo>
                      <a:pt x="810" y="5716"/>
                    </a:lnTo>
                    <a:cubicBezTo>
                      <a:pt x="810" y="5847"/>
                      <a:pt x="703" y="5954"/>
                      <a:pt x="584" y="5966"/>
                    </a:cubicBezTo>
                    <a:cubicBezTo>
                      <a:pt x="453" y="5966"/>
                      <a:pt x="334" y="5859"/>
                      <a:pt x="334" y="5728"/>
                    </a:cubicBezTo>
                    <a:lnTo>
                      <a:pt x="334" y="4656"/>
                    </a:lnTo>
                    <a:cubicBezTo>
                      <a:pt x="334" y="4573"/>
                      <a:pt x="251" y="4490"/>
                      <a:pt x="167" y="4490"/>
                    </a:cubicBezTo>
                    <a:cubicBezTo>
                      <a:pt x="72" y="4490"/>
                      <a:pt x="1" y="4573"/>
                      <a:pt x="1" y="4656"/>
                    </a:cubicBezTo>
                    <a:lnTo>
                      <a:pt x="1" y="5728"/>
                    </a:lnTo>
                    <a:cubicBezTo>
                      <a:pt x="1" y="5966"/>
                      <a:pt x="167" y="6192"/>
                      <a:pt x="394" y="6276"/>
                    </a:cubicBezTo>
                    <a:cubicBezTo>
                      <a:pt x="453" y="6299"/>
                      <a:pt x="525" y="6311"/>
                      <a:pt x="596" y="6311"/>
                    </a:cubicBezTo>
                    <a:cubicBezTo>
                      <a:pt x="906" y="6299"/>
                      <a:pt x="1144" y="6037"/>
                      <a:pt x="1144" y="5728"/>
                    </a:cubicBezTo>
                    <a:lnTo>
                      <a:pt x="1144" y="180"/>
                    </a:lnTo>
                    <a:cubicBezTo>
                      <a:pt x="1144" y="72"/>
                      <a:pt x="1072" y="1"/>
                      <a:pt x="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454297" y="4135124"/>
                <a:ext cx="71099" cy="71131"/>
              </a:xfrm>
              <a:custGeom>
                <a:avLst/>
                <a:gdLst/>
                <a:ahLst/>
                <a:cxnLst/>
                <a:rect l="l" t="t" r="r" b="b"/>
                <a:pathLst>
                  <a:path w="2239" h="2240" extrusionOk="0">
                    <a:moveTo>
                      <a:pt x="1120" y="346"/>
                    </a:moveTo>
                    <a:cubicBezTo>
                      <a:pt x="1548" y="346"/>
                      <a:pt x="1894" y="679"/>
                      <a:pt x="1894" y="1120"/>
                    </a:cubicBezTo>
                    <a:cubicBezTo>
                      <a:pt x="1894" y="1548"/>
                      <a:pt x="1548" y="1894"/>
                      <a:pt x="1120" y="1894"/>
                    </a:cubicBezTo>
                    <a:cubicBezTo>
                      <a:pt x="691" y="1894"/>
                      <a:pt x="346" y="1548"/>
                      <a:pt x="346" y="1120"/>
                    </a:cubicBezTo>
                    <a:cubicBezTo>
                      <a:pt x="346" y="679"/>
                      <a:pt x="691" y="346"/>
                      <a:pt x="1120" y="346"/>
                    </a:cubicBezTo>
                    <a:close/>
                    <a:moveTo>
                      <a:pt x="1120" y="1"/>
                    </a:moveTo>
                    <a:cubicBezTo>
                      <a:pt x="513" y="1"/>
                      <a:pt x="1" y="513"/>
                      <a:pt x="1" y="1120"/>
                    </a:cubicBezTo>
                    <a:cubicBezTo>
                      <a:pt x="1" y="1727"/>
                      <a:pt x="513" y="2239"/>
                      <a:pt x="1120" y="2239"/>
                    </a:cubicBezTo>
                    <a:cubicBezTo>
                      <a:pt x="1727" y="2239"/>
                      <a:pt x="2239" y="1727"/>
                      <a:pt x="2239" y="1120"/>
                    </a:cubicBezTo>
                    <a:cubicBezTo>
                      <a:pt x="2239" y="513"/>
                      <a:pt x="1727"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410063" y="4252712"/>
                <a:ext cx="94566" cy="246927"/>
              </a:xfrm>
              <a:custGeom>
                <a:avLst/>
                <a:gdLst/>
                <a:ahLst/>
                <a:cxnLst/>
                <a:rect l="l" t="t" r="r" b="b"/>
                <a:pathLst>
                  <a:path w="2978" h="7776" extrusionOk="0">
                    <a:moveTo>
                      <a:pt x="1191" y="0"/>
                    </a:moveTo>
                    <a:cubicBezTo>
                      <a:pt x="977" y="0"/>
                      <a:pt x="798" y="179"/>
                      <a:pt x="798" y="393"/>
                    </a:cubicBezTo>
                    <a:lnTo>
                      <a:pt x="798" y="2894"/>
                    </a:lnTo>
                    <a:cubicBezTo>
                      <a:pt x="798" y="3025"/>
                      <a:pt x="691" y="3132"/>
                      <a:pt x="560" y="3132"/>
                    </a:cubicBezTo>
                    <a:cubicBezTo>
                      <a:pt x="429" y="3132"/>
                      <a:pt x="322" y="3025"/>
                      <a:pt x="322" y="2894"/>
                    </a:cubicBezTo>
                    <a:lnTo>
                      <a:pt x="322" y="2275"/>
                    </a:lnTo>
                    <a:cubicBezTo>
                      <a:pt x="322" y="2191"/>
                      <a:pt x="251" y="2120"/>
                      <a:pt x="155" y="2120"/>
                    </a:cubicBezTo>
                    <a:cubicBezTo>
                      <a:pt x="72" y="2120"/>
                      <a:pt x="1" y="2191"/>
                      <a:pt x="1" y="2275"/>
                    </a:cubicBezTo>
                    <a:lnTo>
                      <a:pt x="1" y="2894"/>
                    </a:lnTo>
                    <a:cubicBezTo>
                      <a:pt x="1" y="3203"/>
                      <a:pt x="251" y="3465"/>
                      <a:pt x="572" y="3465"/>
                    </a:cubicBezTo>
                    <a:cubicBezTo>
                      <a:pt x="894" y="3465"/>
                      <a:pt x="1156" y="3215"/>
                      <a:pt x="1156" y="2894"/>
                    </a:cubicBezTo>
                    <a:lnTo>
                      <a:pt x="1156" y="393"/>
                    </a:lnTo>
                    <a:cubicBezTo>
                      <a:pt x="1156" y="358"/>
                      <a:pt x="1191" y="334"/>
                      <a:pt x="1215" y="334"/>
                    </a:cubicBezTo>
                    <a:cubicBezTo>
                      <a:pt x="1251" y="334"/>
                      <a:pt x="1275" y="358"/>
                      <a:pt x="1275" y="393"/>
                    </a:cubicBezTo>
                    <a:lnTo>
                      <a:pt x="1275" y="7192"/>
                    </a:lnTo>
                    <a:cubicBezTo>
                      <a:pt x="1275" y="7501"/>
                      <a:pt x="1525" y="7775"/>
                      <a:pt x="1858" y="7775"/>
                    </a:cubicBezTo>
                    <a:cubicBezTo>
                      <a:pt x="2168" y="7775"/>
                      <a:pt x="2441" y="7513"/>
                      <a:pt x="2441" y="7192"/>
                    </a:cubicBezTo>
                    <a:lnTo>
                      <a:pt x="2441" y="4251"/>
                    </a:lnTo>
                    <a:cubicBezTo>
                      <a:pt x="2441" y="4168"/>
                      <a:pt x="2501" y="4132"/>
                      <a:pt x="2560" y="4132"/>
                    </a:cubicBezTo>
                    <a:cubicBezTo>
                      <a:pt x="2632" y="4132"/>
                      <a:pt x="2680" y="4191"/>
                      <a:pt x="2680" y="4251"/>
                    </a:cubicBezTo>
                    <a:lnTo>
                      <a:pt x="2644" y="5442"/>
                    </a:lnTo>
                    <a:cubicBezTo>
                      <a:pt x="2644" y="5525"/>
                      <a:pt x="2715" y="5596"/>
                      <a:pt x="2810" y="5596"/>
                    </a:cubicBezTo>
                    <a:cubicBezTo>
                      <a:pt x="2894" y="5596"/>
                      <a:pt x="2977" y="5525"/>
                      <a:pt x="2977" y="5442"/>
                    </a:cubicBezTo>
                    <a:lnTo>
                      <a:pt x="2977" y="4251"/>
                    </a:lnTo>
                    <a:cubicBezTo>
                      <a:pt x="2977" y="3989"/>
                      <a:pt x="2763" y="3787"/>
                      <a:pt x="2513" y="3787"/>
                    </a:cubicBezTo>
                    <a:cubicBezTo>
                      <a:pt x="2263" y="3787"/>
                      <a:pt x="2048" y="3989"/>
                      <a:pt x="2048" y="4251"/>
                    </a:cubicBezTo>
                    <a:lnTo>
                      <a:pt x="2048" y="7192"/>
                    </a:lnTo>
                    <a:cubicBezTo>
                      <a:pt x="2048" y="7323"/>
                      <a:pt x="1941" y="7430"/>
                      <a:pt x="1810" y="7430"/>
                    </a:cubicBezTo>
                    <a:cubicBezTo>
                      <a:pt x="1679" y="7430"/>
                      <a:pt x="1572" y="7323"/>
                      <a:pt x="1572" y="7192"/>
                    </a:cubicBezTo>
                    <a:lnTo>
                      <a:pt x="1572" y="393"/>
                    </a:lnTo>
                    <a:cubicBezTo>
                      <a:pt x="1572" y="179"/>
                      <a:pt x="1394" y="0"/>
                      <a:pt x="1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410063" y="4212638"/>
                <a:ext cx="159950" cy="150519"/>
              </a:xfrm>
              <a:custGeom>
                <a:avLst/>
                <a:gdLst/>
                <a:ahLst/>
                <a:cxnLst/>
                <a:rect l="l" t="t" r="r" b="b"/>
                <a:pathLst>
                  <a:path w="5037" h="4740" extrusionOk="0">
                    <a:moveTo>
                      <a:pt x="1429" y="0"/>
                    </a:moveTo>
                    <a:cubicBezTo>
                      <a:pt x="632" y="0"/>
                      <a:pt x="1" y="643"/>
                      <a:pt x="1" y="1429"/>
                    </a:cubicBezTo>
                    <a:lnTo>
                      <a:pt x="1" y="2858"/>
                    </a:lnTo>
                    <a:cubicBezTo>
                      <a:pt x="1" y="2953"/>
                      <a:pt x="72" y="3025"/>
                      <a:pt x="155" y="3025"/>
                    </a:cubicBezTo>
                    <a:cubicBezTo>
                      <a:pt x="251" y="3025"/>
                      <a:pt x="322" y="2953"/>
                      <a:pt x="322" y="2858"/>
                    </a:cubicBezTo>
                    <a:lnTo>
                      <a:pt x="322" y="1429"/>
                    </a:lnTo>
                    <a:cubicBezTo>
                      <a:pt x="322" y="822"/>
                      <a:pt x="810" y="334"/>
                      <a:pt x="1429" y="334"/>
                    </a:cubicBezTo>
                    <a:lnTo>
                      <a:pt x="3608" y="334"/>
                    </a:lnTo>
                    <a:cubicBezTo>
                      <a:pt x="4227" y="334"/>
                      <a:pt x="4715" y="822"/>
                      <a:pt x="4715" y="1429"/>
                    </a:cubicBezTo>
                    <a:lnTo>
                      <a:pt x="4715" y="4144"/>
                    </a:lnTo>
                    <a:cubicBezTo>
                      <a:pt x="4715" y="4275"/>
                      <a:pt x="4608" y="4382"/>
                      <a:pt x="4489" y="4394"/>
                    </a:cubicBezTo>
                    <a:cubicBezTo>
                      <a:pt x="4358" y="4394"/>
                      <a:pt x="4239" y="4287"/>
                      <a:pt x="4239" y="4156"/>
                    </a:cubicBezTo>
                    <a:lnTo>
                      <a:pt x="4239" y="1655"/>
                    </a:lnTo>
                    <a:cubicBezTo>
                      <a:pt x="4239" y="1441"/>
                      <a:pt x="4061" y="1262"/>
                      <a:pt x="3846" y="1262"/>
                    </a:cubicBezTo>
                    <a:cubicBezTo>
                      <a:pt x="3644" y="1262"/>
                      <a:pt x="3465" y="1441"/>
                      <a:pt x="3465" y="1655"/>
                    </a:cubicBezTo>
                    <a:lnTo>
                      <a:pt x="3465" y="2239"/>
                    </a:lnTo>
                    <a:cubicBezTo>
                      <a:pt x="3465" y="2322"/>
                      <a:pt x="3537" y="2394"/>
                      <a:pt x="3632" y="2394"/>
                    </a:cubicBezTo>
                    <a:cubicBezTo>
                      <a:pt x="3715" y="2394"/>
                      <a:pt x="3787" y="2322"/>
                      <a:pt x="3787" y="2239"/>
                    </a:cubicBezTo>
                    <a:lnTo>
                      <a:pt x="3787" y="1655"/>
                    </a:lnTo>
                    <a:cubicBezTo>
                      <a:pt x="3787" y="1620"/>
                      <a:pt x="3814" y="1602"/>
                      <a:pt x="3840" y="1602"/>
                    </a:cubicBezTo>
                    <a:cubicBezTo>
                      <a:pt x="3867" y="1602"/>
                      <a:pt x="3894" y="1620"/>
                      <a:pt x="3894" y="1655"/>
                    </a:cubicBezTo>
                    <a:lnTo>
                      <a:pt x="3894" y="4156"/>
                    </a:lnTo>
                    <a:cubicBezTo>
                      <a:pt x="3894" y="4382"/>
                      <a:pt x="4049" y="4596"/>
                      <a:pt x="4251" y="4691"/>
                    </a:cubicBezTo>
                    <a:cubicBezTo>
                      <a:pt x="4323" y="4715"/>
                      <a:pt x="4406" y="4739"/>
                      <a:pt x="4489" y="4739"/>
                    </a:cubicBezTo>
                    <a:cubicBezTo>
                      <a:pt x="4799" y="4715"/>
                      <a:pt x="5037" y="4465"/>
                      <a:pt x="5037" y="4156"/>
                    </a:cubicBezTo>
                    <a:lnTo>
                      <a:pt x="5037" y="1429"/>
                    </a:lnTo>
                    <a:cubicBezTo>
                      <a:pt x="5037" y="643"/>
                      <a:pt x="4406" y="0"/>
                      <a:pt x="3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 name="Google Shape;82;p15"/>
          <p:cNvGrpSpPr/>
          <p:nvPr/>
        </p:nvGrpSpPr>
        <p:grpSpPr>
          <a:xfrm>
            <a:off x="-609600" y="-86113"/>
            <a:ext cx="8468400" cy="7592000"/>
            <a:chOff x="-609600" y="-86113"/>
            <a:chExt cx="8468400" cy="7592000"/>
          </a:xfrm>
        </p:grpSpPr>
        <p:sp>
          <p:nvSpPr>
            <p:cNvPr id="83" name="Google Shape;83;p15"/>
            <p:cNvSpPr/>
            <p:nvPr/>
          </p:nvSpPr>
          <p:spPr>
            <a:xfrm>
              <a:off x="-371931" y="-86113"/>
              <a:ext cx="2731630" cy="7592000"/>
            </a:xfrm>
            <a:custGeom>
              <a:avLst/>
              <a:gdLst/>
              <a:ahLst/>
              <a:cxnLst/>
              <a:rect l="l" t="t" r="r" b="b"/>
              <a:pathLst>
                <a:path w="15923" h="44955" extrusionOk="0">
                  <a:moveTo>
                    <a:pt x="7907" y="1"/>
                  </a:moveTo>
                  <a:lnTo>
                    <a:pt x="7907" y="17"/>
                  </a:lnTo>
                  <a:cubicBezTo>
                    <a:pt x="7586" y="61"/>
                    <a:pt x="6670" y="235"/>
                    <a:pt x="6262" y="764"/>
                  </a:cubicBezTo>
                  <a:cubicBezTo>
                    <a:pt x="5760" y="1412"/>
                    <a:pt x="5973" y="2818"/>
                    <a:pt x="5973" y="2818"/>
                  </a:cubicBezTo>
                  <a:cubicBezTo>
                    <a:pt x="5499" y="2976"/>
                    <a:pt x="5646" y="3597"/>
                    <a:pt x="5859" y="3848"/>
                  </a:cubicBezTo>
                  <a:cubicBezTo>
                    <a:pt x="6071" y="4098"/>
                    <a:pt x="6060" y="4420"/>
                    <a:pt x="6164" y="4523"/>
                  </a:cubicBezTo>
                  <a:cubicBezTo>
                    <a:pt x="6203" y="4570"/>
                    <a:pt x="6256" y="4595"/>
                    <a:pt x="6311" y="4595"/>
                  </a:cubicBezTo>
                  <a:cubicBezTo>
                    <a:pt x="6333" y="4595"/>
                    <a:pt x="6355" y="4591"/>
                    <a:pt x="6376" y="4583"/>
                  </a:cubicBezTo>
                  <a:cubicBezTo>
                    <a:pt x="6474" y="4812"/>
                    <a:pt x="6534" y="5057"/>
                    <a:pt x="6551" y="5308"/>
                  </a:cubicBezTo>
                  <a:cubicBezTo>
                    <a:pt x="6551" y="6540"/>
                    <a:pt x="5608" y="7177"/>
                    <a:pt x="3695" y="7624"/>
                  </a:cubicBezTo>
                  <a:cubicBezTo>
                    <a:pt x="1788" y="8071"/>
                    <a:pt x="1848" y="10610"/>
                    <a:pt x="1963" y="11618"/>
                  </a:cubicBezTo>
                  <a:cubicBezTo>
                    <a:pt x="2077" y="12621"/>
                    <a:pt x="1690" y="14419"/>
                    <a:pt x="1243" y="15743"/>
                  </a:cubicBezTo>
                  <a:cubicBezTo>
                    <a:pt x="791" y="17067"/>
                    <a:pt x="600" y="18827"/>
                    <a:pt x="508" y="20053"/>
                  </a:cubicBezTo>
                  <a:cubicBezTo>
                    <a:pt x="415" y="21274"/>
                    <a:pt x="388" y="22696"/>
                    <a:pt x="339" y="23110"/>
                  </a:cubicBezTo>
                  <a:cubicBezTo>
                    <a:pt x="295" y="23524"/>
                    <a:pt x="159" y="24151"/>
                    <a:pt x="83" y="24625"/>
                  </a:cubicBezTo>
                  <a:cubicBezTo>
                    <a:pt x="1" y="25099"/>
                    <a:pt x="219" y="25213"/>
                    <a:pt x="611" y="25655"/>
                  </a:cubicBezTo>
                  <a:cubicBezTo>
                    <a:pt x="886" y="25963"/>
                    <a:pt x="1153" y="26166"/>
                    <a:pt x="1418" y="26166"/>
                  </a:cubicBezTo>
                  <a:cubicBezTo>
                    <a:pt x="1536" y="26166"/>
                    <a:pt x="1654" y="26125"/>
                    <a:pt x="1772" y="26036"/>
                  </a:cubicBezTo>
                  <a:cubicBezTo>
                    <a:pt x="2148" y="25742"/>
                    <a:pt x="2262" y="25290"/>
                    <a:pt x="2137" y="25104"/>
                  </a:cubicBezTo>
                  <a:cubicBezTo>
                    <a:pt x="2079" y="25021"/>
                    <a:pt x="2020" y="24998"/>
                    <a:pt x="1975" y="24998"/>
                  </a:cubicBezTo>
                  <a:cubicBezTo>
                    <a:pt x="1922" y="24998"/>
                    <a:pt x="1886" y="25028"/>
                    <a:pt x="1886" y="25028"/>
                  </a:cubicBezTo>
                  <a:cubicBezTo>
                    <a:pt x="1875" y="24843"/>
                    <a:pt x="1897" y="24652"/>
                    <a:pt x="1952" y="24472"/>
                  </a:cubicBezTo>
                  <a:cubicBezTo>
                    <a:pt x="2050" y="24129"/>
                    <a:pt x="1935" y="23655"/>
                    <a:pt x="1783" y="23290"/>
                  </a:cubicBezTo>
                  <a:cubicBezTo>
                    <a:pt x="1630" y="22930"/>
                    <a:pt x="1423" y="22058"/>
                    <a:pt x="1935" y="20974"/>
                  </a:cubicBezTo>
                  <a:cubicBezTo>
                    <a:pt x="2453" y="19895"/>
                    <a:pt x="3249" y="16604"/>
                    <a:pt x="3221" y="15885"/>
                  </a:cubicBezTo>
                  <a:cubicBezTo>
                    <a:pt x="3199" y="15165"/>
                    <a:pt x="3739" y="13672"/>
                    <a:pt x="3739" y="13672"/>
                  </a:cubicBezTo>
                  <a:cubicBezTo>
                    <a:pt x="3739" y="13672"/>
                    <a:pt x="4148" y="14958"/>
                    <a:pt x="4562" y="16190"/>
                  </a:cubicBezTo>
                  <a:cubicBezTo>
                    <a:pt x="4976" y="17427"/>
                    <a:pt x="4044" y="19819"/>
                    <a:pt x="3635" y="22521"/>
                  </a:cubicBezTo>
                  <a:cubicBezTo>
                    <a:pt x="3221" y="25219"/>
                    <a:pt x="3559" y="27714"/>
                    <a:pt x="3608" y="29028"/>
                  </a:cubicBezTo>
                  <a:cubicBezTo>
                    <a:pt x="3663" y="30335"/>
                    <a:pt x="3891" y="30695"/>
                    <a:pt x="3532" y="31572"/>
                  </a:cubicBezTo>
                  <a:cubicBezTo>
                    <a:pt x="3172" y="32444"/>
                    <a:pt x="3276" y="33605"/>
                    <a:pt x="3276" y="33605"/>
                  </a:cubicBezTo>
                  <a:cubicBezTo>
                    <a:pt x="2480" y="34580"/>
                    <a:pt x="2170" y="36585"/>
                    <a:pt x="2398" y="39233"/>
                  </a:cubicBezTo>
                  <a:cubicBezTo>
                    <a:pt x="2633" y="41882"/>
                    <a:pt x="2660" y="42269"/>
                    <a:pt x="2606" y="43195"/>
                  </a:cubicBezTo>
                  <a:cubicBezTo>
                    <a:pt x="2551" y="44121"/>
                    <a:pt x="1728" y="44072"/>
                    <a:pt x="1576" y="44454"/>
                  </a:cubicBezTo>
                  <a:cubicBezTo>
                    <a:pt x="1423" y="44840"/>
                    <a:pt x="2426" y="44791"/>
                    <a:pt x="3249" y="44917"/>
                  </a:cubicBezTo>
                  <a:cubicBezTo>
                    <a:pt x="3409" y="44942"/>
                    <a:pt x="3542" y="44955"/>
                    <a:pt x="3651" y="44955"/>
                  </a:cubicBezTo>
                  <a:cubicBezTo>
                    <a:pt x="4099" y="44955"/>
                    <a:pt x="4153" y="44740"/>
                    <a:pt x="4175" y="44328"/>
                  </a:cubicBezTo>
                  <a:cubicBezTo>
                    <a:pt x="4202" y="43811"/>
                    <a:pt x="4044" y="42732"/>
                    <a:pt x="4071" y="41293"/>
                  </a:cubicBezTo>
                  <a:cubicBezTo>
                    <a:pt x="4099" y="39855"/>
                    <a:pt x="5047" y="37206"/>
                    <a:pt x="5101" y="36149"/>
                  </a:cubicBezTo>
                  <a:cubicBezTo>
                    <a:pt x="5150" y="35092"/>
                    <a:pt x="5047" y="34400"/>
                    <a:pt x="5641" y="33626"/>
                  </a:cubicBezTo>
                  <a:cubicBezTo>
                    <a:pt x="6229" y="32858"/>
                    <a:pt x="6567" y="29769"/>
                    <a:pt x="7183" y="28281"/>
                  </a:cubicBezTo>
                  <a:cubicBezTo>
                    <a:pt x="7629" y="27202"/>
                    <a:pt x="7864" y="25693"/>
                    <a:pt x="7962" y="24924"/>
                  </a:cubicBezTo>
                  <a:cubicBezTo>
                    <a:pt x="8060" y="25693"/>
                    <a:pt x="8300" y="27202"/>
                    <a:pt x="8741" y="28281"/>
                  </a:cubicBezTo>
                  <a:cubicBezTo>
                    <a:pt x="9357" y="29769"/>
                    <a:pt x="9695" y="32858"/>
                    <a:pt x="10283" y="33626"/>
                  </a:cubicBezTo>
                  <a:cubicBezTo>
                    <a:pt x="10877" y="34400"/>
                    <a:pt x="10774" y="35092"/>
                    <a:pt x="10823" y="36149"/>
                  </a:cubicBezTo>
                  <a:cubicBezTo>
                    <a:pt x="10877" y="37201"/>
                    <a:pt x="11825" y="39849"/>
                    <a:pt x="11852" y="41293"/>
                  </a:cubicBezTo>
                  <a:cubicBezTo>
                    <a:pt x="11880" y="42732"/>
                    <a:pt x="11727" y="43811"/>
                    <a:pt x="11749" y="44328"/>
                  </a:cubicBezTo>
                  <a:cubicBezTo>
                    <a:pt x="11771" y="44740"/>
                    <a:pt x="11825" y="44955"/>
                    <a:pt x="12273" y="44955"/>
                  </a:cubicBezTo>
                  <a:cubicBezTo>
                    <a:pt x="12382" y="44955"/>
                    <a:pt x="12514" y="44942"/>
                    <a:pt x="12675" y="44917"/>
                  </a:cubicBezTo>
                  <a:cubicBezTo>
                    <a:pt x="13498" y="44791"/>
                    <a:pt x="14501" y="44840"/>
                    <a:pt x="14348" y="44454"/>
                  </a:cubicBezTo>
                  <a:cubicBezTo>
                    <a:pt x="14196" y="44067"/>
                    <a:pt x="13373" y="44121"/>
                    <a:pt x="13318" y="43195"/>
                  </a:cubicBezTo>
                  <a:cubicBezTo>
                    <a:pt x="13269" y="42269"/>
                    <a:pt x="13291" y="41882"/>
                    <a:pt x="13525" y="39233"/>
                  </a:cubicBezTo>
                  <a:cubicBezTo>
                    <a:pt x="13754" y="36585"/>
                    <a:pt x="13449" y="34580"/>
                    <a:pt x="12648" y="33605"/>
                  </a:cubicBezTo>
                  <a:cubicBezTo>
                    <a:pt x="12648" y="33605"/>
                    <a:pt x="12752" y="32444"/>
                    <a:pt x="12392" y="31572"/>
                  </a:cubicBezTo>
                  <a:cubicBezTo>
                    <a:pt x="12032" y="30695"/>
                    <a:pt x="12261" y="30335"/>
                    <a:pt x="12316" y="29028"/>
                  </a:cubicBezTo>
                  <a:cubicBezTo>
                    <a:pt x="12365" y="27714"/>
                    <a:pt x="12702" y="25219"/>
                    <a:pt x="12288" y="22521"/>
                  </a:cubicBezTo>
                  <a:cubicBezTo>
                    <a:pt x="11880" y="19819"/>
                    <a:pt x="10953" y="17427"/>
                    <a:pt x="11362" y="16190"/>
                  </a:cubicBezTo>
                  <a:cubicBezTo>
                    <a:pt x="11776" y="14958"/>
                    <a:pt x="12185" y="13672"/>
                    <a:pt x="12185" y="13672"/>
                  </a:cubicBezTo>
                  <a:cubicBezTo>
                    <a:pt x="12185" y="13672"/>
                    <a:pt x="12724" y="15165"/>
                    <a:pt x="12702" y="15885"/>
                  </a:cubicBezTo>
                  <a:cubicBezTo>
                    <a:pt x="12675" y="16604"/>
                    <a:pt x="13471" y="19895"/>
                    <a:pt x="13988" y="20974"/>
                  </a:cubicBezTo>
                  <a:cubicBezTo>
                    <a:pt x="14501" y="22058"/>
                    <a:pt x="14294" y="22930"/>
                    <a:pt x="14141" y="23290"/>
                  </a:cubicBezTo>
                  <a:cubicBezTo>
                    <a:pt x="13988" y="23655"/>
                    <a:pt x="13874" y="24134"/>
                    <a:pt x="13972" y="24472"/>
                  </a:cubicBezTo>
                  <a:cubicBezTo>
                    <a:pt x="14027" y="24652"/>
                    <a:pt x="14048" y="24843"/>
                    <a:pt x="14037" y="25028"/>
                  </a:cubicBezTo>
                  <a:cubicBezTo>
                    <a:pt x="14037" y="25028"/>
                    <a:pt x="14003" y="24999"/>
                    <a:pt x="13951" y="24999"/>
                  </a:cubicBezTo>
                  <a:cubicBezTo>
                    <a:pt x="13905" y="24999"/>
                    <a:pt x="13846" y="25022"/>
                    <a:pt x="13787" y="25110"/>
                  </a:cubicBezTo>
                  <a:cubicBezTo>
                    <a:pt x="13662" y="25290"/>
                    <a:pt x="13776" y="25742"/>
                    <a:pt x="14152" y="26036"/>
                  </a:cubicBezTo>
                  <a:cubicBezTo>
                    <a:pt x="14268" y="26125"/>
                    <a:pt x="14385" y="26166"/>
                    <a:pt x="14503" y="26166"/>
                  </a:cubicBezTo>
                  <a:cubicBezTo>
                    <a:pt x="14768" y="26166"/>
                    <a:pt x="15038" y="25963"/>
                    <a:pt x="15313" y="25655"/>
                  </a:cubicBezTo>
                  <a:cubicBezTo>
                    <a:pt x="15710" y="25213"/>
                    <a:pt x="15923" y="25093"/>
                    <a:pt x="15841" y="24625"/>
                  </a:cubicBezTo>
                  <a:cubicBezTo>
                    <a:pt x="15765" y="24151"/>
                    <a:pt x="15629" y="23524"/>
                    <a:pt x="15580" y="23110"/>
                  </a:cubicBezTo>
                  <a:cubicBezTo>
                    <a:pt x="15531" y="22696"/>
                    <a:pt x="15503" y="21268"/>
                    <a:pt x="15416" y="20048"/>
                  </a:cubicBezTo>
                  <a:cubicBezTo>
                    <a:pt x="15323" y="18827"/>
                    <a:pt x="15133" y="17067"/>
                    <a:pt x="14680" y="15737"/>
                  </a:cubicBezTo>
                  <a:cubicBezTo>
                    <a:pt x="14228" y="14413"/>
                    <a:pt x="13847" y="12615"/>
                    <a:pt x="13961" y="11613"/>
                  </a:cubicBezTo>
                  <a:cubicBezTo>
                    <a:pt x="14076" y="10610"/>
                    <a:pt x="14136" y="8065"/>
                    <a:pt x="12223" y="7619"/>
                  </a:cubicBezTo>
                  <a:cubicBezTo>
                    <a:pt x="10316" y="7177"/>
                    <a:pt x="9368" y="6540"/>
                    <a:pt x="9368" y="5303"/>
                  </a:cubicBezTo>
                  <a:cubicBezTo>
                    <a:pt x="9390" y="5057"/>
                    <a:pt x="9449" y="4812"/>
                    <a:pt x="9542" y="4578"/>
                  </a:cubicBezTo>
                  <a:cubicBezTo>
                    <a:pt x="9564" y="4586"/>
                    <a:pt x="9587" y="4590"/>
                    <a:pt x="9609" y="4590"/>
                  </a:cubicBezTo>
                  <a:cubicBezTo>
                    <a:pt x="9665" y="4590"/>
                    <a:pt x="9720" y="4566"/>
                    <a:pt x="9755" y="4523"/>
                  </a:cubicBezTo>
                  <a:cubicBezTo>
                    <a:pt x="9864" y="4415"/>
                    <a:pt x="9853" y="4098"/>
                    <a:pt x="10065" y="3848"/>
                  </a:cubicBezTo>
                  <a:cubicBezTo>
                    <a:pt x="10278" y="3597"/>
                    <a:pt x="10419" y="2971"/>
                    <a:pt x="9951" y="2818"/>
                  </a:cubicBezTo>
                  <a:cubicBezTo>
                    <a:pt x="9951" y="2818"/>
                    <a:pt x="10163" y="1407"/>
                    <a:pt x="9662" y="764"/>
                  </a:cubicBezTo>
                  <a:cubicBezTo>
                    <a:pt x="9253" y="230"/>
                    <a:pt x="8332" y="61"/>
                    <a:pt x="8016" y="12"/>
                  </a:cubicBezTo>
                  <a:lnTo>
                    <a:pt x="8016" y="1"/>
                  </a:lnTo>
                  <a:lnTo>
                    <a:pt x="7962" y="6"/>
                  </a:lnTo>
                  <a:lnTo>
                    <a:pt x="7907" y="1"/>
                  </a:lnTo>
                  <a:close/>
                </a:path>
              </a:pathLst>
            </a:custGeom>
            <a:gradFill>
              <a:gsLst>
                <a:gs pos="0">
                  <a:schemeClr val="accent1"/>
                </a:gs>
                <a:gs pos="47000">
                  <a:srgbClr val="96DFD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609600" y="-15125"/>
              <a:ext cx="1608600" cy="5204100"/>
            </a:xfrm>
            <a:prstGeom prst="rect">
              <a:avLst/>
            </a:prstGeom>
            <a:solidFill>
              <a:srgbClr val="FFFFFF">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5"/>
            <p:cNvCxnSpPr/>
            <p:nvPr/>
          </p:nvCxnSpPr>
          <p:spPr>
            <a:xfrm>
              <a:off x="999000" y="1133516"/>
              <a:ext cx="6856800" cy="1800"/>
            </a:xfrm>
            <a:prstGeom prst="straightConnector1">
              <a:avLst/>
            </a:prstGeom>
            <a:noFill/>
            <a:ln w="9525" cap="flat" cmpd="sng">
              <a:solidFill>
                <a:schemeClr val="accent1"/>
              </a:solidFill>
              <a:prstDash val="solid"/>
              <a:round/>
              <a:headEnd type="none" w="med" len="med"/>
              <a:tailEnd type="diamond" w="med" len="med"/>
            </a:ln>
          </p:spPr>
        </p:cxnSp>
        <p:cxnSp>
          <p:nvCxnSpPr>
            <p:cNvPr id="86" name="Google Shape;86;p15"/>
            <p:cNvCxnSpPr/>
            <p:nvPr/>
          </p:nvCxnSpPr>
          <p:spPr>
            <a:xfrm>
              <a:off x="999000" y="3066606"/>
              <a:ext cx="6859800" cy="3000"/>
            </a:xfrm>
            <a:prstGeom prst="straightConnector1">
              <a:avLst/>
            </a:prstGeom>
            <a:noFill/>
            <a:ln w="9525" cap="flat" cmpd="sng">
              <a:solidFill>
                <a:schemeClr val="accent1"/>
              </a:solidFill>
              <a:prstDash val="solid"/>
              <a:round/>
              <a:headEnd type="none" w="med" len="med"/>
              <a:tailEnd type="diamond"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9"/>
          <p:cNvGrpSpPr/>
          <p:nvPr/>
        </p:nvGrpSpPr>
        <p:grpSpPr>
          <a:xfrm rot="-2389">
            <a:off x="1016030" y="108823"/>
            <a:ext cx="7228097" cy="6049664"/>
            <a:chOff x="1932375" y="1004500"/>
            <a:chExt cx="2541850" cy="3635125"/>
          </a:xfrm>
        </p:grpSpPr>
        <p:sp>
          <p:nvSpPr>
            <p:cNvPr id="1043" name="Google Shape;1043;p29"/>
            <p:cNvSpPr/>
            <p:nvPr/>
          </p:nvSpPr>
          <p:spPr>
            <a:xfrm>
              <a:off x="1932375" y="1054525"/>
              <a:ext cx="2541850" cy="3585100"/>
            </a:xfrm>
            <a:custGeom>
              <a:avLst/>
              <a:gdLst/>
              <a:ahLst/>
              <a:cxnLst/>
              <a:rect l="l" t="t" r="r" b="b"/>
              <a:pathLst>
                <a:path w="101674" h="143404" extrusionOk="0">
                  <a:moveTo>
                    <a:pt x="3603" y="1"/>
                  </a:moveTo>
                  <a:cubicBezTo>
                    <a:pt x="1635" y="1"/>
                    <a:pt x="1" y="1602"/>
                    <a:pt x="1" y="3570"/>
                  </a:cubicBezTo>
                  <a:lnTo>
                    <a:pt x="1" y="139834"/>
                  </a:lnTo>
                  <a:cubicBezTo>
                    <a:pt x="1" y="140835"/>
                    <a:pt x="435" y="141769"/>
                    <a:pt x="1135" y="142403"/>
                  </a:cubicBezTo>
                  <a:cubicBezTo>
                    <a:pt x="1769" y="143036"/>
                    <a:pt x="2636" y="143403"/>
                    <a:pt x="3603" y="143403"/>
                  </a:cubicBezTo>
                  <a:lnTo>
                    <a:pt x="98071" y="143403"/>
                  </a:lnTo>
                  <a:cubicBezTo>
                    <a:pt x="100039" y="143403"/>
                    <a:pt x="101673" y="141802"/>
                    <a:pt x="101673" y="139834"/>
                  </a:cubicBezTo>
                  <a:lnTo>
                    <a:pt x="101673" y="3570"/>
                  </a:lnTo>
                  <a:cubicBezTo>
                    <a:pt x="101673" y="2436"/>
                    <a:pt x="101140" y="1468"/>
                    <a:pt x="100339" y="801"/>
                  </a:cubicBezTo>
                  <a:cubicBezTo>
                    <a:pt x="99739" y="301"/>
                    <a:pt x="98938" y="1"/>
                    <a:pt x="9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1960750" y="1074550"/>
              <a:ext cx="2513475" cy="3565075"/>
            </a:xfrm>
            <a:custGeom>
              <a:avLst/>
              <a:gdLst/>
              <a:ahLst/>
              <a:cxnLst/>
              <a:rect l="l" t="t" r="r" b="b"/>
              <a:pathLst>
                <a:path w="100539" h="142603" extrusionOk="0">
                  <a:moveTo>
                    <a:pt x="99204" y="0"/>
                  </a:moveTo>
                  <a:lnTo>
                    <a:pt x="0" y="141602"/>
                  </a:lnTo>
                  <a:cubicBezTo>
                    <a:pt x="634" y="142235"/>
                    <a:pt x="1501" y="142602"/>
                    <a:pt x="2468" y="142602"/>
                  </a:cubicBezTo>
                  <a:lnTo>
                    <a:pt x="96936" y="142602"/>
                  </a:lnTo>
                  <a:cubicBezTo>
                    <a:pt x="98904" y="142602"/>
                    <a:pt x="100538" y="141001"/>
                    <a:pt x="100538" y="139033"/>
                  </a:cubicBezTo>
                  <a:lnTo>
                    <a:pt x="100538" y="2769"/>
                  </a:lnTo>
                  <a:cubicBezTo>
                    <a:pt x="100538" y="1635"/>
                    <a:pt x="100005" y="667"/>
                    <a:pt x="99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515300" y="1164600"/>
              <a:ext cx="1376000" cy="317750"/>
            </a:xfrm>
            <a:custGeom>
              <a:avLst/>
              <a:gdLst/>
              <a:ahLst/>
              <a:cxnLst/>
              <a:rect l="l" t="t" r="r" b="b"/>
              <a:pathLst>
                <a:path w="55040" h="12710" extrusionOk="0">
                  <a:moveTo>
                    <a:pt x="1" y="1"/>
                  </a:moveTo>
                  <a:lnTo>
                    <a:pt x="1" y="12710"/>
                  </a:lnTo>
                  <a:lnTo>
                    <a:pt x="55040" y="12710"/>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515300" y="1164600"/>
              <a:ext cx="1376000" cy="75925"/>
            </a:xfrm>
            <a:custGeom>
              <a:avLst/>
              <a:gdLst/>
              <a:ahLst/>
              <a:cxnLst/>
              <a:rect l="l" t="t" r="r" b="b"/>
              <a:pathLst>
                <a:path w="55040" h="3037" extrusionOk="0">
                  <a:moveTo>
                    <a:pt x="1" y="1"/>
                  </a:moveTo>
                  <a:lnTo>
                    <a:pt x="1" y="1635"/>
                  </a:lnTo>
                  <a:lnTo>
                    <a:pt x="55040" y="3036"/>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091675" y="1256350"/>
              <a:ext cx="2223275" cy="3173125"/>
            </a:xfrm>
            <a:custGeom>
              <a:avLst/>
              <a:gdLst/>
              <a:ahLst/>
              <a:cxnLst/>
              <a:rect l="l" t="t" r="r" b="b"/>
              <a:pathLst>
                <a:path w="88931" h="126925" extrusionOk="0">
                  <a:moveTo>
                    <a:pt x="0" y="0"/>
                  </a:moveTo>
                  <a:lnTo>
                    <a:pt x="0" y="126924"/>
                  </a:lnTo>
                  <a:lnTo>
                    <a:pt x="88930" y="126924"/>
                  </a:lnTo>
                  <a:lnTo>
                    <a:pt x="88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2795500" y="1004500"/>
              <a:ext cx="815600" cy="115100"/>
            </a:xfrm>
            <a:custGeom>
              <a:avLst/>
              <a:gdLst/>
              <a:ahLst/>
              <a:cxnLst/>
              <a:rect l="l" t="t" r="r" b="b"/>
              <a:pathLst>
                <a:path w="32624" h="4604" extrusionOk="0">
                  <a:moveTo>
                    <a:pt x="4037" y="0"/>
                  </a:moveTo>
                  <a:cubicBezTo>
                    <a:pt x="2169" y="0"/>
                    <a:pt x="601" y="1068"/>
                    <a:pt x="134" y="2569"/>
                  </a:cubicBezTo>
                  <a:cubicBezTo>
                    <a:pt x="34" y="2836"/>
                    <a:pt x="1" y="3136"/>
                    <a:pt x="1" y="3436"/>
                  </a:cubicBezTo>
                  <a:cubicBezTo>
                    <a:pt x="1" y="3870"/>
                    <a:pt x="67" y="4237"/>
                    <a:pt x="234" y="4604"/>
                  </a:cubicBezTo>
                  <a:lnTo>
                    <a:pt x="32390" y="4604"/>
                  </a:lnTo>
                  <a:cubicBezTo>
                    <a:pt x="32557" y="4237"/>
                    <a:pt x="32624" y="3870"/>
                    <a:pt x="32624" y="3436"/>
                  </a:cubicBezTo>
                  <a:cubicBezTo>
                    <a:pt x="32624" y="3136"/>
                    <a:pt x="32590" y="2836"/>
                    <a:pt x="32490" y="2569"/>
                  </a:cubicBezTo>
                  <a:cubicBezTo>
                    <a:pt x="32023" y="1068"/>
                    <a:pt x="30422" y="0"/>
                    <a:pt x="28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2795500" y="1068700"/>
              <a:ext cx="815600" cy="50900"/>
            </a:xfrm>
            <a:custGeom>
              <a:avLst/>
              <a:gdLst/>
              <a:ahLst/>
              <a:cxnLst/>
              <a:rect l="l" t="t" r="r" b="b"/>
              <a:pathLst>
                <a:path w="32624" h="2036" extrusionOk="0">
                  <a:moveTo>
                    <a:pt x="134" y="1"/>
                  </a:moveTo>
                  <a:cubicBezTo>
                    <a:pt x="34" y="268"/>
                    <a:pt x="1" y="568"/>
                    <a:pt x="1" y="868"/>
                  </a:cubicBezTo>
                  <a:cubicBezTo>
                    <a:pt x="1" y="1302"/>
                    <a:pt x="67" y="1669"/>
                    <a:pt x="234" y="2036"/>
                  </a:cubicBezTo>
                  <a:lnTo>
                    <a:pt x="32390" y="2036"/>
                  </a:lnTo>
                  <a:cubicBezTo>
                    <a:pt x="32557" y="1669"/>
                    <a:pt x="32624" y="1302"/>
                    <a:pt x="32624" y="868"/>
                  </a:cubicBezTo>
                  <a:cubicBezTo>
                    <a:pt x="32624" y="568"/>
                    <a:pt x="32590" y="268"/>
                    <a:pt x="3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2421900" y="1130425"/>
              <a:ext cx="1562800" cy="336100"/>
            </a:xfrm>
            <a:custGeom>
              <a:avLst/>
              <a:gdLst/>
              <a:ahLst/>
              <a:cxnLst/>
              <a:rect l="l" t="t" r="r" b="b"/>
              <a:pathLst>
                <a:path w="62512" h="13444" extrusionOk="0">
                  <a:moveTo>
                    <a:pt x="59676" y="1535"/>
                  </a:moveTo>
                  <a:cubicBezTo>
                    <a:pt x="60410" y="1535"/>
                    <a:pt x="60977" y="2102"/>
                    <a:pt x="60977" y="2836"/>
                  </a:cubicBezTo>
                  <a:lnTo>
                    <a:pt x="60977" y="10574"/>
                  </a:lnTo>
                  <a:cubicBezTo>
                    <a:pt x="60977" y="11308"/>
                    <a:pt x="60410" y="11875"/>
                    <a:pt x="59676" y="11875"/>
                  </a:cubicBezTo>
                  <a:lnTo>
                    <a:pt x="2836" y="11875"/>
                  </a:lnTo>
                  <a:cubicBezTo>
                    <a:pt x="2102" y="11875"/>
                    <a:pt x="1535" y="11308"/>
                    <a:pt x="1535" y="10574"/>
                  </a:cubicBezTo>
                  <a:lnTo>
                    <a:pt x="1535" y="2836"/>
                  </a:lnTo>
                  <a:cubicBezTo>
                    <a:pt x="1535" y="2135"/>
                    <a:pt x="2102" y="1535"/>
                    <a:pt x="2836" y="1535"/>
                  </a:cubicBezTo>
                  <a:close/>
                  <a:moveTo>
                    <a:pt x="2836" y="0"/>
                  </a:moveTo>
                  <a:cubicBezTo>
                    <a:pt x="1268" y="0"/>
                    <a:pt x="1" y="1268"/>
                    <a:pt x="1" y="2836"/>
                  </a:cubicBezTo>
                  <a:lnTo>
                    <a:pt x="1" y="10608"/>
                  </a:lnTo>
                  <a:cubicBezTo>
                    <a:pt x="1" y="12142"/>
                    <a:pt x="1268" y="13443"/>
                    <a:pt x="2836" y="13443"/>
                  </a:cubicBezTo>
                  <a:lnTo>
                    <a:pt x="59676" y="13443"/>
                  </a:lnTo>
                  <a:cubicBezTo>
                    <a:pt x="61244" y="13443"/>
                    <a:pt x="62512" y="12142"/>
                    <a:pt x="62512" y="10608"/>
                  </a:cubicBezTo>
                  <a:lnTo>
                    <a:pt x="62512" y="2836"/>
                  </a:lnTo>
                  <a:cubicBezTo>
                    <a:pt x="62512" y="1268"/>
                    <a:pt x="61244" y="0"/>
                    <a:pt x="59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481950" y="1097050"/>
              <a:ext cx="1443550" cy="102600"/>
            </a:xfrm>
            <a:custGeom>
              <a:avLst/>
              <a:gdLst/>
              <a:ahLst/>
              <a:cxnLst/>
              <a:rect l="l" t="t" r="r" b="b"/>
              <a:pathLst>
                <a:path w="57742" h="4104" extrusionOk="0">
                  <a:moveTo>
                    <a:pt x="1768" y="1"/>
                  </a:moveTo>
                  <a:cubicBezTo>
                    <a:pt x="767" y="1"/>
                    <a:pt x="0" y="802"/>
                    <a:pt x="0" y="1769"/>
                  </a:cubicBezTo>
                  <a:lnTo>
                    <a:pt x="0" y="2569"/>
                  </a:lnTo>
                  <a:cubicBezTo>
                    <a:pt x="0" y="3403"/>
                    <a:pt x="667" y="4104"/>
                    <a:pt x="1535" y="4104"/>
                  </a:cubicBezTo>
                  <a:lnTo>
                    <a:pt x="56174" y="4104"/>
                  </a:lnTo>
                  <a:cubicBezTo>
                    <a:pt x="57041" y="4104"/>
                    <a:pt x="57741" y="3403"/>
                    <a:pt x="57741" y="2569"/>
                  </a:cubicBezTo>
                  <a:lnTo>
                    <a:pt x="57741" y="1769"/>
                  </a:lnTo>
                  <a:cubicBezTo>
                    <a:pt x="57741" y="802"/>
                    <a:pt x="56941" y="1"/>
                    <a:pt x="559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3081550" y="1127075"/>
              <a:ext cx="243525" cy="42575"/>
            </a:xfrm>
            <a:custGeom>
              <a:avLst/>
              <a:gdLst/>
              <a:ahLst/>
              <a:cxnLst/>
              <a:rect l="l" t="t" r="r" b="b"/>
              <a:pathLst>
                <a:path w="9741" h="1703" extrusionOk="0">
                  <a:moveTo>
                    <a:pt x="834" y="1"/>
                  </a:moveTo>
                  <a:cubicBezTo>
                    <a:pt x="367" y="1"/>
                    <a:pt x="0" y="401"/>
                    <a:pt x="0" y="868"/>
                  </a:cubicBezTo>
                  <a:cubicBezTo>
                    <a:pt x="0" y="1335"/>
                    <a:pt x="367" y="1702"/>
                    <a:pt x="834" y="1702"/>
                  </a:cubicBezTo>
                  <a:lnTo>
                    <a:pt x="8906" y="1702"/>
                  </a:lnTo>
                  <a:cubicBezTo>
                    <a:pt x="9373" y="1702"/>
                    <a:pt x="9740" y="1335"/>
                    <a:pt x="9740" y="868"/>
                  </a:cubicBezTo>
                  <a:cubicBezTo>
                    <a:pt x="9740" y="401"/>
                    <a:pt x="9373" y="1"/>
                    <a:pt x="8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832200" y="1401450"/>
              <a:ext cx="742225" cy="95925"/>
            </a:xfrm>
            <a:custGeom>
              <a:avLst/>
              <a:gdLst/>
              <a:ahLst/>
              <a:cxnLst/>
              <a:rect l="l" t="t" r="r" b="b"/>
              <a:pathLst>
                <a:path w="29689" h="3837" extrusionOk="0">
                  <a:moveTo>
                    <a:pt x="1401" y="0"/>
                  </a:moveTo>
                  <a:cubicBezTo>
                    <a:pt x="634" y="0"/>
                    <a:pt x="0" y="634"/>
                    <a:pt x="0" y="1401"/>
                  </a:cubicBezTo>
                  <a:lnTo>
                    <a:pt x="0" y="2435"/>
                  </a:lnTo>
                  <a:cubicBezTo>
                    <a:pt x="0" y="3203"/>
                    <a:pt x="634" y="3836"/>
                    <a:pt x="1401" y="3836"/>
                  </a:cubicBezTo>
                  <a:lnTo>
                    <a:pt x="28287" y="3836"/>
                  </a:lnTo>
                  <a:cubicBezTo>
                    <a:pt x="29054" y="3836"/>
                    <a:pt x="29688" y="3203"/>
                    <a:pt x="29688" y="2435"/>
                  </a:cubicBezTo>
                  <a:lnTo>
                    <a:pt x="29688" y="1401"/>
                  </a:lnTo>
                  <a:cubicBezTo>
                    <a:pt x="29688" y="634"/>
                    <a:pt x="29054" y="0"/>
                    <a:pt x="28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436900" y="1256350"/>
              <a:ext cx="1563650" cy="261875"/>
            </a:xfrm>
            <a:custGeom>
              <a:avLst/>
              <a:gdLst/>
              <a:ahLst/>
              <a:cxnLst/>
              <a:rect l="l" t="t" r="r" b="b"/>
              <a:pathLst>
                <a:path w="62546" h="10475" extrusionOk="0">
                  <a:moveTo>
                    <a:pt x="1" y="0"/>
                  </a:moveTo>
                  <a:lnTo>
                    <a:pt x="1" y="6405"/>
                  </a:lnTo>
                  <a:cubicBezTo>
                    <a:pt x="1" y="7939"/>
                    <a:pt x="1302" y="9240"/>
                    <a:pt x="2836" y="9240"/>
                  </a:cubicBezTo>
                  <a:lnTo>
                    <a:pt x="16446" y="9240"/>
                  </a:lnTo>
                  <a:cubicBezTo>
                    <a:pt x="16513" y="9941"/>
                    <a:pt x="17113" y="10474"/>
                    <a:pt x="17847" y="10474"/>
                  </a:cubicBezTo>
                  <a:lnTo>
                    <a:pt x="44733" y="10474"/>
                  </a:lnTo>
                  <a:cubicBezTo>
                    <a:pt x="45433" y="10474"/>
                    <a:pt x="46034" y="9941"/>
                    <a:pt x="46134" y="9240"/>
                  </a:cubicBezTo>
                  <a:lnTo>
                    <a:pt x="59710" y="9240"/>
                  </a:lnTo>
                  <a:cubicBezTo>
                    <a:pt x="61278" y="9240"/>
                    <a:pt x="62546" y="7939"/>
                    <a:pt x="62546" y="6405"/>
                  </a:cubicBezTo>
                  <a:lnTo>
                    <a:pt x="62546" y="0"/>
                  </a:lnTo>
                  <a:lnTo>
                    <a:pt x="61011" y="0"/>
                  </a:lnTo>
                  <a:lnTo>
                    <a:pt x="61011" y="6405"/>
                  </a:lnTo>
                  <a:cubicBezTo>
                    <a:pt x="61011" y="7105"/>
                    <a:pt x="60444" y="7672"/>
                    <a:pt x="59710" y="7672"/>
                  </a:cubicBezTo>
                  <a:lnTo>
                    <a:pt x="46101" y="7672"/>
                  </a:lnTo>
                  <a:cubicBezTo>
                    <a:pt x="45934" y="7072"/>
                    <a:pt x="45367" y="6638"/>
                    <a:pt x="44733" y="6638"/>
                  </a:cubicBezTo>
                  <a:lnTo>
                    <a:pt x="17847" y="6638"/>
                  </a:lnTo>
                  <a:cubicBezTo>
                    <a:pt x="17180" y="6638"/>
                    <a:pt x="16646" y="7072"/>
                    <a:pt x="16479" y="7672"/>
                  </a:cubicBezTo>
                  <a:lnTo>
                    <a:pt x="2836" y="7672"/>
                  </a:lnTo>
                  <a:cubicBezTo>
                    <a:pt x="2136" y="7672"/>
                    <a:pt x="1569" y="7105"/>
                    <a:pt x="1569" y="6405"/>
                  </a:cubicBezTo>
                  <a:lnTo>
                    <a:pt x="1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1127;p29">
            <a:extLst>
              <a:ext uri="{FF2B5EF4-FFF2-40B4-BE49-F238E27FC236}">
                <a16:creationId xmlns:a16="http://schemas.microsoft.com/office/drawing/2014/main" id="{7BD2D20C-522F-BC43-95AF-892B8C8EB926}"/>
              </a:ext>
            </a:extLst>
          </p:cNvPr>
          <p:cNvSpPr txBox="1"/>
          <p:nvPr/>
        </p:nvSpPr>
        <p:spPr>
          <a:xfrm>
            <a:off x="3039928" y="1182100"/>
            <a:ext cx="3059984" cy="48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4"/>
                </a:solidFill>
                <a:latin typeface="Fira Sans Extra Condensed"/>
                <a:ea typeface="Fira Sans Extra Condensed"/>
                <a:cs typeface="Fira Sans Extra Condensed"/>
                <a:sym typeface="Fira Sans Extra Condensed"/>
              </a:rPr>
              <a:t>The Objective</a:t>
            </a:r>
            <a:endParaRPr sz="3600" b="1" dirty="0">
              <a:solidFill>
                <a:schemeClr val="accent4"/>
              </a:solidFill>
              <a:latin typeface="Fira Sans Extra Condensed"/>
              <a:ea typeface="Fira Sans Extra Condensed"/>
              <a:cs typeface="Fira Sans Extra Condensed"/>
              <a:sym typeface="Fira Sans Extra Condensed"/>
            </a:endParaRPr>
          </a:p>
        </p:txBody>
      </p:sp>
      <p:pic>
        <p:nvPicPr>
          <p:cNvPr id="4098" name="Picture 2" descr="Customer experience icon on white background flat Vector Image">
            <a:extLst>
              <a:ext uri="{FF2B5EF4-FFF2-40B4-BE49-F238E27FC236}">
                <a16:creationId xmlns:a16="http://schemas.microsoft.com/office/drawing/2014/main" id="{96618E28-89E6-6B46-9290-EA40747833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9" b="9136"/>
          <a:stretch/>
        </p:blipFill>
        <p:spPr bwMode="auto">
          <a:xfrm>
            <a:off x="1740859" y="3291620"/>
            <a:ext cx="706920" cy="669726"/>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ckmark with solid fill">
            <a:extLst>
              <a:ext uri="{FF2B5EF4-FFF2-40B4-BE49-F238E27FC236}">
                <a16:creationId xmlns:a16="http://schemas.microsoft.com/office/drawing/2014/main" id="{B6C1F14B-5AFE-CA4D-B664-DE1154162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4795" y="2114550"/>
            <a:ext cx="914400" cy="914400"/>
          </a:xfrm>
          <a:prstGeom prst="rect">
            <a:avLst/>
          </a:prstGeom>
        </p:spPr>
      </p:pic>
      <p:sp>
        <p:nvSpPr>
          <p:cNvPr id="8" name="Rectangle 7">
            <a:extLst>
              <a:ext uri="{FF2B5EF4-FFF2-40B4-BE49-F238E27FC236}">
                <a16:creationId xmlns:a16="http://schemas.microsoft.com/office/drawing/2014/main" id="{A00F3808-A188-4549-ACEF-2B325FD5E68E}"/>
              </a:ext>
            </a:extLst>
          </p:cNvPr>
          <p:cNvSpPr/>
          <p:nvPr/>
        </p:nvSpPr>
        <p:spPr>
          <a:xfrm>
            <a:off x="1652067" y="3130590"/>
            <a:ext cx="5916706" cy="1064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288840-B03B-3347-B309-32EF75B6914F}"/>
              </a:ext>
            </a:extLst>
          </p:cNvPr>
          <p:cNvSpPr/>
          <p:nvPr/>
        </p:nvSpPr>
        <p:spPr>
          <a:xfrm>
            <a:off x="2560064" y="2284205"/>
            <a:ext cx="5257216" cy="1692771"/>
          </a:xfrm>
          <a:prstGeom prst="rect">
            <a:avLst/>
          </a:prstGeom>
        </p:spPr>
        <p:txBody>
          <a:bodyPr wrap="square">
            <a:spAutoFit/>
          </a:bodyPr>
          <a:lstStyle/>
          <a:p>
            <a:r>
              <a:rPr lang="en-US" sz="1800" dirty="0">
                <a:latin typeface="Roboto" panose="02000000000000000000" pitchFamily="2" charset="0"/>
                <a:ea typeface="Roboto" panose="02000000000000000000" pitchFamily="2" charset="0"/>
              </a:rPr>
              <a:t>Measure the number of appointments available to  members, ensuring appropriate supply</a:t>
            </a:r>
          </a:p>
          <a:p>
            <a:endParaRPr lang="en-US" sz="1600" dirty="0">
              <a:latin typeface="Roboto" panose="02000000000000000000" pitchFamily="2" charset="0"/>
              <a:ea typeface="Roboto" panose="02000000000000000000" pitchFamily="2" charset="0"/>
            </a:endParaRPr>
          </a:p>
          <a:p>
            <a:endParaRPr lang="en-US" sz="1600" dirty="0">
              <a:latin typeface="Roboto" panose="02000000000000000000" pitchFamily="2" charset="0"/>
              <a:ea typeface="Roboto" panose="02000000000000000000" pitchFamily="2" charset="0"/>
            </a:endParaRPr>
          </a:p>
          <a:p>
            <a:r>
              <a:rPr lang="en-US" sz="1800" dirty="0">
                <a:latin typeface="Roboto" panose="02000000000000000000" pitchFamily="2" charset="0"/>
                <a:ea typeface="Roboto" panose="02000000000000000000" pitchFamily="2" charset="0"/>
              </a:rPr>
              <a:t>Measure a member's experience related to appointments</a:t>
            </a:r>
          </a:p>
        </p:txBody>
      </p:sp>
    </p:spTree>
    <p:extLst>
      <p:ext uri="{BB962C8B-B14F-4D97-AF65-F5344CB8AC3E}">
        <p14:creationId xmlns:p14="http://schemas.microsoft.com/office/powerpoint/2010/main" val="222117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lvl="0">
              <a:buSzPts val="1100"/>
            </a:pPr>
            <a:r>
              <a:rPr lang="en" dirty="0"/>
              <a:t>Pearson’s Correlation Coefficient (</a:t>
            </a:r>
            <a:r>
              <a:rPr lang="en" i="1" dirty="0"/>
              <a:t>r </a:t>
            </a:r>
            <a:r>
              <a:rPr lang="en" dirty="0"/>
              <a:t>) measures the strength of the relationship between two variables </a:t>
            </a:r>
            <a:endParaRPr dirty="0"/>
          </a:p>
        </p:txBody>
      </p:sp>
      <p:pic>
        <p:nvPicPr>
          <p:cNvPr id="5122" name="Picture 2" descr="Correlation Coefficients: Positive, Negative, &amp;amp; Zero">
            <a:extLst>
              <a:ext uri="{FF2B5EF4-FFF2-40B4-BE49-F238E27FC236}">
                <a16:creationId xmlns:a16="http://schemas.microsoft.com/office/drawing/2014/main" id="{7C4D5B1B-7948-8647-836A-3D4F39ECEA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278" r="65881" b="24687"/>
          <a:stretch/>
        </p:blipFill>
        <p:spPr bwMode="auto">
          <a:xfrm>
            <a:off x="6000111" y="1956873"/>
            <a:ext cx="2929245" cy="261033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B306232-B5FA-7642-A63C-438CE477ABEB}"/>
              </a:ext>
            </a:extLst>
          </p:cNvPr>
          <p:cNvCxnSpPr>
            <a:cxnSpLocks/>
          </p:cNvCxnSpPr>
          <p:nvPr/>
        </p:nvCxnSpPr>
        <p:spPr>
          <a:xfrm>
            <a:off x="6628425" y="1611719"/>
            <a:ext cx="76744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8D2441-D6ED-784C-8E38-5D6A9DAF393F}"/>
              </a:ext>
            </a:extLst>
          </p:cNvPr>
          <p:cNvCxnSpPr>
            <a:cxnSpLocks/>
          </p:cNvCxnSpPr>
          <p:nvPr/>
        </p:nvCxnSpPr>
        <p:spPr>
          <a:xfrm>
            <a:off x="7395868" y="1611719"/>
            <a:ext cx="816428" cy="0"/>
          </a:xfrm>
          <a:prstGeom prst="line">
            <a:avLst/>
          </a:prstGeom>
          <a:ln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0CF736-D757-0A4A-93DE-6FC3B7CFACFB}"/>
              </a:ext>
            </a:extLst>
          </p:cNvPr>
          <p:cNvSpPr txBox="1"/>
          <p:nvPr/>
        </p:nvSpPr>
        <p:spPr>
          <a:xfrm>
            <a:off x="6465138" y="1637154"/>
            <a:ext cx="391886" cy="261610"/>
          </a:xfrm>
          <a:prstGeom prst="rect">
            <a:avLst/>
          </a:prstGeom>
          <a:noFill/>
        </p:spPr>
        <p:txBody>
          <a:bodyPr wrap="square" rtlCol="0">
            <a:spAutoFit/>
          </a:bodyPr>
          <a:lstStyle/>
          <a:p>
            <a:r>
              <a:rPr lang="en-US" sz="1050" dirty="0"/>
              <a:t>-1</a:t>
            </a:r>
          </a:p>
        </p:txBody>
      </p:sp>
      <p:sp>
        <p:nvSpPr>
          <p:cNvPr id="15" name="TextBox 14">
            <a:extLst>
              <a:ext uri="{FF2B5EF4-FFF2-40B4-BE49-F238E27FC236}">
                <a16:creationId xmlns:a16="http://schemas.microsoft.com/office/drawing/2014/main" id="{9F923677-D918-354F-A593-33772597B2C3}"/>
              </a:ext>
            </a:extLst>
          </p:cNvPr>
          <p:cNvSpPr txBox="1"/>
          <p:nvPr/>
        </p:nvSpPr>
        <p:spPr>
          <a:xfrm>
            <a:off x="8024517" y="1637153"/>
            <a:ext cx="391886" cy="261610"/>
          </a:xfrm>
          <a:prstGeom prst="rect">
            <a:avLst/>
          </a:prstGeom>
          <a:noFill/>
        </p:spPr>
        <p:txBody>
          <a:bodyPr wrap="square" rtlCol="0">
            <a:spAutoFit/>
          </a:bodyPr>
          <a:lstStyle/>
          <a:p>
            <a:r>
              <a:rPr lang="en-US" sz="1050" dirty="0"/>
              <a:t>+1</a:t>
            </a:r>
          </a:p>
        </p:txBody>
      </p:sp>
      <p:sp>
        <p:nvSpPr>
          <p:cNvPr id="16" name="TextBox 15">
            <a:extLst>
              <a:ext uri="{FF2B5EF4-FFF2-40B4-BE49-F238E27FC236}">
                <a16:creationId xmlns:a16="http://schemas.microsoft.com/office/drawing/2014/main" id="{808BEC37-FBA8-9742-A6CC-06D6D8B695BC}"/>
              </a:ext>
            </a:extLst>
          </p:cNvPr>
          <p:cNvSpPr txBox="1"/>
          <p:nvPr/>
        </p:nvSpPr>
        <p:spPr>
          <a:xfrm>
            <a:off x="7277485" y="1638102"/>
            <a:ext cx="302079" cy="261610"/>
          </a:xfrm>
          <a:prstGeom prst="rect">
            <a:avLst/>
          </a:prstGeom>
          <a:noFill/>
        </p:spPr>
        <p:txBody>
          <a:bodyPr wrap="square" rtlCol="0">
            <a:spAutoFit/>
          </a:bodyPr>
          <a:lstStyle/>
          <a:p>
            <a:r>
              <a:rPr lang="en-US" sz="1050" dirty="0"/>
              <a:t>0</a:t>
            </a:r>
          </a:p>
        </p:txBody>
      </p:sp>
      <p:cxnSp>
        <p:nvCxnSpPr>
          <p:cNvPr id="27" name="Straight Connector 26">
            <a:extLst>
              <a:ext uri="{FF2B5EF4-FFF2-40B4-BE49-F238E27FC236}">
                <a16:creationId xmlns:a16="http://schemas.microsoft.com/office/drawing/2014/main" id="{34286AB7-71D6-EA41-BF5C-69654507798C}"/>
              </a:ext>
            </a:extLst>
          </p:cNvPr>
          <p:cNvCxnSpPr>
            <a:cxnSpLocks/>
          </p:cNvCxnSpPr>
          <p:nvPr/>
        </p:nvCxnSpPr>
        <p:spPr>
          <a:xfrm>
            <a:off x="959725" y="1637153"/>
            <a:ext cx="76744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ABC457-39DD-8E44-8F67-D77121583D44}"/>
              </a:ext>
            </a:extLst>
          </p:cNvPr>
          <p:cNvCxnSpPr>
            <a:cxnSpLocks/>
          </p:cNvCxnSpPr>
          <p:nvPr/>
        </p:nvCxnSpPr>
        <p:spPr>
          <a:xfrm>
            <a:off x="1727168" y="1637153"/>
            <a:ext cx="816428" cy="0"/>
          </a:xfrm>
          <a:prstGeom prst="line">
            <a:avLst/>
          </a:prstGeom>
          <a:ln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B15F8AB-0B84-5141-B1FA-7ABC3CEA546B}"/>
              </a:ext>
            </a:extLst>
          </p:cNvPr>
          <p:cNvSpPr txBox="1"/>
          <p:nvPr/>
        </p:nvSpPr>
        <p:spPr>
          <a:xfrm>
            <a:off x="796438" y="1662588"/>
            <a:ext cx="391886" cy="261610"/>
          </a:xfrm>
          <a:prstGeom prst="rect">
            <a:avLst/>
          </a:prstGeom>
          <a:noFill/>
        </p:spPr>
        <p:txBody>
          <a:bodyPr wrap="square" rtlCol="0">
            <a:spAutoFit/>
          </a:bodyPr>
          <a:lstStyle/>
          <a:p>
            <a:r>
              <a:rPr lang="en-US" sz="1050" dirty="0"/>
              <a:t>-1</a:t>
            </a:r>
          </a:p>
        </p:txBody>
      </p:sp>
      <p:sp>
        <p:nvSpPr>
          <p:cNvPr id="30" name="TextBox 29">
            <a:extLst>
              <a:ext uri="{FF2B5EF4-FFF2-40B4-BE49-F238E27FC236}">
                <a16:creationId xmlns:a16="http://schemas.microsoft.com/office/drawing/2014/main" id="{432B880A-8FCD-D84C-9633-4D70F129A8B2}"/>
              </a:ext>
            </a:extLst>
          </p:cNvPr>
          <p:cNvSpPr txBox="1"/>
          <p:nvPr/>
        </p:nvSpPr>
        <p:spPr>
          <a:xfrm>
            <a:off x="2355817" y="1662587"/>
            <a:ext cx="391886" cy="261610"/>
          </a:xfrm>
          <a:prstGeom prst="rect">
            <a:avLst/>
          </a:prstGeom>
          <a:noFill/>
        </p:spPr>
        <p:txBody>
          <a:bodyPr wrap="square" rtlCol="0">
            <a:spAutoFit/>
          </a:bodyPr>
          <a:lstStyle/>
          <a:p>
            <a:r>
              <a:rPr lang="en-US" sz="1050" dirty="0"/>
              <a:t>+1</a:t>
            </a:r>
          </a:p>
        </p:txBody>
      </p:sp>
      <p:sp>
        <p:nvSpPr>
          <p:cNvPr id="31" name="TextBox 30">
            <a:extLst>
              <a:ext uri="{FF2B5EF4-FFF2-40B4-BE49-F238E27FC236}">
                <a16:creationId xmlns:a16="http://schemas.microsoft.com/office/drawing/2014/main" id="{789CAC20-B930-1F48-A378-B62FD480543F}"/>
              </a:ext>
            </a:extLst>
          </p:cNvPr>
          <p:cNvSpPr txBox="1"/>
          <p:nvPr/>
        </p:nvSpPr>
        <p:spPr>
          <a:xfrm>
            <a:off x="1608785" y="1663536"/>
            <a:ext cx="302079" cy="261610"/>
          </a:xfrm>
          <a:prstGeom prst="rect">
            <a:avLst/>
          </a:prstGeom>
          <a:noFill/>
        </p:spPr>
        <p:txBody>
          <a:bodyPr wrap="square" rtlCol="0">
            <a:spAutoFit/>
          </a:bodyPr>
          <a:lstStyle/>
          <a:p>
            <a:r>
              <a:rPr lang="en-US" sz="1050" dirty="0"/>
              <a:t>0</a:t>
            </a:r>
          </a:p>
        </p:txBody>
      </p:sp>
      <p:cxnSp>
        <p:nvCxnSpPr>
          <p:cNvPr id="32" name="Straight Connector 31">
            <a:extLst>
              <a:ext uri="{FF2B5EF4-FFF2-40B4-BE49-F238E27FC236}">
                <a16:creationId xmlns:a16="http://schemas.microsoft.com/office/drawing/2014/main" id="{D5E2DD49-E228-E148-8CD8-73609A337D3A}"/>
              </a:ext>
            </a:extLst>
          </p:cNvPr>
          <p:cNvCxnSpPr>
            <a:cxnSpLocks/>
          </p:cNvCxnSpPr>
          <p:nvPr/>
        </p:nvCxnSpPr>
        <p:spPr>
          <a:xfrm>
            <a:off x="3845802" y="1611719"/>
            <a:ext cx="767443"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FDC877-0BEF-F948-B602-271BE1F876AC}"/>
              </a:ext>
            </a:extLst>
          </p:cNvPr>
          <p:cNvCxnSpPr>
            <a:cxnSpLocks/>
          </p:cNvCxnSpPr>
          <p:nvPr/>
        </p:nvCxnSpPr>
        <p:spPr>
          <a:xfrm>
            <a:off x="4613245" y="1611719"/>
            <a:ext cx="816428" cy="0"/>
          </a:xfrm>
          <a:prstGeom prst="line">
            <a:avLst/>
          </a:prstGeom>
          <a:ln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DF522E-C361-8746-99FC-472E9FA017F3}"/>
              </a:ext>
            </a:extLst>
          </p:cNvPr>
          <p:cNvSpPr txBox="1"/>
          <p:nvPr/>
        </p:nvSpPr>
        <p:spPr>
          <a:xfrm>
            <a:off x="3682515" y="1637154"/>
            <a:ext cx="391886" cy="261610"/>
          </a:xfrm>
          <a:prstGeom prst="rect">
            <a:avLst/>
          </a:prstGeom>
          <a:noFill/>
        </p:spPr>
        <p:txBody>
          <a:bodyPr wrap="square" rtlCol="0">
            <a:spAutoFit/>
          </a:bodyPr>
          <a:lstStyle/>
          <a:p>
            <a:r>
              <a:rPr lang="en-US" sz="1050" dirty="0"/>
              <a:t>-1</a:t>
            </a:r>
          </a:p>
        </p:txBody>
      </p:sp>
      <p:sp>
        <p:nvSpPr>
          <p:cNvPr id="35" name="TextBox 34">
            <a:extLst>
              <a:ext uri="{FF2B5EF4-FFF2-40B4-BE49-F238E27FC236}">
                <a16:creationId xmlns:a16="http://schemas.microsoft.com/office/drawing/2014/main" id="{32832770-2D24-AB4F-988A-72A53601E025}"/>
              </a:ext>
            </a:extLst>
          </p:cNvPr>
          <p:cNvSpPr txBox="1"/>
          <p:nvPr/>
        </p:nvSpPr>
        <p:spPr>
          <a:xfrm>
            <a:off x="5241894" y="1637153"/>
            <a:ext cx="391886" cy="261610"/>
          </a:xfrm>
          <a:prstGeom prst="rect">
            <a:avLst/>
          </a:prstGeom>
          <a:noFill/>
        </p:spPr>
        <p:txBody>
          <a:bodyPr wrap="square" rtlCol="0">
            <a:spAutoFit/>
          </a:bodyPr>
          <a:lstStyle/>
          <a:p>
            <a:r>
              <a:rPr lang="en-US" sz="1050" dirty="0"/>
              <a:t>+1</a:t>
            </a:r>
          </a:p>
        </p:txBody>
      </p:sp>
      <p:sp>
        <p:nvSpPr>
          <p:cNvPr id="36" name="TextBox 35">
            <a:extLst>
              <a:ext uri="{FF2B5EF4-FFF2-40B4-BE49-F238E27FC236}">
                <a16:creationId xmlns:a16="http://schemas.microsoft.com/office/drawing/2014/main" id="{BA0ED2E8-B22A-0643-AF63-070DA4F467DA}"/>
              </a:ext>
            </a:extLst>
          </p:cNvPr>
          <p:cNvSpPr txBox="1"/>
          <p:nvPr/>
        </p:nvSpPr>
        <p:spPr>
          <a:xfrm>
            <a:off x="4494862" y="1638102"/>
            <a:ext cx="302079" cy="261610"/>
          </a:xfrm>
          <a:prstGeom prst="rect">
            <a:avLst/>
          </a:prstGeom>
          <a:noFill/>
        </p:spPr>
        <p:txBody>
          <a:bodyPr wrap="square" rtlCol="0">
            <a:spAutoFit/>
          </a:bodyPr>
          <a:lstStyle/>
          <a:p>
            <a:r>
              <a:rPr lang="en-US" sz="1050" dirty="0"/>
              <a:t>0</a:t>
            </a:r>
          </a:p>
        </p:txBody>
      </p:sp>
      <p:sp>
        <p:nvSpPr>
          <p:cNvPr id="13" name="Oval 12">
            <a:extLst>
              <a:ext uri="{FF2B5EF4-FFF2-40B4-BE49-F238E27FC236}">
                <a16:creationId xmlns:a16="http://schemas.microsoft.com/office/drawing/2014/main" id="{1C244522-C679-D641-9542-7D173F56B6A2}"/>
              </a:ext>
            </a:extLst>
          </p:cNvPr>
          <p:cNvSpPr/>
          <p:nvPr/>
        </p:nvSpPr>
        <p:spPr>
          <a:xfrm>
            <a:off x="8024517" y="1447671"/>
            <a:ext cx="391886" cy="425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2634AA2-6489-694E-85A4-62262A162A68}"/>
              </a:ext>
            </a:extLst>
          </p:cNvPr>
          <p:cNvSpPr/>
          <p:nvPr/>
        </p:nvSpPr>
        <p:spPr>
          <a:xfrm>
            <a:off x="768820" y="1473105"/>
            <a:ext cx="391886" cy="425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908BB0D-771E-9A40-9B0A-FBDFC21D4AA9}"/>
              </a:ext>
            </a:extLst>
          </p:cNvPr>
          <p:cNvSpPr/>
          <p:nvPr/>
        </p:nvSpPr>
        <p:spPr>
          <a:xfrm>
            <a:off x="4414876" y="1465421"/>
            <a:ext cx="391886" cy="425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descr="Correlation Coefficients: Positive, Negative, &amp;amp; Zero">
            <a:extLst>
              <a:ext uri="{FF2B5EF4-FFF2-40B4-BE49-F238E27FC236}">
                <a16:creationId xmlns:a16="http://schemas.microsoft.com/office/drawing/2014/main" id="{B0360620-4036-6140-9E9B-BE26E430F1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44" t="21278" b="24687"/>
          <a:stretch/>
        </p:blipFill>
        <p:spPr bwMode="auto">
          <a:xfrm>
            <a:off x="193879" y="1956873"/>
            <a:ext cx="5808516" cy="261033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0C36E24-F12F-B14D-9560-C70DBD1370A5}"/>
              </a:ext>
            </a:extLst>
          </p:cNvPr>
          <p:cNvSpPr txBox="1"/>
          <p:nvPr/>
        </p:nvSpPr>
        <p:spPr>
          <a:xfrm>
            <a:off x="461703" y="1531782"/>
            <a:ext cx="391886" cy="261610"/>
          </a:xfrm>
          <a:prstGeom prst="rect">
            <a:avLst/>
          </a:prstGeom>
          <a:noFill/>
        </p:spPr>
        <p:txBody>
          <a:bodyPr wrap="square" rtlCol="0">
            <a:spAutoFit/>
          </a:bodyPr>
          <a:lstStyle/>
          <a:p>
            <a:r>
              <a:rPr lang="en-US" sz="1050" i="1" dirty="0"/>
              <a:t>r </a:t>
            </a:r>
            <a:r>
              <a:rPr lang="en-US" sz="1050" dirty="0"/>
              <a:t>=</a:t>
            </a:r>
            <a:endParaRPr lang="en-US" sz="1050" i="1" dirty="0"/>
          </a:p>
        </p:txBody>
      </p:sp>
      <p:sp>
        <p:nvSpPr>
          <p:cNvPr id="42" name="TextBox 41">
            <a:extLst>
              <a:ext uri="{FF2B5EF4-FFF2-40B4-BE49-F238E27FC236}">
                <a16:creationId xmlns:a16="http://schemas.microsoft.com/office/drawing/2014/main" id="{7A745222-FA4A-AF4A-9DE4-F6C8DB2EED4C}"/>
              </a:ext>
            </a:extLst>
          </p:cNvPr>
          <p:cNvSpPr txBox="1"/>
          <p:nvPr/>
        </p:nvSpPr>
        <p:spPr>
          <a:xfrm>
            <a:off x="3479913" y="1506348"/>
            <a:ext cx="391886" cy="261610"/>
          </a:xfrm>
          <a:prstGeom prst="rect">
            <a:avLst/>
          </a:prstGeom>
          <a:noFill/>
        </p:spPr>
        <p:txBody>
          <a:bodyPr wrap="square" rtlCol="0">
            <a:spAutoFit/>
          </a:bodyPr>
          <a:lstStyle/>
          <a:p>
            <a:r>
              <a:rPr lang="en-US" sz="1050" i="1" dirty="0"/>
              <a:t>r </a:t>
            </a:r>
            <a:r>
              <a:rPr lang="en-US" sz="1050" dirty="0"/>
              <a:t>=</a:t>
            </a:r>
            <a:endParaRPr lang="en-US" sz="1050" i="1" dirty="0"/>
          </a:p>
        </p:txBody>
      </p:sp>
      <p:sp>
        <p:nvSpPr>
          <p:cNvPr id="43" name="TextBox 42">
            <a:extLst>
              <a:ext uri="{FF2B5EF4-FFF2-40B4-BE49-F238E27FC236}">
                <a16:creationId xmlns:a16="http://schemas.microsoft.com/office/drawing/2014/main" id="{5B2ADB6A-F06C-234D-8219-87F024AA6698}"/>
              </a:ext>
            </a:extLst>
          </p:cNvPr>
          <p:cNvSpPr txBox="1"/>
          <p:nvPr/>
        </p:nvSpPr>
        <p:spPr>
          <a:xfrm>
            <a:off x="6269195" y="1506533"/>
            <a:ext cx="391886" cy="261610"/>
          </a:xfrm>
          <a:prstGeom prst="rect">
            <a:avLst/>
          </a:prstGeom>
          <a:noFill/>
        </p:spPr>
        <p:txBody>
          <a:bodyPr wrap="square" rtlCol="0">
            <a:spAutoFit/>
          </a:bodyPr>
          <a:lstStyle/>
          <a:p>
            <a:r>
              <a:rPr lang="en-US" sz="1050" i="1" dirty="0"/>
              <a:t>r </a:t>
            </a:r>
            <a:r>
              <a:rPr lang="en-US" sz="1050" dirty="0"/>
              <a:t>=</a:t>
            </a:r>
            <a:endParaRPr lang="en-US" sz="1050" i="1" dirty="0"/>
          </a:p>
        </p:txBody>
      </p:sp>
    </p:spTree>
    <p:extLst>
      <p:ext uri="{BB962C8B-B14F-4D97-AF65-F5344CB8AC3E}">
        <p14:creationId xmlns:p14="http://schemas.microsoft.com/office/powerpoint/2010/main" val="25401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lvl="1" algn="ctr"/>
            <a:r>
              <a:rPr lang="en-US" sz="2000" b="1" dirty="0">
                <a:latin typeface="Fira Sans Extra Condensed"/>
                <a:cs typeface="Fira Sans Extra Condensed"/>
                <a:sym typeface="Fira Sans Extra Condensed"/>
              </a:rPr>
              <a:t>There is a negative correlation between a member’s overall experience (My Physician/Convenience/Experience) related to appointments</a:t>
            </a:r>
          </a:p>
        </p:txBody>
      </p:sp>
      <p:cxnSp>
        <p:nvCxnSpPr>
          <p:cNvPr id="5" name="Straight Connector 4">
            <a:extLst>
              <a:ext uri="{FF2B5EF4-FFF2-40B4-BE49-F238E27FC236}">
                <a16:creationId xmlns:a16="http://schemas.microsoft.com/office/drawing/2014/main" id="{81BCB6EC-150A-884D-9511-E6E10EE2EACB}"/>
              </a:ext>
            </a:extLst>
          </p:cNvPr>
          <p:cNvCxnSpPr>
            <a:cxnSpLocks/>
          </p:cNvCxnSpPr>
          <p:nvPr/>
        </p:nvCxnSpPr>
        <p:spPr>
          <a:xfrm>
            <a:off x="1118024" y="2428609"/>
            <a:ext cx="3879477" cy="0"/>
          </a:xfrm>
          <a:prstGeom prst="line">
            <a:avLst/>
          </a:prstGeom>
          <a:ln w="6985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0D2B69-EE2F-1C45-AD15-F2A4B0C1DAB2}"/>
              </a:ext>
            </a:extLst>
          </p:cNvPr>
          <p:cNvCxnSpPr>
            <a:cxnSpLocks/>
          </p:cNvCxnSpPr>
          <p:nvPr/>
        </p:nvCxnSpPr>
        <p:spPr>
          <a:xfrm>
            <a:off x="4303538" y="2428609"/>
            <a:ext cx="3272919" cy="0"/>
          </a:xfrm>
          <a:prstGeom prst="line">
            <a:avLst/>
          </a:prstGeom>
          <a:ln w="6985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CADB6FD-C3FC-594A-B2F2-04078300F463}"/>
              </a:ext>
            </a:extLst>
          </p:cNvPr>
          <p:cNvSpPr txBox="1"/>
          <p:nvPr/>
        </p:nvSpPr>
        <p:spPr>
          <a:xfrm>
            <a:off x="7313279" y="2584455"/>
            <a:ext cx="526356" cy="369332"/>
          </a:xfrm>
          <a:prstGeom prst="rect">
            <a:avLst/>
          </a:prstGeom>
          <a:noFill/>
        </p:spPr>
        <p:txBody>
          <a:bodyPr wrap="square" rtlCol="0">
            <a:spAutoFit/>
          </a:bodyPr>
          <a:lstStyle/>
          <a:p>
            <a:r>
              <a:rPr lang="en-US" sz="1800" b="1" dirty="0"/>
              <a:t>+1</a:t>
            </a:r>
          </a:p>
        </p:txBody>
      </p:sp>
      <p:sp>
        <p:nvSpPr>
          <p:cNvPr id="20" name="TextBox 19">
            <a:extLst>
              <a:ext uri="{FF2B5EF4-FFF2-40B4-BE49-F238E27FC236}">
                <a16:creationId xmlns:a16="http://schemas.microsoft.com/office/drawing/2014/main" id="{9E49FBEB-636D-DF47-AEF0-EE0BC20F4572}"/>
              </a:ext>
            </a:extLst>
          </p:cNvPr>
          <p:cNvSpPr txBox="1"/>
          <p:nvPr/>
        </p:nvSpPr>
        <p:spPr>
          <a:xfrm>
            <a:off x="854846" y="2667499"/>
            <a:ext cx="526356" cy="369332"/>
          </a:xfrm>
          <a:prstGeom prst="rect">
            <a:avLst/>
          </a:prstGeom>
          <a:noFill/>
        </p:spPr>
        <p:txBody>
          <a:bodyPr wrap="square" rtlCol="0">
            <a:spAutoFit/>
          </a:bodyPr>
          <a:lstStyle/>
          <a:p>
            <a:r>
              <a:rPr lang="en-US" sz="1800" b="1" dirty="0"/>
              <a:t>-1</a:t>
            </a:r>
          </a:p>
        </p:txBody>
      </p:sp>
      <p:sp>
        <p:nvSpPr>
          <p:cNvPr id="21" name="TextBox 20">
            <a:extLst>
              <a:ext uri="{FF2B5EF4-FFF2-40B4-BE49-F238E27FC236}">
                <a16:creationId xmlns:a16="http://schemas.microsoft.com/office/drawing/2014/main" id="{B017FCFD-EF81-A04A-88B7-49DD63EF3761}"/>
              </a:ext>
            </a:extLst>
          </p:cNvPr>
          <p:cNvSpPr txBox="1"/>
          <p:nvPr/>
        </p:nvSpPr>
        <p:spPr>
          <a:xfrm>
            <a:off x="4161624" y="2588257"/>
            <a:ext cx="283827" cy="369332"/>
          </a:xfrm>
          <a:prstGeom prst="rect">
            <a:avLst/>
          </a:prstGeom>
          <a:noFill/>
        </p:spPr>
        <p:txBody>
          <a:bodyPr wrap="square" rtlCol="0">
            <a:spAutoFit/>
          </a:bodyPr>
          <a:lstStyle/>
          <a:p>
            <a:r>
              <a:rPr lang="en-US" sz="1800" b="1" dirty="0"/>
              <a:t>0</a:t>
            </a:r>
          </a:p>
        </p:txBody>
      </p:sp>
      <p:sp>
        <p:nvSpPr>
          <p:cNvPr id="18" name="Oval 17">
            <a:extLst>
              <a:ext uri="{FF2B5EF4-FFF2-40B4-BE49-F238E27FC236}">
                <a16:creationId xmlns:a16="http://schemas.microsoft.com/office/drawing/2014/main" id="{F59358B7-F341-CE49-AB1B-D548232ABB0C}"/>
              </a:ext>
            </a:extLst>
          </p:cNvPr>
          <p:cNvSpPr/>
          <p:nvPr/>
        </p:nvSpPr>
        <p:spPr>
          <a:xfrm>
            <a:off x="1489420" y="2378435"/>
            <a:ext cx="107577" cy="1003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E3B31A8-6D8D-FE43-A80F-12205CEDBF21}"/>
              </a:ext>
            </a:extLst>
          </p:cNvPr>
          <p:cNvSpPr/>
          <p:nvPr/>
        </p:nvSpPr>
        <p:spPr>
          <a:xfrm>
            <a:off x="1725064" y="2378434"/>
            <a:ext cx="107577" cy="100347"/>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644BC6B-0FA4-254C-8DB9-E43638328BAE}"/>
              </a:ext>
            </a:extLst>
          </p:cNvPr>
          <p:cNvSpPr/>
          <p:nvPr/>
        </p:nvSpPr>
        <p:spPr>
          <a:xfrm>
            <a:off x="1822395" y="2378433"/>
            <a:ext cx="107577" cy="100347"/>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5C6BAFA-FA3A-BB40-BB91-4C0EB621E83E}"/>
              </a:ext>
            </a:extLst>
          </p:cNvPr>
          <p:cNvCxnSpPr>
            <a:cxnSpLocks/>
          </p:cNvCxnSpPr>
          <p:nvPr/>
        </p:nvCxnSpPr>
        <p:spPr>
          <a:xfrm>
            <a:off x="1543208" y="1529123"/>
            <a:ext cx="0" cy="77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10950F-8F43-1D47-BA34-A98F34A70043}"/>
              </a:ext>
            </a:extLst>
          </p:cNvPr>
          <p:cNvCxnSpPr>
            <a:cxnSpLocks/>
          </p:cNvCxnSpPr>
          <p:nvPr/>
        </p:nvCxnSpPr>
        <p:spPr>
          <a:xfrm>
            <a:off x="1778852" y="1805415"/>
            <a:ext cx="0" cy="49979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FEFF8-0FC2-B34A-9390-9B7C6EFAAB81}"/>
              </a:ext>
            </a:extLst>
          </p:cNvPr>
          <p:cNvCxnSpPr>
            <a:cxnSpLocks/>
          </p:cNvCxnSpPr>
          <p:nvPr/>
        </p:nvCxnSpPr>
        <p:spPr>
          <a:xfrm>
            <a:off x="1876183" y="2151300"/>
            <a:ext cx="0" cy="1539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C9CECD4-8425-6742-A3EB-8C6DB9DE3C9C}"/>
              </a:ext>
            </a:extLst>
          </p:cNvPr>
          <p:cNvSpPr txBox="1"/>
          <p:nvPr/>
        </p:nvSpPr>
        <p:spPr>
          <a:xfrm>
            <a:off x="1753239" y="1943499"/>
            <a:ext cx="1070002" cy="246221"/>
          </a:xfrm>
          <a:prstGeom prst="rect">
            <a:avLst/>
          </a:prstGeom>
          <a:noFill/>
        </p:spPr>
        <p:txBody>
          <a:bodyPr wrap="square" rtlCol="0">
            <a:spAutoFit/>
          </a:bodyPr>
          <a:lstStyle/>
          <a:p>
            <a:r>
              <a:rPr lang="en-US" sz="1000" dirty="0"/>
              <a:t>My Experience</a:t>
            </a:r>
          </a:p>
        </p:txBody>
      </p:sp>
      <p:sp>
        <p:nvSpPr>
          <p:cNvPr id="40" name="TextBox 39">
            <a:extLst>
              <a:ext uri="{FF2B5EF4-FFF2-40B4-BE49-F238E27FC236}">
                <a16:creationId xmlns:a16="http://schemas.microsoft.com/office/drawing/2014/main" id="{C1F8FC93-886D-D54D-B896-9E6EF065C15D}"/>
              </a:ext>
            </a:extLst>
          </p:cNvPr>
          <p:cNvSpPr txBox="1"/>
          <p:nvPr/>
        </p:nvSpPr>
        <p:spPr>
          <a:xfrm>
            <a:off x="1558577" y="1582925"/>
            <a:ext cx="1261459" cy="246221"/>
          </a:xfrm>
          <a:prstGeom prst="rect">
            <a:avLst/>
          </a:prstGeom>
          <a:noFill/>
        </p:spPr>
        <p:txBody>
          <a:bodyPr wrap="square" rtlCol="0">
            <a:spAutoFit/>
          </a:bodyPr>
          <a:lstStyle/>
          <a:p>
            <a:r>
              <a:rPr lang="en-US" sz="1000" dirty="0"/>
              <a:t>My Convenience</a:t>
            </a:r>
          </a:p>
        </p:txBody>
      </p:sp>
      <p:sp>
        <p:nvSpPr>
          <p:cNvPr id="41" name="TextBox 40">
            <a:extLst>
              <a:ext uri="{FF2B5EF4-FFF2-40B4-BE49-F238E27FC236}">
                <a16:creationId xmlns:a16="http://schemas.microsoft.com/office/drawing/2014/main" id="{04A03140-3A99-9D4D-8DDC-B828B2114817}"/>
              </a:ext>
            </a:extLst>
          </p:cNvPr>
          <p:cNvSpPr txBox="1"/>
          <p:nvPr/>
        </p:nvSpPr>
        <p:spPr>
          <a:xfrm>
            <a:off x="1102657" y="1295870"/>
            <a:ext cx="980994" cy="246221"/>
          </a:xfrm>
          <a:prstGeom prst="rect">
            <a:avLst/>
          </a:prstGeom>
          <a:noFill/>
        </p:spPr>
        <p:txBody>
          <a:bodyPr wrap="square" rtlCol="0">
            <a:spAutoFit/>
          </a:bodyPr>
          <a:lstStyle/>
          <a:p>
            <a:r>
              <a:rPr lang="en-US" sz="1000" dirty="0"/>
              <a:t>My Physician</a:t>
            </a:r>
          </a:p>
        </p:txBody>
      </p:sp>
      <p:graphicFrame>
        <p:nvGraphicFramePr>
          <p:cNvPr id="48" name="Table 48">
            <a:extLst>
              <a:ext uri="{FF2B5EF4-FFF2-40B4-BE49-F238E27FC236}">
                <a16:creationId xmlns:a16="http://schemas.microsoft.com/office/drawing/2014/main" id="{2E2DDD82-B863-AC47-85BB-6F6D802C0C40}"/>
              </a:ext>
            </a:extLst>
          </p:cNvPr>
          <p:cNvGraphicFramePr>
            <a:graphicFrameLocks noGrp="1"/>
          </p:cNvGraphicFramePr>
          <p:nvPr>
            <p:extLst>
              <p:ext uri="{D42A27DB-BD31-4B8C-83A1-F6EECF244321}">
                <p14:modId xmlns:p14="http://schemas.microsoft.com/office/powerpoint/2010/main" val="1547833234"/>
              </p:ext>
            </p:extLst>
          </p:nvPr>
        </p:nvGraphicFramePr>
        <p:xfrm>
          <a:off x="2150886" y="3192785"/>
          <a:ext cx="4468313" cy="1539240"/>
        </p:xfrm>
        <a:graphic>
          <a:graphicData uri="http://schemas.openxmlformats.org/drawingml/2006/table">
            <a:tbl>
              <a:tblPr firstRow="1" bandRow="1">
                <a:tableStyleId>{5C22544A-7EE6-4342-B048-85BDC9FD1C3A}</a:tableStyleId>
              </a:tblPr>
              <a:tblGrid>
                <a:gridCol w="3217854">
                  <a:extLst>
                    <a:ext uri="{9D8B030D-6E8A-4147-A177-3AD203B41FA5}">
                      <a16:colId xmlns:a16="http://schemas.microsoft.com/office/drawing/2014/main" val="534139294"/>
                    </a:ext>
                  </a:extLst>
                </a:gridCol>
                <a:gridCol w="1250459">
                  <a:extLst>
                    <a:ext uri="{9D8B030D-6E8A-4147-A177-3AD203B41FA5}">
                      <a16:colId xmlns:a16="http://schemas.microsoft.com/office/drawing/2014/main" val="3017221399"/>
                    </a:ext>
                  </a:extLst>
                </a:gridCol>
              </a:tblGrid>
              <a:tr h="370840">
                <a:tc>
                  <a:txBody>
                    <a:bodyPr/>
                    <a:lstStyle/>
                    <a:p>
                      <a:pPr algn="ctr"/>
                      <a:r>
                        <a:rPr lang="en-US" sz="1200" dirty="0"/>
                        <a:t>Variables</a:t>
                      </a:r>
                    </a:p>
                  </a:txBody>
                  <a:tcPr/>
                </a:tc>
                <a:tc>
                  <a:txBody>
                    <a:bodyPr/>
                    <a:lstStyle/>
                    <a:p>
                      <a:pPr algn="ctr"/>
                      <a:r>
                        <a:rPr lang="en-US" sz="1100" dirty="0"/>
                        <a:t>Correlation Coefficient ( </a:t>
                      </a:r>
                      <a:r>
                        <a:rPr lang="en-US" sz="1100" i="1" dirty="0"/>
                        <a:t>r </a:t>
                      </a:r>
                      <a:r>
                        <a:rPr lang="en-US" sz="1100" dirty="0"/>
                        <a:t>)</a:t>
                      </a:r>
                    </a:p>
                  </a:txBody>
                  <a:tcPr/>
                </a:tc>
                <a:extLst>
                  <a:ext uri="{0D108BD9-81ED-4DB2-BD59-A6C34878D82A}">
                    <a16:rowId xmlns:a16="http://schemas.microsoft.com/office/drawing/2014/main" val="4271315242"/>
                  </a:ext>
                </a:extLst>
              </a:tr>
              <a:tr h="370840">
                <a:tc>
                  <a:txBody>
                    <a:bodyPr/>
                    <a:lstStyle/>
                    <a:p>
                      <a:r>
                        <a:rPr lang="en-US" sz="1200" b="0" u="sng" dirty="0"/>
                        <a:t>My Physician</a:t>
                      </a:r>
                      <a:r>
                        <a:rPr lang="en-US" sz="1200" b="0" u="none" dirty="0"/>
                        <a:t> </a:t>
                      </a:r>
                      <a:r>
                        <a:rPr lang="en-US" sz="1200" dirty="0"/>
                        <a:t>↔️ </a:t>
                      </a:r>
                      <a:r>
                        <a:rPr lang="en-US" sz="1200" u="sng" dirty="0"/>
                        <a:t>Appointments Available</a:t>
                      </a:r>
                    </a:p>
                  </a:txBody>
                  <a:tcPr/>
                </a:tc>
                <a:tc>
                  <a:txBody>
                    <a:bodyPr/>
                    <a:lstStyle/>
                    <a:p>
                      <a:pPr algn="ctr"/>
                      <a:r>
                        <a:rPr lang="en-US" sz="1200" b="1" dirty="0"/>
                        <a:t>-</a:t>
                      </a:r>
                      <a:r>
                        <a:rPr lang="en-US" sz="1200" dirty="0"/>
                        <a:t> 0.86</a:t>
                      </a:r>
                    </a:p>
                  </a:txBody>
                  <a:tcPr/>
                </a:tc>
                <a:extLst>
                  <a:ext uri="{0D108BD9-81ED-4DB2-BD59-A6C34878D82A}">
                    <a16:rowId xmlns:a16="http://schemas.microsoft.com/office/drawing/2014/main" val="1801753055"/>
                  </a:ext>
                </a:extLst>
              </a:tr>
              <a:tr h="370840">
                <a:tc>
                  <a:txBody>
                    <a:bodyPr/>
                    <a:lstStyle/>
                    <a:p>
                      <a:r>
                        <a:rPr lang="en-US" sz="1200" u="sng" dirty="0"/>
                        <a:t>My Convenience</a:t>
                      </a:r>
                      <a:r>
                        <a:rPr lang="en-US" sz="1200" u="none" dirty="0"/>
                        <a:t> </a:t>
                      </a:r>
                      <a:r>
                        <a:rPr lang="en-US" sz="1200" dirty="0"/>
                        <a:t>↔️ </a:t>
                      </a:r>
                      <a:r>
                        <a:rPr lang="en-US" sz="1200" u="sng" dirty="0"/>
                        <a:t>Appointments Available</a:t>
                      </a:r>
                      <a:endParaRPr lang="en-US" sz="1200" dirty="0"/>
                    </a:p>
                  </a:txBody>
                  <a:tcPr/>
                </a:tc>
                <a:tc>
                  <a:txBody>
                    <a:bodyPr/>
                    <a:lstStyle/>
                    <a:p>
                      <a:pPr algn="ctr"/>
                      <a:r>
                        <a:rPr lang="en-US" sz="1200" b="1" dirty="0"/>
                        <a:t>-</a:t>
                      </a:r>
                      <a:r>
                        <a:rPr lang="en-US" sz="1200" dirty="0"/>
                        <a:t> 0.78</a:t>
                      </a:r>
                    </a:p>
                  </a:txBody>
                  <a:tcPr/>
                </a:tc>
                <a:extLst>
                  <a:ext uri="{0D108BD9-81ED-4DB2-BD59-A6C34878D82A}">
                    <a16:rowId xmlns:a16="http://schemas.microsoft.com/office/drawing/2014/main" val="2071869058"/>
                  </a:ext>
                </a:extLst>
              </a:tr>
              <a:tr h="370840">
                <a:tc>
                  <a:txBody>
                    <a:bodyPr/>
                    <a:lstStyle/>
                    <a:p>
                      <a:r>
                        <a:rPr lang="en-US" sz="1200" u="sng" dirty="0"/>
                        <a:t>My Experience</a:t>
                      </a:r>
                      <a:r>
                        <a:rPr lang="en-US" sz="1200" u="none" dirty="0"/>
                        <a:t> </a:t>
                      </a:r>
                      <a:r>
                        <a:rPr lang="en-US" sz="1200" dirty="0"/>
                        <a:t>↔️ </a:t>
                      </a:r>
                      <a:r>
                        <a:rPr lang="en-US" sz="1200" u="sng" dirty="0"/>
                        <a:t>Appointments Available</a:t>
                      </a:r>
                      <a:endParaRPr lang="en-US" sz="1200" dirty="0"/>
                    </a:p>
                  </a:txBody>
                  <a:tcPr/>
                </a:tc>
                <a:tc>
                  <a:txBody>
                    <a:bodyPr/>
                    <a:lstStyle/>
                    <a:p>
                      <a:pPr algn="ctr"/>
                      <a:r>
                        <a:rPr lang="en-US" sz="1200" b="1" dirty="0"/>
                        <a:t>-</a:t>
                      </a:r>
                      <a:r>
                        <a:rPr lang="en-US" sz="1200" dirty="0"/>
                        <a:t> 0.76</a:t>
                      </a:r>
                    </a:p>
                  </a:txBody>
                  <a:tcPr/>
                </a:tc>
                <a:extLst>
                  <a:ext uri="{0D108BD9-81ED-4DB2-BD59-A6C34878D82A}">
                    <a16:rowId xmlns:a16="http://schemas.microsoft.com/office/drawing/2014/main" val="3094084119"/>
                  </a:ext>
                </a:extLst>
              </a:tr>
            </a:tbl>
          </a:graphicData>
        </a:graphic>
      </p:graphicFrame>
      <p:sp>
        <p:nvSpPr>
          <p:cNvPr id="50" name="TextBox 49">
            <a:extLst>
              <a:ext uri="{FF2B5EF4-FFF2-40B4-BE49-F238E27FC236}">
                <a16:creationId xmlns:a16="http://schemas.microsoft.com/office/drawing/2014/main" id="{891B3FAE-0E8E-654A-9B52-E4D2525D2B16}"/>
              </a:ext>
            </a:extLst>
          </p:cNvPr>
          <p:cNvSpPr txBox="1"/>
          <p:nvPr/>
        </p:nvSpPr>
        <p:spPr>
          <a:xfrm>
            <a:off x="550047" y="2255687"/>
            <a:ext cx="409174" cy="307777"/>
          </a:xfrm>
          <a:prstGeom prst="rect">
            <a:avLst/>
          </a:prstGeom>
          <a:noFill/>
        </p:spPr>
        <p:txBody>
          <a:bodyPr wrap="square" rtlCol="0">
            <a:spAutoFit/>
          </a:bodyPr>
          <a:lstStyle/>
          <a:p>
            <a:r>
              <a:rPr lang="en-US" i="1" dirty="0"/>
              <a:t>r </a:t>
            </a:r>
            <a:r>
              <a:rPr lang="en-US" dirty="0"/>
              <a:t>=</a:t>
            </a:r>
            <a:endParaRPr lang="en-US" i="1" dirty="0"/>
          </a:p>
        </p:txBody>
      </p:sp>
    </p:spTree>
    <p:extLst>
      <p:ext uri="{BB962C8B-B14F-4D97-AF65-F5344CB8AC3E}">
        <p14:creationId xmlns:p14="http://schemas.microsoft.com/office/powerpoint/2010/main" val="20875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4D3-5E21-854D-843F-A39B4E425AC2}"/>
              </a:ext>
            </a:extLst>
          </p:cNvPr>
          <p:cNvSpPr>
            <a:spLocks noGrp="1"/>
          </p:cNvSpPr>
          <p:nvPr>
            <p:ph type="title"/>
          </p:nvPr>
        </p:nvSpPr>
        <p:spPr/>
        <p:txBody>
          <a:bodyPr/>
          <a:lstStyle/>
          <a:p>
            <a:r>
              <a:rPr lang="en-US" sz="4400" dirty="0"/>
              <a:t>WHAT DOES THIS MEAN???</a:t>
            </a:r>
          </a:p>
        </p:txBody>
      </p:sp>
      <p:pic>
        <p:nvPicPr>
          <p:cNvPr id="4" name="Graphic 3" descr="Confused person with solid fill">
            <a:extLst>
              <a:ext uri="{FF2B5EF4-FFF2-40B4-BE49-F238E27FC236}">
                <a16:creationId xmlns:a16="http://schemas.microsoft.com/office/drawing/2014/main" id="{C24E51A5-1DB6-A142-9041-A1E7CD45D8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4394" y="1356813"/>
            <a:ext cx="3375212" cy="3375212"/>
          </a:xfrm>
          <a:prstGeom prst="rect">
            <a:avLst/>
          </a:prstGeom>
        </p:spPr>
      </p:pic>
    </p:spTree>
    <p:extLst>
      <p:ext uri="{BB962C8B-B14F-4D97-AF65-F5344CB8AC3E}">
        <p14:creationId xmlns:p14="http://schemas.microsoft.com/office/powerpoint/2010/main" val="141657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lvl="0">
              <a:buSzPts val="1100"/>
            </a:pPr>
            <a:r>
              <a:rPr lang="en-US" dirty="0"/>
              <a:t>When patients’ overall experience increases, </a:t>
            </a:r>
            <a:br>
              <a:rPr lang="en-US" dirty="0"/>
            </a:br>
            <a:r>
              <a:rPr lang="en-US" dirty="0"/>
              <a:t>the number of appointments available decreases, vice versa</a:t>
            </a:r>
            <a:endParaRPr dirty="0"/>
          </a:p>
        </p:txBody>
      </p:sp>
      <p:pic>
        <p:nvPicPr>
          <p:cNvPr id="6152" name="Picture 8" descr="No appointment Images, Stock Photos &amp;amp; Vectors | Shutterstock">
            <a:extLst>
              <a:ext uri="{FF2B5EF4-FFF2-40B4-BE49-F238E27FC236}">
                <a16:creationId xmlns:a16="http://schemas.microsoft.com/office/drawing/2014/main" id="{E57E4F80-56C0-6B49-A1D0-321C090471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596"/>
          <a:stretch/>
        </p:blipFill>
        <p:spPr bwMode="auto">
          <a:xfrm>
            <a:off x="6407947" y="1352303"/>
            <a:ext cx="1650969" cy="1642910"/>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AC0FC7C1-54C1-E844-A3F2-C9B4085EA538}"/>
              </a:ext>
            </a:extLst>
          </p:cNvPr>
          <p:cNvSpPr/>
          <p:nvPr/>
        </p:nvSpPr>
        <p:spPr>
          <a:xfrm rot="16200000">
            <a:off x="811127" y="1887409"/>
            <a:ext cx="638531" cy="57269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9D6C4710-8E6E-FA43-BD15-C904ADBD3A13}"/>
              </a:ext>
            </a:extLst>
          </p:cNvPr>
          <p:cNvSpPr/>
          <p:nvPr/>
        </p:nvSpPr>
        <p:spPr>
          <a:xfrm rot="5400000">
            <a:off x="5462238" y="1972025"/>
            <a:ext cx="638531" cy="572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DDFAF2CE-73AB-9A42-BA34-D8F83C982B8C}"/>
              </a:ext>
            </a:extLst>
          </p:cNvPr>
          <p:cNvSpPr/>
          <p:nvPr/>
        </p:nvSpPr>
        <p:spPr>
          <a:xfrm rot="5400000">
            <a:off x="811127" y="3788071"/>
            <a:ext cx="638531" cy="5726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41B00E79-2A06-5042-BCBD-842F3A3A58FF}"/>
              </a:ext>
            </a:extLst>
          </p:cNvPr>
          <p:cNvSpPr/>
          <p:nvPr/>
        </p:nvSpPr>
        <p:spPr>
          <a:xfrm rot="16200000">
            <a:off x="5462237" y="3775397"/>
            <a:ext cx="638531" cy="57269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283E5AA5-8364-6848-B7D1-72D85CCFF25A}"/>
              </a:ext>
            </a:extLst>
          </p:cNvPr>
          <p:cNvPicPr>
            <a:picLocks noChangeAspect="1"/>
          </p:cNvPicPr>
          <p:nvPr/>
        </p:nvPicPr>
        <p:blipFill>
          <a:blip r:embed="rId4"/>
          <a:stretch>
            <a:fillRect/>
          </a:stretch>
        </p:blipFill>
        <p:spPr>
          <a:xfrm>
            <a:off x="6407947" y="3205473"/>
            <a:ext cx="1712546" cy="1712546"/>
          </a:xfrm>
          <a:prstGeom prst="rect">
            <a:avLst/>
          </a:prstGeom>
        </p:spPr>
      </p:pic>
      <p:cxnSp>
        <p:nvCxnSpPr>
          <p:cNvPr id="9" name="Straight Connector 8">
            <a:extLst>
              <a:ext uri="{FF2B5EF4-FFF2-40B4-BE49-F238E27FC236}">
                <a16:creationId xmlns:a16="http://schemas.microsoft.com/office/drawing/2014/main" id="{A0AE674E-C7EE-CE4F-89DA-A0A9193606E6}"/>
              </a:ext>
            </a:extLst>
          </p:cNvPr>
          <p:cNvCxnSpPr/>
          <p:nvPr/>
        </p:nvCxnSpPr>
        <p:spPr>
          <a:xfrm>
            <a:off x="457200" y="3166397"/>
            <a:ext cx="7975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oogle Shape;1182;p30">
            <a:extLst>
              <a:ext uri="{FF2B5EF4-FFF2-40B4-BE49-F238E27FC236}">
                <a16:creationId xmlns:a16="http://schemas.microsoft.com/office/drawing/2014/main" id="{11B77AE5-69DF-2E4B-8388-524C42A018A9}"/>
              </a:ext>
            </a:extLst>
          </p:cNvPr>
          <p:cNvGrpSpPr/>
          <p:nvPr/>
        </p:nvGrpSpPr>
        <p:grpSpPr>
          <a:xfrm>
            <a:off x="1736139" y="1560794"/>
            <a:ext cx="999915" cy="1368740"/>
            <a:chOff x="747938" y="3518050"/>
            <a:chExt cx="543182" cy="849994"/>
          </a:xfrm>
        </p:grpSpPr>
        <p:sp>
          <p:nvSpPr>
            <p:cNvPr id="61" name="Google Shape;1186;p30">
              <a:extLst>
                <a:ext uri="{FF2B5EF4-FFF2-40B4-BE49-F238E27FC236}">
                  <a16:creationId xmlns:a16="http://schemas.microsoft.com/office/drawing/2014/main" id="{C31B8185-4468-884A-BDEB-CCA04F27823A}"/>
                </a:ext>
              </a:extLst>
            </p:cNvPr>
            <p:cNvSpPr/>
            <p:nvPr/>
          </p:nvSpPr>
          <p:spPr>
            <a:xfrm>
              <a:off x="966102" y="4009865"/>
              <a:ext cx="98267" cy="110062"/>
            </a:xfrm>
            <a:custGeom>
              <a:avLst/>
              <a:gdLst/>
              <a:ahLst/>
              <a:cxnLst/>
              <a:rect l="l" t="t" r="r" b="b"/>
              <a:pathLst>
                <a:path w="11154" h="12507" extrusionOk="0">
                  <a:moveTo>
                    <a:pt x="1" y="0"/>
                  </a:moveTo>
                  <a:lnTo>
                    <a:pt x="1" y="12506"/>
                  </a:lnTo>
                  <a:lnTo>
                    <a:pt x="11154" y="12506"/>
                  </a:lnTo>
                  <a:lnTo>
                    <a:pt x="11154" y="0"/>
                  </a:ln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7;p30">
              <a:extLst>
                <a:ext uri="{FF2B5EF4-FFF2-40B4-BE49-F238E27FC236}">
                  <a16:creationId xmlns:a16="http://schemas.microsoft.com/office/drawing/2014/main" id="{98DFDA5A-B137-454B-8B43-A308B994C426}"/>
                </a:ext>
              </a:extLst>
            </p:cNvPr>
            <p:cNvSpPr/>
            <p:nvPr/>
          </p:nvSpPr>
          <p:spPr>
            <a:xfrm>
              <a:off x="966102" y="4010085"/>
              <a:ext cx="98267" cy="33977"/>
            </a:xfrm>
            <a:custGeom>
              <a:avLst/>
              <a:gdLst/>
              <a:ahLst/>
              <a:cxnLst/>
              <a:rect l="l" t="t" r="r" b="b"/>
              <a:pathLst>
                <a:path w="11154" h="3861" extrusionOk="0">
                  <a:moveTo>
                    <a:pt x="1" y="0"/>
                  </a:moveTo>
                  <a:lnTo>
                    <a:pt x="1" y="1454"/>
                  </a:lnTo>
                  <a:cubicBezTo>
                    <a:pt x="2816" y="3039"/>
                    <a:pt x="5996" y="3860"/>
                    <a:pt x="9209" y="3860"/>
                  </a:cubicBezTo>
                  <a:cubicBezTo>
                    <a:pt x="9857" y="3860"/>
                    <a:pt x="10506" y="3827"/>
                    <a:pt x="11154" y="3760"/>
                  </a:cubicBezTo>
                  <a:lnTo>
                    <a:pt x="11154" y="0"/>
                  </a:ln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88;p30">
              <a:extLst>
                <a:ext uri="{FF2B5EF4-FFF2-40B4-BE49-F238E27FC236}">
                  <a16:creationId xmlns:a16="http://schemas.microsoft.com/office/drawing/2014/main" id="{EB51F6C5-FC9F-D44D-BEB8-141B6BED2122}"/>
                </a:ext>
              </a:extLst>
            </p:cNvPr>
            <p:cNvSpPr/>
            <p:nvPr/>
          </p:nvSpPr>
          <p:spPr>
            <a:xfrm>
              <a:off x="776202" y="3784665"/>
              <a:ext cx="96064" cy="109410"/>
            </a:xfrm>
            <a:custGeom>
              <a:avLst/>
              <a:gdLst/>
              <a:ahLst/>
              <a:cxnLst/>
              <a:rect l="l" t="t" r="r" b="b"/>
              <a:pathLst>
                <a:path w="10904" h="12433" extrusionOk="0">
                  <a:moveTo>
                    <a:pt x="5464" y="1"/>
                  </a:moveTo>
                  <a:cubicBezTo>
                    <a:pt x="2457" y="1"/>
                    <a:pt x="1" y="2783"/>
                    <a:pt x="1" y="6216"/>
                  </a:cubicBezTo>
                  <a:cubicBezTo>
                    <a:pt x="1" y="9650"/>
                    <a:pt x="2457" y="12432"/>
                    <a:pt x="5464" y="12432"/>
                  </a:cubicBezTo>
                  <a:cubicBezTo>
                    <a:pt x="8472" y="12432"/>
                    <a:pt x="10903" y="9650"/>
                    <a:pt x="10903" y="6216"/>
                  </a:cubicBezTo>
                  <a:cubicBezTo>
                    <a:pt x="10903" y="2783"/>
                    <a:pt x="8472" y="1"/>
                    <a:pt x="5464" y="1"/>
                  </a:cubicBez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9;p30">
              <a:extLst>
                <a:ext uri="{FF2B5EF4-FFF2-40B4-BE49-F238E27FC236}">
                  <a16:creationId xmlns:a16="http://schemas.microsoft.com/office/drawing/2014/main" id="{6E6B3232-D301-FA4F-890A-57BCAFD69EFE}"/>
                </a:ext>
              </a:extLst>
            </p:cNvPr>
            <p:cNvSpPr/>
            <p:nvPr/>
          </p:nvSpPr>
          <p:spPr>
            <a:xfrm>
              <a:off x="1158213" y="3784665"/>
              <a:ext cx="95835" cy="109410"/>
            </a:xfrm>
            <a:custGeom>
              <a:avLst/>
              <a:gdLst/>
              <a:ahLst/>
              <a:cxnLst/>
              <a:rect l="l" t="t" r="r" b="b"/>
              <a:pathLst>
                <a:path w="10878" h="12433" extrusionOk="0">
                  <a:moveTo>
                    <a:pt x="5439" y="1"/>
                  </a:moveTo>
                  <a:cubicBezTo>
                    <a:pt x="2431" y="1"/>
                    <a:pt x="0" y="2783"/>
                    <a:pt x="0" y="6216"/>
                  </a:cubicBezTo>
                  <a:cubicBezTo>
                    <a:pt x="0" y="9650"/>
                    <a:pt x="2431" y="12432"/>
                    <a:pt x="5439" y="12432"/>
                  </a:cubicBezTo>
                  <a:cubicBezTo>
                    <a:pt x="8446" y="12432"/>
                    <a:pt x="10877" y="9650"/>
                    <a:pt x="10877" y="6216"/>
                  </a:cubicBezTo>
                  <a:cubicBezTo>
                    <a:pt x="10877" y="2783"/>
                    <a:pt x="8446" y="1"/>
                    <a:pt x="5439" y="1"/>
                  </a:cubicBez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0;p30">
              <a:extLst>
                <a:ext uri="{FF2B5EF4-FFF2-40B4-BE49-F238E27FC236}">
                  <a16:creationId xmlns:a16="http://schemas.microsoft.com/office/drawing/2014/main" id="{77F973C0-6F92-F64B-A1B0-5923C5FA08A5}"/>
                </a:ext>
              </a:extLst>
            </p:cNvPr>
            <p:cNvSpPr/>
            <p:nvPr/>
          </p:nvSpPr>
          <p:spPr>
            <a:xfrm>
              <a:off x="810650" y="3595431"/>
              <a:ext cx="409154" cy="432071"/>
            </a:xfrm>
            <a:custGeom>
              <a:avLst/>
              <a:gdLst/>
              <a:ahLst/>
              <a:cxnLst/>
              <a:rect l="l" t="t" r="r" b="b"/>
              <a:pathLst>
                <a:path w="46442" h="49099" extrusionOk="0">
                  <a:moveTo>
                    <a:pt x="23209" y="0"/>
                  </a:moveTo>
                  <a:cubicBezTo>
                    <a:pt x="8271" y="0"/>
                    <a:pt x="1580" y="6692"/>
                    <a:pt x="1580" y="15840"/>
                  </a:cubicBezTo>
                  <a:cubicBezTo>
                    <a:pt x="1580" y="24988"/>
                    <a:pt x="1" y="49098"/>
                    <a:pt x="23209" y="49098"/>
                  </a:cubicBezTo>
                  <a:cubicBezTo>
                    <a:pt x="46442" y="49098"/>
                    <a:pt x="44863" y="24988"/>
                    <a:pt x="44863" y="15840"/>
                  </a:cubicBezTo>
                  <a:cubicBezTo>
                    <a:pt x="44863" y="6692"/>
                    <a:pt x="38171" y="0"/>
                    <a:pt x="23209" y="0"/>
                  </a:cubicBez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1;p30">
              <a:extLst>
                <a:ext uri="{FF2B5EF4-FFF2-40B4-BE49-F238E27FC236}">
                  <a16:creationId xmlns:a16="http://schemas.microsoft.com/office/drawing/2014/main" id="{0E150B1E-73FB-E945-86A3-A0C84BABE7B1}"/>
                </a:ext>
              </a:extLst>
            </p:cNvPr>
            <p:cNvSpPr/>
            <p:nvPr/>
          </p:nvSpPr>
          <p:spPr>
            <a:xfrm>
              <a:off x="747938" y="4053972"/>
              <a:ext cx="534353" cy="314072"/>
            </a:xfrm>
            <a:custGeom>
              <a:avLst/>
              <a:gdLst/>
              <a:ahLst/>
              <a:cxnLst/>
              <a:rect l="l" t="t" r="r" b="b"/>
              <a:pathLst>
                <a:path w="60653" h="35690" extrusionOk="0">
                  <a:moveTo>
                    <a:pt x="30327" y="1"/>
                  </a:moveTo>
                  <a:cubicBezTo>
                    <a:pt x="17495" y="1"/>
                    <a:pt x="5640" y="7770"/>
                    <a:pt x="3209" y="14086"/>
                  </a:cubicBezTo>
                  <a:cubicBezTo>
                    <a:pt x="2106" y="16968"/>
                    <a:pt x="953" y="21053"/>
                    <a:pt x="1" y="24662"/>
                  </a:cubicBezTo>
                  <a:cubicBezTo>
                    <a:pt x="8497" y="31780"/>
                    <a:pt x="19249" y="35690"/>
                    <a:pt x="30327" y="35690"/>
                  </a:cubicBezTo>
                  <a:cubicBezTo>
                    <a:pt x="41429" y="35690"/>
                    <a:pt x="52156" y="31780"/>
                    <a:pt x="60653" y="24662"/>
                  </a:cubicBezTo>
                  <a:cubicBezTo>
                    <a:pt x="59725" y="21053"/>
                    <a:pt x="58572" y="16968"/>
                    <a:pt x="57444" y="14086"/>
                  </a:cubicBezTo>
                  <a:cubicBezTo>
                    <a:pt x="55013" y="7770"/>
                    <a:pt x="43159" y="1"/>
                    <a:pt x="30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2;p30">
              <a:extLst>
                <a:ext uri="{FF2B5EF4-FFF2-40B4-BE49-F238E27FC236}">
                  <a16:creationId xmlns:a16="http://schemas.microsoft.com/office/drawing/2014/main" id="{10E02FE2-31E7-B34B-BDFC-8407317492EA}"/>
                </a:ext>
              </a:extLst>
            </p:cNvPr>
            <p:cNvSpPr/>
            <p:nvPr/>
          </p:nvSpPr>
          <p:spPr>
            <a:xfrm>
              <a:off x="904719" y="4063239"/>
              <a:ext cx="110407" cy="161234"/>
            </a:xfrm>
            <a:custGeom>
              <a:avLst/>
              <a:gdLst/>
              <a:ahLst/>
              <a:cxnLst/>
              <a:rect l="l" t="t" r="r" b="b"/>
              <a:pathLst>
                <a:path w="12532" h="18322" extrusionOk="0">
                  <a:moveTo>
                    <a:pt x="4311" y="0"/>
                  </a:moveTo>
                  <a:cubicBezTo>
                    <a:pt x="2857" y="351"/>
                    <a:pt x="1404" y="752"/>
                    <a:pt x="0" y="1278"/>
                  </a:cubicBezTo>
                  <a:lnTo>
                    <a:pt x="12532" y="18321"/>
                  </a:lnTo>
                  <a:lnTo>
                    <a:pt x="12532" y="11329"/>
                  </a:lnTo>
                  <a:lnTo>
                    <a:pt x="4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3;p30">
              <a:extLst>
                <a:ext uri="{FF2B5EF4-FFF2-40B4-BE49-F238E27FC236}">
                  <a16:creationId xmlns:a16="http://schemas.microsoft.com/office/drawing/2014/main" id="{BC04F58E-1E53-3C4F-B513-64B3529B926C}"/>
                </a:ext>
              </a:extLst>
            </p:cNvPr>
            <p:cNvSpPr/>
            <p:nvPr/>
          </p:nvSpPr>
          <p:spPr>
            <a:xfrm>
              <a:off x="1015343" y="4063239"/>
              <a:ext cx="110636" cy="161234"/>
            </a:xfrm>
            <a:custGeom>
              <a:avLst/>
              <a:gdLst/>
              <a:ahLst/>
              <a:cxnLst/>
              <a:rect l="l" t="t" r="r" b="b"/>
              <a:pathLst>
                <a:path w="12558" h="18322" extrusionOk="0">
                  <a:moveTo>
                    <a:pt x="8221" y="0"/>
                  </a:moveTo>
                  <a:lnTo>
                    <a:pt x="1" y="11329"/>
                  </a:lnTo>
                  <a:lnTo>
                    <a:pt x="1" y="18321"/>
                  </a:lnTo>
                  <a:lnTo>
                    <a:pt x="12557" y="1278"/>
                  </a:lnTo>
                  <a:cubicBezTo>
                    <a:pt x="11129" y="777"/>
                    <a:pt x="9700" y="351"/>
                    <a:pt x="8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4;p30">
              <a:extLst>
                <a:ext uri="{FF2B5EF4-FFF2-40B4-BE49-F238E27FC236}">
                  <a16:creationId xmlns:a16="http://schemas.microsoft.com/office/drawing/2014/main" id="{80E78DD5-BEAA-FC43-AC61-4F2D5339CCA1}"/>
                </a:ext>
              </a:extLst>
            </p:cNvPr>
            <p:cNvSpPr/>
            <p:nvPr/>
          </p:nvSpPr>
          <p:spPr>
            <a:xfrm>
              <a:off x="932322" y="4053972"/>
              <a:ext cx="82805" cy="123957"/>
            </a:xfrm>
            <a:custGeom>
              <a:avLst/>
              <a:gdLst/>
              <a:ahLst/>
              <a:cxnLst/>
              <a:rect l="l" t="t" r="r" b="b"/>
              <a:pathLst>
                <a:path w="9399" h="14086" extrusionOk="0">
                  <a:moveTo>
                    <a:pt x="9399" y="1"/>
                  </a:moveTo>
                  <a:cubicBezTo>
                    <a:pt x="6216" y="51"/>
                    <a:pt x="3058" y="502"/>
                    <a:pt x="0" y="1354"/>
                  </a:cubicBezTo>
                  <a:cubicBezTo>
                    <a:pt x="2531" y="5539"/>
                    <a:pt x="7118" y="12732"/>
                    <a:pt x="9399" y="14086"/>
                  </a:cubicBezTo>
                  <a:lnTo>
                    <a:pt x="93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95;p30">
              <a:extLst>
                <a:ext uri="{FF2B5EF4-FFF2-40B4-BE49-F238E27FC236}">
                  <a16:creationId xmlns:a16="http://schemas.microsoft.com/office/drawing/2014/main" id="{0D508A4B-9F1D-F14D-8AC5-3F1BD27716EA}"/>
                </a:ext>
              </a:extLst>
            </p:cNvPr>
            <p:cNvSpPr/>
            <p:nvPr/>
          </p:nvSpPr>
          <p:spPr>
            <a:xfrm>
              <a:off x="1015343" y="4053972"/>
              <a:ext cx="83034" cy="123957"/>
            </a:xfrm>
            <a:custGeom>
              <a:avLst/>
              <a:gdLst/>
              <a:ahLst/>
              <a:cxnLst/>
              <a:rect l="l" t="t" r="r" b="b"/>
              <a:pathLst>
                <a:path w="9425" h="14086" extrusionOk="0">
                  <a:moveTo>
                    <a:pt x="1" y="1"/>
                  </a:moveTo>
                  <a:lnTo>
                    <a:pt x="1" y="14086"/>
                  </a:lnTo>
                  <a:cubicBezTo>
                    <a:pt x="2281" y="12732"/>
                    <a:pt x="6868" y="5539"/>
                    <a:pt x="9424" y="1354"/>
                  </a:cubicBezTo>
                  <a:cubicBezTo>
                    <a:pt x="6342" y="502"/>
                    <a:pt x="3184" y="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96;p30">
              <a:extLst>
                <a:ext uri="{FF2B5EF4-FFF2-40B4-BE49-F238E27FC236}">
                  <a16:creationId xmlns:a16="http://schemas.microsoft.com/office/drawing/2014/main" id="{2B44132B-1E7E-2B49-A20D-D5AFC2E31845}"/>
                </a:ext>
              </a:extLst>
            </p:cNvPr>
            <p:cNvSpPr/>
            <p:nvPr/>
          </p:nvSpPr>
          <p:spPr>
            <a:xfrm>
              <a:off x="943582" y="4053972"/>
              <a:ext cx="147726" cy="43234"/>
            </a:xfrm>
            <a:custGeom>
              <a:avLst/>
              <a:gdLst/>
              <a:ahLst/>
              <a:cxnLst/>
              <a:rect l="l" t="t" r="r" b="b"/>
              <a:pathLst>
                <a:path w="16768" h="4913" extrusionOk="0">
                  <a:moveTo>
                    <a:pt x="8221" y="1"/>
                  </a:moveTo>
                  <a:cubicBezTo>
                    <a:pt x="5464" y="26"/>
                    <a:pt x="2682" y="377"/>
                    <a:pt x="0" y="1053"/>
                  </a:cubicBezTo>
                  <a:cubicBezTo>
                    <a:pt x="25" y="1078"/>
                    <a:pt x="3008" y="4913"/>
                    <a:pt x="8221" y="4913"/>
                  </a:cubicBezTo>
                  <a:cubicBezTo>
                    <a:pt x="13083" y="4913"/>
                    <a:pt x="16291" y="1630"/>
                    <a:pt x="16767" y="1103"/>
                  </a:cubicBezTo>
                  <a:cubicBezTo>
                    <a:pt x="13960" y="402"/>
                    <a:pt x="11103" y="26"/>
                    <a:pt x="8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7;p30">
              <a:extLst>
                <a:ext uri="{FF2B5EF4-FFF2-40B4-BE49-F238E27FC236}">
                  <a16:creationId xmlns:a16="http://schemas.microsoft.com/office/drawing/2014/main" id="{8425D0E1-E7B6-604C-B404-8FB845B24846}"/>
                </a:ext>
              </a:extLst>
            </p:cNvPr>
            <p:cNvSpPr/>
            <p:nvPr/>
          </p:nvSpPr>
          <p:spPr>
            <a:xfrm>
              <a:off x="966102" y="4050153"/>
              <a:ext cx="98267" cy="27870"/>
            </a:xfrm>
            <a:custGeom>
              <a:avLst/>
              <a:gdLst/>
              <a:ahLst/>
              <a:cxnLst/>
              <a:rect l="l" t="t" r="r" b="b"/>
              <a:pathLst>
                <a:path w="11154" h="3167" extrusionOk="0">
                  <a:moveTo>
                    <a:pt x="5276" y="0"/>
                  </a:moveTo>
                  <a:cubicBezTo>
                    <a:pt x="3624" y="0"/>
                    <a:pt x="1789" y="234"/>
                    <a:pt x="1" y="936"/>
                  </a:cubicBezTo>
                  <a:cubicBezTo>
                    <a:pt x="1" y="936"/>
                    <a:pt x="1630" y="3166"/>
                    <a:pt x="5565" y="3166"/>
                  </a:cubicBezTo>
                  <a:cubicBezTo>
                    <a:pt x="9525" y="3166"/>
                    <a:pt x="11154" y="936"/>
                    <a:pt x="11154" y="936"/>
                  </a:cubicBezTo>
                  <a:cubicBezTo>
                    <a:pt x="11154" y="936"/>
                    <a:pt x="8581" y="0"/>
                    <a:pt x="5276" y="0"/>
                  </a:cubicBez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8;p30">
              <a:extLst>
                <a:ext uri="{FF2B5EF4-FFF2-40B4-BE49-F238E27FC236}">
                  <a16:creationId xmlns:a16="http://schemas.microsoft.com/office/drawing/2014/main" id="{FC9EFC04-075A-544E-9C9A-B8FD2A970494}"/>
                </a:ext>
              </a:extLst>
            </p:cNvPr>
            <p:cNvSpPr/>
            <p:nvPr/>
          </p:nvSpPr>
          <p:spPr>
            <a:xfrm>
              <a:off x="793866" y="3518050"/>
              <a:ext cx="497254" cy="346562"/>
            </a:xfrm>
            <a:custGeom>
              <a:avLst/>
              <a:gdLst/>
              <a:ahLst/>
              <a:cxnLst/>
              <a:rect l="l" t="t" r="r" b="b"/>
              <a:pathLst>
                <a:path w="56442" h="39382" extrusionOk="0">
                  <a:moveTo>
                    <a:pt x="25268" y="1"/>
                  </a:moveTo>
                  <a:cubicBezTo>
                    <a:pt x="23045" y="1"/>
                    <a:pt x="20605" y="259"/>
                    <a:pt x="17946" y="873"/>
                  </a:cubicBezTo>
                  <a:cubicBezTo>
                    <a:pt x="1229" y="4708"/>
                    <a:pt x="1" y="14758"/>
                    <a:pt x="502" y="24532"/>
                  </a:cubicBezTo>
                  <a:cubicBezTo>
                    <a:pt x="975" y="33752"/>
                    <a:pt x="2183" y="39381"/>
                    <a:pt x="3665" y="39381"/>
                  </a:cubicBezTo>
                  <a:cubicBezTo>
                    <a:pt x="3754" y="39381"/>
                    <a:pt x="3845" y="39361"/>
                    <a:pt x="3936" y="39320"/>
                  </a:cubicBezTo>
                  <a:cubicBezTo>
                    <a:pt x="5515" y="38618"/>
                    <a:pt x="4688" y="32177"/>
                    <a:pt x="4863" y="30673"/>
                  </a:cubicBezTo>
                  <a:cubicBezTo>
                    <a:pt x="5049" y="29298"/>
                    <a:pt x="6341" y="23374"/>
                    <a:pt x="14679" y="23374"/>
                  </a:cubicBezTo>
                  <a:cubicBezTo>
                    <a:pt x="15309" y="23374"/>
                    <a:pt x="15979" y="23408"/>
                    <a:pt x="16693" y="23480"/>
                  </a:cubicBezTo>
                  <a:cubicBezTo>
                    <a:pt x="17908" y="23600"/>
                    <a:pt x="19101" y="23653"/>
                    <a:pt x="20259" y="23653"/>
                  </a:cubicBezTo>
                  <a:cubicBezTo>
                    <a:pt x="28773" y="23653"/>
                    <a:pt x="35414" y="20798"/>
                    <a:pt x="35414" y="20798"/>
                  </a:cubicBezTo>
                  <a:cubicBezTo>
                    <a:pt x="35414" y="20798"/>
                    <a:pt x="38873" y="25159"/>
                    <a:pt x="41129" y="25986"/>
                  </a:cubicBezTo>
                  <a:cubicBezTo>
                    <a:pt x="45665" y="27640"/>
                    <a:pt x="44161" y="38768"/>
                    <a:pt x="45941" y="38768"/>
                  </a:cubicBezTo>
                  <a:cubicBezTo>
                    <a:pt x="47720" y="38768"/>
                    <a:pt x="56442" y="13104"/>
                    <a:pt x="42708" y="7214"/>
                  </a:cubicBezTo>
                  <a:cubicBezTo>
                    <a:pt x="42708" y="7214"/>
                    <a:pt x="37019" y="1"/>
                    <a:pt x="25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9;p30">
              <a:extLst>
                <a:ext uri="{FF2B5EF4-FFF2-40B4-BE49-F238E27FC236}">
                  <a16:creationId xmlns:a16="http://schemas.microsoft.com/office/drawing/2014/main" id="{51959138-9809-C141-9A2D-E2CB50B43298}"/>
                </a:ext>
              </a:extLst>
            </p:cNvPr>
            <p:cNvSpPr/>
            <p:nvPr/>
          </p:nvSpPr>
          <p:spPr>
            <a:xfrm>
              <a:off x="1080708" y="3832750"/>
              <a:ext cx="40191" cy="45223"/>
            </a:xfrm>
            <a:custGeom>
              <a:avLst/>
              <a:gdLst/>
              <a:ahLst/>
              <a:cxnLst/>
              <a:rect l="l" t="t" r="r" b="b"/>
              <a:pathLst>
                <a:path w="4562" h="5139" extrusionOk="0">
                  <a:moveTo>
                    <a:pt x="2281" y="1"/>
                  </a:moveTo>
                  <a:cubicBezTo>
                    <a:pt x="1028" y="1"/>
                    <a:pt x="0" y="1153"/>
                    <a:pt x="0" y="2582"/>
                  </a:cubicBezTo>
                  <a:cubicBezTo>
                    <a:pt x="0" y="3986"/>
                    <a:pt x="1028" y="5138"/>
                    <a:pt x="2281" y="5138"/>
                  </a:cubicBezTo>
                  <a:cubicBezTo>
                    <a:pt x="3534" y="5138"/>
                    <a:pt x="4562" y="3986"/>
                    <a:pt x="4562" y="2582"/>
                  </a:cubicBezTo>
                  <a:cubicBezTo>
                    <a:pt x="4562" y="1153"/>
                    <a:pt x="3534" y="1"/>
                    <a:pt x="2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0;p30">
              <a:extLst>
                <a:ext uri="{FF2B5EF4-FFF2-40B4-BE49-F238E27FC236}">
                  <a16:creationId xmlns:a16="http://schemas.microsoft.com/office/drawing/2014/main" id="{D8FFD527-A96A-1C4D-9B6B-953E7A81992E}"/>
                </a:ext>
              </a:extLst>
            </p:cNvPr>
            <p:cNvSpPr/>
            <p:nvPr/>
          </p:nvSpPr>
          <p:spPr>
            <a:xfrm>
              <a:off x="1088214" y="3838707"/>
              <a:ext cx="12589" cy="12575"/>
            </a:xfrm>
            <a:custGeom>
              <a:avLst/>
              <a:gdLst/>
              <a:ahLst/>
              <a:cxnLst/>
              <a:rect l="l" t="t" r="r" b="b"/>
              <a:pathLst>
                <a:path w="1429" h="1429" extrusionOk="0">
                  <a:moveTo>
                    <a:pt x="727" y="0"/>
                  </a:moveTo>
                  <a:cubicBezTo>
                    <a:pt x="326" y="0"/>
                    <a:pt x="0" y="326"/>
                    <a:pt x="0" y="702"/>
                  </a:cubicBezTo>
                  <a:cubicBezTo>
                    <a:pt x="0" y="1103"/>
                    <a:pt x="326" y="1429"/>
                    <a:pt x="727" y="1429"/>
                  </a:cubicBezTo>
                  <a:cubicBezTo>
                    <a:pt x="1103" y="1429"/>
                    <a:pt x="1429" y="1103"/>
                    <a:pt x="1429" y="702"/>
                  </a:cubicBezTo>
                  <a:cubicBezTo>
                    <a:pt x="1429" y="326"/>
                    <a:pt x="1103" y="0"/>
                    <a:pt x="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1;p30">
              <a:extLst>
                <a:ext uri="{FF2B5EF4-FFF2-40B4-BE49-F238E27FC236}">
                  <a16:creationId xmlns:a16="http://schemas.microsoft.com/office/drawing/2014/main" id="{1547DE48-7F00-FF45-B798-47D39DE76EC0}"/>
                </a:ext>
              </a:extLst>
            </p:cNvPr>
            <p:cNvSpPr/>
            <p:nvPr/>
          </p:nvSpPr>
          <p:spPr>
            <a:xfrm>
              <a:off x="910014" y="3832750"/>
              <a:ext cx="40200" cy="45223"/>
            </a:xfrm>
            <a:custGeom>
              <a:avLst/>
              <a:gdLst/>
              <a:ahLst/>
              <a:cxnLst/>
              <a:rect l="l" t="t" r="r" b="b"/>
              <a:pathLst>
                <a:path w="4563" h="5139" extrusionOk="0">
                  <a:moveTo>
                    <a:pt x="2282" y="1"/>
                  </a:moveTo>
                  <a:cubicBezTo>
                    <a:pt x="1028" y="1"/>
                    <a:pt x="1" y="1153"/>
                    <a:pt x="1" y="2582"/>
                  </a:cubicBezTo>
                  <a:cubicBezTo>
                    <a:pt x="1" y="3986"/>
                    <a:pt x="1028" y="5138"/>
                    <a:pt x="2282" y="5138"/>
                  </a:cubicBezTo>
                  <a:cubicBezTo>
                    <a:pt x="3560" y="5138"/>
                    <a:pt x="4562" y="3986"/>
                    <a:pt x="4562" y="2582"/>
                  </a:cubicBezTo>
                  <a:cubicBezTo>
                    <a:pt x="4562" y="1153"/>
                    <a:pt x="3560"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2;p30">
              <a:extLst>
                <a:ext uri="{FF2B5EF4-FFF2-40B4-BE49-F238E27FC236}">
                  <a16:creationId xmlns:a16="http://schemas.microsoft.com/office/drawing/2014/main" id="{A6FAE322-6700-A14A-8BAD-9BF1B36AC360}"/>
                </a:ext>
              </a:extLst>
            </p:cNvPr>
            <p:cNvSpPr/>
            <p:nvPr/>
          </p:nvSpPr>
          <p:spPr>
            <a:xfrm>
              <a:off x="917750" y="3838707"/>
              <a:ext cx="12369" cy="12575"/>
            </a:xfrm>
            <a:custGeom>
              <a:avLst/>
              <a:gdLst/>
              <a:ahLst/>
              <a:cxnLst/>
              <a:rect l="l" t="t" r="r" b="b"/>
              <a:pathLst>
                <a:path w="1404" h="1429" extrusionOk="0">
                  <a:moveTo>
                    <a:pt x="702" y="0"/>
                  </a:moveTo>
                  <a:cubicBezTo>
                    <a:pt x="301" y="0"/>
                    <a:pt x="0" y="326"/>
                    <a:pt x="0" y="702"/>
                  </a:cubicBezTo>
                  <a:cubicBezTo>
                    <a:pt x="0" y="1103"/>
                    <a:pt x="301" y="1429"/>
                    <a:pt x="702" y="1429"/>
                  </a:cubicBezTo>
                  <a:cubicBezTo>
                    <a:pt x="1103" y="1429"/>
                    <a:pt x="1404" y="1103"/>
                    <a:pt x="1404" y="702"/>
                  </a:cubicBezTo>
                  <a:cubicBezTo>
                    <a:pt x="1404" y="326"/>
                    <a:pt x="1103" y="0"/>
                    <a:pt x="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3;p30">
              <a:extLst>
                <a:ext uri="{FF2B5EF4-FFF2-40B4-BE49-F238E27FC236}">
                  <a16:creationId xmlns:a16="http://schemas.microsoft.com/office/drawing/2014/main" id="{92913608-7558-F346-9A48-B20A07278BFF}"/>
                </a:ext>
              </a:extLst>
            </p:cNvPr>
            <p:cNvSpPr/>
            <p:nvPr/>
          </p:nvSpPr>
          <p:spPr>
            <a:xfrm rot="10800000">
              <a:off x="1056836" y="3761063"/>
              <a:ext cx="86488" cy="35473"/>
            </a:xfrm>
            <a:custGeom>
              <a:avLst/>
              <a:gdLst/>
              <a:ahLst/>
              <a:cxnLst/>
              <a:rect l="l" t="t" r="r" b="b"/>
              <a:pathLst>
                <a:path w="9817" h="4031" extrusionOk="0">
                  <a:moveTo>
                    <a:pt x="501" y="0"/>
                  </a:moveTo>
                  <a:cubicBezTo>
                    <a:pt x="228" y="0"/>
                    <a:pt x="1" y="453"/>
                    <a:pt x="254" y="728"/>
                  </a:cubicBezTo>
                  <a:cubicBezTo>
                    <a:pt x="2063" y="2761"/>
                    <a:pt x="4456" y="4031"/>
                    <a:pt x="6842" y="4031"/>
                  </a:cubicBezTo>
                  <a:cubicBezTo>
                    <a:pt x="7662" y="4031"/>
                    <a:pt x="8482" y="3881"/>
                    <a:pt x="9277" y="3560"/>
                  </a:cubicBezTo>
                  <a:cubicBezTo>
                    <a:pt x="9817" y="3315"/>
                    <a:pt x="9756" y="2155"/>
                    <a:pt x="9164" y="2155"/>
                  </a:cubicBezTo>
                  <a:cubicBezTo>
                    <a:pt x="9152" y="2155"/>
                    <a:pt x="9139" y="2156"/>
                    <a:pt x="9126" y="2157"/>
                  </a:cubicBezTo>
                  <a:cubicBezTo>
                    <a:pt x="8597" y="2200"/>
                    <a:pt x="8080" y="2223"/>
                    <a:pt x="7574" y="2223"/>
                  </a:cubicBezTo>
                  <a:cubicBezTo>
                    <a:pt x="5135" y="2223"/>
                    <a:pt x="2938" y="1670"/>
                    <a:pt x="655" y="51"/>
                  </a:cubicBezTo>
                  <a:cubicBezTo>
                    <a:pt x="604" y="16"/>
                    <a:pt x="552"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4;p30">
              <a:extLst>
                <a:ext uri="{FF2B5EF4-FFF2-40B4-BE49-F238E27FC236}">
                  <a16:creationId xmlns:a16="http://schemas.microsoft.com/office/drawing/2014/main" id="{40DC3ABF-DA44-5841-BA34-38DF5BE49C78}"/>
                </a:ext>
              </a:extLst>
            </p:cNvPr>
            <p:cNvSpPr/>
            <p:nvPr/>
          </p:nvSpPr>
          <p:spPr>
            <a:xfrm rot="10800000">
              <a:off x="890028" y="3761943"/>
              <a:ext cx="86708" cy="35385"/>
            </a:xfrm>
            <a:custGeom>
              <a:avLst/>
              <a:gdLst/>
              <a:ahLst/>
              <a:cxnLst/>
              <a:rect l="l" t="t" r="r" b="b"/>
              <a:pathLst>
                <a:path w="9842" h="4021" extrusionOk="0">
                  <a:moveTo>
                    <a:pt x="9341" y="1"/>
                  </a:moveTo>
                  <a:cubicBezTo>
                    <a:pt x="9290" y="1"/>
                    <a:pt x="9238" y="16"/>
                    <a:pt x="9187" y="52"/>
                  </a:cubicBezTo>
                  <a:cubicBezTo>
                    <a:pt x="6886" y="1683"/>
                    <a:pt x="4672" y="2215"/>
                    <a:pt x="2196" y="2215"/>
                  </a:cubicBezTo>
                  <a:cubicBezTo>
                    <a:pt x="1705" y="2215"/>
                    <a:pt x="1205" y="2194"/>
                    <a:pt x="691" y="2157"/>
                  </a:cubicBezTo>
                  <a:cubicBezTo>
                    <a:pt x="679" y="2156"/>
                    <a:pt x="667" y="2155"/>
                    <a:pt x="655" y="2155"/>
                  </a:cubicBezTo>
                  <a:cubicBezTo>
                    <a:pt x="86" y="2155"/>
                    <a:pt x="1" y="3314"/>
                    <a:pt x="566" y="3535"/>
                  </a:cubicBezTo>
                  <a:cubicBezTo>
                    <a:pt x="1370" y="3866"/>
                    <a:pt x="2199" y="4021"/>
                    <a:pt x="3029" y="4021"/>
                  </a:cubicBezTo>
                  <a:cubicBezTo>
                    <a:pt x="5406" y="4021"/>
                    <a:pt x="7786" y="2753"/>
                    <a:pt x="9588" y="728"/>
                  </a:cubicBezTo>
                  <a:cubicBezTo>
                    <a:pt x="9842" y="454"/>
                    <a:pt x="961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5;p30">
              <a:extLst>
                <a:ext uri="{FF2B5EF4-FFF2-40B4-BE49-F238E27FC236}">
                  <a16:creationId xmlns:a16="http://schemas.microsoft.com/office/drawing/2014/main" id="{7EFFD0B2-4A0B-5043-A8FA-50084A2B1640}"/>
                </a:ext>
              </a:extLst>
            </p:cNvPr>
            <p:cNvSpPr/>
            <p:nvPr/>
          </p:nvSpPr>
          <p:spPr>
            <a:xfrm>
              <a:off x="1190010" y="4205936"/>
              <a:ext cx="23188" cy="119768"/>
            </a:xfrm>
            <a:custGeom>
              <a:avLst/>
              <a:gdLst/>
              <a:ahLst/>
              <a:cxnLst/>
              <a:rect l="l" t="t" r="r" b="b"/>
              <a:pathLst>
                <a:path w="2632" h="13610" extrusionOk="0">
                  <a:moveTo>
                    <a:pt x="0" y="1"/>
                  </a:moveTo>
                  <a:lnTo>
                    <a:pt x="928" y="13610"/>
                  </a:lnTo>
                  <a:cubicBezTo>
                    <a:pt x="1504" y="13334"/>
                    <a:pt x="2081" y="13034"/>
                    <a:pt x="2632" y="1273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6;p30">
              <a:extLst>
                <a:ext uri="{FF2B5EF4-FFF2-40B4-BE49-F238E27FC236}">
                  <a16:creationId xmlns:a16="http://schemas.microsoft.com/office/drawing/2014/main" id="{A443ACD4-CF90-6448-B550-64BFB22FD2E9}"/>
                </a:ext>
              </a:extLst>
            </p:cNvPr>
            <p:cNvSpPr/>
            <p:nvPr/>
          </p:nvSpPr>
          <p:spPr>
            <a:xfrm>
              <a:off x="830306" y="4205936"/>
              <a:ext cx="24518" cy="126386"/>
            </a:xfrm>
            <a:custGeom>
              <a:avLst/>
              <a:gdLst/>
              <a:ahLst/>
              <a:cxnLst/>
              <a:rect l="l" t="t" r="r" b="b"/>
              <a:pathLst>
                <a:path w="2783" h="14362" extrusionOk="0">
                  <a:moveTo>
                    <a:pt x="2782" y="1"/>
                  </a:moveTo>
                  <a:lnTo>
                    <a:pt x="0" y="13485"/>
                  </a:lnTo>
                  <a:cubicBezTo>
                    <a:pt x="602" y="13785"/>
                    <a:pt x="1203" y="14086"/>
                    <a:pt x="1830" y="14362"/>
                  </a:cubicBezTo>
                  <a:lnTo>
                    <a:pt x="2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7;p30">
              <a:extLst>
                <a:ext uri="{FF2B5EF4-FFF2-40B4-BE49-F238E27FC236}">
                  <a16:creationId xmlns:a16="http://schemas.microsoft.com/office/drawing/2014/main" id="{B7DC040B-BA34-F843-B2BE-4D62C29ACB28}"/>
                </a:ext>
              </a:extLst>
            </p:cNvPr>
            <p:cNvSpPr/>
            <p:nvPr/>
          </p:nvSpPr>
          <p:spPr>
            <a:xfrm>
              <a:off x="984767" y="3925558"/>
              <a:ext cx="65361" cy="23373"/>
            </a:xfrm>
            <a:custGeom>
              <a:avLst/>
              <a:gdLst/>
              <a:ahLst/>
              <a:cxnLst/>
              <a:rect l="l" t="t" r="r" b="b"/>
              <a:pathLst>
                <a:path w="7419" h="2656" extrusionOk="0">
                  <a:moveTo>
                    <a:pt x="154" y="1"/>
                  </a:moveTo>
                  <a:cubicBezTo>
                    <a:pt x="53" y="1"/>
                    <a:pt x="0" y="65"/>
                    <a:pt x="0" y="225"/>
                  </a:cubicBezTo>
                  <a:cubicBezTo>
                    <a:pt x="0" y="1077"/>
                    <a:pt x="677" y="2656"/>
                    <a:pt x="3710" y="2656"/>
                  </a:cubicBezTo>
                  <a:cubicBezTo>
                    <a:pt x="6767" y="2656"/>
                    <a:pt x="7419" y="1077"/>
                    <a:pt x="7419" y="225"/>
                  </a:cubicBezTo>
                  <a:cubicBezTo>
                    <a:pt x="7419" y="65"/>
                    <a:pt x="7368" y="1"/>
                    <a:pt x="7268" y="1"/>
                  </a:cubicBezTo>
                  <a:cubicBezTo>
                    <a:pt x="6851" y="1"/>
                    <a:pt x="5591" y="1127"/>
                    <a:pt x="3710" y="1127"/>
                  </a:cubicBezTo>
                  <a:cubicBezTo>
                    <a:pt x="1849" y="1127"/>
                    <a:pt x="576"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182;p30">
            <a:extLst>
              <a:ext uri="{FF2B5EF4-FFF2-40B4-BE49-F238E27FC236}">
                <a16:creationId xmlns:a16="http://schemas.microsoft.com/office/drawing/2014/main" id="{F6FA085F-49EE-1A41-8E3A-C8B265542C91}"/>
              </a:ext>
            </a:extLst>
          </p:cNvPr>
          <p:cNvGrpSpPr/>
          <p:nvPr/>
        </p:nvGrpSpPr>
        <p:grpSpPr>
          <a:xfrm>
            <a:off x="1736139" y="3410715"/>
            <a:ext cx="999915" cy="1368740"/>
            <a:chOff x="747938" y="3518050"/>
            <a:chExt cx="543182" cy="849994"/>
          </a:xfrm>
        </p:grpSpPr>
        <p:sp>
          <p:nvSpPr>
            <p:cNvPr id="86" name="Google Shape;1186;p30">
              <a:extLst>
                <a:ext uri="{FF2B5EF4-FFF2-40B4-BE49-F238E27FC236}">
                  <a16:creationId xmlns:a16="http://schemas.microsoft.com/office/drawing/2014/main" id="{097AF25A-8150-C546-9970-F8F60522F070}"/>
                </a:ext>
              </a:extLst>
            </p:cNvPr>
            <p:cNvSpPr/>
            <p:nvPr/>
          </p:nvSpPr>
          <p:spPr>
            <a:xfrm>
              <a:off x="966102" y="4009865"/>
              <a:ext cx="98267" cy="110062"/>
            </a:xfrm>
            <a:custGeom>
              <a:avLst/>
              <a:gdLst/>
              <a:ahLst/>
              <a:cxnLst/>
              <a:rect l="l" t="t" r="r" b="b"/>
              <a:pathLst>
                <a:path w="11154" h="12507" extrusionOk="0">
                  <a:moveTo>
                    <a:pt x="1" y="0"/>
                  </a:moveTo>
                  <a:lnTo>
                    <a:pt x="1" y="12506"/>
                  </a:lnTo>
                  <a:lnTo>
                    <a:pt x="11154" y="12506"/>
                  </a:lnTo>
                  <a:lnTo>
                    <a:pt x="11154" y="0"/>
                  </a:ln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87;p30">
              <a:extLst>
                <a:ext uri="{FF2B5EF4-FFF2-40B4-BE49-F238E27FC236}">
                  <a16:creationId xmlns:a16="http://schemas.microsoft.com/office/drawing/2014/main" id="{45EAAB05-0FE5-BE4F-B053-C8941D4E5D6A}"/>
                </a:ext>
              </a:extLst>
            </p:cNvPr>
            <p:cNvSpPr/>
            <p:nvPr/>
          </p:nvSpPr>
          <p:spPr>
            <a:xfrm>
              <a:off x="966102" y="4010085"/>
              <a:ext cx="98267" cy="33977"/>
            </a:xfrm>
            <a:custGeom>
              <a:avLst/>
              <a:gdLst/>
              <a:ahLst/>
              <a:cxnLst/>
              <a:rect l="l" t="t" r="r" b="b"/>
              <a:pathLst>
                <a:path w="11154" h="3861" extrusionOk="0">
                  <a:moveTo>
                    <a:pt x="1" y="0"/>
                  </a:moveTo>
                  <a:lnTo>
                    <a:pt x="1" y="1454"/>
                  </a:lnTo>
                  <a:cubicBezTo>
                    <a:pt x="2816" y="3039"/>
                    <a:pt x="5996" y="3860"/>
                    <a:pt x="9209" y="3860"/>
                  </a:cubicBezTo>
                  <a:cubicBezTo>
                    <a:pt x="9857" y="3860"/>
                    <a:pt x="10506" y="3827"/>
                    <a:pt x="11154" y="3760"/>
                  </a:cubicBezTo>
                  <a:lnTo>
                    <a:pt x="11154" y="0"/>
                  </a:ln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88;p30">
              <a:extLst>
                <a:ext uri="{FF2B5EF4-FFF2-40B4-BE49-F238E27FC236}">
                  <a16:creationId xmlns:a16="http://schemas.microsoft.com/office/drawing/2014/main" id="{1ED1A76E-D953-5443-A9CA-A00F0A33BC48}"/>
                </a:ext>
              </a:extLst>
            </p:cNvPr>
            <p:cNvSpPr/>
            <p:nvPr/>
          </p:nvSpPr>
          <p:spPr>
            <a:xfrm>
              <a:off x="776202" y="3784665"/>
              <a:ext cx="96064" cy="109410"/>
            </a:xfrm>
            <a:custGeom>
              <a:avLst/>
              <a:gdLst/>
              <a:ahLst/>
              <a:cxnLst/>
              <a:rect l="l" t="t" r="r" b="b"/>
              <a:pathLst>
                <a:path w="10904" h="12433" extrusionOk="0">
                  <a:moveTo>
                    <a:pt x="5464" y="1"/>
                  </a:moveTo>
                  <a:cubicBezTo>
                    <a:pt x="2457" y="1"/>
                    <a:pt x="1" y="2783"/>
                    <a:pt x="1" y="6216"/>
                  </a:cubicBezTo>
                  <a:cubicBezTo>
                    <a:pt x="1" y="9650"/>
                    <a:pt x="2457" y="12432"/>
                    <a:pt x="5464" y="12432"/>
                  </a:cubicBezTo>
                  <a:cubicBezTo>
                    <a:pt x="8472" y="12432"/>
                    <a:pt x="10903" y="9650"/>
                    <a:pt x="10903" y="6216"/>
                  </a:cubicBezTo>
                  <a:cubicBezTo>
                    <a:pt x="10903" y="2783"/>
                    <a:pt x="8472" y="1"/>
                    <a:pt x="5464" y="1"/>
                  </a:cubicBez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9;p30">
              <a:extLst>
                <a:ext uri="{FF2B5EF4-FFF2-40B4-BE49-F238E27FC236}">
                  <a16:creationId xmlns:a16="http://schemas.microsoft.com/office/drawing/2014/main" id="{3A84E234-806E-FB43-857B-A9A7C837950C}"/>
                </a:ext>
              </a:extLst>
            </p:cNvPr>
            <p:cNvSpPr/>
            <p:nvPr/>
          </p:nvSpPr>
          <p:spPr>
            <a:xfrm>
              <a:off x="1158213" y="3784665"/>
              <a:ext cx="95835" cy="109410"/>
            </a:xfrm>
            <a:custGeom>
              <a:avLst/>
              <a:gdLst/>
              <a:ahLst/>
              <a:cxnLst/>
              <a:rect l="l" t="t" r="r" b="b"/>
              <a:pathLst>
                <a:path w="10878" h="12433" extrusionOk="0">
                  <a:moveTo>
                    <a:pt x="5439" y="1"/>
                  </a:moveTo>
                  <a:cubicBezTo>
                    <a:pt x="2431" y="1"/>
                    <a:pt x="0" y="2783"/>
                    <a:pt x="0" y="6216"/>
                  </a:cubicBezTo>
                  <a:cubicBezTo>
                    <a:pt x="0" y="9650"/>
                    <a:pt x="2431" y="12432"/>
                    <a:pt x="5439" y="12432"/>
                  </a:cubicBezTo>
                  <a:cubicBezTo>
                    <a:pt x="8446" y="12432"/>
                    <a:pt x="10877" y="9650"/>
                    <a:pt x="10877" y="6216"/>
                  </a:cubicBezTo>
                  <a:cubicBezTo>
                    <a:pt x="10877" y="2783"/>
                    <a:pt x="8446" y="1"/>
                    <a:pt x="5439" y="1"/>
                  </a:cubicBezTo>
                  <a:close/>
                </a:path>
              </a:pathLst>
            </a:custGeom>
            <a:solidFill>
              <a:srgbClr val="FBB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90;p30">
              <a:extLst>
                <a:ext uri="{FF2B5EF4-FFF2-40B4-BE49-F238E27FC236}">
                  <a16:creationId xmlns:a16="http://schemas.microsoft.com/office/drawing/2014/main" id="{1C7F3BB3-E14A-9746-9AAB-145CD2489184}"/>
                </a:ext>
              </a:extLst>
            </p:cNvPr>
            <p:cNvSpPr/>
            <p:nvPr/>
          </p:nvSpPr>
          <p:spPr>
            <a:xfrm>
              <a:off x="810650" y="3595431"/>
              <a:ext cx="409154" cy="432071"/>
            </a:xfrm>
            <a:custGeom>
              <a:avLst/>
              <a:gdLst/>
              <a:ahLst/>
              <a:cxnLst/>
              <a:rect l="l" t="t" r="r" b="b"/>
              <a:pathLst>
                <a:path w="46442" h="49099" extrusionOk="0">
                  <a:moveTo>
                    <a:pt x="23209" y="0"/>
                  </a:moveTo>
                  <a:cubicBezTo>
                    <a:pt x="8271" y="0"/>
                    <a:pt x="1580" y="6692"/>
                    <a:pt x="1580" y="15840"/>
                  </a:cubicBezTo>
                  <a:cubicBezTo>
                    <a:pt x="1580" y="24988"/>
                    <a:pt x="1" y="49098"/>
                    <a:pt x="23209" y="49098"/>
                  </a:cubicBezTo>
                  <a:cubicBezTo>
                    <a:pt x="46442" y="49098"/>
                    <a:pt x="44863" y="24988"/>
                    <a:pt x="44863" y="15840"/>
                  </a:cubicBezTo>
                  <a:cubicBezTo>
                    <a:pt x="44863" y="6692"/>
                    <a:pt x="38171" y="0"/>
                    <a:pt x="23209" y="0"/>
                  </a:cubicBez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1;p30">
              <a:extLst>
                <a:ext uri="{FF2B5EF4-FFF2-40B4-BE49-F238E27FC236}">
                  <a16:creationId xmlns:a16="http://schemas.microsoft.com/office/drawing/2014/main" id="{15CFFE8A-F3D9-9045-A9AD-7F6BFC2DA1EA}"/>
                </a:ext>
              </a:extLst>
            </p:cNvPr>
            <p:cNvSpPr/>
            <p:nvPr/>
          </p:nvSpPr>
          <p:spPr>
            <a:xfrm>
              <a:off x="747938" y="4053972"/>
              <a:ext cx="534353" cy="314072"/>
            </a:xfrm>
            <a:custGeom>
              <a:avLst/>
              <a:gdLst/>
              <a:ahLst/>
              <a:cxnLst/>
              <a:rect l="l" t="t" r="r" b="b"/>
              <a:pathLst>
                <a:path w="60653" h="35690" extrusionOk="0">
                  <a:moveTo>
                    <a:pt x="30327" y="1"/>
                  </a:moveTo>
                  <a:cubicBezTo>
                    <a:pt x="17495" y="1"/>
                    <a:pt x="5640" y="7770"/>
                    <a:pt x="3209" y="14086"/>
                  </a:cubicBezTo>
                  <a:cubicBezTo>
                    <a:pt x="2106" y="16968"/>
                    <a:pt x="953" y="21053"/>
                    <a:pt x="1" y="24662"/>
                  </a:cubicBezTo>
                  <a:cubicBezTo>
                    <a:pt x="8497" y="31780"/>
                    <a:pt x="19249" y="35690"/>
                    <a:pt x="30327" y="35690"/>
                  </a:cubicBezTo>
                  <a:cubicBezTo>
                    <a:pt x="41429" y="35690"/>
                    <a:pt x="52156" y="31780"/>
                    <a:pt x="60653" y="24662"/>
                  </a:cubicBezTo>
                  <a:cubicBezTo>
                    <a:pt x="59725" y="21053"/>
                    <a:pt x="58572" y="16968"/>
                    <a:pt x="57444" y="14086"/>
                  </a:cubicBezTo>
                  <a:cubicBezTo>
                    <a:pt x="55013" y="7770"/>
                    <a:pt x="43159" y="1"/>
                    <a:pt x="30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92;p30">
              <a:extLst>
                <a:ext uri="{FF2B5EF4-FFF2-40B4-BE49-F238E27FC236}">
                  <a16:creationId xmlns:a16="http://schemas.microsoft.com/office/drawing/2014/main" id="{3F8F01D0-F190-1541-8DFF-543903293077}"/>
                </a:ext>
              </a:extLst>
            </p:cNvPr>
            <p:cNvSpPr/>
            <p:nvPr/>
          </p:nvSpPr>
          <p:spPr>
            <a:xfrm>
              <a:off x="904719" y="4063239"/>
              <a:ext cx="110407" cy="161234"/>
            </a:xfrm>
            <a:custGeom>
              <a:avLst/>
              <a:gdLst/>
              <a:ahLst/>
              <a:cxnLst/>
              <a:rect l="l" t="t" r="r" b="b"/>
              <a:pathLst>
                <a:path w="12532" h="18322" extrusionOk="0">
                  <a:moveTo>
                    <a:pt x="4311" y="0"/>
                  </a:moveTo>
                  <a:cubicBezTo>
                    <a:pt x="2857" y="351"/>
                    <a:pt x="1404" y="752"/>
                    <a:pt x="0" y="1278"/>
                  </a:cubicBezTo>
                  <a:lnTo>
                    <a:pt x="12532" y="18321"/>
                  </a:lnTo>
                  <a:lnTo>
                    <a:pt x="12532" y="11329"/>
                  </a:lnTo>
                  <a:lnTo>
                    <a:pt x="43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93;p30">
              <a:extLst>
                <a:ext uri="{FF2B5EF4-FFF2-40B4-BE49-F238E27FC236}">
                  <a16:creationId xmlns:a16="http://schemas.microsoft.com/office/drawing/2014/main" id="{27438A70-527B-8243-A654-E1A2BE8A4505}"/>
                </a:ext>
              </a:extLst>
            </p:cNvPr>
            <p:cNvSpPr/>
            <p:nvPr/>
          </p:nvSpPr>
          <p:spPr>
            <a:xfrm>
              <a:off x="1015343" y="4063239"/>
              <a:ext cx="110636" cy="161234"/>
            </a:xfrm>
            <a:custGeom>
              <a:avLst/>
              <a:gdLst/>
              <a:ahLst/>
              <a:cxnLst/>
              <a:rect l="l" t="t" r="r" b="b"/>
              <a:pathLst>
                <a:path w="12558" h="18322" extrusionOk="0">
                  <a:moveTo>
                    <a:pt x="8221" y="0"/>
                  </a:moveTo>
                  <a:lnTo>
                    <a:pt x="1" y="11329"/>
                  </a:lnTo>
                  <a:lnTo>
                    <a:pt x="1" y="18321"/>
                  </a:lnTo>
                  <a:lnTo>
                    <a:pt x="12557" y="1278"/>
                  </a:lnTo>
                  <a:cubicBezTo>
                    <a:pt x="11129" y="777"/>
                    <a:pt x="9700" y="351"/>
                    <a:pt x="8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94;p30">
              <a:extLst>
                <a:ext uri="{FF2B5EF4-FFF2-40B4-BE49-F238E27FC236}">
                  <a16:creationId xmlns:a16="http://schemas.microsoft.com/office/drawing/2014/main" id="{51552336-3643-1A49-A74A-5D39B314845C}"/>
                </a:ext>
              </a:extLst>
            </p:cNvPr>
            <p:cNvSpPr/>
            <p:nvPr/>
          </p:nvSpPr>
          <p:spPr>
            <a:xfrm>
              <a:off x="932322" y="4053972"/>
              <a:ext cx="82805" cy="123957"/>
            </a:xfrm>
            <a:custGeom>
              <a:avLst/>
              <a:gdLst/>
              <a:ahLst/>
              <a:cxnLst/>
              <a:rect l="l" t="t" r="r" b="b"/>
              <a:pathLst>
                <a:path w="9399" h="14086" extrusionOk="0">
                  <a:moveTo>
                    <a:pt x="9399" y="1"/>
                  </a:moveTo>
                  <a:cubicBezTo>
                    <a:pt x="6216" y="51"/>
                    <a:pt x="3058" y="502"/>
                    <a:pt x="0" y="1354"/>
                  </a:cubicBezTo>
                  <a:cubicBezTo>
                    <a:pt x="2531" y="5539"/>
                    <a:pt x="7118" y="12732"/>
                    <a:pt x="9399" y="14086"/>
                  </a:cubicBezTo>
                  <a:lnTo>
                    <a:pt x="93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95;p30">
              <a:extLst>
                <a:ext uri="{FF2B5EF4-FFF2-40B4-BE49-F238E27FC236}">
                  <a16:creationId xmlns:a16="http://schemas.microsoft.com/office/drawing/2014/main" id="{96C139F4-9926-194B-8024-3BD32CA28A12}"/>
                </a:ext>
              </a:extLst>
            </p:cNvPr>
            <p:cNvSpPr/>
            <p:nvPr/>
          </p:nvSpPr>
          <p:spPr>
            <a:xfrm>
              <a:off x="1015343" y="4053972"/>
              <a:ext cx="83034" cy="123957"/>
            </a:xfrm>
            <a:custGeom>
              <a:avLst/>
              <a:gdLst/>
              <a:ahLst/>
              <a:cxnLst/>
              <a:rect l="l" t="t" r="r" b="b"/>
              <a:pathLst>
                <a:path w="9425" h="14086" extrusionOk="0">
                  <a:moveTo>
                    <a:pt x="1" y="1"/>
                  </a:moveTo>
                  <a:lnTo>
                    <a:pt x="1" y="14086"/>
                  </a:lnTo>
                  <a:cubicBezTo>
                    <a:pt x="2281" y="12732"/>
                    <a:pt x="6868" y="5539"/>
                    <a:pt x="9424" y="1354"/>
                  </a:cubicBezTo>
                  <a:cubicBezTo>
                    <a:pt x="6342" y="502"/>
                    <a:pt x="3184" y="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96;p30">
              <a:extLst>
                <a:ext uri="{FF2B5EF4-FFF2-40B4-BE49-F238E27FC236}">
                  <a16:creationId xmlns:a16="http://schemas.microsoft.com/office/drawing/2014/main" id="{FBCED8D2-59AF-674A-98D0-30B4243F1375}"/>
                </a:ext>
              </a:extLst>
            </p:cNvPr>
            <p:cNvSpPr/>
            <p:nvPr/>
          </p:nvSpPr>
          <p:spPr>
            <a:xfrm>
              <a:off x="943582" y="4053972"/>
              <a:ext cx="147726" cy="43234"/>
            </a:xfrm>
            <a:custGeom>
              <a:avLst/>
              <a:gdLst/>
              <a:ahLst/>
              <a:cxnLst/>
              <a:rect l="l" t="t" r="r" b="b"/>
              <a:pathLst>
                <a:path w="16768" h="4913" extrusionOk="0">
                  <a:moveTo>
                    <a:pt x="8221" y="1"/>
                  </a:moveTo>
                  <a:cubicBezTo>
                    <a:pt x="5464" y="26"/>
                    <a:pt x="2682" y="377"/>
                    <a:pt x="0" y="1053"/>
                  </a:cubicBezTo>
                  <a:cubicBezTo>
                    <a:pt x="25" y="1078"/>
                    <a:pt x="3008" y="4913"/>
                    <a:pt x="8221" y="4913"/>
                  </a:cubicBezTo>
                  <a:cubicBezTo>
                    <a:pt x="13083" y="4913"/>
                    <a:pt x="16291" y="1630"/>
                    <a:pt x="16767" y="1103"/>
                  </a:cubicBezTo>
                  <a:cubicBezTo>
                    <a:pt x="13960" y="402"/>
                    <a:pt x="11103" y="26"/>
                    <a:pt x="8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97;p30">
              <a:extLst>
                <a:ext uri="{FF2B5EF4-FFF2-40B4-BE49-F238E27FC236}">
                  <a16:creationId xmlns:a16="http://schemas.microsoft.com/office/drawing/2014/main" id="{5E1B528D-76EE-5A4A-866A-75DD15CC116A}"/>
                </a:ext>
              </a:extLst>
            </p:cNvPr>
            <p:cNvSpPr/>
            <p:nvPr/>
          </p:nvSpPr>
          <p:spPr>
            <a:xfrm>
              <a:off x="966102" y="4050153"/>
              <a:ext cx="98267" cy="27870"/>
            </a:xfrm>
            <a:custGeom>
              <a:avLst/>
              <a:gdLst/>
              <a:ahLst/>
              <a:cxnLst/>
              <a:rect l="l" t="t" r="r" b="b"/>
              <a:pathLst>
                <a:path w="11154" h="3167" extrusionOk="0">
                  <a:moveTo>
                    <a:pt x="5276" y="0"/>
                  </a:moveTo>
                  <a:cubicBezTo>
                    <a:pt x="3624" y="0"/>
                    <a:pt x="1789" y="234"/>
                    <a:pt x="1" y="936"/>
                  </a:cubicBezTo>
                  <a:cubicBezTo>
                    <a:pt x="1" y="936"/>
                    <a:pt x="1630" y="3166"/>
                    <a:pt x="5565" y="3166"/>
                  </a:cubicBezTo>
                  <a:cubicBezTo>
                    <a:pt x="9525" y="3166"/>
                    <a:pt x="11154" y="936"/>
                    <a:pt x="11154" y="936"/>
                  </a:cubicBezTo>
                  <a:cubicBezTo>
                    <a:pt x="11154" y="936"/>
                    <a:pt x="8581" y="0"/>
                    <a:pt x="5276" y="0"/>
                  </a:cubicBezTo>
                  <a:close/>
                </a:path>
              </a:pathLst>
            </a:custGeom>
            <a:solidFill>
              <a:srgbClr val="FCCB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98;p30">
              <a:extLst>
                <a:ext uri="{FF2B5EF4-FFF2-40B4-BE49-F238E27FC236}">
                  <a16:creationId xmlns:a16="http://schemas.microsoft.com/office/drawing/2014/main" id="{97FEC79B-F76C-0243-BC30-A586FF69B17A}"/>
                </a:ext>
              </a:extLst>
            </p:cNvPr>
            <p:cNvSpPr/>
            <p:nvPr/>
          </p:nvSpPr>
          <p:spPr>
            <a:xfrm>
              <a:off x="793866" y="3518050"/>
              <a:ext cx="497254" cy="346562"/>
            </a:xfrm>
            <a:custGeom>
              <a:avLst/>
              <a:gdLst/>
              <a:ahLst/>
              <a:cxnLst/>
              <a:rect l="l" t="t" r="r" b="b"/>
              <a:pathLst>
                <a:path w="56442" h="39382" extrusionOk="0">
                  <a:moveTo>
                    <a:pt x="25268" y="1"/>
                  </a:moveTo>
                  <a:cubicBezTo>
                    <a:pt x="23045" y="1"/>
                    <a:pt x="20605" y="259"/>
                    <a:pt x="17946" y="873"/>
                  </a:cubicBezTo>
                  <a:cubicBezTo>
                    <a:pt x="1229" y="4708"/>
                    <a:pt x="1" y="14758"/>
                    <a:pt x="502" y="24532"/>
                  </a:cubicBezTo>
                  <a:cubicBezTo>
                    <a:pt x="975" y="33752"/>
                    <a:pt x="2183" y="39381"/>
                    <a:pt x="3665" y="39381"/>
                  </a:cubicBezTo>
                  <a:cubicBezTo>
                    <a:pt x="3754" y="39381"/>
                    <a:pt x="3845" y="39361"/>
                    <a:pt x="3936" y="39320"/>
                  </a:cubicBezTo>
                  <a:cubicBezTo>
                    <a:pt x="5515" y="38618"/>
                    <a:pt x="4688" y="32177"/>
                    <a:pt x="4863" y="30673"/>
                  </a:cubicBezTo>
                  <a:cubicBezTo>
                    <a:pt x="5049" y="29298"/>
                    <a:pt x="6341" y="23374"/>
                    <a:pt x="14679" y="23374"/>
                  </a:cubicBezTo>
                  <a:cubicBezTo>
                    <a:pt x="15309" y="23374"/>
                    <a:pt x="15979" y="23408"/>
                    <a:pt x="16693" y="23480"/>
                  </a:cubicBezTo>
                  <a:cubicBezTo>
                    <a:pt x="17908" y="23600"/>
                    <a:pt x="19101" y="23653"/>
                    <a:pt x="20259" y="23653"/>
                  </a:cubicBezTo>
                  <a:cubicBezTo>
                    <a:pt x="28773" y="23653"/>
                    <a:pt x="35414" y="20798"/>
                    <a:pt x="35414" y="20798"/>
                  </a:cubicBezTo>
                  <a:cubicBezTo>
                    <a:pt x="35414" y="20798"/>
                    <a:pt x="38873" y="25159"/>
                    <a:pt x="41129" y="25986"/>
                  </a:cubicBezTo>
                  <a:cubicBezTo>
                    <a:pt x="45665" y="27640"/>
                    <a:pt x="44161" y="38768"/>
                    <a:pt x="45941" y="38768"/>
                  </a:cubicBezTo>
                  <a:cubicBezTo>
                    <a:pt x="47720" y="38768"/>
                    <a:pt x="56442" y="13104"/>
                    <a:pt x="42708" y="7214"/>
                  </a:cubicBezTo>
                  <a:cubicBezTo>
                    <a:pt x="42708" y="7214"/>
                    <a:pt x="37019" y="1"/>
                    <a:pt x="25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9;p30">
              <a:extLst>
                <a:ext uri="{FF2B5EF4-FFF2-40B4-BE49-F238E27FC236}">
                  <a16:creationId xmlns:a16="http://schemas.microsoft.com/office/drawing/2014/main" id="{128CF56A-7623-D941-83AA-B5D3552EE1DB}"/>
                </a:ext>
              </a:extLst>
            </p:cNvPr>
            <p:cNvSpPr/>
            <p:nvPr/>
          </p:nvSpPr>
          <p:spPr>
            <a:xfrm>
              <a:off x="1080708" y="3832750"/>
              <a:ext cx="40191" cy="45223"/>
            </a:xfrm>
            <a:custGeom>
              <a:avLst/>
              <a:gdLst/>
              <a:ahLst/>
              <a:cxnLst/>
              <a:rect l="l" t="t" r="r" b="b"/>
              <a:pathLst>
                <a:path w="4562" h="5139" extrusionOk="0">
                  <a:moveTo>
                    <a:pt x="2281" y="1"/>
                  </a:moveTo>
                  <a:cubicBezTo>
                    <a:pt x="1028" y="1"/>
                    <a:pt x="0" y="1153"/>
                    <a:pt x="0" y="2582"/>
                  </a:cubicBezTo>
                  <a:cubicBezTo>
                    <a:pt x="0" y="3986"/>
                    <a:pt x="1028" y="5138"/>
                    <a:pt x="2281" y="5138"/>
                  </a:cubicBezTo>
                  <a:cubicBezTo>
                    <a:pt x="3534" y="5138"/>
                    <a:pt x="4562" y="3986"/>
                    <a:pt x="4562" y="2582"/>
                  </a:cubicBezTo>
                  <a:cubicBezTo>
                    <a:pt x="4562" y="1153"/>
                    <a:pt x="3534" y="1"/>
                    <a:pt x="2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00;p30">
              <a:extLst>
                <a:ext uri="{FF2B5EF4-FFF2-40B4-BE49-F238E27FC236}">
                  <a16:creationId xmlns:a16="http://schemas.microsoft.com/office/drawing/2014/main" id="{8DC61A88-116E-1B45-87CD-7185CD7ABD59}"/>
                </a:ext>
              </a:extLst>
            </p:cNvPr>
            <p:cNvSpPr/>
            <p:nvPr/>
          </p:nvSpPr>
          <p:spPr>
            <a:xfrm>
              <a:off x="1088214" y="3838707"/>
              <a:ext cx="12589" cy="12575"/>
            </a:xfrm>
            <a:custGeom>
              <a:avLst/>
              <a:gdLst/>
              <a:ahLst/>
              <a:cxnLst/>
              <a:rect l="l" t="t" r="r" b="b"/>
              <a:pathLst>
                <a:path w="1429" h="1429" extrusionOk="0">
                  <a:moveTo>
                    <a:pt x="727" y="0"/>
                  </a:moveTo>
                  <a:cubicBezTo>
                    <a:pt x="326" y="0"/>
                    <a:pt x="0" y="326"/>
                    <a:pt x="0" y="702"/>
                  </a:cubicBezTo>
                  <a:cubicBezTo>
                    <a:pt x="0" y="1103"/>
                    <a:pt x="326" y="1429"/>
                    <a:pt x="727" y="1429"/>
                  </a:cubicBezTo>
                  <a:cubicBezTo>
                    <a:pt x="1103" y="1429"/>
                    <a:pt x="1429" y="1103"/>
                    <a:pt x="1429" y="702"/>
                  </a:cubicBezTo>
                  <a:cubicBezTo>
                    <a:pt x="1429" y="326"/>
                    <a:pt x="1103" y="0"/>
                    <a:pt x="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1;p30">
              <a:extLst>
                <a:ext uri="{FF2B5EF4-FFF2-40B4-BE49-F238E27FC236}">
                  <a16:creationId xmlns:a16="http://schemas.microsoft.com/office/drawing/2014/main" id="{C5AC2DA5-9C2D-A44B-B295-2EE97A44350F}"/>
                </a:ext>
              </a:extLst>
            </p:cNvPr>
            <p:cNvSpPr/>
            <p:nvPr/>
          </p:nvSpPr>
          <p:spPr>
            <a:xfrm>
              <a:off x="910014" y="3832750"/>
              <a:ext cx="40200" cy="45223"/>
            </a:xfrm>
            <a:custGeom>
              <a:avLst/>
              <a:gdLst/>
              <a:ahLst/>
              <a:cxnLst/>
              <a:rect l="l" t="t" r="r" b="b"/>
              <a:pathLst>
                <a:path w="4563" h="5139" extrusionOk="0">
                  <a:moveTo>
                    <a:pt x="2282" y="1"/>
                  </a:moveTo>
                  <a:cubicBezTo>
                    <a:pt x="1028" y="1"/>
                    <a:pt x="1" y="1153"/>
                    <a:pt x="1" y="2582"/>
                  </a:cubicBezTo>
                  <a:cubicBezTo>
                    <a:pt x="1" y="3986"/>
                    <a:pt x="1028" y="5138"/>
                    <a:pt x="2282" y="5138"/>
                  </a:cubicBezTo>
                  <a:cubicBezTo>
                    <a:pt x="3560" y="5138"/>
                    <a:pt x="4562" y="3986"/>
                    <a:pt x="4562" y="2582"/>
                  </a:cubicBezTo>
                  <a:cubicBezTo>
                    <a:pt x="4562" y="1153"/>
                    <a:pt x="3560"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02;p30">
              <a:extLst>
                <a:ext uri="{FF2B5EF4-FFF2-40B4-BE49-F238E27FC236}">
                  <a16:creationId xmlns:a16="http://schemas.microsoft.com/office/drawing/2014/main" id="{8413E2B0-75DE-C942-A295-CFB12919B880}"/>
                </a:ext>
              </a:extLst>
            </p:cNvPr>
            <p:cNvSpPr/>
            <p:nvPr/>
          </p:nvSpPr>
          <p:spPr>
            <a:xfrm>
              <a:off x="917750" y="3838707"/>
              <a:ext cx="12369" cy="12575"/>
            </a:xfrm>
            <a:custGeom>
              <a:avLst/>
              <a:gdLst/>
              <a:ahLst/>
              <a:cxnLst/>
              <a:rect l="l" t="t" r="r" b="b"/>
              <a:pathLst>
                <a:path w="1404" h="1429" extrusionOk="0">
                  <a:moveTo>
                    <a:pt x="702" y="0"/>
                  </a:moveTo>
                  <a:cubicBezTo>
                    <a:pt x="301" y="0"/>
                    <a:pt x="0" y="326"/>
                    <a:pt x="0" y="702"/>
                  </a:cubicBezTo>
                  <a:cubicBezTo>
                    <a:pt x="0" y="1103"/>
                    <a:pt x="301" y="1429"/>
                    <a:pt x="702" y="1429"/>
                  </a:cubicBezTo>
                  <a:cubicBezTo>
                    <a:pt x="1103" y="1429"/>
                    <a:pt x="1404" y="1103"/>
                    <a:pt x="1404" y="702"/>
                  </a:cubicBezTo>
                  <a:cubicBezTo>
                    <a:pt x="1404" y="326"/>
                    <a:pt x="1103" y="0"/>
                    <a:pt x="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03;p30">
              <a:extLst>
                <a:ext uri="{FF2B5EF4-FFF2-40B4-BE49-F238E27FC236}">
                  <a16:creationId xmlns:a16="http://schemas.microsoft.com/office/drawing/2014/main" id="{9790DC93-F8AC-A64E-BE28-CABFEFB75883}"/>
                </a:ext>
              </a:extLst>
            </p:cNvPr>
            <p:cNvSpPr/>
            <p:nvPr/>
          </p:nvSpPr>
          <p:spPr>
            <a:xfrm rot="10800000">
              <a:off x="1056836" y="3761063"/>
              <a:ext cx="86488" cy="35473"/>
            </a:xfrm>
            <a:custGeom>
              <a:avLst/>
              <a:gdLst/>
              <a:ahLst/>
              <a:cxnLst/>
              <a:rect l="l" t="t" r="r" b="b"/>
              <a:pathLst>
                <a:path w="9817" h="4031" extrusionOk="0">
                  <a:moveTo>
                    <a:pt x="501" y="0"/>
                  </a:moveTo>
                  <a:cubicBezTo>
                    <a:pt x="228" y="0"/>
                    <a:pt x="1" y="453"/>
                    <a:pt x="254" y="728"/>
                  </a:cubicBezTo>
                  <a:cubicBezTo>
                    <a:pt x="2063" y="2761"/>
                    <a:pt x="4456" y="4031"/>
                    <a:pt x="6842" y="4031"/>
                  </a:cubicBezTo>
                  <a:cubicBezTo>
                    <a:pt x="7662" y="4031"/>
                    <a:pt x="8482" y="3881"/>
                    <a:pt x="9277" y="3560"/>
                  </a:cubicBezTo>
                  <a:cubicBezTo>
                    <a:pt x="9817" y="3315"/>
                    <a:pt x="9756" y="2155"/>
                    <a:pt x="9164" y="2155"/>
                  </a:cubicBezTo>
                  <a:cubicBezTo>
                    <a:pt x="9152" y="2155"/>
                    <a:pt x="9139" y="2156"/>
                    <a:pt x="9126" y="2157"/>
                  </a:cubicBezTo>
                  <a:cubicBezTo>
                    <a:pt x="8597" y="2200"/>
                    <a:pt x="8080" y="2223"/>
                    <a:pt x="7574" y="2223"/>
                  </a:cubicBezTo>
                  <a:cubicBezTo>
                    <a:pt x="5135" y="2223"/>
                    <a:pt x="2938" y="1670"/>
                    <a:pt x="655" y="51"/>
                  </a:cubicBezTo>
                  <a:cubicBezTo>
                    <a:pt x="604" y="16"/>
                    <a:pt x="552"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04;p30">
              <a:extLst>
                <a:ext uri="{FF2B5EF4-FFF2-40B4-BE49-F238E27FC236}">
                  <a16:creationId xmlns:a16="http://schemas.microsoft.com/office/drawing/2014/main" id="{7C03CA8A-DEE1-514E-8503-BD67F1C395B1}"/>
                </a:ext>
              </a:extLst>
            </p:cNvPr>
            <p:cNvSpPr/>
            <p:nvPr/>
          </p:nvSpPr>
          <p:spPr>
            <a:xfrm rot="10800000">
              <a:off x="890028" y="3761943"/>
              <a:ext cx="86708" cy="35385"/>
            </a:xfrm>
            <a:custGeom>
              <a:avLst/>
              <a:gdLst/>
              <a:ahLst/>
              <a:cxnLst/>
              <a:rect l="l" t="t" r="r" b="b"/>
              <a:pathLst>
                <a:path w="9842" h="4021" extrusionOk="0">
                  <a:moveTo>
                    <a:pt x="9341" y="1"/>
                  </a:moveTo>
                  <a:cubicBezTo>
                    <a:pt x="9290" y="1"/>
                    <a:pt x="9238" y="16"/>
                    <a:pt x="9187" y="52"/>
                  </a:cubicBezTo>
                  <a:cubicBezTo>
                    <a:pt x="6886" y="1683"/>
                    <a:pt x="4672" y="2215"/>
                    <a:pt x="2196" y="2215"/>
                  </a:cubicBezTo>
                  <a:cubicBezTo>
                    <a:pt x="1705" y="2215"/>
                    <a:pt x="1205" y="2194"/>
                    <a:pt x="691" y="2157"/>
                  </a:cubicBezTo>
                  <a:cubicBezTo>
                    <a:pt x="679" y="2156"/>
                    <a:pt x="667" y="2155"/>
                    <a:pt x="655" y="2155"/>
                  </a:cubicBezTo>
                  <a:cubicBezTo>
                    <a:pt x="86" y="2155"/>
                    <a:pt x="1" y="3314"/>
                    <a:pt x="566" y="3535"/>
                  </a:cubicBezTo>
                  <a:cubicBezTo>
                    <a:pt x="1370" y="3866"/>
                    <a:pt x="2199" y="4021"/>
                    <a:pt x="3029" y="4021"/>
                  </a:cubicBezTo>
                  <a:cubicBezTo>
                    <a:pt x="5406" y="4021"/>
                    <a:pt x="7786" y="2753"/>
                    <a:pt x="9588" y="728"/>
                  </a:cubicBezTo>
                  <a:cubicBezTo>
                    <a:pt x="9842" y="454"/>
                    <a:pt x="961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05;p30">
              <a:extLst>
                <a:ext uri="{FF2B5EF4-FFF2-40B4-BE49-F238E27FC236}">
                  <a16:creationId xmlns:a16="http://schemas.microsoft.com/office/drawing/2014/main" id="{FE752CEA-2862-8F4E-BBEF-9571F4E82AB5}"/>
                </a:ext>
              </a:extLst>
            </p:cNvPr>
            <p:cNvSpPr/>
            <p:nvPr/>
          </p:nvSpPr>
          <p:spPr>
            <a:xfrm>
              <a:off x="1190010" y="4205936"/>
              <a:ext cx="23188" cy="119768"/>
            </a:xfrm>
            <a:custGeom>
              <a:avLst/>
              <a:gdLst/>
              <a:ahLst/>
              <a:cxnLst/>
              <a:rect l="l" t="t" r="r" b="b"/>
              <a:pathLst>
                <a:path w="2632" h="13610" extrusionOk="0">
                  <a:moveTo>
                    <a:pt x="0" y="1"/>
                  </a:moveTo>
                  <a:lnTo>
                    <a:pt x="928" y="13610"/>
                  </a:lnTo>
                  <a:cubicBezTo>
                    <a:pt x="1504" y="13334"/>
                    <a:pt x="2081" y="13034"/>
                    <a:pt x="2632" y="1273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6;p30">
              <a:extLst>
                <a:ext uri="{FF2B5EF4-FFF2-40B4-BE49-F238E27FC236}">
                  <a16:creationId xmlns:a16="http://schemas.microsoft.com/office/drawing/2014/main" id="{08687236-F859-1E44-91FB-1E7B6F58C2BE}"/>
                </a:ext>
              </a:extLst>
            </p:cNvPr>
            <p:cNvSpPr/>
            <p:nvPr/>
          </p:nvSpPr>
          <p:spPr>
            <a:xfrm>
              <a:off x="830306" y="4205936"/>
              <a:ext cx="24518" cy="126386"/>
            </a:xfrm>
            <a:custGeom>
              <a:avLst/>
              <a:gdLst/>
              <a:ahLst/>
              <a:cxnLst/>
              <a:rect l="l" t="t" r="r" b="b"/>
              <a:pathLst>
                <a:path w="2783" h="14362" extrusionOk="0">
                  <a:moveTo>
                    <a:pt x="2782" y="1"/>
                  </a:moveTo>
                  <a:lnTo>
                    <a:pt x="0" y="13485"/>
                  </a:lnTo>
                  <a:cubicBezTo>
                    <a:pt x="602" y="13785"/>
                    <a:pt x="1203" y="14086"/>
                    <a:pt x="1830" y="14362"/>
                  </a:cubicBezTo>
                  <a:lnTo>
                    <a:pt x="2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7;p30">
              <a:extLst>
                <a:ext uri="{FF2B5EF4-FFF2-40B4-BE49-F238E27FC236}">
                  <a16:creationId xmlns:a16="http://schemas.microsoft.com/office/drawing/2014/main" id="{B3F4FFAA-6251-0B49-9A0F-839E2BB40BE9}"/>
                </a:ext>
              </a:extLst>
            </p:cNvPr>
            <p:cNvSpPr/>
            <p:nvPr/>
          </p:nvSpPr>
          <p:spPr>
            <a:xfrm rot="10800000">
              <a:off x="984888" y="3934370"/>
              <a:ext cx="65361" cy="23373"/>
            </a:xfrm>
            <a:custGeom>
              <a:avLst/>
              <a:gdLst/>
              <a:ahLst/>
              <a:cxnLst/>
              <a:rect l="l" t="t" r="r" b="b"/>
              <a:pathLst>
                <a:path w="7419" h="2656" extrusionOk="0">
                  <a:moveTo>
                    <a:pt x="154" y="1"/>
                  </a:moveTo>
                  <a:cubicBezTo>
                    <a:pt x="53" y="1"/>
                    <a:pt x="0" y="65"/>
                    <a:pt x="0" y="225"/>
                  </a:cubicBezTo>
                  <a:cubicBezTo>
                    <a:pt x="0" y="1077"/>
                    <a:pt x="677" y="2656"/>
                    <a:pt x="3710" y="2656"/>
                  </a:cubicBezTo>
                  <a:cubicBezTo>
                    <a:pt x="6767" y="2656"/>
                    <a:pt x="7419" y="1077"/>
                    <a:pt x="7419" y="225"/>
                  </a:cubicBezTo>
                  <a:cubicBezTo>
                    <a:pt x="7419" y="65"/>
                    <a:pt x="7368" y="1"/>
                    <a:pt x="7268" y="1"/>
                  </a:cubicBezTo>
                  <a:cubicBezTo>
                    <a:pt x="6851" y="1"/>
                    <a:pt x="5591" y="1127"/>
                    <a:pt x="3710" y="1127"/>
                  </a:cubicBezTo>
                  <a:cubicBezTo>
                    <a:pt x="1849" y="1127"/>
                    <a:pt x="576"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814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D235-A9DA-7B4B-AC6A-E708191C3F26}"/>
              </a:ext>
            </a:extLst>
          </p:cNvPr>
          <p:cNvSpPr>
            <a:spLocks noGrp="1"/>
          </p:cNvSpPr>
          <p:nvPr>
            <p:ph type="title"/>
          </p:nvPr>
        </p:nvSpPr>
        <p:spPr>
          <a:xfrm>
            <a:off x="457200" y="303898"/>
            <a:ext cx="8229600" cy="572700"/>
          </a:xfrm>
        </p:spPr>
        <p:txBody>
          <a:bodyPr/>
          <a:lstStyle/>
          <a:p>
            <a:r>
              <a:rPr lang="en-US" sz="3200" dirty="0"/>
              <a:t>How do we improve the overall member experience???</a:t>
            </a:r>
          </a:p>
        </p:txBody>
      </p:sp>
      <p:pic>
        <p:nvPicPr>
          <p:cNvPr id="6" name="Graphic 5" descr="Confused person with solid fill">
            <a:extLst>
              <a:ext uri="{FF2B5EF4-FFF2-40B4-BE49-F238E27FC236}">
                <a16:creationId xmlns:a16="http://schemas.microsoft.com/office/drawing/2014/main" id="{DDDAC590-6ED3-024A-988C-35C083EAB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4394" y="1356813"/>
            <a:ext cx="3375212" cy="3375212"/>
          </a:xfrm>
          <a:prstGeom prst="rect">
            <a:avLst/>
          </a:prstGeom>
        </p:spPr>
      </p:pic>
    </p:spTree>
    <p:extLst>
      <p:ext uri="{BB962C8B-B14F-4D97-AF65-F5344CB8AC3E}">
        <p14:creationId xmlns:p14="http://schemas.microsoft.com/office/powerpoint/2010/main" val="379952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5D1A-6E2D-DB4B-8242-E862C2F2CDF2}"/>
              </a:ext>
            </a:extLst>
          </p:cNvPr>
          <p:cNvSpPr>
            <a:spLocks noGrp="1"/>
          </p:cNvSpPr>
          <p:nvPr>
            <p:ph type="title"/>
          </p:nvPr>
        </p:nvSpPr>
        <p:spPr>
          <a:xfrm>
            <a:off x="160096" y="411475"/>
            <a:ext cx="8823808" cy="572700"/>
          </a:xfrm>
        </p:spPr>
        <p:txBody>
          <a:bodyPr/>
          <a:lstStyle/>
          <a:p>
            <a:r>
              <a:rPr lang="en-US" dirty="0"/>
              <a:t>Top 3 Correlated Features : </a:t>
            </a:r>
            <a:br>
              <a:rPr lang="en-US" dirty="0"/>
            </a:br>
            <a:r>
              <a:rPr lang="en-US" dirty="0"/>
              <a:t>“In-Clinic Hours Remaining” and “Actual Leave Time” have the strongest relationships</a:t>
            </a:r>
            <a:br>
              <a:rPr lang="en-US" dirty="0"/>
            </a:br>
            <a:r>
              <a:rPr lang="en-US" dirty="0"/>
              <a:t> </a:t>
            </a:r>
          </a:p>
        </p:txBody>
      </p:sp>
      <p:graphicFrame>
        <p:nvGraphicFramePr>
          <p:cNvPr id="8" name="Table 48">
            <a:extLst>
              <a:ext uri="{FF2B5EF4-FFF2-40B4-BE49-F238E27FC236}">
                <a16:creationId xmlns:a16="http://schemas.microsoft.com/office/drawing/2014/main" id="{9683D29D-A2D5-D24A-BCDB-CF90734DFAAB}"/>
              </a:ext>
            </a:extLst>
          </p:cNvPr>
          <p:cNvGraphicFramePr>
            <a:graphicFrameLocks noGrp="1"/>
          </p:cNvGraphicFramePr>
          <p:nvPr>
            <p:extLst>
              <p:ext uri="{D42A27DB-BD31-4B8C-83A1-F6EECF244321}">
                <p14:modId xmlns:p14="http://schemas.microsoft.com/office/powerpoint/2010/main" val="2231783001"/>
              </p:ext>
            </p:extLst>
          </p:nvPr>
        </p:nvGraphicFramePr>
        <p:xfrm>
          <a:off x="6133133" y="1907343"/>
          <a:ext cx="2850771" cy="1818264"/>
        </p:xfrm>
        <a:graphic>
          <a:graphicData uri="http://schemas.openxmlformats.org/drawingml/2006/table">
            <a:tbl>
              <a:tblPr firstRow="1" bandRow="1">
                <a:tableStyleId>{5C22544A-7EE6-4342-B048-85BDC9FD1C3A}</a:tableStyleId>
              </a:tblPr>
              <a:tblGrid>
                <a:gridCol w="2850771">
                  <a:extLst>
                    <a:ext uri="{9D8B030D-6E8A-4147-A177-3AD203B41FA5}">
                      <a16:colId xmlns:a16="http://schemas.microsoft.com/office/drawing/2014/main" val="534139294"/>
                    </a:ext>
                  </a:extLst>
                </a:gridCol>
              </a:tblGrid>
              <a:tr h="487128">
                <a:tc>
                  <a:txBody>
                    <a:bodyPr/>
                    <a:lstStyle/>
                    <a:p>
                      <a:pPr algn="ctr"/>
                      <a:r>
                        <a:rPr lang="en-US" sz="1200" dirty="0"/>
                        <a:t>My Physician</a:t>
                      </a:r>
                    </a:p>
                  </a:txBody>
                  <a:tcPr/>
                </a:tc>
                <a:extLst>
                  <a:ext uri="{0D108BD9-81ED-4DB2-BD59-A6C34878D82A}">
                    <a16:rowId xmlns:a16="http://schemas.microsoft.com/office/drawing/2014/main" val="4271315242"/>
                  </a:ext>
                </a:extLst>
              </a:tr>
              <a:tr h="456506">
                <a:tc>
                  <a:txBody>
                    <a:bodyPr/>
                    <a:lstStyle/>
                    <a:p>
                      <a:pPr algn="l"/>
                      <a:r>
                        <a:rPr lang="en-US" sz="1200" b="0" u="none" dirty="0">
                          <a:highlight>
                            <a:srgbClr val="FFFF00"/>
                          </a:highlight>
                        </a:rPr>
                        <a:t>1.  </a:t>
                      </a:r>
                      <a:r>
                        <a:rPr lang="en-US" sz="1200" b="0" u="sng" dirty="0">
                          <a:highlight>
                            <a:srgbClr val="FFFF00"/>
                          </a:highlight>
                        </a:rPr>
                        <a:t>In-Clinic Hours Remaining (-)</a:t>
                      </a:r>
                      <a:endParaRPr lang="en-US" sz="1200" u="sng" dirty="0">
                        <a:highlight>
                          <a:srgbClr val="FFFF00"/>
                        </a:highlight>
                      </a:endParaRPr>
                    </a:p>
                  </a:txBody>
                  <a:tcPr/>
                </a:tc>
                <a:extLst>
                  <a:ext uri="{0D108BD9-81ED-4DB2-BD59-A6C34878D82A}">
                    <a16:rowId xmlns:a16="http://schemas.microsoft.com/office/drawing/2014/main" val="1801753055"/>
                  </a:ext>
                </a:extLst>
              </a:tr>
              <a:tr h="387502">
                <a:tc>
                  <a:txBody>
                    <a:bodyPr/>
                    <a:lstStyle/>
                    <a:p>
                      <a:pPr algn="l"/>
                      <a:r>
                        <a:rPr lang="en-US" sz="1200" b="0" u="none" dirty="0"/>
                        <a:t>2.  </a:t>
                      </a:r>
                      <a:r>
                        <a:rPr lang="en-US" sz="1200" u="sng" dirty="0"/>
                        <a:t>Appointments Available (-)</a:t>
                      </a:r>
                      <a:endParaRPr lang="en-US" sz="1200" dirty="0"/>
                    </a:p>
                  </a:txBody>
                  <a:tcPr/>
                </a:tc>
                <a:extLst>
                  <a:ext uri="{0D108BD9-81ED-4DB2-BD59-A6C34878D82A}">
                    <a16:rowId xmlns:a16="http://schemas.microsoft.com/office/drawing/2014/main" val="2071869058"/>
                  </a:ext>
                </a:extLst>
              </a:tr>
              <a:tr h="487128">
                <a:tc>
                  <a:txBody>
                    <a:bodyPr/>
                    <a:lstStyle/>
                    <a:p>
                      <a:pPr algn="l"/>
                      <a:r>
                        <a:rPr lang="en-US" sz="1200" b="0" u="none" dirty="0"/>
                        <a:t>3.  </a:t>
                      </a:r>
                      <a:r>
                        <a:rPr lang="en-US" sz="1200" u="sng" dirty="0"/>
                        <a:t>Ratio of Patients Seen/Assigned (+)</a:t>
                      </a:r>
                      <a:endParaRPr lang="en-US" sz="1200" dirty="0"/>
                    </a:p>
                  </a:txBody>
                  <a:tcPr/>
                </a:tc>
                <a:extLst>
                  <a:ext uri="{0D108BD9-81ED-4DB2-BD59-A6C34878D82A}">
                    <a16:rowId xmlns:a16="http://schemas.microsoft.com/office/drawing/2014/main" val="3094084119"/>
                  </a:ext>
                </a:extLst>
              </a:tr>
            </a:tbl>
          </a:graphicData>
        </a:graphic>
      </p:graphicFrame>
      <p:graphicFrame>
        <p:nvGraphicFramePr>
          <p:cNvPr id="9" name="Table 48">
            <a:extLst>
              <a:ext uri="{FF2B5EF4-FFF2-40B4-BE49-F238E27FC236}">
                <a16:creationId xmlns:a16="http://schemas.microsoft.com/office/drawing/2014/main" id="{E91FE94E-B277-3147-9EF9-3C90CFB1488D}"/>
              </a:ext>
            </a:extLst>
          </p:cNvPr>
          <p:cNvGraphicFramePr>
            <a:graphicFrameLocks noGrp="1"/>
          </p:cNvGraphicFramePr>
          <p:nvPr>
            <p:extLst>
              <p:ext uri="{D42A27DB-BD31-4B8C-83A1-F6EECF244321}">
                <p14:modId xmlns:p14="http://schemas.microsoft.com/office/powerpoint/2010/main" val="1179508392"/>
              </p:ext>
            </p:extLst>
          </p:nvPr>
        </p:nvGraphicFramePr>
        <p:xfrm>
          <a:off x="3146615" y="1907343"/>
          <a:ext cx="2850770" cy="1818264"/>
        </p:xfrm>
        <a:graphic>
          <a:graphicData uri="http://schemas.openxmlformats.org/drawingml/2006/table">
            <a:tbl>
              <a:tblPr firstRow="1" bandRow="1">
                <a:tableStyleId>{5C22544A-7EE6-4342-B048-85BDC9FD1C3A}</a:tableStyleId>
              </a:tblPr>
              <a:tblGrid>
                <a:gridCol w="2850770">
                  <a:extLst>
                    <a:ext uri="{9D8B030D-6E8A-4147-A177-3AD203B41FA5}">
                      <a16:colId xmlns:a16="http://schemas.microsoft.com/office/drawing/2014/main" val="534139294"/>
                    </a:ext>
                  </a:extLst>
                </a:gridCol>
              </a:tblGrid>
              <a:tr h="487128">
                <a:tc>
                  <a:txBody>
                    <a:bodyPr/>
                    <a:lstStyle/>
                    <a:p>
                      <a:pPr algn="ctr"/>
                      <a:r>
                        <a:rPr lang="en-US" sz="1200" dirty="0"/>
                        <a:t>My Convenience</a:t>
                      </a:r>
                    </a:p>
                  </a:txBody>
                  <a:tcPr/>
                </a:tc>
                <a:extLst>
                  <a:ext uri="{0D108BD9-81ED-4DB2-BD59-A6C34878D82A}">
                    <a16:rowId xmlns:a16="http://schemas.microsoft.com/office/drawing/2014/main" val="4271315242"/>
                  </a:ext>
                </a:extLst>
              </a:tr>
              <a:tr h="456506">
                <a:tc>
                  <a:txBody>
                    <a:bodyPr/>
                    <a:lstStyle/>
                    <a:p>
                      <a:r>
                        <a:rPr lang="en-US" sz="1200" b="0" u="none" dirty="0">
                          <a:highlight>
                            <a:srgbClr val="FFFF00"/>
                          </a:highlight>
                        </a:rPr>
                        <a:t>1.  </a:t>
                      </a:r>
                      <a:r>
                        <a:rPr lang="en-US" sz="1200" b="0" u="sng" dirty="0">
                          <a:highlight>
                            <a:srgbClr val="FFFF00"/>
                          </a:highlight>
                        </a:rPr>
                        <a:t>Actual Leave Time (-)</a:t>
                      </a:r>
                      <a:endParaRPr lang="en-US" sz="1200" u="sng" dirty="0">
                        <a:highlight>
                          <a:srgbClr val="FFFF00"/>
                        </a:highlight>
                      </a:endParaRPr>
                    </a:p>
                  </a:txBody>
                  <a:tcPr/>
                </a:tc>
                <a:extLst>
                  <a:ext uri="{0D108BD9-81ED-4DB2-BD59-A6C34878D82A}">
                    <a16:rowId xmlns:a16="http://schemas.microsoft.com/office/drawing/2014/main" val="1801753055"/>
                  </a:ext>
                </a:extLst>
              </a:tr>
              <a:tr h="387502">
                <a:tc>
                  <a:txBody>
                    <a:bodyPr/>
                    <a:lstStyle/>
                    <a:p>
                      <a:pPr algn="l"/>
                      <a:r>
                        <a:rPr lang="en-US" sz="1200" b="0" u="none" dirty="0"/>
                        <a:t>2.  </a:t>
                      </a:r>
                      <a:r>
                        <a:rPr lang="en-US" sz="1200" u="sng" dirty="0"/>
                        <a:t>Appointments Available (-)</a:t>
                      </a:r>
                      <a:endParaRPr lang="en-US" sz="1200" dirty="0"/>
                    </a:p>
                  </a:txBody>
                  <a:tcPr/>
                </a:tc>
                <a:extLst>
                  <a:ext uri="{0D108BD9-81ED-4DB2-BD59-A6C34878D82A}">
                    <a16:rowId xmlns:a16="http://schemas.microsoft.com/office/drawing/2014/main" val="2071869058"/>
                  </a:ext>
                </a:extLst>
              </a:tr>
              <a:tr h="487128">
                <a:tc>
                  <a:txBody>
                    <a:bodyPr/>
                    <a:lstStyle/>
                    <a:p>
                      <a:r>
                        <a:rPr lang="en-US" sz="1200" b="0" u="none" dirty="0"/>
                        <a:t>3.  </a:t>
                      </a:r>
                      <a:r>
                        <a:rPr lang="en-US" sz="1200" b="0" u="sng" dirty="0"/>
                        <a:t>In-Clinic Hours Remaining (-)</a:t>
                      </a:r>
                      <a:endParaRPr lang="en-US" sz="1200" dirty="0"/>
                    </a:p>
                  </a:txBody>
                  <a:tcPr/>
                </a:tc>
                <a:extLst>
                  <a:ext uri="{0D108BD9-81ED-4DB2-BD59-A6C34878D82A}">
                    <a16:rowId xmlns:a16="http://schemas.microsoft.com/office/drawing/2014/main" val="3094084119"/>
                  </a:ext>
                </a:extLst>
              </a:tr>
            </a:tbl>
          </a:graphicData>
        </a:graphic>
      </p:graphicFrame>
      <p:graphicFrame>
        <p:nvGraphicFramePr>
          <p:cNvPr id="10" name="Table 48">
            <a:extLst>
              <a:ext uri="{FF2B5EF4-FFF2-40B4-BE49-F238E27FC236}">
                <a16:creationId xmlns:a16="http://schemas.microsoft.com/office/drawing/2014/main" id="{F7B68B2F-1516-054C-B0CF-E1D6EA6E6B94}"/>
              </a:ext>
            </a:extLst>
          </p:cNvPr>
          <p:cNvGraphicFramePr>
            <a:graphicFrameLocks noGrp="1"/>
          </p:cNvGraphicFramePr>
          <p:nvPr>
            <p:extLst>
              <p:ext uri="{D42A27DB-BD31-4B8C-83A1-F6EECF244321}">
                <p14:modId xmlns:p14="http://schemas.microsoft.com/office/powerpoint/2010/main" val="3562256487"/>
              </p:ext>
            </p:extLst>
          </p:nvPr>
        </p:nvGraphicFramePr>
        <p:xfrm>
          <a:off x="160096" y="1907343"/>
          <a:ext cx="2850772" cy="1818264"/>
        </p:xfrm>
        <a:graphic>
          <a:graphicData uri="http://schemas.openxmlformats.org/drawingml/2006/table">
            <a:tbl>
              <a:tblPr firstRow="1" bandRow="1">
                <a:tableStyleId>{5C22544A-7EE6-4342-B048-85BDC9FD1C3A}</a:tableStyleId>
              </a:tblPr>
              <a:tblGrid>
                <a:gridCol w="2850772">
                  <a:extLst>
                    <a:ext uri="{9D8B030D-6E8A-4147-A177-3AD203B41FA5}">
                      <a16:colId xmlns:a16="http://schemas.microsoft.com/office/drawing/2014/main" val="534139294"/>
                    </a:ext>
                  </a:extLst>
                </a:gridCol>
              </a:tblGrid>
              <a:tr h="487128">
                <a:tc>
                  <a:txBody>
                    <a:bodyPr/>
                    <a:lstStyle/>
                    <a:p>
                      <a:pPr algn="ctr"/>
                      <a:r>
                        <a:rPr lang="en-US" sz="1200" dirty="0"/>
                        <a:t>My Experience</a:t>
                      </a:r>
                    </a:p>
                  </a:txBody>
                  <a:tcPr/>
                </a:tc>
                <a:extLst>
                  <a:ext uri="{0D108BD9-81ED-4DB2-BD59-A6C34878D82A}">
                    <a16:rowId xmlns:a16="http://schemas.microsoft.com/office/drawing/2014/main" val="4271315242"/>
                  </a:ext>
                </a:extLst>
              </a:tr>
              <a:tr h="456506">
                <a:tc>
                  <a:txBody>
                    <a:bodyPr/>
                    <a:lstStyle/>
                    <a:p>
                      <a:r>
                        <a:rPr lang="en-US" sz="1200" b="0" u="none" dirty="0">
                          <a:highlight>
                            <a:srgbClr val="FFFF00"/>
                          </a:highlight>
                        </a:rPr>
                        <a:t>1.  </a:t>
                      </a:r>
                      <a:r>
                        <a:rPr lang="en-US" sz="1200" b="0" u="sng" dirty="0">
                          <a:highlight>
                            <a:srgbClr val="FFFF00"/>
                          </a:highlight>
                        </a:rPr>
                        <a:t>In-Clinic Hours Remaining (-)</a:t>
                      </a:r>
                      <a:endParaRPr lang="en-US" sz="1200" u="sng" dirty="0">
                        <a:highlight>
                          <a:srgbClr val="FFFF00"/>
                        </a:highlight>
                      </a:endParaRPr>
                    </a:p>
                  </a:txBody>
                  <a:tcPr/>
                </a:tc>
                <a:extLst>
                  <a:ext uri="{0D108BD9-81ED-4DB2-BD59-A6C34878D82A}">
                    <a16:rowId xmlns:a16="http://schemas.microsoft.com/office/drawing/2014/main" val="1801753055"/>
                  </a:ext>
                </a:extLst>
              </a:tr>
              <a:tr h="387502">
                <a:tc>
                  <a:txBody>
                    <a:bodyPr/>
                    <a:lstStyle/>
                    <a:p>
                      <a:pPr algn="l"/>
                      <a:r>
                        <a:rPr lang="en-US" sz="1200" b="0" u="none" dirty="0"/>
                        <a:t>2.  </a:t>
                      </a:r>
                      <a:r>
                        <a:rPr lang="en-US" sz="1200" u="sng" dirty="0"/>
                        <a:t>Appointments Available (-)</a:t>
                      </a:r>
                      <a:endParaRPr lang="en-US" sz="1200" dirty="0"/>
                    </a:p>
                  </a:txBody>
                  <a:tcPr/>
                </a:tc>
                <a:extLst>
                  <a:ext uri="{0D108BD9-81ED-4DB2-BD59-A6C34878D82A}">
                    <a16:rowId xmlns:a16="http://schemas.microsoft.com/office/drawing/2014/main" val="2071869058"/>
                  </a:ext>
                </a:extLst>
              </a:tr>
              <a:tr h="487128">
                <a:tc>
                  <a:txBody>
                    <a:bodyPr/>
                    <a:lstStyle/>
                    <a:p>
                      <a:r>
                        <a:rPr lang="en-US" sz="1200" b="0" u="none" dirty="0"/>
                        <a:t>3.  </a:t>
                      </a:r>
                      <a:r>
                        <a:rPr lang="en-US" sz="1200" u="sng" dirty="0"/>
                        <a:t>Ratio of Patients Seen/Assigned (+)</a:t>
                      </a:r>
                      <a:endParaRPr lang="en-US" sz="1200" dirty="0"/>
                    </a:p>
                  </a:txBody>
                  <a:tcPr/>
                </a:tc>
                <a:extLst>
                  <a:ext uri="{0D108BD9-81ED-4DB2-BD59-A6C34878D82A}">
                    <a16:rowId xmlns:a16="http://schemas.microsoft.com/office/drawing/2014/main" val="3094084119"/>
                  </a:ext>
                </a:extLst>
              </a:tr>
            </a:tbl>
          </a:graphicData>
        </a:graphic>
      </p:graphicFrame>
    </p:spTree>
    <p:extLst>
      <p:ext uri="{BB962C8B-B14F-4D97-AF65-F5344CB8AC3E}">
        <p14:creationId xmlns:p14="http://schemas.microsoft.com/office/powerpoint/2010/main" val="367762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5D34-6784-6C48-B45E-419FD1B09D02}"/>
              </a:ext>
            </a:extLst>
          </p:cNvPr>
          <p:cNvSpPr>
            <a:spLocks noGrp="1"/>
          </p:cNvSpPr>
          <p:nvPr>
            <p:ph type="title"/>
          </p:nvPr>
        </p:nvSpPr>
        <p:spPr/>
        <p:txBody>
          <a:bodyPr/>
          <a:lstStyle/>
          <a:p>
            <a:r>
              <a:rPr lang="en-US" dirty="0"/>
              <a:t>Central Valley: "My Experience" Monthly Distribution </a:t>
            </a:r>
            <a:br>
              <a:rPr lang="en-US" dirty="0"/>
            </a:br>
            <a:endParaRPr lang="en-US" dirty="0"/>
          </a:p>
        </p:txBody>
      </p:sp>
      <p:graphicFrame>
        <p:nvGraphicFramePr>
          <p:cNvPr id="3" name="Chart 2">
            <a:extLst>
              <a:ext uri="{FF2B5EF4-FFF2-40B4-BE49-F238E27FC236}">
                <a16:creationId xmlns:a16="http://schemas.microsoft.com/office/drawing/2014/main" id="{DABA6FD8-6138-7E46-BAC6-7AC56C349048}"/>
              </a:ext>
            </a:extLst>
          </p:cNvPr>
          <p:cNvGraphicFramePr>
            <a:graphicFrameLocks/>
          </p:cNvGraphicFramePr>
          <p:nvPr>
            <p:extLst>
              <p:ext uri="{D42A27DB-BD31-4B8C-83A1-F6EECF244321}">
                <p14:modId xmlns:p14="http://schemas.microsoft.com/office/powerpoint/2010/main" val="3842871717"/>
              </p:ext>
            </p:extLst>
          </p:nvPr>
        </p:nvGraphicFramePr>
        <p:xfrm>
          <a:off x="841433" y="984175"/>
          <a:ext cx="7461134" cy="41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997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87C8-6C10-F543-9D02-0769EA6770E7}"/>
              </a:ext>
            </a:extLst>
          </p:cNvPr>
          <p:cNvSpPr>
            <a:spLocks noGrp="1"/>
          </p:cNvSpPr>
          <p:nvPr>
            <p:ph type="title"/>
          </p:nvPr>
        </p:nvSpPr>
        <p:spPr/>
        <p:txBody>
          <a:bodyPr/>
          <a:lstStyle/>
          <a:p>
            <a:r>
              <a:rPr lang="en-US" dirty="0"/>
              <a:t>Central Valley: "My Convenience" Monthly Distribution </a:t>
            </a:r>
            <a:br>
              <a:rPr lang="en-US" dirty="0"/>
            </a:br>
            <a:endParaRPr lang="en-US" dirty="0"/>
          </a:p>
        </p:txBody>
      </p:sp>
      <p:graphicFrame>
        <p:nvGraphicFramePr>
          <p:cNvPr id="3" name="Chart 2">
            <a:extLst>
              <a:ext uri="{FF2B5EF4-FFF2-40B4-BE49-F238E27FC236}">
                <a16:creationId xmlns:a16="http://schemas.microsoft.com/office/drawing/2014/main" id="{7850D6A1-48D5-E84A-9184-D1600496F6C8}"/>
              </a:ext>
            </a:extLst>
          </p:cNvPr>
          <p:cNvGraphicFramePr>
            <a:graphicFrameLocks/>
          </p:cNvGraphicFramePr>
          <p:nvPr>
            <p:extLst>
              <p:ext uri="{D42A27DB-BD31-4B8C-83A1-F6EECF244321}">
                <p14:modId xmlns:p14="http://schemas.microsoft.com/office/powerpoint/2010/main" val="1512432250"/>
              </p:ext>
            </p:extLst>
          </p:nvPr>
        </p:nvGraphicFramePr>
        <p:xfrm>
          <a:off x="756877" y="822193"/>
          <a:ext cx="7630245" cy="44148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455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53ED-99DE-0942-947D-D050A6FF3EF1}"/>
              </a:ext>
            </a:extLst>
          </p:cNvPr>
          <p:cNvSpPr>
            <a:spLocks noGrp="1"/>
          </p:cNvSpPr>
          <p:nvPr>
            <p:ph type="title"/>
          </p:nvPr>
        </p:nvSpPr>
        <p:spPr/>
        <p:txBody>
          <a:bodyPr/>
          <a:lstStyle/>
          <a:p>
            <a:r>
              <a:rPr lang="en-US" dirty="0"/>
              <a:t>Central Valley: "My Physician" Monthly Distribution </a:t>
            </a:r>
            <a:br>
              <a:rPr lang="en-US" dirty="0"/>
            </a:br>
            <a:endParaRPr lang="en-US" dirty="0"/>
          </a:p>
        </p:txBody>
      </p:sp>
      <p:graphicFrame>
        <p:nvGraphicFramePr>
          <p:cNvPr id="3" name="Chart 2">
            <a:extLst>
              <a:ext uri="{FF2B5EF4-FFF2-40B4-BE49-F238E27FC236}">
                <a16:creationId xmlns:a16="http://schemas.microsoft.com/office/drawing/2014/main" id="{7BCB6B63-BDAA-0647-A464-4AF1FBD595D7}"/>
              </a:ext>
            </a:extLst>
          </p:cNvPr>
          <p:cNvGraphicFramePr>
            <a:graphicFrameLocks/>
          </p:cNvGraphicFramePr>
          <p:nvPr>
            <p:extLst>
              <p:ext uri="{D42A27DB-BD31-4B8C-83A1-F6EECF244321}">
                <p14:modId xmlns:p14="http://schemas.microsoft.com/office/powerpoint/2010/main" val="2663273105"/>
              </p:ext>
            </p:extLst>
          </p:nvPr>
        </p:nvGraphicFramePr>
        <p:xfrm>
          <a:off x="798811" y="897146"/>
          <a:ext cx="7546378" cy="4246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05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9"/>
          <p:cNvGrpSpPr/>
          <p:nvPr/>
        </p:nvGrpSpPr>
        <p:grpSpPr>
          <a:xfrm rot="-2389">
            <a:off x="1016030" y="108823"/>
            <a:ext cx="7228097" cy="6049664"/>
            <a:chOff x="1932375" y="1004500"/>
            <a:chExt cx="2541850" cy="3635125"/>
          </a:xfrm>
        </p:grpSpPr>
        <p:sp>
          <p:nvSpPr>
            <p:cNvPr id="1043" name="Google Shape;1043;p29"/>
            <p:cNvSpPr/>
            <p:nvPr/>
          </p:nvSpPr>
          <p:spPr>
            <a:xfrm>
              <a:off x="1932375" y="1054525"/>
              <a:ext cx="2541850" cy="3585100"/>
            </a:xfrm>
            <a:custGeom>
              <a:avLst/>
              <a:gdLst/>
              <a:ahLst/>
              <a:cxnLst/>
              <a:rect l="l" t="t" r="r" b="b"/>
              <a:pathLst>
                <a:path w="101674" h="143404" extrusionOk="0">
                  <a:moveTo>
                    <a:pt x="3603" y="1"/>
                  </a:moveTo>
                  <a:cubicBezTo>
                    <a:pt x="1635" y="1"/>
                    <a:pt x="1" y="1602"/>
                    <a:pt x="1" y="3570"/>
                  </a:cubicBezTo>
                  <a:lnTo>
                    <a:pt x="1" y="139834"/>
                  </a:lnTo>
                  <a:cubicBezTo>
                    <a:pt x="1" y="140835"/>
                    <a:pt x="435" y="141769"/>
                    <a:pt x="1135" y="142403"/>
                  </a:cubicBezTo>
                  <a:cubicBezTo>
                    <a:pt x="1769" y="143036"/>
                    <a:pt x="2636" y="143403"/>
                    <a:pt x="3603" y="143403"/>
                  </a:cubicBezTo>
                  <a:lnTo>
                    <a:pt x="98071" y="143403"/>
                  </a:lnTo>
                  <a:cubicBezTo>
                    <a:pt x="100039" y="143403"/>
                    <a:pt x="101673" y="141802"/>
                    <a:pt x="101673" y="139834"/>
                  </a:cubicBezTo>
                  <a:lnTo>
                    <a:pt x="101673" y="3570"/>
                  </a:lnTo>
                  <a:cubicBezTo>
                    <a:pt x="101673" y="2436"/>
                    <a:pt x="101140" y="1468"/>
                    <a:pt x="100339" y="801"/>
                  </a:cubicBezTo>
                  <a:cubicBezTo>
                    <a:pt x="99739" y="301"/>
                    <a:pt x="98938" y="1"/>
                    <a:pt x="9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1960750" y="1074550"/>
              <a:ext cx="2513475" cy="3565075"/>
            </a:xfrm>
            <a:custGeom>
              <a:avLst/>
              <a:gdLst/>
              <a:ahLst/>
              <a:cxnLst/>
              <a:rect l="l" t="t" r="r" b="b"/>
              <a:pathLst>
                <a:path w="100539" h="142603" extrusionOk="0">
                  <a:moveTo>
                    <a:pt x="99204" y="0"/>
                  </a:moveTo>
                  <a:lnTo>
                    <a:pt x="0" y="141602"/>
                  </a:lnTo>
                  <a:cubicBezTo>
                    <a:pt x="634" y="142235"/>
                    <a:pt x="1501" y="142602"/>
                    <a:pt x="2468" y="142602"/>
                  </a:cubicBezTo>
                  <a:lnTo>
                    <a:pt x="96936" y="142602"/>
                  </a:lnTo>
                  <a:cubicBezTo>
                    <a:pt x="98904" y="142602"/>
                    <a:pt x="100538" y="141001"/>
                    <a:pt x="100538" y="139033"/>
                  </a:cubicBezTo>
                  <a:lnTo>
                    <a:pt x="100538" y="2769"/>
                  </a:lnTo>
                  <a:cubicBezTo>
                    <a:pt x="100538" y="1635"/>
                    <a:pt x="100005" y="667"/>
                    <a:pt x="99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515300" y="1164600"/>
              <a:ext cx="1376000" cy="317750"/>
            </a:xfrm>
            <a:custGeom>
              <a:avLst/>
              <a:gdLst/>
              <a:ahLst/>
              <a:cxnLst/>
              <a:rect l="l" t="t" r="r" b="b"/>
              <a:pathLst>
                <a:path w="55040" h="12710" extrusionOk="0">
                  <a:moveTo>
                    <a:pt x="1" y="1"/>
                  </a:moveTo>
                  <a:lnTo>
                    <a:pt x="1" y="12710"/>
                  </a:lnTo>
                  <a:lnTo>
                    <a:pt x="55040" y="12710"/>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515300" y="1164600"/>
              <a:ext cx="1376000" cy="75925"/>
            </a:xfrm>
            <a:custGeom>
              <a:avLst/>
              <a:gdLst/>
              <a:ahLst/>
              <a:cxnLst/>
              <a:rect l="l" t="t" r="r" b="b"/>
              <a:pathLst>
                <a:path w="55040" h="3037" extrusionOk="0">
                  <a:moveTo>
                    <a:pt x="1" y="1"/>
                  </a:moveTo>
                  <a:lnTo>
                    <a:pt x="1" y="1635"/>
                  </a:lnTo>
                  <a:lnTo>
                    <a:pt x="55040" y="3036"/>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091675" y="1256350"/>
              <a:ext cx="2223275" cy="3173125"/>
            </a:xfrm>
            <a:custGeom>
              <a:avLst/>
              <a:gdLst/>
              <a:ahLst/>
              <a:cxnLst/>
              <a:rect l="l" t="t" r="r" b="b"/>
              <a:pathLst>
                <a:path w="88931" h="126925" extrusionOk="0">
                  <a:moveTo>
                    <a:pt x="0" y="0"/>
                  </a:moveTo>
                  <a:lnTo>
                    <a:pt x="0" y="126924"/>
                  </a:lnTo>
                  <a:lnTo>
                    <a:pt x="88930" y="126924"/>
                  </a:lnTo>
                  <a:lnTo>
                    <a:pt x="88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2795500" y="1004500"/>
              <a:ext cx="815600" cy="115100"/>
            </a:xfrm>
            <a:custGeom>
              <a:avLst/>
              <a:gdLst/>
              <a:ahLst/>
              <a:cxnLst/>
              <a:rect l="l" t="t" r="r" b="b"/>
              <a:pathLst>
                <a:path w="32624" h="4604" extrusionOk="0">
                  <a:moveTo>
                    <a:pt x="4037" y="0"/>
                  </a:moveTo>
                  <a:cubicBezTo>
                    <a:pt x="2169" y="0"/>
                    <a:pt x="601" y="1068"/>
                    <a:pt x="134" y="2569"/>
                  </a:cubicBezTo>
                  <a:cubicBezTo>
                    <a:pt x="34" y="2836"/>
                    <a:pt x="1" y="3136"/>
                    <a:pt x="1" y="3436"/>
                  </a:cubicBezTo>
                  <a:cubicBezTo>
                    <a:pt x="1" y="3870"/>
                    <a:pt x="67" y="4237"/>
                    <a:pt x="234" y="4604"/>
                  </a:cubicBezTo>
                  <a:lnTo>
                    <a:pt x="32390" y="4604"/>
                  </a:lnTo>
                  <a:cubicBezTo>
                    <a:pt x="32557" y="4237"/>
                    <a:pt x="32624" y="3870"/>
                    <a:pt x="32624" y="3436"/>
                  </a:cubicBezTo>
                  <a:cubicBezTo>
                    <a:pt x="32624" y="3136"/>
                    <a:pt x="32590" y="2836"/>
                    <a:pt x="32490" y="2569"/>
                  </a:cubicBezTo>
                  <a:cubicBezTo>
                    <a:pt x="32023" y="1068"/>
                    <a:pt x="30422" y="0"/>
                    <a:pt x="28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2795500" y="1068700"/>
              <a:ext cx="815600" cy="50900"/>
            </a:xfrm>
            <a:custGeom>
              <a:avLst/>
              <a:gdLst/>
              <a:ahLst/>
              <a:cxnLst/>
              <a:rect l="l" t="t" r="r" b="b"/>
              <a:pathLst>
                <a:path w="32624" h="2036" extrusionOk="0">
                  <a:moveTo>
                    <a:pt x="134" y="1"/>
                  </a:moveTo>
                  <a:cubicBezTo>
                    <a:pt x="34" y="268"/>
                    <a:pt x="1" y="568"/>
                    <a:pt x="1" y="868"/>
                  </a:cubicBezTo>
                  <a:cubicBezTo>
                    <a:pt x="1" y="1302"/>
                    <a:pt x="67" y="1669"/>
                    <a:pt x="234" y="2036"/>
                  </a:cubicBezTo>
                  <a:lnTo>
                    <a:pt x="32390" y="2036"/>
                  </a:lnTo>
                  <a:cubicBezTo>
                    <a:pt x="32557" y="1669"/>
                    <a:pt x="32624" y="1302"/>
                    <a:pt x="32624" y="868"/>
                  </a:cubicBezTo>
                  <a:cubicBezTo>
                    <a:pt x="32624" y="568"/>
                    <a:pt x="32590" y="268"/>
                    <a:pt x="3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2421900" y="1130425"/>
              <a:ext cx="1562800" cy="336100"/>
            </a:xfrm>
            <a:custGeom>
              <a:avLst/>
              <a:gdLst/>
              <a:ahLst/>
              <a:cxnLst/>
              <a:rect l="l" t="t" r="r" b="b"/>
              <a:pathLst>
                <a:path w="62512" h="13444" extrusionOk="0">
                  <a:moveTo>
                    <a:pt x="59676" y="1535"/>
                  </a:moveTo>
                  <a:cubicBezTo>
                    <a:pt x="60410" y="1535"/>
                    <a:pt x="60977" y="2102"/>
                    <a:pt x="60977" y="2836"/>
                  </a:cubicBezTo>
                  <a:lnTo>
                    <a:pt x="60977" y="10574"/>
                  </a:lnTo>
                  <a:cubicBezTo>
                    <a:pt x="60977" y="11308"/>
                    <a:pt x="60410" y="11875"/>
                    <a:pt x="59676" y="11875"/>
                  </a:cubicBezTo>
                  <a:lnTo>
                    <a:pt x="2836" y="11875"/>
                  </a:lnTo>
                  <a:cubicBezTo>
                    <a:pt x="2102" y="11875"/>
                    <a:pt x="1535" y="11308"/>
                    <a:pt x="1535" y="10574"/>
                  </a:cubicBezTo>
                  <a:lnTo>
                    <a:pt x="1535" y="2836"/>
                  </a:lnTo>
                  <a:cubicBezTo>
                    <a:pt x="1535" y="2135"/>
                    <a:pt x="2102" y="1535"/>
                    <a:pt x="2836" y="1535"/>
                  </a:cubicBezTo>
                  <a:close/>
                  <a:moveTo>
                    <a:pt x="2836" y="0"/>
                  </a:moveTo>
                  <a:cubicBezTo>
                    <a:pt x="1268" y="0"/>
                    <a:pt x="1" y="1268"/>
                    <a:pt x="1" y="2836"/>
                  </a:cubicBezTo>
                  <a:lnTo>
                    <a:pt x="1" y="10608"/>
                  </a:lnTo>
                  <a:cubicBezTo>
                    <a:pt x="1" y="12142"/>
                    <a:pt x="1268" y="13443"/>
                    <a:pt x="2836" y="13443"/>
                  </a:cubicBezTo>
                  <a:lnTo>
                    <a:pt x="59676" y="13443"/>
                  </a:lnTo>
                  <a:cubicBezTo>
                    <a:pt x="61244" y="13443"/>
                    <a:pt x="62512" y="12142"/>
                    <a:pt x="62512" y="10608"/>
                  </a:cubicBezTo>
                  <a:lnTo>
                    <a:pt x="62512" y="2836"/>
                  </a:lnTo>
                  <a:cubicBezTo>
                    <a:pt x="62512" y="1268"/>
                    <a:pt x="61244" y="0"/>
                    <a:pt x="59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481950" y="1097050"/>
              <a:ext cx="1443550" cy="102600"/>
            </a:xfrm>
            <a:custGeom>
              <a:avLst/>
              <a:gdLst/>
              <a:ahLst/>
              <a:cxnLst/>
              <a:rect l="l" t="t" r="r" b="b"/>
              <a:pathLst>
                <a:path w="57742" h="4104" extrusionOk="0">
                  <a:moveTo>
                    <a:pt x="1768" y="1"/>
                  </a:moveTo>
                  <a:cubicBezTo>
                    <a:pt x="767" y="1"/>
                    <a:pt x="0" y="802"/>
                    <a:pt x="0" y="1769"/>
                  </a:cubicBezTo>
                  <a:lnTo>
                    <a:pt x="0" y="2569"/>
                  </a:lnTo>
                  <a:cubicBezTo>
                    <a:pt x="0" y="3403"/>
                    <a:pt x="667" y="4104"/>
                    <a:pt x="1535" y="4104"/>
                  </a:cubicBezTo>
                  <a:lnTo>
                    <a:pt x="56174" y="4104"/>
                  </a:lnTo>
                  <a:cubicBezTo>
                    <a:pt x="57041" y="4104"/>
                    <a:pt x="57741" y="3403"/>
                    <a:pt x="57741" y="2569"/>
                  </a:cubicBezTo>
                  <a:lnTo>
                    <a:pt x="57741" y="1769"/>
                  </a:lnTo>
                  <a:cubicBezTo>
                    <a:pt x="57741" y="802"/>
                    <a:pt x="56941" y="1"/>
                    <a:pt x="559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3081550" y="1127075"/>
              <a:ext cx="243525" cy="42575"/>
            </a:xfrm>
            <a:custGeom>
              <a:avLst/>
              <a:gdLst/>
              <a:ahLst/>
              <a:cxnLst/>
              <a:rect l="l" t="t" r="r" b="b"/>
              <a:pathLst>
                <a:path w="9741" h="1703" extrusionOk="0">
                  <a:moveTo>
                    <a:pt x="834" y="1"/>
                  </a:moveTo>
                  <a:cubicBezTo>
                    <a:pt x="367" y="1"/>
                    <a:pt x="0" y="401"/>
                    <a:pt x="0" y="868"/>
                  </a:cubicBezTo>
                  <a:cubicBezTo>
                    <a:pt x="0" y="1335"/>
                    <a:pt x="367" y="1702"/>
                    <a:pt x="834" y="1702"/>
                  </a:cubicBezTo>
                  <a:lnTo>
                    <a:pt x="8906" y="1702"/>
                  </a:lnTo>
                  <a:cubicBezTo>
                    <a:pt x="9373" y="1702"/>
                    <a:pt x="9740" y="1335"/>
                    <a:pt x="9740" y="868"/>
                  </a:cubicBezTo>
                  <a:cubicBezTo>
                    <a:pt x="9740" y="401"/>
                    <a:pt x="9373" y="1"/>
                    <a:pt x="8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832200" y="1401450"/>
              <a:ext cx="742225" cy="95925"/>
            </a:xfrm>
            <a:custGeom>
              <a:avLst/>
              <a:gdLst/>
              <a:ahLst/>
              <a:cxnLst/>
              <a:rect l="l" t="t" r="r" b="b"/>
              <a:pathLst>
                <a:path w="29689" h="3837" extrusionOk="0">
                  <a:moveTo>
                    <a:pt x="1401" y="0"/>
                  </a:moveTo>
                  <a:cubicBezTo>
                    <a:pt x="634" y="0"/>
                    <a:pt x="0" y="634"/>
                    <a:pt x="0" y="1401"/>
                  </a:cubicBezTo>
                  <a:lnTo>
                    <a:pt x="0" y="2435"/>
                  </a:lnTo>
                  <a:cubicBezTo>
                    <a:pt x="0" y="3203"/>
                    <a:pt x="634" y="3836"/>
                    <a:pt x="1401" y="3836"/>
                  </a:cubicBezTo>
                  <a:lnTo>
                    <a:pt x="28287" y="3836"/>
                  </a:lnTo>
                  <a:cubicBezTo>
                    <a:pt x="29054" y="3836"/>
                    <a:pt x="29688" y="3203"/>
                    <a:pt x="29688" y="2435"/>
                  </a:cubicBezTo>
                  <a:lnTo>
                    <a:pt x="29688" y="1401"/>
                  </a:lnTo>
                  <a:cubicBezTo>
                    <a:pt x="29688" y="634"/>
                    <a:pt x="29054" y="0"/>
                    <a:pt x="28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436900" y="1256350"/>
              <a:ext cx="1563650" cy="261875"/>
            </a:xfrm>
            <a:custGeom>
              <a:avLst/>
              <a:gdLst/>
              <a:ahLst/>
              <a:cxnLst/>
              <a:rect l="l" t="t" r="r" b="b"/>
              <a:pathLst>
                <a:path w="62546" h="10475" extrusionOk="0">
                  <a:moveTo>
                    <a:pt x="1" y="0"/>
                  </a:moveTo>
                  <a:lnTo>
                    <a:pt x="1" y="6405"/>
                  </a:lnTo>
                  <a:cubicBezTo>
                    <a:pt x="1" y="7939"/>
                    <a:pt x="1302" y="9240"/>
                    <a:pt x="2836" y="9240"/>
                  </a:cubicBezTo>
                  <a:lnTo>
                    <a:pt x="16446" y="9240"/>
                  </a:lnTo>
                  <a:cubicBezTo>
                    <a:pt x="16513" y="9941"/>
                    <a:pt x="17113" y="10474"/>
                    <a:pt x="17847" y="10474"/>
                  </a:cubicBezTo>
                  <a:lnTo>
                    <a:pt x="44733" y="10474"/>
                  </a:lnTo>
                  <a:cubicBezTo>
                    <a:pt x="45433" y="10474"/>
                    <a:pt x="46034" y="9941"/>
                    <a:pt x="46134" y="9240"/>
                  </a:cubicBezTo>
                  <a:lnTo>
                    <a:pt x="59710" y="9240"/>
                  </a:lnTo>
                  <a:cubicBezTo>
                    <a:pt x="61278" y="9240"/>
                    <a:pt x="62546" y="7939"/>
                    <a:pt x="62546" y="6405"/>
                  </a:cubicBezTo>
                  <a:lnTo>
                    <a:pt x="62546" y="0"/>
                  </a:lnTo>
                  <a:lnTo>
                    <a:pt x="61011" y="0"/>
                  </a:lnTo>
                  <a:lnTo>
                    <a:pt x="61011" y="6405"/>
                  </a:lnTo>
                  <a:cubicBezTo>
                    <a:pt x="61011" y="7105"/>
                    <a:pt x="60444" y="7672"/>
                    <a:pt x="59710" y="7672"/>
                  </a:cubicBezTo>
                  <a:lnTo>
                    <a:pt x="46101" y="7672"/>
                  </a:lnTo>
                  <a:cubicBezTo>
                    <a:pt x="45934" y="7072"/>
                    <a:pt x="45367" y="6638"/>
                    <a:pt x="44733" y="6638"/>
                  </a:cubicBezTo>
                  <a:lnTo>
                    <a:pt x="17847" y="6638"/>
                  </a:lnTo>
                  <a:cubicBezTo>
                    <a:pt x="17180" y="6638"/>
                    <a:pt x="16646" y="7072"/>
                    <a:pt x="16479" y="7672"/>
                  </a:cubicBezTo>
                  <a:lnTo>
                    <a:pt x="2836" y="7672"/>
                  </a:lnTo>
                  <a:cubicBezTo>
                    <a:pt x="2136" y="7672"/>
                    <a:pt x="1569" y="7105"/>
                    <a:pt x="1569" y="6405"/>
                  </a:cubicBezTo>
                  <a:lnTo>
                    <a:pt x="1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139D474A-5BF5-AD4E-A3A1-912FAE4A90F5}"/>
              </a:ext>
            </a:extLst>
          </p:cNvPr>
          <p:cNvSpPr/>
          <p:nvPr/>
        </p:nvSpPr>
        <p:spPr>
          <a:xfrm>
            <a:off x="2560064" y="2284205"/>
            <a:ext cx="5257216" cy="1692771"/>
          </a:xfrm>
          <a:prstGeom prst="rect">
            <a:avLst/>
          </a:prstGeom>
        </p:spPr>
        <p:txBody>
          <a:bodyPr wrap="square">
            <a:spAutoFit/>
          </a:bodyPr>
          <a:lstStyle/>
          <a:p>
            <a:r>
              <a:rPr lang="en-US" sz="1800" dirty="0">
                <a:latin typeface="Roboto" panose="02000000000000000000" pitchFamily="2" charset="0"/>
                <a:ea typeface="Roboto" panose="02000000000000000000" pitchFamily="2" charset="0"/>
              </a:rPr>
              <a:t>Measure the number of appointments available to  members, ensuring appropriate supply</a:t>
            </a:r>
          </a:p>
          <a:p>
            <a:endParaRPr lang="en-US" sz="1600" dirty="0">
              <a:latin typeface="Roboto" panose="02000000000000000000" pitchFamily="2" charset="0"/>
              <a:ea typeface="Roboto" panose="02000000000000000000" pitchFamily="2" charset="0"/>
            </a:endParaRPr>
          </a:p>
          <a:p>
            <a:endParaRPr lang="en-US" sz="1600" dirty="0">
              <a:latin typeface="Roboto" panose="02000000000000000000" pitchFamily="2" charset="0"/>
              <a:ea typeface="Roboto" panose="02000000000000000000" pitchFamily="2" charset="0"/>
            </a:endParaRPr>
          </a:p>
          <a:p>
            <a:r>
              <a:rPr lang="en-US" sz="1800" dirty="0">
                <a:latin typeface="Roboto" panose="02000000000000000000" pitchFamily="2" charset="0"/>
                <a:ea typeface="Roboto" panose="02000000000000000000" pitchFamily="2" charset="0"/>
              </a:rPr>
              <a:t>Measure a member's experience related to appointments</a:t>
            </a:r>
          </a:p>
        </p:txBody>
      </p:sp>
      <p:sp>
        <p:nvSpPr>
          <p:cNvPr id="92" name="Google Shape;1127;p29">
            <a:extLst>
              <a:ext uri="{FF2B5EF4-FFF2-40B4-BE49-F238E27FC236}">
                <a16:creationId xmlns:a16="http://schemas.microsoft.com/office/drawing/2014/main" id="{7BD2D20C-522F-BC43-95AF-892B8C8EB926}"/>
              </a:ext>
            </a:extLst>
          </p:cNvPr>
          <p:cNvSpPr txBox="1"/>
          <p:nvPr/>
        </p:nvSpPr>
        <p:spPr>
          <a:xfrm>
            <a:off x="3039928" y="1182100"/>
            <a:ext cx="3059984" cy="48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4"/>
                </a:solidFill>
                <a:latin typeface="Fira Sans Extra Condensed"/>
                <a:ea typeface="Fira Sans Extra Condensed"/>
                <a:cs typeface="Fira Sans Extra Condensed"/>
                <a:sym typeface="Fira Sans Extra Condensed"/>
              </a:rPr>
              <a:t>The Objective</a:t>
            </a:r>
            <a:endParaRPr sz="3600" b="1" dirty="0">
              <a:solidFill>
                <a:schemeClr val="accent4"/>
              </a:solidFill>
              <a:latin typeface="Fira Sans Extra Condensed"/>
              <a:ea typeface="Fira Sans Extra Condensed"/>
              <a:cs typeface="Fira Sans Extra Condensed"/>
              <a:sym typeface="Fira Sans Extra Condensed"/>
            </a:endParaRPr>
          </a:p>
        </p:txBody>
      </p:sp>
      <p:pic>
        <p:nvPicPr>
          <p:cNvPr id="95" name="Picture 8" descr="Appointment Icon Images, Stock Photos &amp;amp; Vectors | Shutterstock">
            <a:extLst>
              <a:ext uri="{FF2B5EF4-FFF2-40B4-BE49-F238E27FC236}">
                <a16:creationId xmlns:a16="http://schemas.microsoft.com/office/drawing/2014/main" id="{A218642C-C66B-3E48-A044-4A8F427C3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09" b="17424"/>
          <a:stretch/>
        </p:blipFill>
        <p:spPr bwMode="auto">
          <a:xfrm>
            <a:off x="1652788" y="2292110"/>
            <a:ext cx="909628" cy="6697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tomer experience icon on white background flat Vector Image">
            <a:extLst>
              <a:ext uri="{FF2B5EF4-FFF2-40B4-BE49-F238E27FC236}">
                <a16:creationId xmlns:a16="http://schemas.microsoft.com/office/drawing/2014/main" id="{96618E28-89E6-6B46-9290-EA40747833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39" b="9136"/>
          <a:stretch/>
        </p:blipFill>
        <p:spPr bwMode="auto">
          <a:xfrm>
            <a:off x="1740859" y="3291620"/>
            <a:ext cx="706920" cy="66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7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4458-E444-9E4D-9693-A58A3ED91D44}"/>
              </a:ext>
            </a:extLst>
          </p:cNvPr>
          <p:cNvSpPr>
            <a:spLocks noGrp="1"/>
          </p:cNvSpPr>
          <p:nvPr>
            <p:ph type="title"/>
          </p:nvPr>
        </p:nvSpPr>
        <p:spPr/>
        <p:txBody>
          <a:bodyPr/>
          <a:lstStyle/>
          <a:p>
            <a:r>
              <a:rPr lang="en-US" dirty="0" err="1"/>
              <a:t>Norcal</a:t>
            </a:r>
            <a:r>
              <a:rPr lang="en-US" dirty="0"/>
              <a:t>: “My Experience” Top Performers</a:t>
            </a:r>
          </a:p>
        </p:txBody>
      </p:sp>
      <p:graphicFrame>
        <p:nvGraphicFramePr>
          <p:cNvPr id="7" name="Chart 6" descr="Chart type: Line. 'My Experience', 'My Experience Target' by 'MEDICAL CENTER'&#10;&#10;Description automatically generated">
            <a:extLst>
              <a:ext uri="{FF2B5EF4-FFF2-40B4-BE49-F238E27FC236}">
                <a16:creationId xmlns:a16="http://schemas.microsoft.com/office/drawing/2014/main" id="{BCE6E08C-BA28-8943-B830-05DBB317877B}"/>
              </a:ext>
            </a:extLst>
          </p:cNvPr>
          <p:cNvGraphicFramePr>
            <a:graphicFrameLocks/>
          </p:cNvGraphicFramePr>
          <p:nvPr>
            <p:extLst>
              <p:ext uri="{D42A27DB-BD31-4B8C-83A1-F6EECF244321}">
                <p14:modId xmlns:p14="http://schemas.microsoft.com/office/powerpoint/2010/main" val="4029938368"/>
              </p:ext>
            </p:extLst>
          </p:nvPr>
        </p:nvGraphicFramePr>
        <p:xfrm>
          <a:off x="673102" y="891349"/>
          <a:ext cx="7797795" cy="4196144"/>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D1F1CDC7-9425-5D4E-A8BA-98185B1D91B9}"/>
              </a:ext>
            </a:extLst>
          </p:cNvPr>
          <p:cNvSpPr/>
          <p:nvPr/>
        </p:nvSpPr>
        <p:spPr>
          <a:xfrm rot="2743930">
            <a:off x="6754101" y="3565158"/>
            <a:ext cx="420927" cy="11287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7337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5618-1810-204B-A5E5-D6914A541A88}"/>
              </a:ext>
            </a:extLst>
          </p:cNvPr>
          <p:cNvSpPr>
            <a:spLocks noGrp="1"/>
          </p:cNvSpPr>
          <p:nvPr>
            <p:ph type="title"/>
          </p:nvPr>
        </p:nvSpPr>
        <p:spPr/>
        <p:txBody>
          <a:bodyPr/>
          <a:lstStyle/>
          <a:p>
            <a:r>
              <a:rPr lang="en-US" dirty="0" err="1"/>
              <a:t>Norcal</a:t>
            </a:r>
            <a:r>
              <a:rPr lang="en-US" dirty="0"/>
              <a:t>: “My Convenience” Top Performers</a:t>
            </a:r>
          </a:p>
        </p:txBody>
      </p:sp>
      <p:graphicFrame>
        <p:nvGraphicFramePr>
          <p:cNvPr id="3" name="Chart 2" descr="Chart type: Line. 'My Convenience', 'My Convenience Target' by 'MEDICAL CENTER'&#10;&#10;Description automatically generated">
            <a:extLst>
              <a:ext uri="{FF2B5EF4-FFF2-40B4-BE49-F238E27FC236}">
                <a16:creationId xmlns:a16="http://schemas.microsoft.com/office/drawing/2014/main" id="{6D8C7AF5-8FED-F541-842D-A08AC446CD76}"/>
              </a:ext>
            </a:extLst>
          </p:cNvPr>
          <p:cNvGraphicFramePr>
            <a:graphicFrameLocks/>
          </p:cNvGraphicFramePr>
          <p:nvPr>
            <p:extLst>
              <p:ext uri="{D42A27DB-BD31-4B8C-83A1-F6EECF244321}">
                <p14:modId xmlns:p14="http://schemas.microsoft.com/office/powerpoint/2010/main" val="2636253033"/>
              </p:ext>
            </p:extLst>
          </p:nvPr>
        </p:nvGraphicFramePr>
        <p:xfrm>
          <a:off x="734861" y="984175"/>
          <a:ext cx="7674278" cy="3961055"/>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D1F1CDC7-9425-5D4E-A8BA-98185B1D91B9}"/>
              </a:ext>
            </a:extLst>
          </p:cNvPr>
          <p:cNvSpPr/>
          <p:nvPr/>
        </p:nvSpPr>
        <p:spPr>
          <a:xfrm rot="2743930">
            <a:off x="6710103" y="3482942"/>
            <a:ext cx="420927" cy="1058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6" name="Oval 5">
            <a:extLst>
              <a:ext uri="{FF2B5EF4-FFF2-40B4-BE49-F238E27FC236}">
                <a16:creationId xmlns:a16="http://schemas.microsoft.com/office/drawing/2014/main" id="{D1F1CDC7-9425-5D4E-A8BA-98185B1D91B9}"/>
              </a:ext>
            </a:extLst>
          </p:cNvPr>
          <p:cNvSpPr/>
          <p:nvPr/>
        </p:nvSpPr>
        <p:spPr>
          <a:xfrm rot="2743930">
            <a:off x="7521840" y="3419290"/>
            <a:ext cx="420927" cy="1480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50733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71E7-34B4-7544-A6E3-6D3971B92672}"/>
              </a:ext>
            </a:extLst>
          </p:cNvPr>
          <p:cNvSpPr>
            <a:spLocks noGrp="1"/>
          </p:cNvSpPr>
          <p:nvPr>
            <p:ph type="title"/>
          </p:nvPr>
        </p:nvSpPr>
        <p:spPr/>
        <p:txBody>
          <a:bodyPr/>
          <a:lstStyle/>
          <a:p>
            <a:r>
              <a:rPr lang="en-US" dirty="0" err="1"/>
              <a:t>Norcal</a:t>
            </a:r>
            <a:r>
              <a:rPr lang="en-US" dirty="0"/>
              <a:t>: My Physician Top Performers</a:t>
            </a:r>
          </a:p>
        </p:txBody>
      </p:sp>
      <p:graphicFrame>
        <p:nvGraphicFramePr>
          <p:cNvPr id="3" name="Chart 2" descr="Chart type: Line. 'My Physician', 'My Physician Target' by 'MEDICAL CENTER'&#10;&#10;Description automatically generated">
            <a:extLst>
              <a:ext uri="{FF2B5EF4-FFF2-40B4-BE49-F238E27FC236}">
                <a16:creationId xmlns:a16="http://schemas.microsoft.com/office/drawing/2014/main" id="{6156ED4B-04B2-8343-A38B-E58707725562}"/>
              </a:ext>
            </a:extLst>
          </p:cNvPr>
          <p:cNvGraphicFramePr>
            <a:graphicFrameLocks/>
          </p:cNvGraphicFramePr>
          <p:nvPr>
            <p:extLst>
              <p:ext uri="{D42A27DB-BD31-4B8C-83A1-F6EECF244321}">
                <p14:modId xmlns:p14="http://schemas.microsoft.com/office/powerpoint/2010/main" val="2767817286"/>
              </p:ext>
            </p:extLst>
          </p:nvPr>
        </p:nvGraphicFramePr>
        <p:xfrm>
          <a:off x="912868" y="984175"/>
          <a:ext cx="7318264" cy="4078044"/>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a:extLst>
              <a:ext uri="{FF2B5EF4-FFF2-40B4-BE49-F238E27FC236}">
                <a16:creationId xmlns:a16="http://schemas.microsoft.com/office/drawing/2014/main" id="{6FC72C67-8394-0A40-84C3-9EC44E28E1DB}"/>
              </a:ext>
            </a:extLst>
          </p:cNvPr>
          <p:cNvSpPr/>
          <p:nvPr/>
        </p:nvSpPr>
        <p:spPr>
          <a:xfrm rot="2743930">
            <a:off x="5296834" y="3575360"/>
            <a:ext cx="372396" cy="10129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7637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44F0-61F1-EB46-84F5-CCAE3877FDF8}"/>
              </a:ext>
            </a:extLst>
          </p:cNvPr>
          <p:cNvSpPr>
            <a:spLocks noGrp="1"/>
          </p:cNvSpPr>
          <p:nvPr>
            <p:ph type="title"/>
          </p:nvPr>
        </p:nvSpPr>
        <p:spPr/>
        <p:txBody>
          <a:bodyPr/>
          <a:lstStyle/>
          <a:p>
            <a:r>
              <a:rPr lang="en-US" dirty="0"/>
              <a:t>This analysis was limited to the % of My Experience/Convenience/Physician. Future work would analyze post-visit survey responses.</a:t>
            </a:r>
            <a:br>
              <a:rPr lang="en-US" dirty="0"/>
            </a:br>
            <a:endParaRPr lang="en-US" dirty="0"/>
          </a:p>
        </p:txBody>
      </p:sp>
      <p:pic>
        <p:nvPicPr>
          <p:cNvPr id="15362" name="Picture 2" descr="Here&amp;#39;s What Survey Respondents Say About the Finances of Freelancing |  FlexJobs">
            <a:extLst>
              <a:ext uri="{FF2B5EF4-FFF2-40B4-BE49-F238E27FC236}">
                <a16:creationId xmlns:a16="http://schemas.microsoft.com/office/drawing/2014/main" id="{929F9559-3AD8-E54F-BCE2-694FD8754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475" y="1595500"/>
            <a:ext cx="6273049" cy="313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49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9"/>
          <p:cNvGrpSpPr/>
          <p:nvPr/>
        </p:nvGrpSpPr>
        <p:grpSpPr>
          <a:xfrm rot="-2389">
            <a:off x="1016030" y="108823"/>
            <a:ext cx="7228097" cy="6049664"/>
            <a:chOff x="1932375" y="1004500"/>
            <a:chExt cx="2541850" cy="3635125"/>
          </a:xfrm>
        </p:grpSpPr>
        <p:sp>
          <p:nvSpPr>
            <p:cNvPr id="1043" name="Google Shape;1043;p29"/>
            <p:cNvSpPr/>
            <p:nvPr/>
          </p:nvSpPr>
          <p:spPr>
            <a:xfrm>
              <a:off x="1932375" y="1054525"/>
              <a:ext cx="2541850" cy="3585100"/>
            </a:xfrm>
            <a:custGeom>
              <a:avLst/>
              <a:gdLst/>
              <a:ahLst/>
              <a:cxnLst/>
              <a:rect l="l" t="t" r="r" b="b"/>
              <a:pathLst>
                <a:path w="101674" h="143404" extrusionOk="0">
                  <a:moveTo>
                    <a:pt x="3603" y="1"/>
                  </a:moveTo>
                  <a:cubicBezTo>
                    <a:pt x="1635" y="1"/>
                    <a:pt x="1" y="1602"/>
                    <a:pt x="1" y="3570"/>
                  </a:cubicBezTo>
                  <a:lnTo>
                    <a:pt x="1" y="139834"/>
                  </a:lnTo>
                  <a:cubicBezTo>
                    <a:pt x="1" y="140835"/>
                    <a:pt x="435" y="141769"/>
                    <a:pt x="1135" y="142403"/>
                  </a:cubicBezTo>
                  <a:cubicBezTo>
                    <a:pt x="1769" y="143036"/>
                    <a:pt x="2636" y="143403"/>
                    <a:pt x="3603" y="143403"/>
                  </a:cubicBezTo>
                  <a:lnTo>
                    <a:pt x="98071" y="143403"/>
                  </a:lnTo>
                  <a:cubicBezTo>
                    <a:pt x="100039" y="143403"/>
                    <a:pt x="101673" y="141802"/>
                    <a:pt x="101673" y="139834"/>
                  </a:cubicBezTo>
                  <a:lnTo>
                    <a:pt x="101673" y="3570"/>
                  </a:lnTo>
                  <a:cubicBezTo>
                    <a:pt x="101673" y="2436"/>
                    <a:pt x="101140" y="1468"/>
                    <a:pt x="100339" y="801"/>
                  </a:cubicBezTo>
                  <a:cubicBezTo>
                    <a:pt x="99739" y="301"/>
                    <a:pt x="98938" y="1"/>
                    <a:pt x="9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1960750" y="1074550"/>
              <a:ext cx="2513475" cy="3565075"/>
            </a:xfrm>
            <a:custGeom>
              <a:avLst/>
              <a:gdLst/>
              <a:ahLst/>
              <a:cxnLst/>
              <a:rect l="l" t="t" r="r" b="b"/>
              <a:pathLst>
                <a:path w="100539" h="142603" extrusionOk="0">
                  <a:moveTo>
                    <a:pt x="99204" y="0"/>
                  </a:moveTo>
                  <a:lnTo>
                    <a:pt x="0" y="141602"/>
                  </a:lnTo>
                  <a:cubicBezTo>
                    <a:pt x="634" y="142235"/>
                    <a:pt x="1501" y="142602"/>
                    <a:pt x="2468" y="142602"/>
                  </a:cubicBezTo>
                  <a:lnTo>
                    <a:pt x="96936" y="142602"/>
                  </a:lnTo>
                  <a:cubicBezTo>
                    <a:pt x="98904" y="142602"/>
                    <a:pt x="100538" y="141001"/>
                    <a:pt x="100538" y="139033"/>
                  </a:cubicBezTo>
                  <a:lnTo>
                    <a:pt x="100538" y="2769"/>
                  </a:lnTo>
                  <a:cubicBezTo>
                    <a:pt x="100538" y="1635"/>
                    <a:pt x="100005" y="667"/>
                    <a:pt x="99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515300" y="1164600"/>
              <a:ext cx="1376000" cy="317750"/>
            </a:xfrm>
            <a:custGeom>
              <a:avLst/>
              <a:gdLst/>
              <a:ahLst/>
              <a:cxnLst/>
              <a:rect l="l" t="t" r="r" b="b"/>
              <a:pathLst>
                <a:path w="55040" h="12710" extrusionOk="0">
                  <a:moveTo>
                    <a:pt x="1" y="1"/>
                  </a:moveTo>
                  <a:lnTo>
                    <a:pt x="1" y="12710"/>
                  </a:lnTo>
                  <a:lnTo>
                    <a:pt x="55040" y="12710"/>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515300" y="1164600"/>
              <a:ext cx="1376000" cy="75925"/>
            </a:xfrm>
            <a:custGeom>
              <a:avLst/>
              <a:gdLst/>
              <a:ahLst/>
              <a:cxnLst/>
              <a:rect l="l" t="t" r="r" b="b"/>
              <a:pathLst>
                <a:path w="55040" h="3037" extrusionOk="0">
                  <a:moveTo>
                    <a:pt x="1" y="1"/>
                  </a:moveTo>
                  <a:lnTo>
                    <a:pt x="1" y="1635"/>
                  </a:lnTo>
                  <a:lnTo>
                    <a:pt x="55040" y="3036"/>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091675" y="1256350"/>
              <a:ext cx="2223275" cy="3173125"/>
            </a:xfrm>
            <a:custGeom>
              <a:avLst/>
              <a:gdLst/>
              <a:ahLst/>
              <a:cxnLst/>
              <a:rect l="l" t="t" r="r" b="b"/>
              <a:pathLst>
                <a:path w="88931" h="126925" extrusionOk="0">
                  <a:moveTo>
                    <a:pt x="0" y="0"/>
                  </a:moveTo>
                  <a:lnTo>
                    <a:pt x="0" y="126924"/>
                  </a:lnTo>
                  <a:lnTo>
                    <a:pt x="88930" y="126924"/>
                  </a:lnTo>
                  <a:lnTo>
                    <a:pt x="88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2795500" y="1004500"/>
              <a:ext cx="815600" cy="115100"/>
            </a:xfrm>
            <a:custGeom>
              <a:avLst/>
              <a:gdLst/>
              <a:ahLst/>
              <a:cxnLst/>
              <a:rect l="l" t="t" r="r" b="b"/>
              <a:pathLst>
                <a:path w="32624" h="4604" extrusionOk="0">
                  <a:moveTo>
                    <a:pt x="4037" y="0"/>
                  </a:moveTo>
                  <a:cubicBezTo>
                    <a:pt x="2169" y="0"/>
                    <a:pt x="601" y="1068"/>
                    <a:pt x="134" y="2569"/>
                  </a:cubicBezTo>
                  <a:cubicBezTo>
                    <a:pt x="34" y="2836"/>
                    <a:pt x="1" y="3136"/>
                    <a:pt x="1" y="3436"/>
                  </a:cubicBezTo>
                  <a:cubicBezTo>
                    <a:pt x="1" y="3870"/>
                    <a:pt x="67" y="4237"/>
                    <a:pt x="234" y="4604"/>
                  </a:cubicBezTo>
                  <a:lnTo>
                    <a:pt x="32390" y="4604"/>
                  </a:lnTo>
                  <a:cubicBezTo>
                    <a:pt x="32557" y="4237"/>
                    <a:pt x="32624" y="3870"/>
                    <a:pt x="32624" y="3436"/>
                  </a:cubicBezTo>
                  <a:cubicBezTo>
                    <a:pt x="32624" y="3136"/>
                    <a:pt x="32590" y="2836"/>
                    <a:pt x="32490" y="2569"/>
                  </a:cubicBezTo>
                  <a:cubicBezTo>
                    <a:pt x="32023" y="1068"/>
                    <a:pt x="30422" y="0"/>
                    <a:pt x="28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2795500" y="1068700"/>
              <a:ext cx="815600" cy="50900"/>
            </a:xfrm>
            <a:custGeom>
              <a:avLst/>
              <a:gdLst/>
              <a:ahLst/>
              <a:cxnLst/>
              <a:rect l="l" t="t" r="r" b="b"/>
              <a:pathLst>
                <a:path w="32624" h="2036" extrusionOk="0">
                  <a:moveTo>
                    <a:pt x="134" y="1"/>
                  </a:moveTo>
                  <a:cubicBezTo>
                    <a:pt x="34" y="268"/>
                    <a:pt x="1" y="568"/>
                    <a:pt x="1" y="868"/>
                  </a:cubicBezTo>
                  <a:cubicBezTo>
                    <a:pt x="1" y="1302"/>
                    <a:pt x="67" y="1669"/>
                    <a:pt x="234" y="2036"/>
                  </a:cubicBezTo>
                  <a:lnTo>
                    <a:pt x="32390" y="2036"/>
                  </a:lnTo>
                  <a:cubicBezTo>
                    <a:pt x="32557" y="1669"/>
                    <a:pt x="32624" y="1302"/>
                    <a:pt x="32624" y="868"/>
                  </a:cubicBezTo>
                  <a:cubicBezTo>
                    <a:pt x="32624" y="568"/>
                    <a:pt x="32590" y="268"/>
                    <a:pt x="3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2421900" y="1130425"/>
              <a:ext cx="1562800" cy="336100"/>
            </a:xfrm>
            <a:custGeom>
              <a:avLst/>
              <a:gdLst/>
              <a:ahLst/>
              <a:cxnLst/>
              <a:rect l="l" t="t" r="r" b="b"/>
              <a:pathLst>
                <a:path w="62512" h="13444" extrusionOk="0">
                  <a:moveTo>
                    <a:pt x="59676" y="1535"/>
                  </a:moveTo>
                  <a:cubicBezTo>
                    <a:pt x="60410" y="1535"/>
                    <a:pt x="60977" y="2102"/>
                    <a:pt x="60977" y="2836"/>
                  </a:cubicBezTo>
                  <a:lnTo>
                    <a:pt x="60977" y="10574"/>
                  </a:lnTo>
                  <a:cubicBezTo>
                    <a:pt x="60977" y="11308"/>
                    <a:pt x="60410" y="11875"/>
                    <a:pt x="59676" y="11875"/>
                  </a:cubicBezTo>
                  <a:lnTo>
                    <a:pt x="2836" y="11875"/>
                  </a:lnTo>
                  <a:cubicBezTo>
                    <a:pt x="2102" y="11875"/>
                    <a:pt x="1535" y="11308"/>
                    <a:pt x="1535" y="10574"/>
                  </a:cubicBezTo>
                  <a:lnTo>
                    <a:pt x="1535" y="2836"/>
                  </a:lnTo>
                  <a:cubicBezTo>
                    <a:pt x="1535" y="2135"/>
                    <a:pt x="2102" y="1535"/>
                    <a:pt x="2836" y="1535"/>
                  </a:cubicBezTo>
                  <a:close/>
                  <a:moveTo>
                    <a:pt x="2836" y="0"/>
                  </a:moveTo>
                  <a:cubicBezTo>
                    <a:pt x="1268" y="0"/>
                    <a:pt x="1" y="1268"/>
                    <a:pt x="1" y="2836"/>
                  </a:cubicBezTo>
                  <a:lnTo>
                    <a:pt x="1" y="10608"/>
                  </a:lnTo>
                  <a:cubicBezTo>
                    <a:pt x="1" y="12142"/>
                    <a:pt x="1268" y="13443"/>
                    <a:pt x="2836" y="13443"/>
                  </a:cubicBezTo>
                  <a:lnTo>
                    <a:pt x="59676" y="13443"/>
                  </a:lnTo>
                  <a:cubicBezTo>
                    <a:pt x="61244" y="13443"/>
                    <a:pt x="62512" y="12142"/>
                    <a:pt x="62512" y="10608"/>
                  </a:cubicBezTo>
                  <a:lnTo>
                    <a:pt x="62512" y="2836"/>
                  </a:lnTo>
                  <a:cubicBezTo>
                    <a:pt x="62512" y="1268"/>
                    <a:pt x="61244" y="0"/>
                    <a:pt x="59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481950" y="1097050"/>
              <a:ext cx="1443550" cy="102600"/>
            </a:xfrm>
            <a:custGeom>
              <a:avLst/>
              <a:gdLst/>
              <a:ahLst/>
              <a:cxnLst/>
              <a:rect l="l" t="t" r="r" b="b"/>
              <a:pathLst>
                <a:path w="57742" h="4104" extrusionOk="0">
                  <a:moveTo>
                    <a:pt x="1768" y="1"/>
                  </a:moveTo>
                  <a:cubicBezTo>
                    <a:pt x="767" y="1"/>
                    <a:pt x="0" y="802"/>
                    <a:pt x="0" y="1769"/>
                  </a:cubicBezTo>
                  <a:lnTo>
                    <a:pt x="0" y="2569"/>
                  </a:lnTo>
                  <a:cubicBezTo>
                    <a:pt x="0" y="3403"/>
                    <a:pt x="667" y="4104"/>
                    <a:pt x="1535" y="4104"/>
                  </a:cubicBezTo>
                  <a:lnTo>
                    <a:pt x="56174" y="4104"/>
                  </a:lnTo>
                  <a:cubicBezTo>
                    <a:pt x="57041" y="4104"/>
                    <a:pt x="57741" y="3403"/>
                    <a:pt x="57741" y="2569"/>
                  </a:cubicBezTo>
                  <a:lnTo>
                    <a:pt x="57741" y="1769"/>
                  </a:lnTo>
                  <a:cubicBezTo>
                    <a:pt x="57741" y="802"/>
                    <a:pt x="56941" y="1"/>
                    <a:pt x="559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3081550" y="1127075"/>
              <a:ext cx="243525" cy="42575"/>
            </a:xfrm>
            <a:custGeom>
              <a:avLst/>
              <a:gdLst/>
              <a:ahLst/>
              <a:cxnLst/>
              <a:rect l="l" t="t" r="r" b="b"/>
              <a:pathLst>
                <a:path w="9741" h="1703" extrusionOk="0">
                  <a:moveTo>
                    <a:pt x="834" y="1"/>
                  </a:moveTo>
                  <a:cubicBezTo>
                    <a:pt x="367" y="1"/>
                    <a:pt x="0" y="401"/>
                    <a:pt x="0" y="868"/>
                  </a:cubicBezTo>
                  <a:cubicBezTo>
                    <a:pt x="0" y="1335"/>
                    <a:pt x="367" y="1702"/>
                    <a:pt x="834" y="1702"/>
                  </a:cubicBezTo>
                  <a:lnTo>
                    <a:pt x="8906" y="1702"/>
                  </a:lnTo>
                  <a:cubicBezTo>
                    <a:pt x="9373" y="1702"/>
                    <a:pt x="9740" y="1335"/>
                    <a:pt x="9740" y="868"/>
                  </a:cubicBezTo>
                  <a:cubicBezTo>
                    <a:pt x="9740" y="401"/>
                    <a:pt x="9373" y="1"/>
                    <a:pt x="8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832200" y="1401450"/>
              <a:ext cx="742225" cy="95925"/>
            </a:xfrm>
            <a:custGeom>
              <a:avLst/>
              <a:gdLst/>
              <a:ahLst/>
              <a:cxnLst/>
              <a:rect l="l" t="t" r="r" b="b"/>
              <a:pathLst>
                <a:path w="29689" h="3837" extrusionOk="0">
                  <a:moveTo>
                    <a:pt x="1401" y="0"/>
                  </a:moveTo>
                  <a:cubicBezTo>
                    <a:pt x="634" y="0"/>
                    <a:pt x="0" y="634"/>
                    <a:pt x="0" y="1401"/>
                  </a:cubicBezTo>
                  <a:lnTo>
                    <a:pt x="0" y="2435"/>
                  </a:lnTo>
                  <a:cubicBezTo>
                    <a:pt x="0" y="3203"/>
                    <a:pt x="634" y="3836"/>
                    <a:pt x="1401" y="3836"/>
                  </a:cubicBezTo>
                  <a:lnTo>
                    <a:pt x="28287" y="3836"/>
                  </a:lnTo>
                  <a:cubicBezTo>
                    <a:pt x="29054" y="3836"/>
                    <a:pt x="29688" y="3203"/>
                    <a:pt x="29688" y="2435"/>
                  </a:cubicBezTo>
                  <a:lnTo>
                    <a:pt x="29688" y="1401"/>
                  </a:lnTo>
                  <a:cubicBezTo>
                    <a:pt x="29688" y="634"/>
                    <a:pt x="29054" y="0"/>
                    <a:pt x="28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436900" y="1256350"/>
              <a:ext cx="1563650" cy="261875"/>
            </a:xfrm>
            <a:custGeom>
              <a:avLst/>
              <a:gdLst/>
              <a:ahLst/>
              <a:cxnLst/>
              <a:rect l="l" t="t" r="r" b="b"/>
              <a:pathLst>
                <a:path w="62546" h="10475" extrusionOk="0">
                  <a:moveTo>
                    <a:pt x="1" y="0"/>
                  </a:moveTo>
                  <a:lnTo>
                    <a:pt x="1" y="6405"/>
                  </a:lnTo>
                  <a:cubicBezTo>
                    <a:pt x="1" y="7939"/>
                    <a:pt x="1302" y="9240"/>
                    <a:pt x="2836" y="9240"/>
                  </a:cubicBezTo>
                  <a:lnTo>
                    <a:pt x="16446" y="9240"/>
                  </a:lnTo>
                  <a:cubicBezTo>
                    <a:pt x="16513" y="9941"/>
                    <a:pt x="17113" y="10474"/>
                    <a:pt x="17847" y="10474"/>
                  </a:cubicBezTo>
                  <a:lnTo>
                    <a:pt x="44733" y="10474"/>
                  </a:lnTo>
                  <a:cubicBezTo>
                    <a:pt x="45433" y="10474"/>
                    <a:pt x="46034" y="9941"/>
                    <a:pt x="46134" y="9240"/>
                  </a:cubicBezTo>
                  <a:lnTo>
                    <a:pt x="59710" y="9240"/>
                  </a:lnTo>
                  <a:cubicBezTo>
                    <a:pt x="61278" y="9240"/>
                    <a:pt x="62546" y="7939"/>
                    <a:pt x="62546" y="6405"/>
                  </a:cubicBezTo>
                  <a:lnTo>
                    <a:pt x="62546" y="0"/>
                  </a:lnTo>
                  <a:lnTo>
                    <a:pt x="61011" y="0"/>
                  </a:lnTo>
                  <a:lnTo>
                    <a:pt x="61011" y="6405"/>
                  </a:lnTo>
                  <a:cubicBezTo>
                    <a:pt x="61011" y="7105"/>
                    <a:pt x="60444" y="7672"/>
                    <a:pt x="59710" y="7672"/>
                  </a:cubicBezTo>
                  <a:lnTo>
                    <a:pt x="46101" y="7672"/>
                  </a:lnTo>
                  <a:cubicBezTo>
                    <a:pt x="45934" y="7072"/>
                    <a:pt x="45367" y="6638"/>
                    <a:pt x="44733" y="6638"/>
                  </a:cubicBezTo>
                  <a:lnTo>
                    <a:pt x="17847" y="6638"/>
                  </a:lnTo>
                  <a:cubicBezTo>
                    <a:pt x="17180" y="6638"/>
                    <a:pt x="16646" y="7072"/>
                    <a:pt x="16479" y="7672"/>
                  </a:cubicBezTo>
                  <a:lnTo>
                    <a:pt x="2836" y="7672"/>
                  </a:lnTo>
                  <a:cubicBezTo>
                    <a:pt x="2136" y="7672"/>
                    <a:pt x="1569" y="7105"/>
                    <a:pt x="1569" y="6405"/>
                  </a:cubicBezTo>
                  <a:lnTo>
                    <a:pt x="1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1127;p29">
            <a:extLst>
              <a:ext uri="{FF2B5EF4-FFF2-40B4-BE49-F238E27FC236}">
                <a16:creationId xmlns:a16="http://schemas.microsoft.com/office/drawing/2014/main" id="{7BD2D20C-522F-BC43-95AF-892B8C8EB926}"/>
              </a:ext>
            </a:extLst>
          </p:cNvPr>
          <p:cNvSpPr txBox="1"/>
          <p:nvPr/>
        </p:nvSpPr>
        <p:spPr>
          <a:xfrm>
            <a:off x="3039928" y="1182100"/>
            <a:ext cx="3059984" cy="48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4"/>
                </a:solidFill>
                <a:latin typeface="Fira Sans Extra Condensed"/>
                <a:ea typeface="Fira Sans Extra Condensed"/>
                <a:cs typeface="Fira Sans Extra Condensed"/>
                <a:sym typeface="Fira Sans Extra Condensed"/>
              </a:rPr>
              <a:t>Summary</a:t>
            </a:r>
            <a:endParaRPr sz="3600" b="1" dirty="0">
              <a:solidFill>
                <a:schemeClr val="accent4"/>
              </a:solidFill>
              <a:latin typeface="Fira Sans Extra Condensed"/>
              <a:ea typeface="Fira Sans Extra Condensed"/>
              <a:cs typeface="Fira Sans Extra Condensed"/>
              <a:sym typeface="Fira Sans Extra Condensed"/>
            </a:endParaRPr>
          </a:p>
        </p:txBody>
      </p:sp>
      <p:pic>
        <p:nvPicPr>
          <p:cNvPr id="7" name="Graphic 6" descr="Checkmark with solid fill">
            <a:extLst>
              <a:ext uri="{FF2B5EF4-FFF2-40B4-BE49-F238E27FC236}">
                <a16:creationId xmlns:a16="http://schemas.microsoft.com/office/drawing/2014/main" id="{B6C1F14B-5AFE-CA4D-B664-DE1154162C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163" y="2114550"/>
            <a:ext cx="914400" cy="914400"/>
          </a:xfrm>
          <a:prstGeom prst="rect">
            <a:avLst/>
          </a:prstGeom>
        </p:spPr>
      </p:pic>
      <p:pic>
        <p:nvPicPr>
          <p:cNvPr id="20" name="Graphic 19" descr="Checkmark with solid fill">
            <a:extLst>
              <a:ext uri="{FF2B5EF4-FFF2-40B4-BE49-F238E27FC236}">
                <a16:creationId xmlns:a16="http://schemas.microsoft.com/office/drawing/2014/main" id="{E4BC6B83-69CF-6346-BC93-E193369A2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163" y="3237865"/>
            <a:ext cx="914400" cy="914400"/>
          </a:xfrm>
          <a:prstGeom prst="rect">
            <a:avLst/>
          </a:prstGeom>
        </p:spPr>
      </p:pic>
      <p:sp>
        <p:nvSpPr>
          <p:cNvPr id="21" name="Rectangle 20">
            <a:extLst>
              <a:ext uri="{FF2B5EF4-FFF2-40B4-BE49-F238E27FC236}">
                <a16:creationId xmlns:a16="http://schemas.microsoft.com/office/drawing/2014/main" id="{27B3500E-3A05-B24A-83A4-105D322AE1EB}"/>
              </a:ext>
            </a:extLst>
          </p:cNvPr>
          <p:cNvSpPr/>
          <p:nvPr/>
        </p:nvSpPr>
        <p:spPr>
          <a:xfrm>
            <a:off x="2560064" y="2284205"/>
            <a:ext cx="5257216" cy="1692771"/>
          </a:xfrm>
          <a:prstGeom prst="rect">
            <a:avLst/>
          </a:prstGeom>
        </p:spPr>
        <p:txBody>
          <a:bodyPr wrap="square">
            <a:spAutoFit/>
          </a:bodyPr>
          <a:lstStyle/>
          <a:p>
            <a:r>
              <a:rPr lang="en-US" sz="1800" dirty="0">
                <a:latin typeface="Roboto" panose="02000000000000000000" pitchFamily="2" charset="0"/>
                <a:ea typeface="Roboto" panose="02000000000000000000" pitchFamily="2" charset="0"/>
              </a:rPr>
              <a:t>Measure the number of appointments available to  members, ensuring appropriate supply</a:t>
            </a:r>
          </a:p>
          <a:p>
            <a:endParaRPr lang="en-US" sz="1600" dirty="0">
              <a:latin typeface="Roboto" panose="02000000000000000000" pitchFamily="2" charset="0"/>
              <a:ea typeface="Roboto" panose="02000000000000000000" pitchFamily="2" charset="0"/>
            </a:endParaRPr>
          </a:p>
          <a:p>
            <a:endParaRPr lang="en-US" sz="1600" dirty="0">
              <a:latin typeface="Roboto" panose="02000000000000000000" pitchFamily="2" charset="0"/>
              <a:ea typeface="Roboto" panose="02000000000000000000" pitchFamily="2" charset="0"/>
            </a:endParaRPr>
          </a:p>
          <a:p>
            <a:r>
              <a:rPr lang="en-US" sz="1800" dirty="0">
                <a:latin typeface="Roboto" panose="02000000000000000000" pitchFamily="2" charset="0"/>
                <a:ea typeface="Roboto" panose="02000000000000000000" pitchFamily="2" charset="0"/>
              </a:rPr>
              <a:t>Measure a member's experience related to appointments</a:t>
            </a:r>
          </a:p>
        </p:txBody>
      </p:sp>
    </p:spTree>
    <p:extLst>
      <p:ext uri="{BB962C8B-B14F-4D97-AF65-F5344CB8AC3E}">
        <p14:creationId xmlns:p14="http://schemas.microsoft.com/office/powerpoint/2010/main" val="291934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E7E5-FF77-0A4E-845D-5D6FC5C3D610}"/>
              </a:ext>
            </a:extLst>
          </p:cNvPr>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6B36D518-BE88-A540-80BA-B3520BFA4FDA}"/>
              </a:ext>
            </a:extLst>
          </p:cNvPr>
          <p:cNvSpPr/>
          <p:nvPr/>
        </p:nvSpPr>
        <p:spPr>
          <a:xfrm>
            <a:off x="613507" y="1108262"/>
            <a:ext cx="7485464" cy="2893100"/>
          </a:xfrm>
          <a:prstGeom prst="rect">
            <a:avLst/>
          </a:prstGeom>
        </p:spPr>
        <p:txBody>
          <a:bodyPr wrap="square">
            <a:spAutoFit/>
          </a:bodyPr>
          <a:lstStyle/>
          <a:p>
            <a:r>
              <a:rPr lang="en-US" dirty="0"/>
              <a:t>Jay, R. (2019, February 5). </a:t>
            </a:r>
            <a:r>
              <a:rPr lang="en-US" i="1" dirty="0"/>
              <a:t>Here's what survey respondents say about the finances of freelancing</a:t>
            </a:r>
            <a:r>
              <a:rPr lang="en-US" dirty="0"/>
              <a:t>. </a:t>
            </a:r>
            <a:r>
              <a:rPr lang="en-US" dirty="0" err="1"/>
              <a:t>FlexJobs</a:t>
            </a:r>
            <a:r>
              <a:rPr lang="en-US" dirty="0"/>
              <a:t> Job Search Tips and Blog. Retrieved January 12, 2022, from </a:t>
            </a:r>
            <a:r>
              <a:rPr lang="en-US" dirty="0">
                <a:hlinkClick r:id="rId3"/>
              </a:rPr>
              <a:t>https://www.flexjobs.com/blog/post/heres-what-survey-respondents-say-about-the-finances-of-freelancing/</a:t>
            </a:r>
            <a:r>
              <a:rPr lang="en-US" dirty="0"/>
              <a:t>  </a:t>
            </a:r>
          </a:p>
          <a:p>
            <a:endParaRPr lang="en-US" dirty="0"/>
          </a:p>
          <a:p>
            <a:r>
              <a:rPr lang="en-US" dirty="0"/>
              <a:t>Kaiser Permanente (2018). </a:t>
            </a:r>
            <a:r>
              <a:rPr lang="en-US" i="1" dirty="0"/>
              <a:t>Department Case Study</a:t>
            </a:r>
            <a:r>
              <a:rPr lang="en-US" dirty="0"/>
              <a:t> [Data set] </a:t>
            </a:r>
          </a:p>
          <a:p>
            <a:endParaRPr lang="en-US" dirty="0"/>
          </a:p>
          <a:p>
            <a:r>
              <a:rPr lang="en-US" dirty="0"/>
              <a:t>Nickolas, S. (2021, December 7). </a:t>
            </a:r>
            <a:r>
              <a:rPr lang="en-US" i="1" dirty="0"/>
              <a:t>What do correlation coefficients positive, negative, and zero mean?</a:t>
            </a:r>
            <a:r>
              <a:rPr lang="en-US" dirty="0"/>
              <a:t> Investopedia. Retrieved January 12, 2022, from </a:t>
            </a:r>
            <a:r>
              <a:rPr lang="en-US" dirty="0">
                <a:hlinkClick r:id="rId4"/>
              </a:rPr>
              <a:t>https://www.investopedia.com/ask/answers/032515/what-does-it-mean-if-correlation-coefficient-positive-negative-or-zero.asp</a:t>
            </a:r>
            <a:endParaRPr lang="en-US" dirty="0"/>
          </a:p>
          <a:p>
            <a:endParaRPr lang="en-US" dirty="0"/>
          </a:p>
          <a:p>
            <a:endParaRPr lang="en-US" i="1" dirty="0"/>
          </a:p>
        </p:txBody>
      </p:sp>
    </p:spTree>
    <p:extLst>
      <p:ext uri="{BB962C8B-B14F-4D97-AF65-F5344CB8AC3E}">
        <p14:creationId xmlns:p14="http://schemas.microsoft.com/office/powerpoint/2010/main" val="197050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grpSp>
        <p:nvGrpSpPr>
          <p:cNvPr id="1331" name="Google Shape;1331;p32"/>
          <p:cNvGrpSpPr/>
          <p:nvPr/>
        </p:nvGrpSpPr>
        <p:grpSpPr>
          <a:xfrm>
            <a:off x="921175" y="1880997"/>
            <a:ext cx="4652837" cy="2094928"/>
            <a:chOff x="921175" y="1880997"/>
            <a:chExt cx="4652837" cy="2094928"/>
          </a:xfrm>
        </p:grpSpPr>
        <p:sp>
          <p:nvSpPr>
            <p:cNvPr id="1332" name="Google Shape;1332;p32"/>
            <p:cNvSpPr/>
            <p:nvPr/>
          </p:nvSpPr>
          <p:spPr>
            <a:xfrm>
              <a:off x="3562212" y="1880997"/>
              <a:ext cx="2011800" cy="2094900"/>
            </a:xfrm>
            <a:prstGeom prst="donut">
              <a:avLst>
                <a:gd name="adj" fmla="val 1084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txBox="1"/>
            <p:nvPr/>
          </p:nvSpPr>
          <p:spPr>
            <a:xfrm flipH="1">
              <a:off x="921175" y="3777025"/>
              <a:ext cx="3657900" cy="1989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latin typeface="Fira Sans Medium"/>
                <a:ea typeface="Fira Sans Medium"/>
                <a:cs typeface="Fira Sans Medium"/>
                <a:sym typeface="Fira Sans Medium"/>
              </a:endParaRPr>
            </a:p>
          </p:txBody>
        </p:sp>
      </p:grpSp>
      <p:grpSp>
        <p:nvGrpSpPr>
          <p:cNvPr id="1346" name="Google Shape;1346;p32"/>
          <p:cNvGrpSpPr/>
          <p:nvPr/>
        </p:nvGrpSpPr>
        <p:grpSpPr>
          <a:xfrm>
            <a:off x="3031026" y="1390604"/>
            <a:ext cx="5205949" cy="3075900"/>
            <a:chOff x="3031026" y="1390604"/>
            <a:chExt cx="5205949" cy="3075900"/>
          </a:xfrm>
        </p:grpSpPr>
        <p:sp>
          <p:nvSpPr>
            <p:cNvPr id="1347" name="Google Shape;1347;p32"/>
            <p:cNvSpPr/>
            <p:nvPr/>
          </p:nvSpPr>
          <p:spPr>
            <a:xfrm>
              <a:off x="3031026" y="1390604"/>
              <a:ext cx="3074400" cy="3075900"/>
            </a:xfrm>
            <a:prstGeom prst="donut">
              <a:avLst>
                <a:gd name="adj" fmla="val 650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txBox="1"/>
            <p:nvPr/>
          </p:nvSpPr>
          <p:spPr>
            <a:xfrm>
              <a:off x="4579075" y="4286500"/>
              <a:ext cx="3657900" cy="18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Fira Sans Medium"/>
                <a:ea typeface="Fira Sans Medium"/>
                <a:cs typeface="Fira Sans Medium"/>
                <a:sym typeface="Fira Sans Medium"/>
              </a:endParaRPr>
            </a:p>
          </p:txBody>
        </p:sp>
      </p:grpSp>
      <p:grpSp>
        <p:nvGrpSpPr>
          <p:cNvPr id="1349" name="Google Shape;1349;p32"/>
          <p:cNvGrpSpPr/>
          <p:nvPr/>
        </p:nvGrpSpPr>
        <p:grpSpPr>
          <a:xfrm>
            <a:off x="3272650" y="1632226"/>
            <a:ext cx="4964152" cy="2592600"/>
            <a:chOff x="3272650" y="1632226"/>
            <a:chExt cx="4964152" cy="2592600"/>
          </a:xfrm>
        </p:grpSpPr>
        <p:sp>
          <p:nvSpPr>
            <p:cNvPr id="1350" name="Google Shape;1350;p32"/>
            <p:cNvSpPr/>
            <p:nvPr/>
          </p:nvSpPr>
          <p:spPr>
            <a:xfrm>
              <a:off x="3272650" y="1632226"/>
              <a:ext cx="2591100" cy="2592600"/>
            </a:xfrm>
            <a:prstGeom prst="donut">
              <a:avLst>
                <a:gd name="adj" fmla="val 80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txBox="1"/>
            <p:nvPr/>
          </p:nvSpPr>
          <p:spPr>
            <a:xfrm flipH="1">
              <a:off x="4578902" y="1635855"/>
              <a:ext cx="3657900" cy="198900"/>
            </a:xfrm>
            <a:prstGeom prst="rect">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600">
                <a:latin typeface="Fira Sans Medium"/>
                <a:ea typeface="Fira Sans Medium"/>
                <a:cs typeface="Fira Sans Medium"/>
                <a:sym typeface="Fira Sans Medium"/>
              </a:endParaRPr>
            </a:p>
          </p:txBody>
        </p:sp>
      </p:grpSp>
      <p:grpSp>
        <p:nvGrpSpPr>
          <p:cNvPr id="1352" name="Google Shape;1352;p32"/>
          <p:cNvGrpSpPr/>
          <p:nvPr/>
        </p:nvGrpSpPr>
        <p:grpSpPr>
          <a:xfrm>
            <a:off x="921228" y="1122616"/>
            <a:ext cx="5451871" cy="3611700"/>
            <a:chOff x="921228" y="1122616"/>
            <a:chExt cx="5451871" cy="3611700"/>
          </a:xfrm>
        </p:grpSpPr>
        <p:sp>
          <p:nvSpPr>
            <p:cNvPr id="1353" name="Google Shape;1353;p32"/>
            <p:cNvSpPr txBox="1"/>
            <p:nvPr/>
          </p:nvSpPr>
          <p:spPr>
            <a:xfrm>
              <a:off x="921228" y="1131733"/>
              <a:ext cx="3657900" cy="19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Fira Sans Medium"/>
                <a:ea typeface="Fira Sans Medium"/>
                <a:cs typeface="Fira Sans Medium"/>
                <a:sym typeface="Fira Sans Medium"/>
              </a:endParaRPr>
            </a:p>
          </p:txBody>
        </p:sp>
        <p:sp>
          <p:nvSpPr>
            <p:cNvPr id="1354" name="Google Shape;1354;p32"/>
            <p:cNvSpPr/>
            <p:nvPr/>
          </p:nvSpPr>
          <p:spPr>
            <a:xfrm>
              <a:off x="2763200" y="1122616"/>
              <a:ext cx="3609900" cy="3611700"/>
            </a:xfrm>
            <a:prstGeom prst="donut">
              <a:avLst>
                <a:gd name="adj" fmla="val 650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9F752AB1-8D5F-6B45-9E97-51AB9FA69216}"/>
              </a:ext>
            </a:extLst>
          </p:cNvPr>
          <p:cNvSpPr txBox="1"/>
          <p:nvPr/>
        </p:nvSpPr>
        <p:spPr>
          <a:xfrm>
            <a:off x="726837" y="2051284"/>
            <a:ext cx="7682550" cy="1754326"/>
          </a:xfrm>
          <a:prstGeom prst="rect">
            <a:avLst/>
          </a:prstGeom>
          <a:noFill/>
        </p:spPr>
        <p:txBody>
          <a:bodyPr wrap="square" rtlCol="0">
            <a:spAutoFit/>
          </a:bodyPr>
          <a:lstStyle/>
          <a:p>
            <a:pPr algn="ctr"/>
            <a:r>
              <a:rPr lang="en-US" sz="5400" b="1" dirty="0">
                <a:latin typeface="Fira Sans" panose="020B0503050000020004" pitchFamily="34" charset="0"/>
              </a:rPr>
              <a:t>Thank you for listening!</a:t>
            </a:r>
          </a:p>
          <a:p>
            <a:pPr algn="ctr"/>
            <a:r>
              <a:rPr lang="en-US" sz="5400" b="1" dirty="0">
                <a:latin typeface="Fira Sans" panose="020B0503050000020004" pitchFamily="34" charset="0"/>
              </a:rPr>
              <a:t>Questions? </a:t>
            </a:r>
          </a:p>
        </p:txBody>
      </p:sp>
    </p:spTree>
    <p:extLst>
      <p:ext uri="{BB962C8B-B14F-4D97-AF65-F5344CB8AC3E}">
        <p14:creationId xmlns:p14="http://schemas.microsoft.com/office/powerpoint/2010/main" val="17808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20"/>
          <p:cNvSpPr/>
          <p:nvPr/>
        </p:nvSpPr>
        <p:spPr>
          <a:xfrm>
            <a:off x="-1" y="2360245"/>
            <a:ext cx="9144000" cy="1272494"/>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0" y="880283"/>
            <a:ext cx="9144000" cy="1253353"/>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lvl="0"/>
            <a:endParaRPr dirty="0"/>
          </a:p>
        </p:txBody>
      </p:sp>
      <p:sp>
        <p:nvSpPr>
          <p:cNvPr id="474" name="Google Shape;474;p20"/>
          <p:cNvSpPr txBox="1"/>
          <p:nvPr/>
        </p:nvSpPr>
        <p:spPr>
          <a:xfrm>
            <a:off x="1890187" y="312697"/>
            <a:ext cx="5230200" cy="44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000" b="1" dirty="0">
                <a:solidFill>
                  <a:schemeClr val="dk2"/>
                </a:solidFill>
                <a:latin typeface="Fira Sans Extra Condensed"/>
                <a:ea typeface="Fira Sans Extra Condensed"/>
                <a:cs typeface="Fira Sans Extra Condensed"/>
                <a:sym typeface="Fira Sans Extra Condensed"/>
              </a:rPr>
              <a:t>Performance Measure Definitions</a:t>
            </a:r>
            <a:endParaRPr sz="2000" b="1" dirty="0">
              <a:latin typeface="Fira Sans Extra Condensed"/>
              <a:ea typeface="Fira Sans Extra Condensed"/>
              <a:cs typeface="Fira Sans Extra Condensed"/>
              <a:sym typeface="Fira Sans Extra Condensed"/>
            </a:endParaRPr>
          </a:p>
        </p:txBody>
      </p:sp>
      <p:sp>
        <p:nvSpPr>
          <p:cNvPr id="56" name="Google Shape;429;p20">
            <a:extLst>
              <a:ext uri="{FF2B5EF4-FFF2-40B4-BE49-F238E27FC236}">
                <a16:creationId xmlns:a16="http://schemas.microsoft.com/office/drawing/2014/main" id="{1B306A38-0404-8E46-8102-A7426D7DF8DE}"/>
              </a:ext>
            </a:extLst>
          </p:cNvPr>
          <p:cNvSpPr/>
          <p:nvPr/>
        </p:nvSpPr>
        <p:spPr>
          <a:xfrm>
            <a:off x="-1" y="3858900"/>
            <a:ext cx="9144000" cy="1272494"/>
          </a:xfrm>
          <a:prstGeom prst="round2DiagRect">
            <a:avLst>
              <a:gd name="adj1" fmla="val 1666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2;p20">
            <a:extLst>
              <a:ext uri="{FF2B5EF4-FFF2-40B4-BE49-F238E27FC236}">
                <a16:creationId xmlns:a16="http://schemas.microsoft.com/office/drawing/2014/main" id="{1D106ECB-6EA6-D24D-9E1F-D716C2B3FC12}"/>
              </a:ext>
            </a:extLst>
          </p:cNvPr>
          <p:cNvSpPr/>
          <p:nvPr/>
        </p:nvSpPr>
        <p:spPr>
          <a:xfrm rot="8372152">
            <a:off x="62824" y="904404"/>
            <a:ext cx="1005899" cy="1003133"/>
          </a:xfrm>
          <a:prstGeom prst="teardrop">
            <a:avLst>
              <a:gd name="adj" fmla="val 1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42;p20">
            <a:extLst>
              <a:ext uri="{FF2B5EF4-FFF2-40B4-BE49-F238E27FC236}">
                <a16:creationId xmlns:a16="http://schemas.microsoft.com/office/drawing/2014/main" id="{C974D920-56FA-5143-8757-B611022DBB5C}"/>
              </a:ext>
            </a:extLst>
          </p:cNvPr>
          <p:cNvSpPr/>
          <p:nvPr/>
        </p:nvSpPr>
        <p:spPr>
          <a:xfrm rot="8372152">
            <a:off x="62825" y="2390216"/>
            <a:ext cx="1005899" cy="1003133"/>
          </a:xfrm>
          <a:prstGeom prst="teardrop">
            <a:avLst>
              <a:gd name="adj" fmla="val 1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2;p20">
            <a:extLst>
              <a:ext uri="{FF2B5EF4-FFF2-40B4-BE49-F238E27FC236}">
                <a16:creationId xmlns:a16="http://schemas.microsoft.com/office/drawing/2014/main" id="{2A5817D1-25EF-FD45-B3FE-32BD729D72E9}"/>
              </a:ext>
            </a:extLst>
          </p:cNvPr>
          <p:cNvSpPr/>
          <p:nvPr/>
        </p:nvSpPr>
        <p:spPr>
          <a:xfrm rot="8372152">
            <a:off x="57737" y="3897141"/>
            <a:ext cx="1005899" cy="1003133"/>
          </a:xfrm>
          <a:prstGeom prst="teardrop">
            <a:avLst>
              <a:gd name="adj" fmla="val 1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0"/>
          <p:cNvGrpSpPr/>
          <p:nvPr/>
        </p:nvGrpSpPr>
        <p:grpSpPr>
          <a:xfrm>
            <a:off x="259901" y="1216188"/>
            <a:ext cx="611743" cy="457196"/>
            <a:chOff x="3726248" y="1945594"/>
            <a:chExt cx="772500" cy="576248"/>
          </a:xfrm>
          <a:solidFill>
            <a:srgbClr val="4CB6BF"/>
          </a:solidFill>
        </p:grpSpPr>
        <p:sp>
          <p:nvSpPr>
            <p:cNvPr id="445" name="Google Shape;445;p20"/>
            <p:cNvSpPr/>
            <p:nvPr/>
          </p:nvSpPr>
          <p:spPr>
            <a:xfrm flipH="1">
              <a:off x="3992083" y="1983647"/>
              <a:ext cx="245513" cy="243687"/>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flipH="1">
              <a:off x="3895657" y="2216162"/>
              <a:ext cx="438430" cy="305680"/>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8851061">
              <a:off x="3833534" y="1943478"/>
              <a:ext cx="118427" cy="434432"/>
            </a:xfrm>
            <a:prstGeom prst="roundRect">
              <a:avLst>
                <a:gd name="adj" fmla="val 5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20"/>
            <p:cNvSpPr/>
            <p:nvPr/>
          </p:nvSpPr>
          <p:spPr>
            <a:xfrm rot="-8851061" flipH="1">
              <a:off x="4273034" y="1943478"/>
              <a:ext cx="118427" cy="434432"/>
            </a:xfrm>
            <a:prstGeom prst="roundRect">
              <a:avLst>
                <a:gd name="adj" fmla="val 5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60" name="Google Shape;460;p20"/>
          <p:cNvGrpSpPr/>
          <p:nvPr/>
        </p:nvGrpSpPr>
        <p:grpSpPr>
          <a:xfrm>
            <a:off x="374002" y="4203554"/>
            <a:ext cx="373367" cy="457197"/>
            <a:chOff x="1475520" y="1752795"/>
            <a:chExt cx="373367" cy="457197"/>
          </a:xfrm>
          <a:solidFill>
            <a:srgbClr val="A1EAB1"/>
          </a:solidFill>
        </p:grpSpPr>
        <p:sp>
          <p:nvSpPr>
            <p:cNvPr id="461" name="Google Shape;461;p20"/>
            <p:cNvSpPr/>
            <p:nvPr/>
          </p:nvSpPr>
          <p:spPr>
            <a:xfrm flipH="1">
              <a:off x="1557639" y="1752795"/>
              <a:ext cx="209076" cy="20701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20"/>
            <p:cNvGrpSpPr/>
            <p:nvPr/>
          </p:nvGrpSpPr>
          <p:grpSpPr>
            <a:xfrm>
              <a:off x="1475520" y="1882591"/>
              <a:ext cx="373367" cy="327400"/>
              <a:chOff x="2216957" y="2134914"/>
              <a:chExt cx="438430" cy="385404"/>
            </a:xfrm>
            <a:grpFill/>
          </p:grpSpPr>
          <p:sp>
            <p:nvSpPr>
              <p:cNvPr id="463" name="Google Shape;463;p20"/>
              <p:cNvSpPr/>
              <p:nvPr/>
            </p:nvSpPr>
            <p:spPr>
              <a:xfrm>
                <a:off x="2385009" y="2134914"/>
                <a:ext cx="109728" cy="43891"/>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flipH="1">
                <a:off x="2216957" y="2214637"/>
                <a:ext cx="438430" cy="305680"/>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20"/>
          <p:cNvGrpSpPr/>
          <p:nvPr/>
        </p:nvGrpSpPr>
        <p:grpSpPr>
          <a:xfrm flipH="1">
            <a:off x="319609" y="2649863"/>
            <a:ext cx="601579" cy="457213"/>
            <a:chOff x="5175488" y="1684947"/>
            <a:chExt cx="608516" cy="463329"/>
          </a:xfrm>
          <a:solidFill>
            <a:srgbClr val="5CCCCE"/>
          </a:solidFill>
        </p:grpSpPr>
        <p:sp>
          <p:nvSpPr>
            <p:cNvPr id="450" name="Google Shape;450;p20"/>
            <p:cNvSpPr/>
            <p:nvPr/>
          </p:nvSpPr>
          <p:spPr>
            <a:xfrm flipH="1">
              <a:off x="5548226" y="1777190"/>
              <a:ext cx="169256" cy="168022"/>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20"/>
            <p:cNvGrpSpPr/>
            <p:nvPr/>
          </p:nvGrpSpPr>
          <p:grpSpPr>
            <a:xfrm flipH="1">
              <a:off x="5175488" y="1684947"/>
              <a:ext cx="281482" cy="239946"/>
              <a:chOff x="5814950" y="1614150"/>
              <a:chExt cx="408300" cy="348000"/>
            </a:xfrm>
            <a:grpFill/>
          </p:grpSpPr>
          <p:sp>
            <p:nvSpPr>
              <p:cNvPr id="453" name="Google Shape;453;p20"/>
              <p:cNvSpPr/>
              <p:nvPr/>
            </p:nvSpPr>
            <p:spPr>
              <a:xfrm>
                <a:off x="5814950" y="1614150"/>
                <a:ext cx="408300" cy="348000"/>
              </a:xfrm>
              <a:prstGeom prst="wedgeRoundRectCallout">
                <a:avLst>
                  <a:gd name="adj1" fmla="val -75380"/>
                  <a:gd name="adj2" fmla="val 26810"/>
                  <a:gd name="adj3" fmla="val 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4" name="Google Shape;454;p20"/>
              <p:cNvCxnSpPr/>
              <p:nvPr/>
            </p:nvCxnSpPr>
            <p:spPr>
              <a:xfrm rot="10800000" flipH="1">
                <a:off x="5885450" y="1705300"/>
                <a:ext cx="267300" cy="2100"/>
              </a:xfrm>
              <a:prstGeom prst="straightConnector1">
                <a:avLst/>
              </a:prstGeom>
              <a:grpFill/>
              <a:ln w="19050" cap="flat" cmpd="sng">
                <a:solidFill>
                  <a:schemeClr val="lt1"/>
                </a:solidFill>
                <a:prstDash val="solid"/>
                <a:round/>
                <a:headEnd type="none" w="med" len="med"/>
                <a:tailEnd type="none" w="med" len="med"/>
              </a:ln>
            </p:spPr>
          </p:cxnSp>
          <p:cxnSp>
            <p:nvCxnSpPr>
              <p:cNvPr id="455" name="Google Shape;455;p20"/>
              <p:cNvCxnSpPr/>
              <p:nvPr/>
            </p:nvCxnSpPr>
            <p:spPr>
              <a:xfrm rot="10800000" flipH="1">
                <a:off x="5885450" y="1764450"/>
                <a:ext cx="267300" cy="2100"/>
              </a:xfrm>
              <a:prstGeom prst="straightConnector1">
                <a:avLst/>
              </a:prstGeom>
              <a:grpFill/>
              <a:ln w="19050" cap="flat" cmpd="sng">
                <a:solidFill>
                  <a:schemeClr val="lt1"/>
                </a:solidFill>
                <a:prstDash val="solid"/>
                <a:round/>
                <a:headEnd type="none" w="med" len="med"/>
                <a:tailEnd type="none" w="med" len="med"/>
              </a:ln>
            </p:spPr>
          </p:cxnSp>
          <p:cxnSp>
            <p:nvCxnSpPr>
              <p:cNvPr id="456" name="Google Shape;456;p20"/>
              <p:cNvCxnSpPr/>
              <p:nvPr/>
            </p:nvCxnSpPr>
            <p:spPr>
              <a:xfrm rot="10800000" flipH="1">
                <a:off x="5885450" y="1823600"/>
                <a:ext cx="267300" cy="2100"/>
              </a:xfrm>
              <a:prstGeom prst="straightConnector1">
                <a:avLst/>
              </a:prstGeom>
              <a:grpFill/>
              <a:ln w="19050" cap="flat" cmpd="sng">
                <a:solidFill>
                  <a:schemeClr val="lt1"/>
                </a:solidFill>
                <a:prstDash val="solid"/>
                <a:round/>
                <a:headEnd type="none" w="med" len="med"/>
                <a:tailEnd type="none" w="med" len="med"/>
              </a:ln>
            </p:spPr>
          </p:cxnSp>
        </p:grpSp>
        <p:sp>
          <p:nvSpPr>
            <p:cNvPr id="451" name="Google Shape;451;p20"/>
            <p:cNvSpPr/>
            <p:nvPr/>
          </p:nvSpPr>
          <p:spPr>
            <a:xfrm flipH="1">
              <a:off x="5481751" y="1937509"/>
              <a:ext cx="302254" cy="210767"/>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TextBox 5">
            <a:extLst>
              <a:ext uri="{FF2B5EF4-FFF2-40B4-BE49-F238E27FC236}">
                <a16:creationId xmlns:a16="http://schemas.microsoft.com/office/drawing/2014/main" id="{78142944-0CC4-4348-95BC-059E80B3BFA6}"/>
              </a:ext>
            </a:extLst>
          </p:cNvPr>
          <p:cNvSpPr txBox="1"/>
          <p:nvPr/>
        </p:nvSpPr>
        <p:spPr>
          <a:xfrm>
            <a:off x="1268840" y="938129"/>
            <a:ext cx="1913325" cy="369332"/>
          </a:xfrm>
          <a:prstGeom prst="rect">
            <a:avLst/>
          </a:prstGeom>
          <a:noFill/>
        </p:spPr>
        <p:txBody>
          <a:bodyPr wrap="square" rtlCol="0">
            <a:spAutoFit/>
          </a:bodyPr>
          <a:lstStyle/>
          <a:p>
            <a:r>
              <a:rPr lang="en-US" sz="1800" b="1" dirty="0">
                <a:solidFill>
                  <a:schemeClr val="bg1"/>
                </a:solidFill>
                <a:latin typeface="Fira Sans" panose="020B0503050000020004" pitchFamily="34" charset="0"/>
              </a:rPr>
              <a:t>My Experience</a:t>
            </a:r>
          </a:p>
        </p:txBody>
      </p:sp>
      <p:sp>
        <p:nvSpPr>
          <p:cNvPr id="68" name="TextBox 67">
            <a:extLst>
              <a:ext uri="{FF2B5EF4-FFF2-40B4-BE49-F238E27FC236}">
                <a16:creationId xmlns:a16="http://schemas.microsoft.com/office/drawing/2014/main" id="{522FBF50-9DCB-C94D-ADD2-50BF8D1B4049}"/>
              </a:ext>
            </a:extLst>
          </p:cNvPr>
          <p:cNvSpPr txBox="1"/>
          <p:nvPr/>
        </p:nvSpPr>
        <p:spPr>
          <a:xfrm>
            <a:off x="1279016" y="2387084"/>
            <a:ext cx="1913325" cy="369332"/>
          </a:xfrm>
          <a:prstGeom prst="rect">
            <a:avLst/>
          </a:prstGeom>
          <a:noFill/>
        </p:spPr>
        <p:txBody>
          <a:bodyPr wrap="square" rtlCol="0">
            <a:spAutoFit/>
          </a:bodyPr>
          <a:lstStyle/>
          <a:p>
            <a:r>
              <a:rPr lang="en-US" sz="1800" b="1" dirty="0">
                <a:solidFill>
                  <a:schemeClr val="bg1"/>
                </a:solidFill>
                <a:latin typeface="Fira Sans" panose="020B0503050000020004" pitchFamily="34" charset="0"/>
              </a:rPr>
              <a:t>My Convenience</a:t>
            </a:r>
          </a:p>
        </p:txBody>
      </p:sp>
      <p:sp>
        <p:nvSpPr>
          <p:cNvPr id="69" name="TextBox 68">
            <a:extLst>
              <a:ext uri="{FF2B5EF4-FFF2-40B4-BE49-F238E27FC236}">
                <a16:creationId xmlns:a16="http://schemas.microsoft.com/office/drawing/2014/main" id="{DD9D02D2-A711-2949-A92E-81F62131B7FD}"/>
              </a:ext>
            </a:extLst>
          </p:cNvPr>
          <p:cNvSpPr txBox="1"/>
          <p:nvPr/>
        </p:nvSpPr>
        <p:spPr>
          <a:xfrm>
            <a:off x="1279016" y="3893885"/>
            <a:ext cx="1913325" cy="369332"/>
          </a:xfrm>
          <a:prstGeom prst="rect">
            <a:avLst/>
          </a:prstGeom>
          <a:noFill/>
        </p:spPr>
        <p:txBody>
          <a:bodyPr wrap="square" rtlCol="0">
            <a:spAutoFit/>
          </a:bodyPr>
          <a:lstStyle/>
          <a:p>
            <a:r>
              <a:rPr lang="en-US" sz="1800" b="1" dirty="0">
                <a:solidFill>
                  <a:schemeClr val="bg1"/>
                </a:solidFill>
                <a:latin typeface="Fira Sans" panose="020B0503050000020004" pitchFamily="34" charset="0"/>
              </a:rPr>
              <a:t>My Physician</a:t>
            </a:r>
          </a:p>
        </p:txBody>
      </p:sp>
      <p:sp>
        <p:nvSpPr>
          <p:cNvPr id="7" name="TextBox 6">
            <a:extLst>
              <a:ext uri="{FF2B5EF4-FFF2-40B4-BE49-F238E27FC236}">
                <a16:creationId xmlns:a16="http://schemas.microsoft.com/office/drawing/2014/main" id="{1A0FB03F-1069-2345-9557-1F6F7009467F}"/>
              </a:ext>
            </a:extLst>
          </p:cNvPr>
          <p:cNvSpPr txBox="1"/>
          <p:nvPr/>
        </p:nvSpPr>
        <p:spPr>
          <a:xfrm>
            <a:off x="1279016" y="1334300"/>
            <a:ext cx="7069311" cy="738664"/>
          </a:xfrm>
          <a:prstGeom prst="rect">
            <a:avLst/>
          </a:prstGeom>
          <a:noFill/>
        </p:spPr>
        <p:txBody>
          <a:bodyPr wrap="square" rtlCol="0">
            <a:spAutoFit/>
          </a:bodyPr>
          <a:lstStyle/>
          <a:p>
            <a:r>
              <a:rPr lang="en-US" dirty="0"/>
              <a:t>The patient's overall satisfaction with their care experience based on a post-visit survey response. Measured as % of patient's rating their overall experience as excellent or higher.</a:t>
            </a:r>
          </a:p>
        </p:txBody>
      </p:sp>
      <p:sp>
        <p:nvSpPr>
          <p:cNvPr id="71" name="TextBox 70">
            <a:extLst>
              <a:ext uri="{FF2B5EF4-FFF2-40B4-BE49-F238E27FC236}">
                <a16:creationId xmlns:a16="http://schemas.microsoft.com/office/drawing/2014/main" id="{4E399827-F64F-0648-8C93-6F401F599ECA}"/>
              </a:ext>
            </a:extLst>
          </p:cNvPr>
          <p:cNvSpPr txBox="1"/>
          <p:nvPr/>
        </p:nvSpPr>
        <p:spPr>
          <a:xfrm>
            <a:off x="1268840" y="2778007"/>
            <a:ext cx="7652323" cy="738664"/>
          </a:xfrm>
          <a:prstGeom prst="rect">
            <a:avLst/>
          </a:prstGeom>
          <a:noFill/>
        </p:spPr>
        <p:txBody>
          <a:bodyPr wrap="square" rtlCol="0">
            <a:spAutoFit/>
          </a:bodyPr>
          <a:lstStyle/>
          <a:p>
            <a:r>
              <a:rPr lang="en-US" dirty="0"/>
              <a:t>The patient's ability to book an appointment at first attempt (either by phone or online) for one of their desired appointment times (can be with their doctor or another doctor).  Measured as % of time booked with first attempt as % of total visits seen by department.</a:t>
            </a:r>
          </a:p>
        </p:txBody>
      </p:sp>
      <p:sp>
        <p:nvSpPr>
          <p:cNvPr id="72" name="TextBox 71">
            <a:extLst>
              <a:ext uri="{FF2B5EF4-FFF2-40B4-BE49-F238E27FC236}">
                <a16:creationId xmlns:a16="http://schemas.microsoft.com/office/drawing/2014/main" id="{64CB0880-82B5-3C48-B5FE-8136EB4B5331}"/>
              </a:ext>
            </a:extLst>
          </p:cNvPr>
          <p:cNvSpPr txBox="1"/>
          <p:nvPr/>
        </p:nvSpPr>
        <p:spPr>
          <a:xfrm>
            <a:off x="1279016" y="4298202"/>
            <a:ext cx="7652323" cy="738664"/>
          </a:xfrm>
          <a:prstGeom prst="rect">
            <a:avLst/>
          </a:prstGeom>
          <a:noFill/>
        </p:spPr>
        <p:txBody>
          <a:bodyPr wrap="square" rtlCol="0">
            <a:spAutoFit/>
          </a:bodyPr>
          <a:lstStyle/>
          <a:p>
            <a:r>
              <a:rPr lang="en-US" dirty="0"/>
              <a:t>The patient's ability to book an appointment with their personal care physician. Measured as % of visits with the member's personal care physician as % of the member's total visits to the department.</a:t>
            </a:r>
          </a:p>
        </p:txBody>
      </p:sp>
    </p:spTree>
    <p:extLst>
      <p:ext uri="{BB962C8B-B14F-4D97-AF65-F5344CB8AC3E}">
        <p14:creationId xmlns:p14="http://schemas.microsoft.com/office/powerpoint/2010/main" val="218952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p:nvPr/>
        </p:nvSpPr>
        <p:spPr>
          <a:xfrm flipH="1">
            <a:off x="6572345" y="1913200"/>
            <a:ext cx="658800" cy="395700"/>
          </a:xfrm>
          <a:prstGeom prst="parallelogram">
            <a:avLst>
              <a:gd name="adj" fmla="val 1648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7"/>
          <p:cNvGrpSpPr/>
          <p:nvPr/>
        </p:nvGrpSpPr>
        <p:grpSpPr>
          <a:xfrm>
            <a:off x="318051" y="1818702"/>
            <a:ext cx="11827565" cy="1197557"/>
            <a:chOff x="996696" y="2334330"/>
            <a:chExt cx="7161000" cy="1197557"/>
          </a:xfrm>
        </p:grpSpPr>
        <p:sp>
          <p:nvSpPr>
            <p:cNvPr id="151" name="Google Shape;151;p17"/>
            <p:cNvSpPr/>
            <p:nvPr/>
          </p:nvSpPr>
          <p:spPr>
            <a:xfrm flipH="1">
              <a:off x="996696" y="2690687"/>
              <a:ext cx="7161000" cy="841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784399" y="2334330"/>
              <a:ext cx="838339" cy="1097052"/>
              <a:chOff x="2545037" y="2594574"/>
              <a:chExt cx="822950" cy="1097271"/>
            </a:xfrm>
          </p:grpSpPr>
          <p:sp>
            <p:nvSpPr>
              <p:cNvPr id="153" name="Google Shape;153;p17"/>
              <p:cNvSpPr/>
              <p:nvPr/>
            </p:nvSpPr>
            <p:spPr>
              <a:xfrm>
                <a:off x="2545037" y="2912593"/>
                <a:ext cx="183702" cy="686390"/>
              </a:xfrm>
              <a:custGeom>
                <a:avLst/>
                <a:gdLst/>
                <a:ahLst/>
                <a:cxnLst/>
                <a:rect l="l" t="t" r="r" b="b"/>
                <a:pathLst>
                  <a:path w="7573" h="28296" extrusionOk="0">
                    <a:moveTo>
                      <a:pt x="0" y="0"/>
                    </a:moveTo>
                    <a:lnTo>
                      <a:pt x="0" y="24018"/>
                    </a:lnTo>
                    <a:cubicBezTo>
                      <a:pt x="0" y="25218"/>
                      <a:pt x="568" y="26386"/>
                      <a:pt x="1502" y="27120"/>
                    </a:cubicBezTo>
                    <a:lnTo>
                      <a:pt x="2436" y="27820"/>
                    </a:lnTo>
                    <a:cubicBezTo>
                      <a:pt x="2836" y="28137"/>
                      <a:pt x="3311" y="28296"/>
                      <a:pt x="3782" y="28296"/>
                    </a:cubicBezTo>
                    <a:cubicBezTo>
                      <a:pt x="4254" y="28296"/>
                      <a:pt x="4721" y="28137"/>
                      <a:pt x="5104" y="27820"/>
                    </a:cubicBezTo>
                    <a:lnTo>
                      <a:pt x="6038" y="27120"/>
                    </a:lnTo>
                    <a:cubicBezTo>
                      <a:pt x="7005" y="26386"/>
                      <a:pt x="7573" y="25218"/>
                      <a:pt x="7539" y="24018"/>
                    </a:cubicBezTo>
                    <a:lnTo>
                      <a:pt x="75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2560417" y="3351148"/>
                <a:ext cx="152944" cy="215261"/>
              </a:xfrm>
              <a:custGeom>
                <a:avLst/>
                <a:gdLst/>
                <a:ahLst/>
                <a:cxnLst/>
                <a:rect l="l" t="t" r="r" b="b"/>
                <a:pathLst>
                  <a:path w="6305" h="8874" extrusionOk="0">
                    <a:moveTo>
                      <a:pt x="0" y="1"/>
                    </a:moveTo>
                    <a:lnTo>
                      <a:pt x="0" y="5305"/>
                    </a:lnTo>
                    <a:cubicBezTo>
                      <a:pt x="0" y="6305"/>
                      <a:pt x="467" y="7273"/>
                      <a:pt x="1268" y="7907"/>
                    </a:cubicBezTo>
                    <a:lnTo>
                      <a:pt x="2035" y="8474"/>
                    </a:lnTo>
                    <a:cubicBezTo>
                      <a:pt x="2352" y="8741"/>
                      <a:pt x="2744" y="8874"/>
                      <a:pt x="3140" y="8874"/>
                    </a:cubicBezTo>
                    <a:cubicBezTo>
                      <a:pt x="3536" y="8874"/>
                      <a:pt x="3936" y="8741"/>
                      <a:pt x="4270" y="8474"/>
                    </a:cubicBezTo>
                    <a:lnTo>
                      <a:pt x="5037" y="7907"/>
                    </a:lnTo>
                    <a:cubicBezTo>
                      <a:pt x="5838" y="7273"/>
                      <a:pt x="6305" y="6305"/>
                      <a:pt x="6305" y="5305"/>
                    </a:cubicBezTo>
                    <a:lnTo>
                      <a:pt x="6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561217" y="3011298"/>
                <a:ext cx="66369" cy="2450"/>
              </a:xfrm>
              <a:custGeom>
                <a:avLst/>
                <a:gdLst/>
                <a:ahLst/>
                <a:cxnLst/>
                <a:rect l="l" t="t" r="r" b="b"/>
                <a:pathLst>
                  <a:path w="2736" h="101" fill="none" extrusionOk="0">
                    <a:moveTo>
                      <a:pt x="2736" y="1"/>
                    </a:moveTo>
                    <a:lnTo>
                      <a:pt x="1" y="101"/>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2561217" y="3076041"/>
                <a:ext cx="66369" cy="1650"/>
              </a:xfrm>
              <a:custGeom>
                <a:avLst/>
                <a:gdLst/>
                <a:ahLst/>
                <a:cxnLst/>
                <a:rect l="l" t="t" r="r" b="b"/>
                <a:pathLst>
                  <a:path w="2736" h="68" fill="none" extrusionOk="0">
                    <a:moveTo>
                      <a:pt x="2736" y="1"/>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2561217" y="3139960"/>
                <a:ext cx="66369" cy="1650"/>
              </a:xfrm>
              <a:custGeom>
                <a:avLst/>
                <a:gdLst/>
                <a:ahLst/>
                <a:cxnLst/>
                <a:rect l="l" t="t" r="r" b="b"/>
                <a:pathLst>
                  <a:path w="2736" h="68" fill="none" extrusionOk="0">
                    <a:moveTo>
                      <a:pt x="2736" y="1"/>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2561217" y="3204704"/>
                <a:ext cx="66369" cy="1650"/>
              </a:xfrm>
              <a:custGeom>
                <a:avLst/>
                <a:gdLst/>
                <a:ahLst/>
                <a:cxnLst/>
                <a:rect l="l" t="t" r="r" b="b"/>
                <a:pathLst>
                  <a:path w="2736" h="68" fill="none" extrusionOk="0">
                    <a:moveTo>
                      <a:pt x="2736" y="0"/>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2561217" y="3268623"/>
                <a:ext cx="66369" cy="1650"/>
              </a:xfrm>
              <a:custGeom>
                <a:avLst/>
                <a:gdLst/>
                <a:ahLst/>
                <a:cxnLst/>
                <a:rect l="l" t="t" r="r" b="b"/>
                <a:pathLst>
                  <a:path w="2736" h="68" fill="none" extrusionOk="0">
                    <a:moveTo>
                      <a:pt x="2736" y="1"/>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2561217" y="3332542"/>
                <a:ext cx="66369" cy="2450"/>
              </a:xfrm>
              <a:custGeom>
                <a:avLst/>
                <a:gdLst/>
                <a:ahLst/>
                <a:cxnLst/>
                <a:rect l="l" t="t" r="r" b="b"/>
                <a:pathLst>
                  <a:path w="2736" h="101" fill="none" extrusionOk="0">
                    <a:moveTo>
                      <a:pt x="2736" y="1"/>
                    </a:moveTo>
                    <a:lnTo>
                      <a:pt x="1" y="101"/>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2561217" y="3397286"/>
                <a:ext cx="66369" cy="1650"/>
              </a:xfrm>
              <a:custGeom>
                <a:avLst/>
                <a:gdLst/>
                <a:ahLst/>
                <a:cxnLst/>
                <a:rect l="l" t="t" r="r" b="b"/>
                <a:pathLst>
                  <a:path w="2736" h="68" fill="none" extrusionOk="0">
                    <a:moveTo>
                      <a:pt x="2736" y="0"/>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2561217" y="3461205"/>
                <a:ext cx="66369" cy="1650"/>
              </a:xfrm>
              <a:custGeom>
                <a:avLst/>
                <a:gdLst/>
                <a:ahLst/>
                <a:cxnLst/>
                <a:rect l="l" t="t" r="r" b="b"/>
                <a:pathLst>
                  <a:path w="2736" h="68" fill="none" extrusionOk="0">
                    <a:moveTo>
                      <a:pt x="2736" y="1"/>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2560417" y="3342270"/>
                <a:ext cx="152143" cy="21856"/>
              </a:xfrm>
              <a:custGeom>
                <a:avLst/>
                <a:gdLst/>
                <a:ahLst/>
                <a:cxnLst/>
                <a:rect l="l" t="t" r="r" b="b"/>
                <a:pathLst>
                  <a:path w="6272" h="901" extrusionOk="0">
                    <a:moveTo>
                      <a:pt x="3136" y="0"/>
                    </a:moveTo>
                    <a:cubicBezTo>
                      <a:pt x="1401" y="0"/>
                      <a:pt x="0" y="200"/>
                      <a:pt x="0" y="467"/>
                    </a:cubicBezTo>
                    <a:cubicBezTo>
                      <a:pt x="0" y="701"/>
                      <a:pt x="1401" y="901"/>
                      <a:pt x="3136" y="901"/>
                    </a:cubicBezTo>
                    <a:cubicBezTo>
                      <a:pt x="4870" y="901"/>
                      <a:pt x="6271" y="701"/>
                      <a:pt x="6271" y="467"/>
                    </a:cubicBezTo>
                    <a:cubicBezTo>
                      <a:pt x="6271" y="200"/>
                      <a:pt x="4870" y="0"/>
                      <a:pt x="3136" y="0"/>
                    </a:cubicBezTo>
                    <a:close/>
                  </a:path>
                </a:pathLst>
              </a:custGeom>
              <a:solidFill>
                <a:srgbClr val="D6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2599254" y="3336593"/>
                <a:ext cx="58291" cy="111560"/>
              </a:xfrm>
              <a:custGeom>
                <a:avLst/>
                <a:gdLst/>
                <a:ahLst/>
                <a:cxnLst/>
                <a:rect l="l" t="t" r="r" b="b"/>
                <a:pathLst>
                  <a:path w="2403" h="4599" extrusionOk="0">
                    <a:moveTo>
                      <a:pt x="2402" y="1"/>
                    </a:moveTo>
                    <a:lnTo>
                      <a:pt x="1201" y="134"/>
                    </a:lnTo>
                    <a:cubicBezTo>
                      <a:pt x="1001" y="1902"/>
                      <a:pt x="0" y="4237"/>
                      <a:pt x="1101" y="4570"/>
                    </a:cubicBezTo>
                    <a:cubicBezTo>
                      <a:pt x="1172" y="4590"/>
                      <a:pt x="1238" y="4599"/>
                      <a:pt x="1300" y="4599"/>
                    </a:cubicBezTo>
                    <a:cubicBezTo>
                      <a:pt x="2210" y="4599"/>
                      <a:pt x="2269" y="2645"/>
                      <a:pt x="2269" y="1802"/>
                    </a:cubicBezTo>
                    <a:cubicBezTo>
                      <a:pt x="2269" y="1135"/>
                      <a:pt x="2402" y="1"/>
                      <a:pt x="2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2671276" y="2594574"/>
                <a:ext cx="60692" cy="318040"/>
              </a:xfrm>
              <a:custGeom>
                <a:avLst/>
                <a:gdLst/>
                <a:ahLst/>
                <a:cxnLst/>
                <a:rect l="l" t="t" r="r" b="b"/>
                <a:pathLst>
                  <a:path w="2502" h="13111" extrusionOk="0">
                    <a:moveTo>
                      <a:pt x="1301" y="1"/>
                    </a:moveTo>
                    <a:lnTo>
                      <a:pt x="0" y="13110"/>
                    </a:lnTo>
                    <a:lnTo>
                      <a:pt x="1201" y="13110"/>
                    </a:lnTo>
                    <a:lnTo>
                      <a:pt x="2502" y="134"/>
                    </a:lnTo>
                    <a:lnTo>
                      <a:pt x="13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627563" y="2912593"/>
                <a:ext cx="72870" cy="431298"/>
              </a:xfrm>
              <a:custGeom>
                <a:avLst/>
                <a:gdLst/>
                <a:ahLst/>
                <a:cxnLst/>
                <a:rect l="l" t="t" r="r" b="b"/>
                <a:pathLst>
                  <a:path w="3004" h="17780" extrusionOk="0">
                    <a:moveTo>
                      <a:pt x="1802" y="0"/>
                    </a:moveTo>
                    <a:lnTo>
                      <a:pt x="1" y="17680"/>
                    </a:lnTo>
                    <a:lnTo>
                      <a:pt x="1202" y="17780"/>
                    </a:lnTo>
                    <a:lnTo>
                      <a:pt x="3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2560417" y="3342270"/>
                <a:ext cx="152143" cy="21856"/>
              </a:xfrm>
              <a:custGeom>
                <a:avLst/>
                <a:gdLst/>
                <a:ahLst/>
                <a:cxnLst/>
                <a:rect l="l" t="t" r="r" b="b"/>
                <a:pathLst>
                  <a:path w="6272" h="901" extrusionOk="0">
                    <a:moveTo>
                      <a:pt x="3136" y="0"/>
                    </a:moveTo>
                    <a:cubicBezTo>
                      <a:pt x="1401" y="0"/>
                      <a:pt x="0" y="200"/>
                      <a:pt x="0" y="467"/>
                    </a:cubicBezTo>
                    <a:cubicBezTo>
                      <a:pt x="0" y="701"/>
                      <a:pt x="1401" y="901"/>
                      <a:pt x="3136" y="901"/>
                    </a:cubicBezTo>
                    <a:cubicBezTo>
                      <a:pt x="4870" y="901"/>
                      <a:pt x="6271" y="701"/>
                      <a:pt x="6271" y="467"/>
                    </a:cubicBezTo>
                    <a:cubicBezTo>
                      <a:pt x="6271" y="200"/>
                      <a:pt x="4870" y="0"/>
                      <a:pt x="313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2589551" y="3501667"/>
                <a:ext cx="245995" cy="190179"/>
              </a:xfrm>
              <a:custGeom>
                <a:avLst/>
                <a:gdLst/>
                <a:ahLst/>
                <a:cxnLst/>
                <a:rect l="l" t="t" r="r" b="b"/>
                <a:pathLst>
                  <a:path w="10141" h="7840" extrusionOk="0">
                    <a:moveTo>
                      <a:pt x="8473" y="0"/>
                    </a:moveTo>
                    <a:lnTo>
                      <a:pt x="0" y="2836"/>
                    </a:lnTo>
                    <a:lnTo>
                      <a:pt x="1668" y="7839"/>
                    </a:lnTo>
                    <a:lnTo>
                      <a:pt x="10141" y="4971"/>
                    </a:lnTo>
                    <a:lnTo>
                      <a:pt x="8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2617059" y="3585016"/>
                <a:ext cx="27532" cy="79322"/>
              </a:xfrm>
              <a:custGeom>
                <a:avLst/>
                <a:gdLst/>
                <a:ahLst/>
                <a:cxnLst/>
                <a:rect l="l" t="t" r="r" b="b"/>
                <a:pathLst>
                  <a:path w="1135" h="3270" fill="none" extrusionOk="0">
                    <a:moveTo>
                      <a:pt x="0" y="0"/>
                    </a:moveTo>
                    <a:lnTo>
                      <a:pt x="1134" y="3269"/>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2639716" y="3576914"/>
                <a:ext cx="28333" cy="80123"/>
              </a:xfrm>
              <a:custGeom>
                <a:avLst/>
                <a:gdLst/>
                <a:ahLst/>
                <a:cxnLst/>
                <a:rect l="l" t="t" r="r" b="b"/>
                <a:pathLst>
                  <a:path w="1168" h="3303" fill="none" extrusionOk="0">
                    <a:moveTo>
                      <a:pt x="0" y="1"/>
                    </a:moveTo>
                    <a:lnTo>
                      <a:pt x="1168" y="3303"/>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2663174" y="3569637"/>
                <a:ext cx="27532" cy="79322"/>
              </a:xfrm>
              <a:custGeom>
                <a:avLst/>
                <a:gdLst/>
                <a:ahLst/>
                <a:cxnLst/>
                <a:rect l="l" t="t" r="r" b="b"/>
                <a:pathLst>
                  <a:path w="1135" h="3270" fill="none" extrusionOk="0">
                    <a:moveTo>
                      <a:pt x="1" y="0"/>
                    </a:moveTo>
                    <a:lnTo>
                      <a:pt x="1135" y="3269"/>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685831" y="3561535"/>
                <a:ext cx="27532" cy="80147"/>
              </a:xfrm>
              <a:custGeom>
                <a:avLst/>
                <a:gdLst/>
                <a:ahLst/>
                <a:cxnLst/>
                <a:rect l="l" t="t" r="r" b="b"/>
                <a:pathLst>
                  <a:path w="1135" h="3304" fill="none" extrusionOk="0">
                    <a:moveTo>
                      <a:pt x="1" y="1"/>
                    </a:moveTo>
                    <a:lnTo>
                      <a:pt x="1135" y="3303"/>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2708488" y="3554258"/>
                <a:ext cx="27532" cy="79322"/>
              </a:xfrm>
              <a:custGeom>
                <a:avLst/>
                <a:gdLst/>
                <a:ahLst/>
                <a:cxnLst/>
                <a:rect l="l" t="t" r="r" b="b"/>
                <a:pathLst>
                  <a:path w="1135" h="3270" fill="none" extrusionOk="0">
                    <a:moveTo>
                      <a:pt x="1" y="1"/>
                    </a:moveTo>
                    <a:lnTo>
                      <a:pt x="1135" y="32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2731145" y="3546180"/>
                <a:ext cx="27532" cy="80123"/>
              </a:xfrm>
              <a:custGeom>
                <a:avLst/>
                <a:gdLst/>
                <a:ahLst/>
                <a:cxnLst/>
                <a:rect l="l" t="t" r="r" b="b"/>
                <a:pathLst>
                  <a:path w="1135" h="3303" fill="none" extrusionOk="0">
                    <a:moveTo>
                      <a:pt x="1" y="0"/>
                    </a:moveTo>
                    <a:lnTo>
                      <a:pt x="1135" y="3302"/>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2753802" y="3538878"/>
                <a:ext cx="27532" cy="79322"/>
              </a:xfrm>
              <a:custGeom>
                <a:avLst/>
                <a:gdLst/>
                <a:ahLst/>
                <a:cxnLst/>
                <a:rect l="l" t="t" r="r" b="b"/>
                <a:pathLst>
                  <a:path w="1135" h="3270" fill="none" extrusionOk="0">
                    <a:moveTo>
                      <a:pt x="1" y="1"/>
                    </a:moveTo>
                    <a:lnTo>
                      <a:pt x="1135" y="32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2776459" y="3530801"/>
                <a:ext cx="28357" cy="80123"/>
              </a:xfrm>
              <a:custGeom>
                <a:avLst/>
                <a:gdLst/>
                <a:ahLst/>
                <a:cxnLst/>
                <a:rect l="l" t="t" r="r" b="b"/>
                <a:pathLst>
                  <a:path w="1169" h="3303" fill="none" extrusionOk="0">
                    <a:moveTo>
                      <a:pt x="1" y="0"/>
                    </a:moveTo>
                    <a:lnTo>
                      <a:pt x="1168" y="3303"/>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587925" y="3499775"/>
                <a:ext cx="208784" cy="71754"/>
              </a:xfrm>
              <a:custGeom>
                <a:avLst/>
                <a:gdLst/>
                <a:ahLst/>
                <a:cxnLst/>
                <a:rect l="l" t="t" r="r" b="b"/>
                <a:pathLst>
                  <a:path w="8607" h="2958" extrusionOk="0">
                    <a:moveTo>
                      <a:pt x="8388" y="1"/>
                    </a:moveTo>
                    <a:cubicBezTo>
                      <a:pt x="7878" y="1"/>
                      <a:pt x="6157" y="465"/>
                      <a:pt x="4170" y="1146"/>
                    </a:cubicBezTo>
                    <a:cubicBezTo>
                      <a:pt x="1835" y="1913"/>
                      <a:pt x="0" y="2714"/>
                      <a:pt x="67" y="2914"/>
                    </a:cubicBezTo>
                    <a:cubicBezTo>
                      <a:pt x="72" y="2944"/>
                      <a:pt x="120" y="2958"/>
                      <a:pt x="206" y="2958"/>
                    </a:cubicBezTo>
                    <a:cubicBezTo>
                      <a:pt x="696" y="2958"/>
                      <a:pt x="2417" y="2494"/>
                      <a:pt x="4404" y="1813"/>
                    </a:cubicBezTo>
                    <a:cubicBezTo>
                      <a:pt x="6739" y="1012"/>
                      <a:pt x="8607" y="212"/>
                      <a:pt x="8540" y="45"/>
                    </a:cubicBezTo>
                    <a:cubicBezTo>
                      <a:pt x="8530" y="15"/>
                      <a:pt x="8478" y="1"/>
                      <a:pt x="8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2854958" y="2914218"/>
                <a:ext cx="183702" cy="686390"/>
              </a:xfrm>
              <a:custGeom>
                <a:avLst/>
                <a:gdLst/>
                <a:ahLst/>
                <a:cxnLst/>
                <a:rect l="l" t="t" r="r" b="b"/>
                <a:pathLst>
                  <a:path w="7573" h="28296" extrusionOk="0">
                    <a:moveTo>
                      <a:pt x="0" y="0"/>
                    </a:moveTo>
                    <a:lnTo>
                      <a:pt x="0" y="24017"/>
                    </a:lnTo>
                    <a:cubicBezTo>
                      <a:pt x="0" y="25218"/>
                      <a:pt x="567" y="26386"/>
                      <a:pt x="1535" y="27119"/>
                    </a:cubicBezTo>
                    <a:lnTo>
                      <a:pt x="2435" y="27820"/>
                    </a:lnTo>
                    <a:cubicBezTo>
                      <a:pt x="2836" y="28137"/>
                      <a:pt x="3311" y="28295"/>
                      <a:pt x="3786" y="28295"/>
                    </a:cubicBezTo>
                    <a:cubicBezTo>
                      <a:pt x="4262" y="28295"/>
                      <a:pt x="4737" y="28137"/>
                      <a:pt x="5137" y="27820"/>
                    </a:cubicBezTo>
                    <a:lnTo>
                      <a:pt x="6038" y="27119"/>
                    </a:lnTo>
                    <a:cubicBezTo>
                      <a:pt x="7005" y="26386"/>
                      <a:pt x="7572" y="25218"/>
                      <a:pt x="7572" y="24017"/>
                    </a:cubicBezTo>
                    <a:lnTo>
                      <a:pt x="7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2870338" y="3352773"/>
                <a:ext cx="152944" cy="215479"/>
              </a:xfrm>
              <a:custGeom>
                <a:avLst/>
                <a:gdLst/>
                <a:ahLst/>
                <a:cxnLst/>
                <a:rect l="l" t="t" r="r" b="b"/>
                <a:pathLst>
                  <a:path w="6305" h="8883" extrusionOk="0">
                    <a:moveTo>
                      <a:pt x="0" y="1"/>
                    </a:moveTo>
                    <a:lnTo>
                      <a:pt x="0" y="5304"/>
                    </a:lnTo>
                    <a:cubicBezTo>
                      <a:pt x="0" y="6339"/>
                      <a:pt x="467" y="7273"/>
                      <a:pt x="1268" y="7906"/>
                    </a:cubicBezTo>
                    <a:lnTo>
                      <a:pt x="2035" y="8507"/>
                    </a:lnTo>
                    <a:cubicBezTo>
                      <a:pt x="2368" y="8757"/>
                      <a:pt x="2760" y="8882"/>
                      <a:pt x="3152" y="8882"/>
                    </a:cubicBezTo>
                    <a:cubicBezTo>
                      <a:pt x="3544" y="8882"/>
                      <a:pt x="3936" y="8757"/>
                      <a:pt x="4270" y="8507"/>
                    </a:cubicBezTo>
                    <a:lnTo>
                      <a:pt x="5037" y="7906"/>
                    </a:lnTo>
                    <a:cubicBezTo>
                      <a:pt x="5838" y="7273"/>
                      <a:pt x="6305" y="6339"/>
                      <a:pt x="6305" y="5304"/>
                    </a:cubicBezTo>
                    <a:lnTo>
                      <a:pt x="6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2871138" y="3033954"/>
                <a:ext cx="67193" cy="1650"/>
              </a:xfrm>
              <a:custGeom>
                <a:avLst/>
                <a:gdLst/>
                <a:ahLst/>
                <a:cxnLst/>
                <a:rect l="l" t="t" r="r" b="b"/>
                <a:pathLst>
                  <a:path w="2770" h="68" fill="none" extrusionOk="0">
                    <a:moveTo>
                      <a:pt x="2769" y="1"/>
                    </a:moveTo>
                    <a:lnTo>
                      <a:pt x="0"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2871138" y="3097898"/>
                <a:ext cx="67193" cy="1625"/>
              </a:xfrm>
              <a:custGeom>
                <a:avLst/>
                <a:gdLst/>
                <a:ahLst/>
                <a:cxnLst/>
                <a:rect l="l" t="t" r="r" b="b"/>
                <a:pathLst>
                  <a:path w="2770" h="67" fill="none" extrusionOk="0">
                    <a:moveTo>
                      <a:pt x="2769" y="0"/>
                    </a:moveTo>
                    <a:lnTo>
                      <a:pt x="0"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2871138" y="3162617"/>
                <a:ext cx="67193" cy="1650"/>
              </a:xfrm>
              <a:custGeom>
                <a:avLst/>
                <a:gdLst/>
                <a:ahLst/>
                <a:cxnLst/>
                <a:rect l="l" t="t" r="r" b="b"/>
                <a:pathLst>
                  <a:path w="2770" h="68" fill="none" extrusionOk="0">
                    <a:moveTo>
                      <a:pt x="2769" y="1"/>
                    </a:moveTo>
                    <a:lnTo>
                      <a:pt x="0"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2871138" y="3226536"/>
                <a:ext cx="67193" cy="1650"/>
              </a:xfrm>
              <a:custGeom>
                <a:avLst/>
                <a:gdLst/>
                <a:ahLst/>
                <a:cxnLst/>
                <a:rect l="l" t="t" r="r" b="b"/>
                <a:pathLst>
                  <a:path w="2770" h="68" fill="none" extrusionOk="0">
                    <a:moveTo>
                      <a:pt x="2769" y="1"/>
                    </a:moveTo>
                    <a:lnTo>
                      <a:pt x="0"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2871138" y="3290479"/>
                <a:ext cx="67193" cy="1625"/>
              </a:xfrm>
              <a:custGeom>
                <a:avLst/>
                <a:gdLst/>
                <a:ahLst/>
                <a:cxnLst/>
                <a:rect l="l" t="t" r="r" b="b"/>
                <a:pathLst>
                  <a:path w="2770" h="67" fill="none" extrusionOk="0">
                    <a:moveTo>
                      <a:pt x="2769" y="0"/>
                    </a:moveTo>
                    <a:lnTo>
                      <a:pt x="0"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2871138" y="3355199"/>
                <a:ext cx="67193" cy="1650"/>
              </a:xfrm>
              <a:custGeom>
                <a:avLst/>
                <a:gdLst/>
                <a:ahLst/>
                <a:cxnLst/>
                <a:rect l="l" t="t" r="r" b="b"/>
                <a:pathLst>
                  <a:path w="2770" h="68" fill="none" extrusionOk="0">
                    <a:moveTo>
                      <a:pt x="2769" y="1"/>
                    </a:moveTo>
                    <a:lnTo>
                      <a:pt x="0" y="67"/>
                    </a:lnTo>
                  </a:path>
                </a:pathLst>
              </a:custGeom>
              <a:noFill/>
              <a:ln w="10850" cap="flat" cmpd="sng">
                <a:solidFill>
                  <a:srgbClr val="D6DC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2871138" y="3419118"/>
                <a:ext cx="67193" cy="1650"/>
              </a:xfrm>
              <a:custGeom>
                <a:avLst/>
                <a:gdLst/>
                <a:ahLst/>
                <a:cxnLst/>
                <a:rect l="l" t="t" r="r" b="b"/>
                <a:pathLst>
                  <a:path w="2770" h="68" fill="none" extrusionOk="0">
                    <a:moveTo>
                      <a:pt x="2769" y="1"/>
                    </a:moveTo>
                    <a:lnTo>
                      <a:pt x="0"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2871138" y="3483061"/>
                <a:ext cx="67193" cy="2450"/>
              </a:xfrm>
              <a:custGeom>
                <a:avLst/>
                <a:gdLst/>
                <a:ahLst/>
                <a:cxnLst/>
                <a:rect l="l" t="t" r="r" b="b"/>
                <a:pathLst>
                  <a:path w="2770" h="101" fill="none" extrusionOk="0">
                    <a:moveTo>
                      <a:pt x="2769" y="0"/>
                    </a:moveTo>
                    <a:lnTo>
                      <a:pt x="0" y="100"/>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2870338" y="3344695"/>
                <a:ext cx="152944" cy="21056"/>
              </a:xfrm>
              <a:custGeom>
                <a:avLst/>
                <a:gdLst/>
                <a:ahLst/>
                <a:cxnLst/>
                <a:rect l="l" t="t" r="r" b="b"/>
                <a:pathLst>
                  <a:path w="6305" h="868" extrusionOk="0">
                    <a:moveTo>
                      <a:pt x="3136" y="0"/>
                    </a:moveTo>
                    <a:cubicBezTo>
                      <a:pt x="1401" y="0"/>
                      <a:pt x="0" y="200"/>
                      <a:pt x="0" y="434"/>
                    </a:cubicBezTo>
                    <a:cubicBezTo>
                      <a:pt x="0" y="667"/>
                      <a:pt x="1401" y="867"/>
                      <a:pt x="3136" y="867"/>
                    </a:cubicBezTo>
                    <a:cubicBezTo>
                      <a:pt x="4904" y="867"/>
                      <a:pt x="6305" y="667"/>
                      <a:pt x="6305" y="434"/>
                    </a:cubicBezTo>
                    <a:cubicBezTo>
                      <a:pt x="6305" y="200"/>
                      <a:pt x="4904" y="0"/>
                      <a:pt x="313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2839579" y="2832470"/>
                <a:ext cx="217687" cy="127886"/>
              </a:xfrm>
              <a:custGeom>
                <a:avLst/>
                <a:gdLst/>
                <a:ahLst/>
                <a:cxnLst/>
                <a:rect l="l" t="t" r="r" b="b"/>
                <a:pathLst>
                  <a:path w="8974" h="5272" extrusionOk="0">
                    <a:moveTo>
                      <a:pt x="34" y="1"/>
                    </a:moveTo>
                    <a:lnTo>
                      <a:pt x="0" y="5271"/>
                    </a:lnTo>
                    <a:lnTo>
                      <a:pt x="8940" y="5271"/>
                    </a:lnTo>
                    <a:lnTo>
                      <a:pt x="89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2862236" y="2855126"/>
                <a:ext cx="24" cy="84198"/>
              </a:xfrm>
              <a:custGeom>
                <a:avLst/>
                <a:gdLst/>
                <a:ahLst/>
                <a:cxnLst/>
                <a:rect l="l" t="t" r="r" b="b"/>
                <a:pathLst>
                  <a:path w="1" h="3471" fill="none" extrusionOk="0">
                    <a:moveTo>
                      <a:pt x="0" y="1"/>
                    </a:moveTo>
                    <a:lnTo>
                      <a:pt x="0"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2885693" y="2855126"/>
                <a:ext cx="849" cy="84198"/>
              </a:xfrm>
              <a:custGeom>
                <a:avLst/>
                <a:gdLst/>
                <a:ahLst/>
                <a:cxnLst/>
                <a:rect l="l" t="t" r="r" b="b"/>
                <a:pathLst>
                  <a:path w="35"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2909975" y="2855126"/>
                <a:ext cx="825" cy="84198"/>
              </a:xfrm>
              <a:custGeom>
                <a:avLst/>
                <a:gdLst/>
                <a:ahLst/>
                <a:cxnLst/>
                <a:rect l="l" t="t" r="r" b="b"/>
                <a:pathLst>
                  <a:path w="34"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2934258" y="2855126"/>
                <a:ext cx="825" cy="84198"/>
              </a:xfrm>
              <a:custGeom>
                <a:avLst/>
                <a:gdLst/>
                <a:ahLst/>
                <a:cxnLst/>
                <a:rect l="l" t="t" r="r" b="b"/>
                <a:pathLst>
                  <a:path w="34" h="3471" fill="none" extrusionOk="0">
                    <a:moveTo>
                      <a:pt x="0"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2957715" y="2855126"/>
                <a:ext cx="825" cy="84198"/>
              </a:xfrm>
              <a:custGeom>
                <a:avLst/>
                <a:gdLst/>
                <a:ahLst/>
                <a:cxnLst/>
                <a:rect l="l" t="t" r="r" b="b"/>
                <a:pathLst>
                  <a:path w="34"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2981998" y="2855126"/>
                <a:ext cx="825" cy="84198"/>
              </a:xfrm>
              <a:custGeom>
                <a:avLst/>
                <a:gdLst/>
                <a:ahLst/>
                <a:cxnLst/>
                <a:rect l="l" t="t" r="r" b="b"/>
                <a:pathLst>
                  <a:path w="34" h="3471" fill="none" extrusionOk="0">
                    <a:moveTo>
                      <a:pt x="0"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006280" y="2855126"/>
                <a:ext cx="825" cy="84198"/>
              </a:xfrm>
              <a:custGeom>
                <a:avLst/>
                <a:gdLst/>
                <a:ahLst/>
                <a:cxnLst/>
                <a:rect l="l" t="t" r="r" b="b"/>
                <a:pathLst>
                  <a:path w="34" h="3471" fill="none" extrusionOk="0">
                    <a:moveTo>
                      <a:pt x="0" y="1"/>
                    </a:moveTo>
                    <a:lnTo>
                      <a:pt x="33"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030538" y="2855126"/>
                <a:ext cx="24" cy="84198"/>
              </a:xfrm>
              <a:custGeom>
                <a:avLst/>
                <a:gdLst/>
                <a:ahLst/>
                <a:cxnLst/>
                <a:rect l="l" t="t" r="r" b="b"/>
                <a:pathLst>
                  <a:path w="1" h="3471" fill="none" extrusionOk="0">
                    <a:moveTo>
                      <a:pt x="1" y="1"/>
                    </a:moveTo>
                    <a:lnTo>
                      <a:pt x="1"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2854958" y="2960332"/>
                <a:ext cx="182877" cy="24306"/>
              </a:xfrm>
              <a:custGeom>
                <a:avLst/>
                <a:gdLst/>
                <a:ahLst/>
                <a:cxnLst/>
                <a:rect l="l" t="t" r="r" b="b"/>
                <a:pathLst>
                  <a:path w="7539" h="1002" extrusionOk="0">
                    <a:moveTo>
                      <a:pt x="0" y="0"/>
                    </a:moveTo>
                    <a:lnTo>
                      <a:pt x="0" y="1001"/>
                    </a:lnTo>
                    <a:lnTo>
                      <a:pt x="7539" y="34"/>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3166480" y="2914218"/>
                <a:ext cx="182902" cy="686390"/>
              </a:xfrm>
              <a:custGeom>
                <a:avLst/>
                <a:gdLst/>
                <a:ahLst/>
                <a:cxnLst/>
                <a:rect l="l" t="t" r="r" b="b"/>
                <a:pathLst>
                  <a:path w="7540" h="28296" extrusionOk="0">
                    <a:moveTo>
                      <a:pt x="1" y="0"/>
                    </a:moveTo>
                    <a:lnTo>
                      <a:pt x="1" y="24017"/>
                    </a:lnTo>
                    <a:cubicBezTo>
                      <a:pt x="1" y="25218"/>
                      <a:pt x="534" y="26386"/>
                      <a:pt x="1502" y="27119"/>
                    </a:cubicBezTo>
                    <a:lnTo>
                      <a:pt x="2436" y="27820"/>
                    </a:lnTo>
                    <a:cubicBezTo>
                      <a:pt x="2819" y="28137"/>
                      <a:pt x="3295" y="28295"/>
                      <a:pt x="3770" y="28295"/>
                    </a:cubicBezTo>
                    <a:cubicBezTo>
                      <a:pt x="4245" y="28295"/>
                      <a:pt x="4721" y="28137"/>
                      <a:pt x="5104" y="27820"/>
                    </a:cubicBezTo>
                    <a:lnTo>
                      <a:pt x="6038" y="27119"/>
                    </a:lnTo>
                    <a:cubicBezTo>
                      <a:pt x="6972" y="26386"/>
                      <a:pt x="7539" y="25218"/>
                      <a:pt x="7539" y="24017"/>
                    </a:cubicBezTo>
                    <a:lnTo>
                      <a:pt x="75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3181860" y="3352773"/>
                <a:ext cx="152143" cy="215479"/>
              </a:xfrm>
              <a:custGeom>
                <a:avLst/>
                <a:gdLst/>
                <a:ahLst/>
                <a:cxnLst/>
                <a:rect l="l" t="t" r="r" b="b"/>
                <a:pathLst>
                  <a:path w="6272" h="8883" extrusionOk="0">
                    <a:moveTo>
                      <a:pt x="1" y="1"/>
                    </a:moveTo>
                    <a:lnTo>
                      <a:pt x="1" y="5304"/>
                    </a:lnTo>
                    <a:cubicBezTo>
                      <a:pt x="1" y="6339"/>
                      <a:pt x="468" y="7273"/>
                      <a:pt x="1268" y="7906"/>
                    </a:cubicBezTo>
                    <a:lnTo>
                      <a:pt x="2002" y="8507"/>
                    </a:lnTo>
                    <a:cubicBezTo>
                      <a:pt x="2336" y="8757"/>
                      <a:pt x="2736" y="8882"/>
                      <a:pt x="3136" y="8882"/>
                    </a:cubicBezTo>
                    <a:cubicBezTo>
                      <a:pt x="3536" y="8882"/>
                      <a:pt x="3937" y="8757"/>
                      <a:pt x="4270" y="8507"/>
                    </a:cubicBezTo>
                    <a:lnTo>
                      <a:pt x="5004" y="7906"/>
                    </a:lnTo>
                    <a:cubicBezTo>
                      <a:pt x="5805" y="7273"/>
                      <a:pt x="6272" y="6339"/>
                      <a:pt x="6272" y="5304"/>
                    </a:cubicBezTo>
                    <a:lnTo>
                      <a:pt x="62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3182660" y="3033954"/>
                <a:ext cx="66393" cy="1650"/>
              </a:xfrm>
              <a:custGeom>
                <a:avLst/>
                <a:gdLst/>
                <a:ahLst/>
                <a:cxnLst/>
                <a:rect l="l" t="t" r="r" b="b"/>
                <a:pathLst>
                  <a:path w="2737" h="68" fill="none" extrusionOk="0">
                    <a:moveTo>
                      <a:pt x="2736" y="1"/>
                    </a:moveTo>
                    <a:lnTo>
                      <a:pt x="1"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3182660" y="3097898"/>
                <a:ext cx="66393" cy="1625"/>
              </a:xfrm>
              <a:custGeom>
                <a:avLst/>
                <a:gdLst/>
                <a:ahLst/>
                <a:cxnLst/>
                <a:rect l="l" t="t" r="r" b="b"/>
                <a:pathLst>
                  <a:path w="2737" h="67" fill="none" extrusionOk="0">
                    <a:moveTo>
                      <a:pt x="2736" y="0"/>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182660" y="3162617"/>
                <a:ext cx="66393" cy="1650"/>
              </a:xfrm>
              <a:custGeom>
                <a:avLst/>
                <a:gdLst/>
                <a:ahLst/>
                <a:cxnLst/>
                <a:rect l="l" t="t" r="r" b="b"/>
                <a:pathLst>
                  <a:path w="2737" h="68" fill="none" extrusionOk="0">
                    <a:moveTo>
                      <a:pt x="2736" y="1"/>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3182660" y="3226536"/>
                <a:ext cx="66393" cy="1650"/>
              </a:xfrm>
              <a:custGeom>
                <a:avLst/>
                <a:gdLst/>
                <a:ahLst/>
                <a:cxnLst/>
                <a:rect l="l" t="t" r="r" b="b"/>
                <a:pathLst>
                  <a:path w="2737" h="68" fill="none" extrusionOk="0">
                    <a:moveTo>
                      <a:pt x="2736" y="1"/>
                    </a:moveTo>
                    <a:lnTo>
                      <a:pt x="1"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182660" y="3290479"/>
                <a:ext cx="66393" cy="1625"/>
              </a:xfrm>
              <a:custGeom>
                <a:avLst/>
                <a:gdLst/>
                <a:ahLst/>
                <a:cxnLst/>
                <a:rect l="l" t="t" r="r" b="b"/>
                <a:pathLst>
                  <a:path w="2737" h="67" fill="none" extrusionOk="0">
                    <a:moveTo>
                      <a:pt x="2736" y="0"/>
                    </a:moveTo>
                    <a:lnTo>
                      <a:pt x="1" y="67"/>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3182660" y="3355199"/>
                <a:ext cx="66393" cy="1650"/>
              </a:xfrm>
              <a:custGeom>
                <a:avLst/>
                <a:gdLst/>
                <a:ahLst/>
                <a:cxnLst/>
                <a:rect l="l" t="t" r="r" b="b"/>
                <a:pathLst>
                  <a:path w="2737" h="68" fill="none" extrusionOk="0">
                    <a:moveTo>
                      <a:pt x="2736" y="1"/>
                    </a:moveTo>
                    <a:lnTo>
                      <a:pt x="1" y="67"/>
                    </a:lnTo>
                  </a:path>
                </a:pathLst>
              </a:custGeom>
              <a:noFill/>
              <a:ln w="10850" cap="flat" cmpd="sng">
                <a:solidFill>
                  <a:srgbClr val="D6DC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182660" y="3419118"/>
                <a:ext cx="66393" cy="1650"/>
              </a:xfrm>
              <a:custGeom>
                <a:avLst/>
                <a:gdLst/>
                <a:ahLst/>
                <a:cxnLst/>
                <a:rect l="l" t="t" r="r" b="b"/>
                <a:pathLst>
                  <a:path w="2737" h="68" fill="none" extrusionOk="0">
                    <a:moveTo>
                      <a:pt x="2736" y="1"/>
                    </a:moveTo>
                    <a:lnTo>
                      <a:pt x="1" y="68"/>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182660" y="3483061"/>
                <a:ext cx="66393" cy="2450"/>
              </a:xfrm>
              <a:custGeom>
                <a:avLst/>
                <a:gdLst/>
                <a:ahLst/>
                <a:cxnLst/>
                <a:rect l="l" t="t" r="r" b="b"/>
                <a:pathLst>
                  <a:path w="2737" h="101" fill="none" extrusionOk="0">
                    <a:moveTo>
                      <a:pt x="2736" y="0"/>
                    </a:moveTo>
                    <a:lnTo>
                      <a:pt x="1" y="100"/>
                    </a:lnTo>
                  </a:path>
                </a:pathLst>
              </a:custGeom>
              <a:solidFill>
                <a:schemeClr val="lt1"/>
              </a:solid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3181860" y="3344695"/>
                <a:ext cx="152143" cy="21056"/>
              </a:xfrm>
              <a:custGeom>
                <a:avLst/>
                <a:gdLst/>
                <a:ahLst/>
                <a:cxnLst/>
                <a:rect l="l" t="t" r="r" b="b"/>
                <a:pathLst>
                  <a:path w="6272" h="868" extrusionOk="0">
                    <a:moveTo>
                      <a:pt x="3136" y="0"/>
                    </a:moveTo>
                    <a:cubicBezTo>
                      <a:pt x="1402" y="0"/>
                      <a:pt x="1" y="200"/>
                      <a:pt x="1" y="434"/>
                    </a:cubicBezTo>
                    <a:cubicBezTo>
                      <a:pt x="1" y="667"/>
                      <a:pt x="1402" y="867"/>
                      <a:pt x="3136" y="867"/>
                    </a:cubicBezTo>
                    <a:cubicBezTo>
                      <a:pt x="4871" y="867"/>
                      <a:pt x="6272" y="667"/>
                      <a:pt x="6272" y="434"/>
                    </a:cubicBezTo>
                    <a:cubicBezTo>
                      <a:pt x="6272" y="200"/>
                      <a:pt x="4871" y="0"/>
                      <a:pt x="313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3151100" y="2832470"/>
                <a:ext cx="216886" cy="127886"/>
              </a:xfrm>
              <a:custGeom>
                <a:avLst/>
                <a:gdLst/>
                <a:ahLst/>
                <a:cxnLst/>
                <a:rect l="l" t="t" r="r" b="b"/>
                <a:pathLst>
                  <a:path w="8941" h="5272" extrusionOk="0">
                    <a:moveTo>
                      <a:pt x="1" y="1"/>
                    </a:moveTo>
                    <a:lnTo>
                      <a:pt x="1" y="5271"/>
                    </a:lnTo>
                    <a:lnTo>
                      <a:pt x="8941" y="5271"/>
                    </a:lnTo>
                    <a:lnTo>
                      <a:pt x="8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172957" y="2855126"/>
                <a:ext cx="825" cy="84198"/>
              </a:xfrm>
              <a:custGeom>
                <a:avLst/>
                <a:gdLst/>
                <a:ahLst/>
                <a:cxnLst/>
                <a:rect l="l" t="t" r="r" b="b"/>
                <a:pathLst>
                  <a:path w="34"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197239" y="2855126"/>
                <a:ext cx="24" cy="84198"/>
              </a:xfrm>
              <a:custGeom>
                <a:avLst/>
                <a:gdLst/>
                <a:ahLst/>
                <a:cxnLst/>
                <a:rect l="l" t="t" r="r" b="b"/>
                <a:pathLst>
                  <a:path w="1" h="3471" fill="none" extrusionOk="0">
                    <a:moveTo>
                      <a:pt x="0" y="1"/>
                    </a:moveTo>
                    <a:lnTo>
                      <a:pt x="0"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220697" y="2855126"/>
                <a:ext cx="849" cy="84198"/>
              </a:xfrm>
              <a:custGeom>
                <a:avLst/>
                <a:gdLst/>
                <a:ahLst/>
                <a:cxnLst/>
                <a:rect l="l" t="t" r="r" b="b"/>
                <a:pathLst>
                  <a:path w="35"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3244979" y="2855126"/>
                <a:ext cx="825" cy="84198"/>
              </a:xfrm>
              <a:custGeom>
                <a:avLst/>
                <a:gdLst/>
                <a:ahLst/>
                <a:cxnLst/>
                <a:rect l="l" t="t" r="r" b="b"/>
                <a:pathLst>
                  <a:path w="34" h="3471" fill="none" extrusionOk="0">
                    <a:moveTo>
                      <a:pt x="0"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3269261" y="2855126"/>
                <a:ext cx="825" cy="84198"/>
              </a:xfrm>
              <a:custGeom>
                <a:avLst/>
                <a:gdLst/>
                <a:ahLst/>
                <a:cxnLst/>
                <a:rect l="l" t="t" r="r" b="b"/>
                <a:pathLst>
                  <a:path w="34" h="3471" fill="none" extrusionOk="0">
                    <a:moveTo>
                      <a:pt x="0" y="1"/>
                    </a:moveTo>
                    <a:lnTo>
                      <a:pt x="33"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3293520" y="2855126"/>
                <a:ext cx="24" cy="84198"/>
              </a:xfrm>
              <a:custGeom>
                <a:avLst/>
                <a:gdLst/>
                <a:ahLst/>
                <a:cxnLst/>
                <a:rect l="l" t="t" r="r" b="b"/>
                <a:pathLst>
                  <a:path w="1" h="3471" fill="none" extrusionOk="0">
                    <a:moveTo>
                      <a:pt x="1" y="1"/>
                    </a:moveTo>
                    <a:lnTo>
                      <a:pt x="1"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3317001" y="2855126"/>
                <a:ext cx="825" cy="84198"/>
              </a:xfrm>
              <a:custGeom>
                <a:avLst/>
                <a:gdLst/>
                <a:ahLst/>
                <a:cxnLst/>
                <a:rect l="l" t="t" r="r" b="b"/>
                <a:pathLst>
                  <a:path w="34" h="3471" fill="none" extrusionOk="0">
                    <a:moveTo>
                      <a:pt x="0"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3341259" y="2855126"/>
                <a:ext cx="849" cy="84198"/>
              </a:xfrm>
              <a:custGeom>
                <a:avLst/>
                <a:gdLst/>
                <a:ahLst/>
                <a:cxnLst/>
                <a:rect l="l" t="t" r="r" b="b"/>
                <a:pathLst>
                  <a:path w="35" h="3471" fill="none" extrusionOk="0">
                    <a:moveTo>
                      <a:pt x="1" y="1"/>
                    </a:moveTo>
                    <a:lnTo>
                      <a:pt x="34" y="347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165680" y="2960332"/>
                <a:ext cx="183702" cy="24306"/>
              </a:xfrm>
              <a:custGeom>
                <a:avLst/>
                <a:gdLst/>
                <a:ahLst/>
                <a:cxnLst/>
                <a:rect l="l" t="t" r="r" b="b"/>
                <a:pathLst>
                  <a:path w="7573" h="1002" extrusionOk="0">
                    <a:moveTo>
                      <a:pt x="0" y="0"/>
                    </a:moveTo>
                    <a:lnTo>
                      <a:pt x="0" y="1001"/>
                    </a:lnTo>
                    <a:lnTo>
                      <a:pt x="7572" y="34"/>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7"/>
            <p:cNvSpPr/>
            <p:nvPr/>
          </p:nvSpPr>
          <p:spPr>
            <a:xfrm>
              <a:off x="1990096" y="2395213"/>
              <a:ext cx="2203800" cy="39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7"/>
          <p:cNvGrpSpPr/>
          <p:nvPr/>
        </p:nvGrpSpPr>
        <p:grpSpPr>
          <a:xfrm>
            <a:off x="318052" y="473361"/>
            <a:ext cx="11489635" cy="1354528"/>
            <a:chOff x="996846" y="1082631"/>
            <a:chExt cx="6984634" cy="1354528"/>
          </a:xfrm>
        </p:grpSpPr>
        <p:sp>
          <p:nvSpPr>
            <p:cNvPr id="222" name="Google Shape;222;p17"/>
            <p:cNvSpPr/>
            <p:nvPr/>
          </p:nvSpPr>
          <p:spPr>
            <a:xfrm flipH="1">
              <a:off x="996846" y="1468850"/>
              <a:ext cx="6322500" cy="840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7"/>
            <p:cNvGrpSpPr/>
            <p:nvPr/>
          </p:nvGrpSpPr>
          <p:grpSpPr>
            <a:xfrm rot="-60632" flipH="1">
              <a:off x="6370404" y="1096632"/>
              <a:ext cx="1599451" cy="1326527"/>
              <a:chOff x="1382516" y="1731351"/>
              <a:chExt cx="1575879" cy="1327647"/>
            </a:xfrm>
          </p:grpSpPr>
          <p:sp>
            <p:nvSpPr>
              <p:cNvPr id="224" name="Google Shape;224;p17"/>
              <p:cNvSpPr/>
              <p:nvPr/>
            </p:nvSpPr>
            <p:spPr>
              <a:xfrm rot="-341918">
                <a:off x="1565296" y="1785205"/>
                <a:ext cx="1138653" cy="1189150"/>
              </a:xfrm>
              <a:custGeom>
                <a:avLst/>
                <a:gdLst/>
                <a:ahLst/>
                <a:cxnLst/>
                <a:rect l="l" t="t" r="r" b="b"/>
                <a:pathLst>
                  <a:path w="59743" h="60934" extrusionOk="0">
                    <a:moveTo>
                      <a:pt x="23681" y="1"/>
                    </a:moveTo>
                    <a:cubicBezTo>
                      <a:pt x="20217" y="1"/>
                      <a:pt x="15047" y="709"/>
                      <a:pt x="10241" y="4214"/>
                    </a:cubicBezTo>
                    <a:cubicBezTo>
                      <a:pt x="4070" y="8717"/>
                      <a:pt x="0" y="19325"/>
                      <a:pt x="2302" y="26096"/>
                    </a:cubicBezTo>
                    <a:cubicBezTo>
                      <a:pt x="4670" y="33068"/>
                      <a:pt x="11342" y="33835"/>
                      <a:pt x="12075" y="40373"/>
                    </a:cubicBezTo>
                    <a:cubicBezTo>
                      <a:pt x="12609" y="45010"/>
                      <a:pt x="10508" y="46111"/>
                      <a:pt x="11075" y="49813"/>
                    </a:cubicBezTo>
                    <a:cubicBezTo>
                      <a:pt x="11940" y="55153"/>
                      <a:pt x="22040" y="60933"/>
                      <a:pt x="32629" y="60933"/>
                    </a:cubicBezTo>
                    <a:cubicBezTo>
                      <a:pt x="36328" y="60933"/>
                      <a:pt x="40086" y="60228"/>
                      <a:pt x="43531" y="58553"/>
                    </a:cubicBezTo>
                    <a:cubicBezTo>
                      <a:pt x="53205" y="53849"/>
                      <a:pt x="59743" y="41841"/>
                      <a:pt x="56674" y="35203"/>
                    </a:cubicBezTo>
                    <a:cubicBezTo>
                      <a:pt x="54272" y="29966"/>
                      <a:pt x="47234" y="30933"/>
                      <a:pt x="44365" y="24362"/>
                    </a:cubicBezTo>
                    <a:cubicBezTo>
                      <a:pt x="42130" y="19158"/>
                      <a:pt x="45666" y="16623"/>
                      <a:pt x="43364" y="11486"/>
                    </a:cubicBezTo>
                    <a:cubicBezTo>
                      <a:pt x="40162" y="4314"/>
                      <a:pt x="29254" y="578"/>
                      <a:pt x="27386" y="278"/>
                    </a:cubicBezTo>
                    <a:cubicBezTo>
                      <a:pt x="26787" y="187"/>
                      <a:pt x="25458" y="1"/>
                      <a:pt x="236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rot="-341918">
                <a:off x="1411652" y="2352030"/>
                <a:ext cx="921226" cy="662723"/>
              </a:xfrm>
              <a:custGeom>
                <a:avLst/>
                <a:gdLst/>
                <a:ahLst/>
                <a:cxnLst/>
                <a:rect l="l" t="t" r="r" b="b"/>
                <a:pathLst>
                  <a:path w="48335" h="33959" extrusionOk="0">
                    <a:moveTo>
                      <a:pt x="19981" y="1"/>
                    </a:moveTo>
                    <a:cubicBezTo>
                      <a:pt x="19981" y="1"/>
                      <a:pt x="18780" y="10708"/>
                      <a:pt x="14677" y="16513"/>
                    </a:cubicBezTo>
                    <a:cubicBezTo>
                      <a:pt x="10241" y="22850"/>
                      <a:pt x="0" y="23985"/>
                      <a:pt x="0" y="23985"/>
                    </a:cubicBezTo>
                    <a:lnTo>
                      <a:pt x="0" y="29922"/>
                    </a:lnTo>
                    <a:lnTo>
                      <a:pt x="48335" y="33958"/>
                    </a:lnTo>
                    <a:cubicBezTo>
                      <a:pt x="47534" y="28655"/>
                      <a:pt x="44632" y="24118"/>
                      <a:pt x="41397" y="23184"/>
                    </a:cubicBezTo>
                    <a:cubicBezTo>
                      <a:pt x="37060" y="21883"/>
                      <a:pt x="32824" y="22083"/>
                      <a:pt x="30722" y="20749"/>
                    </a:cubicBezTo>
                    <a:cubicBezTo>
                      <a:pt x="28821" y="19548"/>
                      <a:pt x="29288" y="16212"/>
                      <a:pt x="29922" y="14645"/>
                    </a:cubicBezTo>
                    <a:cubicBezTo>
                      <a:pt x="30055" y="14344"/>
                      <a:pt x="31690" y="10008"/>
                      <a:pt x="31690" y="10008"/>
                    </a:cubicBezTo>
                    <a:lnTo>
                      <a:pt x="19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rot="-341918">
                <a:off x="1744445" y="2007620"/>
                <a:ext cx="513092" cy="566727"/>
              </a:xfrm>
              <a:custGeom>
                <a:avLst/>
                <a:gdLst/>
                <a:ahLst/>
                <a:cxnLst/>
                <a:rect l="l" t="t" r="r" b="b"/>
                <a:pathLst>
                  <a:path w="26921" h="29040" extrusionOk="0">
                    <a:moveTo>
                      <a:pt x="15342" y="1"/>
                    </a:moveTo>
                    <a:cubicBezTo>
                      <a:pt x="7035" y="1"/>
                      <a:pt x="11709" y="14059"/>
                      <a:pt x="1" y="16458"/>
                    </a:cubicBezTo>
                    <a:cubicBezTo>
                      <a:pt x="2002" y="21128"/>
                      <a:pt x="4938" y="25098"/>
                      <a:pt x="6205" y="26699"/>
                    </a:cubicBezTo>
                    <a:cubicBezTo>
                      <a:pt x="6539" y="27166"/>
                      <a:pt x="7073" y="27466"/>
                      <a:pt x="7640" y="27566"/>
                    </a:cubicBezTo>
                    <a:cubicBezTo>
                      <a:pt x="12570" y="28349"/>
                      <a:pt x="17408" y="29039"/>
                      <a:pt x="20742" y="29039"/>
                    </a:cubicBezTo>
                    <a:cubicBezTo>
                      <a:pt x="23092" y="29039"/>
                      <a:pt x="24693" y="28696"/>
                      <a:pt x="25052" y="27800"/>
                    </a:cubicBezTo>
                    <a:cubicBezTo>
                      <a:pt x="25419" y="26866"/>
                      <a:pt x="25019" y="24597"/>
                      <a:pt x="25219" y="23496"/>
                    </a:cubicBezTo>
                    <a:cubicBezTo>
                      <a:pt x="25352" y="22696"/>
                      <a:pt x="26019" y="21595"/>
                      <a:pt x="25819" y="21161"/>
                    </a:cubicBezTo>
                    <a:cubicBezTo>
                      <a:pt x="25586" y="20728"/>
                      <a:pt x="24685" y="19994"/>
                      <a:pt x="24685" y="19994"/>
                    </a:cubicBezTo>
                    <a:cubicBezTo>
                      <a:pt x="24685" y="19994"/>
                      <a:pt x="25686" y="18560"/>
                      <a:pt x="25286" y="18159"/>
                    </a:cubicBezTo>
                    <a:cubicBezTo>
                      <a:pt x="24885" y="17759"/>
                      <a:pt x="24452" y="16792"/>
                      <a:pt x="24452" y="16792"/>
                    </a:cubicBezTo>
                    <a:cubicBezTo>
                      <a:pt x="24285" y="15958"/>
                      <a:pt x="24552" y="15324"/>
                      <a:pt x="24819" y="15157"/>
                    </a:cubicBezTo>
                    <a:cubicBezTo>
                      <a:pt x="24919" y="15124"/>
                      <a:pt x="25019" y="15057"/>
                      <a:pt x="25085" y="14990"/>
                    </a:cubicBezTo>
                    <a:cubicBezTo>
                      <a:pt x="26320" y="13823"/>
                      <a:pt x="26920" y="12422"/>
                      <a:pt x="26453" y="12022"/>
                    </a:cubicBezTo>
                    <a:cubicBezTo>
                      <a:pt x="25986" y="11621"/>
                      <a:pt x="22917" y="11521"/>
                      <a:pt x="20449" y="8252"/>
                    </a:cubicBezTo>
                    <a:cubicBezTo>
                      <a:pt x="19315" y="6784"/>
                      <a:pt x="19114" y="3015"/>
                      <a:pt x="16579" y="80"/>
                    </a:cubicBezTo>
                    <a:lnTo>
                      <a:pt x="16479" y="80"/>
                    </a:lnTo>
                    <a:cubicBezTo>
                      <a:pt x="16075" y="26"/>
                      <a:pt x="15696" y="1"/>
                      <a:pt x="15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rot="-341918">
                <a:off x="2112195" y="2170817"/>
                <a:ext cx="68937" cy="130285"/>
              </a:xfrm>
              <a:custGeom>
                <a:avLst/>
                <a:gdLst/>
                <a:ahLst/>
                <a:cxnLst/>
                <a:rect l="l" t="t" r="r" b="b"/>
                <a:pathLst>
                  <a:path w="3617" h="6676" extrusionOk="0">
                    <a:moveTo>
                      <a:pt x="376" y="0"/>
                    </a:moveTo>
                    <a:cubicBezTo>
                      <a:pt x="183" y="0"/>
                      <a:pt x="1" y="168"/>
                      <a:pt x="47" y="402"/>
                    </a:cubicBezTo>
                    <a:cubicBezTo>
                      <a:pt x="148" y="1169"/>
                      <a:pt x="381" y="2270"/>
                      <a:pt x="715" y="3170"/>
                    </a:cubicBezTo>
                    <a:cubicBezTo>
                      <a:pt x="1315" y="4705"/>
                      <a:pt x="514" y="6073"/>
                      <a:pt x="948" y="6506"/>
                    </a:cubicBezTo>
                    <a:cubicBezTo>
                      <a:pt x="1055" y="6621"/>
                      <a:pt x="1163" y="6675"/>
                      <a:pt x="1264" y="6675"/>
                    </a:cubicBezTo>
                    <a:cubicBezTo>
                      <a:pt x="1575" y="6675"/>
                      <a:pt x="1816" y="6161"/>
                      <a:pt x="1715" y="5305"/>
                    </a:cubicBezTo>
                    <a:cubicBezTo>
                      <a:pt x="1615" y="4205"/>
                      <a:pt x="3617" y="3404"/>
                      <a:pt x="3483" y="3004"/>
                    </a:cubicBezTo>
                    <a:cubicBezTo>
                      <a:pt x="3383" y="2737"/>
                      <a:pt x="1649" y="1036"/>
                      <a:pt x="615" y="102"/>
                    </a:cubicBezTo>
                    <a:cubicBezTo>
                      <a:pt x="544" y="31"/>
                      <a:pt x="459" y="0"/>
                      <a:pt x="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rot="-341918">
                <a:off x="2173495" y="2341656"/>
                <a:ext cx="73130" cy="64791"/>
              </a:xfrm>
              <a:custGeom>
                <a:avLst/>
                <a:gdLst/>
                <a:ahLst/>
                <a:cxnLst/>
                <a:rect l="l" t="t" r="r" b="b"/>
                <a:pathLst>
                  <a:path w="3837" h="3320" extrusionOk="0">
                    <a:moveTo>
                      <a:pt x="3237" y="0"/>
                    </a:moveTo>
                    <a:lnTo>
                      <a:pt x="3237" y="0"/>
                    </a:lnTo>
                    <a:cubicBezTo>
                      <a:pt x="3236" y="0"/>
                      <a:pt x="501" y="2469"/>
                      <a:pt x="1" y="2636"/>
                    </a:cubicBezTo>
                    <a:cubicBezTo>
                      <a:pt x="1" y="2636"/>
                      <a:pt x="213" y="3319"/>
                      <a:pt x="2361" y="3319"/>
                    </a:cubicBezTo>
                    <a:cubicBezTo>
                      <a:pt x="2768" y="3319"/>
                      <a:pt x="3245" y="3294"/>
                      <a:pt x="3804" y="3236"/>
                    </a:cubicBezTo>
                    <a:cubicBezTo>
                      <a:pt x="3837" y="2969"/>
                      <a:pt x="3770" y="2702"/>
                      <a:pt x="3603" y="2502"/>
                    </a:cubicBezTo>
                    <a:cubicBezTo>
                      <a:pt x="3337" y="2235"/>
                      <a:pt x="3003" y="2068"/>
                      <a:pt x="2636" y="1835"/>
                    </a:cubicBezTo>
                    <a:cubicBezTo>
                      <a:pt x="3804" y="234"/>
                      <a:pt x="3237" y="0"/>
                      <a:pt x="3237" y="0"/>
                    </a:cubicBezTo>
                    <a:close/>
                  </a:path>
                </a:pathLst>
              </a:custGeom>
              <a:solidFill>
                <a:srgbClr val="C13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rot="-341918">
                <a:off x="2173495" y="2341656"/>
                <a:ext cx="73130" cy="64791"/>
              </a:xfrm>
              <a:custGeom>
                <a:avLst/>
                <a:gdLst/>
                <a:ahLst/>
                <a:cxnLst/>
                <a:rect l="l" t="t" r="r" b="b"/>
                <a:pathLst>
                  <a:path w="3837" h="3320" extrusionOk="0">
                    <a:moveTo>
                      <a:pt x="3237" y="0"/>
                    </a:moveTo>
                    <a:lnTo>
                      <a:pt x="3237" y="0"/>
                    </a:lnTo>
                    <a:cubicBezTo>
                      <a:pt x="3236" y="0"/>
                      <a:pt x="501" y="2469"/>
                      <a:pt x="1" y="2636"/>
                    </a:cubicBezTo>
                    <a:cubicBezTo>
                      <a:pt x="1" y="2636"/>
                      <a:pt x="213" y="3319"/>
                      <a:pt x="2361" y="3319"/>
                    </a:cubicBezTo>
                    <a:cubicBezTo>
                      <a:pt x="2768" y="3319"/>
                      <a:pt x="3245" y="3294"/>
                      <a:pt x="3804" y="3236"/>
                    </a:cubicBezTo>
                    <a:cubicBezTo>
                      <a:pt x="3837" y="2969"/>
                      <a:pt x="3770" y="2702"/>
                      <a:pt x="3603" y="2502"/>
                    </a:cubicBezTo>
                    <a:cubicBezTo>
                      <a:pt x="3337" y="2235"/>
                      <a:pt x="3003" y="2068"/>
                      <a:pt x="2636" y="1835"/>
                    </a:cubicBezTo>
                    <a:cubicBezTo>
                      <a:pt x="3804" y="234"/>
                      <a:pt x="3237" y="0"/>
                      <a:pt x="32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rot="-341918">
                <a:off x="1717666" y="2276475"/>
                <a:ext cx="175478" cy="140042"/>
              </a:xfrm>
              <a:custGeom>
                <a:avLst/>
                <a:gdLst/>
                <a:ahLst/>
                <a:cxnLst/>
                <a:rect l="l" t="t" r="r" b="b"/>
                <a:pathLst>
                  <a:path w="9207" h="7176" extrusionOk="0">
                    <a:moveTo>
                      <a:pt x="3172" y="0"/>
                    </a:moveTo>
                    <a:cubicBezTo>
                      <a:pt x="2248" y="0"/>
                      <a:pt x="1447" y="318"/>
                      <a:pt x="968" y="957"/>
                    </a:cubicBezTo>
                    <a:cubicBezTo>
                      <a:pt x="0" y="2324"/>
                      <a:pt x="834" y="4593"/>
                      <a:pt x="2836" y="6027"/>
                    </a:cubicBezTo>
                    <a:cubicBezTo>
                      <a:pt x="3878" y="6791"/>
                      <a:pt x="5028" y="7176"/>
                      <a:pt x="6033" y="7176"/>
                    </a:cubicBezTo>
                    <a:cubicBezTo>
                      <a:pt x="6958" y="7176"/>
                      <a:pt x="7760" y="6850"/>
                      <a:pt x="8240" y="6194"/>
                    </a:cubicBezTo>
                    <a:cubicBezTo>
                      <a:pt x="9207" y="4860"/>
                      <a:pt x="8373" y="2591"/>
                      <a:pt x="6372" y="1124"/>
                    </a:cubicBezTo>
                    <a:cubicBezTo>
                      <a:pt x="5329" y="376"/>
                      <a:pt x="4177" y="0"/>
                      <a:pt x="3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rot="-341918">
                <a:off x="1721112" y="2079657"/>
                <a:ext cx="509262" cy="536478"/>
              </a:xfrm>
              <a:custGeom>
                <a:avLst/>
                <a:gdLst/>
                <a:ahLst/>
                <a:cxnLst/>
                <a:rect l="l" t="t" r="r" b="b"/>
                <a:pathLst>
                  <a:path w="26720" h="27490" extrusionOk="0">
                    <a:moveTo>
                      <a:pt x="11876" y="1"/>
                    </a:moveTo>
                    <a:cubicBezTo>
                      <a:pt x="10408" y="3170"/>
                      <a:pt x="9774" y="7706"/>
                      <a:pt x="6505" y="10575"/>
                    </a:cubicBezTo>
                    <a:cubicBezTo>
                      <a:pt x="6405" y="10508"/>
                      <a:pt x="6339" y="10442"/>
                      <a:pt x="6239" y="10375"/>
                    </a:cubicBezTo>
                    <a:cubicBezTo>
                      <a:pt x="5197" y="9611"/>
                      <a:pt x="4046" y="9226"/>
                      <a:pt x="3041" y="9226"/>
                    </a:cubicBezTo>
                    <a:cubicBezTo>
                      <a:pt x="2116" y="9226"/>
                      <a:pt x="1314" y="9552"/>
                      <a:pt x="835" y="10208"/>
                    </a:cubicBezTo>
                    <a:cubicBezTo>
                      <a:pt x="1" y="11342"/>
                      <a:pt x="501" y="13177"/>
                      <a:pt x="1935" y="14611"/>
                    </a:cubicBezTo>
                    <a:cubicBezTo>
                      <a:pt x="1735" y="15912"/>
                      <a:pt x="1569" y="16880"/>
                      <a:pt x="1001" y="19348"/>
                    </a:cubicBezTo>
                    <a:cubicBezTo>
                      <a:pt x="801" y="20182"/>
                      <a:pt x="3003" y="23251"/>
                      <a:pt x="8440" y="26386"/>
                    </a:cubicBezTo>
                    <a:cubicBezTo>
                      <a:pt x="9783" y="27122"/>
                      <a:pt x="11309" y="27489"/>
                      <a:pt x="12139" y="27489"/>
                    </a:cubicBezTo>
                    <a:cubicBezTo>
                      <a:pt x="12175" y="27489"/>
                      <a:pt x="12209" y="27489"/>
                      <a:pt x="12243" y="27487"/>
                    </a:cubicBezTo>
                    <a:cubicBezTo>
                      <a:pt x="12510" y="26787"/>
                      <a:pt x="12977" y="25586"/>
                      <a:pt x="13310" y="24652"/>
                    </a:cubicBezTo>
                    <a:cubicBezTo>
                      <a:pt x="16716" y="25138"/>
                      <a:pt x="19861" y="25490"/>
                      <a:pt x="22238" y="25490"/>
                    </a:cubicBezTo>
                    <a:cubicBezTo>
                      <a:pt x="24588" y="25490"/>
                      <a:pt x="26188" y="25147"/>
                      <a:pt x="26553" y="24252"/>
                    </a:cubicBezTo>
                    <a:cubicBezTo>
                      <a:pt x="26653" y="24051"/>
                      <a:pt x="26686" y="23785"/>
                      <a:pt x="26720" y="23484"/>
                    </a:cubicBezTo>
                    <a:cubicBezTo>
                      <a:pt x="23818" y="20516"/>
                      <a:pt x="16079" y="16246"/>
                      <a:pt x="16046" y="10175"/>
                    </a:cubicBezTo>
                    <a:cubicBezTo>
                      <a:pt x="16046" y="9074"/>
                      <a:pt x="16312" y="8440"/>
                      <a:pt x="16046" y="6973"/>
                    </a:cubicBezTo>
                    <a:cubicBezTo>
                      <a:pt x="15579" y="4170"/>
                      <a:pt x="13811" y="1469"/>
                      <a:pt x="11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rot="-341918">
                <a:off x="2640188" y="2466932"/>
                <a:ext cx="8920" cy="14988"/>
              </a:xfrm>
              <a:custGeom>
                <a:avLst/>
                <a:gdLst/>
                <a:ahLst/>
                <a:cxnLst/>
                <a:rect l="l" t="t" r="r" b="b"/>
                <a:pathLst>
                  <a:path w="468" h="768" fill="none" extrusionOk="0">
                    <a:moveTo>
                      <a:pt x="1" y="768"/>
                    </a:moveTo>
                    <a:cubicBezTo>
                      <a:pt x="1" y="768"/>
                      <a:pt x="468" y="401"/>
                      <a:pt x="401" y="0"/>
                    </a:cubicBez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rot="-341918">
                <a:off x="2188635" y="2271501"/>
                <a:ext cx="79496" cy="53004"/>
              </a:xfrm>
              <a:custGeom>
                <a:avLst/>
                <a:gdLst/>
                <a:ahLst/>
                <a:cxnLst/>
                <a:rect l="l" t="t" r="r" b="b"/>
                <a:pathLst>
                  <a:path w="4171" h="2716" extrusionOk="0">
                    <a:moveTo>
                      <a:pt x="996" y="0"/>
                    </a:moveTo>
                    <a:cubicBezTo>
                      <a:pt x="838" y="0"/>
                      <a:pt x="704" y="54"/>
                      <a:pt x="601" y="180"/>
                    </a:cubicBezTo>
                    <a:cubicBezTo>
                      <a:pt x="0" y="914"/>
                      <a:pt x="1602" y="1681"/>
                      <a:pt x="2302" y="2015"/>
                    </a:cubicBezTo>
                    <a:cubicBezTo>
                      <a:pt x="2802" y="2215"/>
                      <a:pt x="3603" y="2715"/>
                      <a:pt x="3603" y="2715"/>
                    </a:cubicBezTo>
                    <a:lnTo>
                      <a:pt x="4170" y="1881"/>
                    </a:lnTo>
                    <a:cubicBezTo>
                      <a:pt x="3092" y="1273"/>
                      <a:pt x="1761" y="0"/>
                      <a:pt x="9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rot="-341918">
                <a:off x="2586773" y="2406223"/>
                <a:ext cx="308892" cy="299112"/>
              </a:xfrm>
              <a:custGeom>
                <a:avLst/>
                <a:gdLst/>
                <a:ahLst/>
                <a:cxnLst/>
                <a:rect l="l" t="t" r="r" b="b"/>
                <a:pathLst>
                  <a:path w="16207" h="15327" extrusionOk="0">
                    <a:moveTo>
                      <a:pt x="1223" y="0"/>
                    </a:moveTo>
                    <a:cubicBezTo>
                      <a:pt x="314" y="0"/>
                      <a:pt x="1" y="630"/>
                      <a:pt x="329" y="1473"/>
                    </a:cubicBezTo>
                    <a:cubicBezTo>
                      <a:pt x="929" y="2974"/>
                      <a:pt x="3231" y="3408"/>
                      <a:pt x="3231" y="3408"/>
                    </a:cubicBezTo>
                    <a:lnTo>
                      <a:pt x="5299" y="4909"/>
                    </a:lnTo>
                    <a:cubicBezTo>
                      <a:pt x="5299" y="4909"/>
                      <a:pt x="4532" y="6877"/>
                      <a:pt x="5065" y="8745"/>
                    </a:cubicBezTo>
                    <a:cubicBezTo>
                      <a:pt x="5566" y="10579"/>
                      <a:pt x="7867" y="12748"/>
                      <a:pt x="7867" y="12748"/>
                    </a:cubicBezTo>
                    <a:cubicBezTo>
                      <a:pt x="9800" y="14751"/>
                      <a:pt x="11599" y="15326"/>
                      <a:pt x="13028" y="15326"/>
                    </a:cubicBezTo>
                    <a:cubicBezTo>
                      <a:pt x="14954" y="15326"/>
                      <a:pt x="16207" y="14282"/>
                      <a:pt x="16207" y="14282"/>
                    </a:cubicBezTo>
                    <a:cubicBezTo>
                      <a:pt x="13872" y="8178"/>
                      <a:pt x="9769" y="4142"/>
                      <a:pt x="9268" y="3374"/>
                    </a:cubicBezTo>
                    <a:cubicBezTo>
                      <a:pt x="8768" y="2607"/>
                      <a:pt x="4165" y="1006"/>
                      <a:pt x="2697" y="372"/>
                    </a:cubicBezTo>
                    <a:cubicBezTo>
                      <a:pt x="2101" y="114"/>
                      <a:pt x="1608" y="0"/>
                      <a:pt x="1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rot="-341918">
                <a:off x="2455712" y="2397251"/>
                <a:ext cx="66135" cy="100016"/>
              </a:xfrm>
              <a:custGeom>
                <a:avLst/>
                <a:gdLst/>
                <a:ahLst/>
                <a:cxnLst/>
                <a:rect l="l" t="t" r="r" b="b"/>
                <a:pathLst>
                  <a:path w="3470" h="5125" extrusionOk="0">
                    <a:moveTo>
                      <a:pt x="2124" y="1"/>
                    </a:moveTo>
                    <a:cubicBezTo>
                      <a:pt x="2094" y="1"/>
                      <a:pt x="2065" y="7"/>
                      <a:pt x="2036" y="21"/>
                    </a:cubicBezTo>
                    <a:cubicBezTo>
                      <a:pt x="1" y="1055"/>
                      <a:pt x="1535" y="5125"/>
                      <a:pt x="1535" y="5125"/>
                    </a:cubicBezTo>
                    <a:lnTo>
                      <a:pt x="3470" y="2823"/>
                    </a:lnTo>
                    <a:cubicBezTo>
                      <a:pt x="3470" y="2823"/>
                      <a:pt x="2742" y="1"/>
                      <a:pt x="2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rot="-341918">
                <a:off x="2508444" y="2482141"/>
                <a:ext cx="260692" cy="237307"/>
              </a:xfrm>
              <a:custGeom>
                <a:avLst/>
                <a:gdLst/>
                <a:ahLst/>
                <a:cxnLst/>
                <a:rect l="l" t="t" r="r" b="b"/>
                <a:pathLst>
                  <a:path w="13678" h="12160" extrusionOk="0">
                    <a:moveTo>
                      <a:pt x="2826" y="1"/>
                    </a:moveTo>
                    <a:cubicBezTo>
                      <a:pt x="1795" y="1"/>
                      <a:pt x="1042" y="185"/>
                      <a:pt x="835" y="651"/>
                    </a:cubicBezTo>
                    <a:cubicBezTo>
                      <a:pt x="1" y="2452"/>
                      <a:pt x="668" y="9357"/>
                      <a:pt x="668" y="9357"/>
                    </a:cubicBezTo>
                    <a:lnTo>
                      <a:pt x="10775" y="12159"/>
                    </a:lnTo>
                    <a:cubicBezTo>
                      <a:pt x="10775" y="12159"/>
                      <a:pt x="13677" y="3353"/>
                      <a:pt x="12143" y="2286"/>
                    </a:cubicBezTo>
                    <a:cubicBezTo>
                      <a:pt x="11005" y="1519"/>
                      <a:pt x="5779" y="1"/>
                      <a:pt x="2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rot="-341918">
                <a:off x="2771243" y="2648491"/>
                <a:ext cx="179709" cy="166408"/>
              </a:xfrm>
              <a:custGeom>
                <a:avLst/>
                <a:gdLst/>
                <a:ahLst/>
                <a:cxnLst/>
                <a:rect l="l" t="t" r="r" b="b"/>
                <a:pathLst>
                  <a:path w="9429" h="8527" extrusionOk="0">
                    <a:moveTo>
                      <a:pt x="5229" y="0"/>
                    </a:moveTo>
                    <a:cubicBezTo>
                      <a:pt x="2809" y="0"/>
                      <a:pt x="1" y="1241"/>
                      <a:pt x="826" y="6540"/>
                    </a:cubicBezTo>
                    <a:cubicBezTo>
                      <a:pt x="826" y="6540"/>
                      <a:pt x="1660" y="8108"/>
                      <a:pt x="3061" y="8508"/>
                    </a:cubicBezTo>
                    <a:cubicBezTo>
                      <a:pt x="3100" y="8520"/>
                      <a:pt x="3142" y="8526"/>
                      <a:pt x="3186" y="8526"/>
                    </a:cubicBezTo>
                    <a:cubicBezTo>
                      <a:pt x="4736" y="8526"/>
                      <a:pt x="9429" y="1382"/>
                      <a:pt x="8164" y="636"/>
                    </a:cubicBezTo>
                    <a:cubicBezTo>
                      <a:pt x="7710" y="357"/>
                      <a:pt x="6525" y="0"/>
                      <a:pt x="5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rot="-341918">
                <a:off x="2466101" y="2472087"/>
                <a:ext cx="376324" cy="339763"/>
              </a:xfrm>
              <a:custGeom>
                <a:avLst/>
                <a:gdLst/>
                <a:ahLst/>
                <a:cxnLst/>
                <a:rect l="l" t="t" r="r" b="b"/>
                <a:pathLst>
                  <a:path w="19745" h="17410" extrusionOk="0">
                    <a:moveTo>
                      <a:pt x="5441" y="1"/>
                    </a:moveTo>
                    <a:cubicBezTo>
                      <a:pt x="3983" y="1"/>
                      <a:pt x="1" y="6397"/>
                      <a:pt x="129" y="8837"/>
                    </a:cubicBezTo>
                    <a:cubicBezTo>
                      <a:pt x="263" y="11372"/>
                      <a:pt x="17208" y="17410"/>
                      <a:pt x="17208" y="17410"/>
                    </a:cubicBezTo>
                    <a:cubicBezTo>
                      <a:pt x="17208" y="17410"/>
                      <a:pt x="17210" y="17410"/>
                      <a:pt x="17213" y="17410"/>
                    </a:cubicBezTo>
                    <a:cubicBezTo>
                      <a:pt x="17333" y="17410"/>
                      <a:pt x="19744" y="17346"/>
                      <a:pt x="18476" y="12206"/>
                    </a:cubicBezTo>
                    <a:cubicBezTo>
                      <a:pt x="17207" y="7099"/>
                      <a:pt x="5661" y="7036"/>
                      <a:pt x="5088" y="7036"/>
                    </a:cubicBezTo>
                    <a:cubicBezTo>
                      <a:pt x="5074" y="7036"/>
                      <a:pt x="5066" y="7036"/>
                      <a:pt x="5066" y="7036"/>
                    </a:cubicBezTo>
                    <a:cubicBezTo>
                      <a:pt x="7268" y="1432"/>
                      <a:pt x="6867" y="531"/>
                      <a:pt x="5600" y="31"/>
                    </a:cubicBezTo>
                    <a:cubicBezTo>
                      <a:pt x="5551" y="11"/>
                      <a:pt x="5498" y="1"/>
                      <a:pt x="5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rot="-341918">
                <a:off x="2664899" y="2496100"/>
                <a:ext cx="61047" cy="97655"/>
              </a:xfrm>
              <a:custGeom>
                <a:avLst/>
                <a:gdLst/>
                <a:ahLst/>
                <a:cxnLst/>
                <a:rect l="l" t="t" r="r" b="b"/>
                <a:pathLst>
                  <a:path w="3203" h="5004" fill="none" extrusionOk="0">
                    <a:moveTo>
                      <a:pt x="401" y="0"/>
                    </a:moveTo>
                    <a:cubicBezTo>
                      <a:pt x="401" y="0"/>
                      <a:pt x="1" y="2602"/>
                      <a:pt x="3203" y="5004"/>
                    </a:cubicBez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41918">
                <a:off x="2265469" y="2280334"/>
                <a:ext cx="432987" cy="264316"/>
              </a:xfrm>
              <a:custGeom>
                <a:avLst/>
                <a:gdLst/>
                <a:ahLst/>
                <a:cxnLst/>
                <a:rect l="l" t="t" r="r" b="b"/>
                <a:pathLst>
                  <a:path w="22718" h="13544" extrusionOk="0">
                    <a:moveTo>
                      <a:pt x="501" y="0"/>
                    </a:moveTo>
                    <a:lnTo>
                      <a:pt x="1" y="868"/>
                    </a:lnTo>
                    <a:lnTo>
                      <a:pt x="22217" y="13543"/>
                    </a:lnTo>
                    <a:lnTo>
                      <a:pt x="22717" y="12676"/>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rot="-341918">
                <a:off x="2448176" y="2429554"/>
                <a:ext cx="154265" cy="208385"/>
              </a:xfrm>
              <a:custGeom>
                <a:avLst/>
                <a:gdLst/>
                <a:ahLst/>
                <a:cxnLst/>
                <a:rect l="l" t="t" r="r" b="b"/>
                <a:pathLst>
                  <a:path w="8094" h="10678" extrusionOk="0">
                    <a:moveTo>
                      <a:pt x="6156" y="0"/>
                    </a:moveTo>
                    <a:cubicBezTo>
                      <a:pt x="6128" y="0"/>
                      <a:pt x="6100" y="1"/>
                      <a:pt x="6072" y="3"/>
                    </a:cubicBezTo>
                    <a:cubicBezTo>
                      <a:pt x="4771" y="103"/>
                      <a:pt x="1569" y="4873"/>
                      <a:pt x="768" y="6975"/>
                    </a:cubicBezTo>
                    <a:cubicBezTo>
                      <a:pt x="1" y="9076"/>
                      <a:pt x="1469" y="10678"/>
                      <a:pt x="1469" y="10678"/>
                    </a:cubicBezTo>
                    <a:cubicBezTo>
                      <a:pt x="8094" y="2258"/>
                      <a:pt x="7407" y="0"/>
                      <a:pt x="6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rot="-341918">
                <a:off x="2450527" y="2425856"/>
                <a:ext cx="104120" cy="160163"/>
              </a:xfrm>
              <a:custGeom>
                <a:avLst/>
                <a:gdLst/>
                <a:ahLst/>
                <a:cxnLst/>
                <a:rect l="l" t="t" r="r" b="b"/>
                <a:pathLst>
                  <a:path w="5463" h="8207" extrusionOk="0">
                    <a:moveTo>
                      <a:pt x="3995" y="1"/>
                    </a:moveTo>
                    <a:cubicBezTo>
                      <a:pt x="3987" y="1"/>
                      <a:pt x="3979" y="1"/>
                      <a:pt x="3970" y="1"/>
                    </a:cubicBezTo>
                    <a:cubicBezTo>
                      <a:pt x="3070" y="68"/>
                      <a:pt x="1001" y="3704"/>
                      <a:pt x="501" y="5305"/>
                    </a:cubicBezTo>
                    <a:cubicBezTo>
                      <a:pt x="1" y="6906"/>
                      <a:pt x="1068" y="8207"/>
                      <a:pt x="1068" y="8207"/>
                    </a:cubicBezTo>
                    <a:cubicBezTo>
                      <a:pt x="5462" y="1731"/>
                      <a:pt x="4850" y="1"/>
                      <a:pt x="3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rot="-341918">
                <a:off x="2188440" y="2266843"/>
                <a:ext cx="19097" cy="20862"/>
              </a:xfrm>
              <a:custGeom>
                <a:avLst/>
                <a:gdLst/>
                <a:ahLst/>
                <a:cxnLst/>
                <a:rect l="l" t="t" r="r" b="b"/>
                <a:pathLst>
                  <a:path w="1002" h="1069" fill="none" extrusionOk="0">
                    <a:moveTo>
                      <a:pt x="1001" y="1"/>
                    </a:moveTo>
                    <a:cubicBezTo>
                      <a:pt x="1001" y="1"/>
                      <a:pt x="34" y="101"/>
                      <a:pt x="0" y="1068"/>
                    </a:cubicBez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rot="-341918">
                <a:off x="1858724" y="2437974"/>
                <a:ext cx="179309" cy="137369"/>
              </a:xfrm>
              <a:custGeom>
                <a:avLst/>
                <a:gdLst/>
                <a:ahLst/>
                <a:cxnLst/>
                <a:rect l="l" t="t" r="r" b="b"/>
                <a:pathLst>
                  <a:path w="9408" h="7039" fill="none" extrusionOk="0">
                    <a:moveTo>
                      <a:pt x="9407" y="7039"/>
                    </a:moveTo>
                    <a:cubicBezTo>
                      <a:pt x="9407" y="7039"/>
                      <a:pt x="601" y="5871"/>
                      <a:pt x="1" y="1"/>
                    </a:cubicBez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rot="-341918">
                <a:off x="1754392" y="2383225"/>
                <a:ext cx="50869" cy="33215"/>
              </a:xfrm>
              <a:custGeom>
                <a:avLst/>
                <a:gdLst/>
                <a:ahLst/>
                <a:cxnLst/>
                <a:rect l="l" t="t" r="r" b="b"/>
                <a:pathLst>
                  <a:path w="2669" h="1702" fill="none" extrusionOk="0">
                    <a:moveTo>
                      <a:pt x="0" y="1"/>
                    </a:moveTo>
                    <a:cubicBezTo>
                      <a:pt x="0" y="1"/>
                      <a:pt x="1301" y="1535"/>
                      <a:pt x="2669" y="1702"/>
                    </a:cubicBez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rot="-341918">
                <a:off x="2473791" y="2499823"/>
                <a:ext cx="320442" cy="182293"/>
              </a:xfrm>
              <a:custGeom>
                <a:avLst/>
                <a:gdLst/>
                <a:ahLst/>
                <a:cxnLst/>
                <a:rect l="l" t="t" r="r" b="b"/>
                <a:pathLst>
                  <a:path w="16813" h="9341" fill="none" extrusionOk="0">
                    <a:moveTo>
                      <a:pt x="1" y="5571"/>
                    </a:moveTo>
                    <a:cubicBezTo>
                      <a:pt x="1" y="5571"/>
                      <a:pt x="3070" y="267"/>
                      <a:pt x="3704" y="134"/>
                    </a:cubicBezTo>
                    <a:cubicBezTo>
                      <a:pt x="4337" y="1"/>
                      <a:pt x="7340" y="1068"/>
                      <a:pt x="4071" y="6238"/>
                    </a:cubicBezTo>
                    <a:cubicBezTo>
                      <a:pt x="4071" y="6238"/>
                      <a:pt x="13411" y="4671"/>
                      <a:pt x="16813" y="9341"/>
                    </a:cubicBez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rot="-341918">
                <a:off x="2460215" y="2447032"/>
                <a:ext cx="78219" cy="121093"/>
              </a:xfrm>
              <a:custGeom>
                <a:avLst/>
                <a:gdLst/>
                <a:ahLst/>
                <a:cxnLst/>
                <a:rect l="l" t="t" r="r" b="b"/>
                <a:pathLst>
                  <a:path w="4104" h="6205" fill="none" extrusionOk="0">
                    <a:moveTo>
                      <a:pt x="0" y="6205"/>
                    </a:moveTo>
                    <a:lnTo>
                      <a:pt x="4103" y="1"/>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rot="-341918">
                <a:off x="2554386" y="2486392"/>
                <a:ext cx="14009" cy="24765"/>
              </a:xfrm>
              <a:custGeom>
                <a:avLst/>
                <a:gdLst/>
                <a:ahLst/>
                <a:cxnLst/>
                <a:rect l="l" t="t" r="r" b="b"/>
                <a:pathLst>
                  <a:path w="735" h="1269" fill="none" extrusionOk="0">
                    <a:moveTo>
                      <a:pt x="734" y="1"/>
                    </a:moveTo>
                    <a:lnTo>
                      <a:pt x="0" y="1268"/>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rot="-341918">
                <a:off x="2479056" y="2438329"/>
                <a:ext cx="27350" cy="40377"/>
              </a:xfrm>
              <a:custGeom>
                <a:avLst/>
                <a:gdLst/>
                <a:ahLst/>
                <a:cxnLst/>
                <a:rect l="l" t="t" r="r" b="b"/>
                <a:pathLst>
                  <a:path w="1435" h="2069" fill="none" extrusionOk="0">
                    <a:moveTo>
                      <a:pt x="1435" y="1"/>
                    </a:moveTo>
                    <a:lnTo>
                      <a:pt x="0" y="2069"/>
                    </a:lnTo>
                  </a:path>
                </a:pathLst>
              </a:custGeom>
              <a:noFill/>
              <a:ln w="10850"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rot="-341918">
                <a:off x="2134121" y="2262588"/>
                <a:ext cx="43893" cy="41021"/>
              </a:xfrm>
              <a:custGeom>
                <a:avLst/>
                <a:gdLst/>
                <a:ahLst/>
                <a:cxnLst/>
                <a:rect l="l" t="t" r="r" b="b"/>
                <a:pathLst>
                  <a:path w="2303" h="2102" fill="none" extrusionOk="0">
                    <a:moveTo>
                      <a:pt x="801" y="0"/>
                    </a:moveTo>
                    <a:cubicBezTo>
                      <a:pt x="801" y="0"/>
                      <a:pt x="1" y="1735"/>
                      <a:pt x="2302" y="2102"/>
                    </a:cubicBez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7"/>
            <p:cNvSpPr/>
            <p:nvPr/>
          </p:nvSpPr>
          <p:spPr>
            <a:xfrm flipH="1">
              <a:off x="1990096" y="1244425"/>
              <a:ext cx="2204100" cy="39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7"/>
          <p:cNvGrpSpPr/>
          <p:nvPr/>
        </p:nvGrpSpPr>
        <p:grpSpPr>
          <a:xfrm>
            <a:off x="318052" y="3235474"/>
            <a:ext cx="11297478" cy="1154908"/>
            <a:chOff x="996896" y="3546000"/>
            <a:chExt cx="6878439" cy="1199269"/>
          </a:xfrm>
        </p:grpSpPr>
        <p:sp>
          <p:nvSpPr>
            <p:cNvPr id="253" name="Google Shape;253;p17"/>
            <p:cNvSpPr/>
            <p:nvPr/>
          </p:nvSpPr>
          <p:spPr>
            <a:xfrm flipH="1">
              <a:off x="996896" y="3753500"/>
              <a:ext cx="6505800" cy="841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7"/>
            <p:cNvGrpSpPr/>
            <p:nvPr/>
          </p:nvGrpSpPr>
          <p:grpSpPr>
            <a:xfrm flipH="1">
              <a:off x="6696052" y="3558436"/>
              <a:ext cx="1179282" cy="1186832"/>
              <a:chOff x="2788463" y="3549988"/>
              <a:chExt cx="1079336" cy="1147474"/>
            </a:xfrm>
          </p:grpSpPr>
          <p:sp>
            <p:nvSpPr>
              <p:cNvPr id="255" name="Google Shape;255;p17"/>
              <p:cNvSpPr/>
              <p:nvPr/>
            </p:nvSpPr>
            <p:spPr>
              <a:xfrm>
                <a:off x="2917845" y="4662994"/>
                <a:ext cx="91102" cy="34467"/>
              </a:xfrm>
              <a:custGeom>
                <a:avLst/>
                <a:gdLst/>
                <a:ahLst/>
                <a:cxnLst/>
                <a:rect l="l" t="t" r="r" b="b"/>
                <a:pathLst>
                  <a:path w="3970" h="1502" extrusionOk="0">
                    <a:moveTo>
                      <a:pt x="0" y="1"/>
                    </a:moveTo>
                    <a:lnTo>
                      <a:pt x="0" y="1502"/>
                    </a:lnTo>
                    <a:lnTo>
                      <a:pt x="3970" y="1502"/>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3653477" y="4662994"/>
                <a:ext cx="91102" cy="34467"/>
              </a:xfrm>
              <a:custGeom>
                <a:avLst/>
                <a:gdLst/>
                <a:ahLst/>
                <a:cxnLst/>
                <a:rect l="l" t="t" r="r" b="b"/>
                <a:pathLst>
                  <a:path w="3970" h="1502" extrusionOk="0">
                    <a:moveTo>
                      <a:pt x="0" y="1"/>
                    </a:moveTo>
                    <a:lnTo>
                      <a:pt x="0" y="1502"/>
                    </a:lnTo>
                    <a:lnTo>
                      <a:pt x="3970" y="1502"/>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2794590" y="4431058"/>
                <a:ext cx="1073209" cy="232734"/>
              </a:xfrm>
              <a:custGeom>
                <a:avLst/>
                <a:gdLst/>
                <a:ahLst/>
                <a:cxnLst/>
                <a:rect l="l" t="t" r="r" b="b"/>
                <a:pathLst>
                  <a:path w="46768" h="10142" extrusionOk="0">
                    <a:moveTo>
                      <a:pt x="1" y="1"/>
                    </a:moveTo>
                    <a:lnTo>
                      <a:pt x="3970" y="10141"/>
                    </a:lnTo>
                    <a:lnTo>
                      <a:pt x="42531" y="10141"/>
                    </a:lnTo>
                    <a:lnTo>
                      <a:pt x="46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2788463" y="4059023"/>
                <a:ext cx="1079336" cy="395776"/>
              </a:xfrm>
              <a:custGeom>
                <a:avLst/>
                <a:gdLst/>
                <a:ahLst/>
                <a:cxnLst/>
                <a:rect l="l" t="t" r="r" b="b"/>
                <a:pathLst>
                  <a:path w="47035" h="17247" extrusionOk="0">
                    <a:moveTo>
                      <a:pt x="4237" y="1"/>
                    </a:moveTo>
                    <a:lnTo>
                      <a:pt x="1" y="16213"/>
                    </a:lnTo>
                    <a:lnTo>
                      <a:pt x="23418" y="17247"/>
                    </a:lnTo>
                    <a:lnTo>
                      <a:pt x="47034" y="16213"/>
                    </a:lnTo>
                    <a:lnTo>
                      <a:pt x="427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2961470" y="3549988"/>
                <a:ext cx="733333" cy="41351"/>
              </a:xfrm>
              <a:custGeom>
                <a:avLst/>
                <a:gdLst/>
                <a:ahLst/>
                <a:cxnLst/>
                <a:rect l="l" t="t" r="r" b="b"/>
                <a:pathLst>
                  <a:path w="31957" h="1802" extrusionOk="0">
                    <a:moveTo>
                      <a:pt x="3336" y="0"/>
                    </a:moveTo>
                    <a:lnTo>
                      <a:pt x="1" y="1802"/>
                    </a:lnTo>
                    <a:lnTo>
                      <a:pt x="31957" y="1802"/>
                    </a:lnTo>
                    <a:lnTo>
                      <a:pt x="286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2885695" y="3592855"/>
                <a:ext cx="884901" cy="466959"/>
              </a:xfrm>
              <a:custGeom>
                <a:avLst/>
                <a:gdLst/>
                <a:ahLst/>
                <a:cxnLst/>
                <a:rect l="l" t="t" r="r" b="b"/>
                <a:pathLst>
                  <a:path w="38562" h="20349" extrusionOk="0">
                    <a:moveTo>
                      <a:pt x="3369" y="0"/>
                    </a:moveTo>
                    <a:lnTo>
                      <a:pt x="0" y="20348"/>
                    </a:lnTo>
                    <a:lnTo>
                      <a:pt x="38561" y="20348"/>
                    </a:lnTo>
                    <a:lnTo>
                      <a:pt x="351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2870388" y="4489231"/>
                <a:ext cx="916271" cy="139337"/>
              </a:xfrm>
              <a:custGeom>
                <a:avLst/>
                <a:gdLst/>
                <a:ahLst/>
                <a:cxnLst/>
                <a:rect l="l" t="t" r="r" b="b"/>
                <a:pathLst>
                  <a:path w="39929" h="6072" extrusionOk="0">
                    <a:moveTo>
                      <a:pt x="0" y="1"/>
                    </a:moveTo>
                    <a:lnTo>
                      <a:pt x="4136" y="6072"/>
                    </a:lnTo>
                    <a:lnTo>
                      <a:pt x="18280" y="6072"/>
                    </a:lnTo>
                    <a:lnTo>
                      <a:pt x="18280" y="1"/>
                    </a:lnTo>
                    <a:close/>
                    <a:moveTo>
                      <a:pt x="21482" y="1"/>
                    </a:moveTo>
                    <a:lnTo>
                      <a:pt x="21482" y="6072"/>
                    </a:lnTo>
                    <a:lnTo>
                      <a:pt x="35759" y="6072"/>
                    </a:lnTo>
                    <a:lnTo>
                      <a:pt x="39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2937741" y="4168508"/>
                <a:ext cx="440936" cy="209740"/>
              </a:xfrm>
              <a:custGeom>
                <a:avLst/>
                <a:gdLst/>
                <a:ahLst/>
                <a:cxnLst/>
                <a:rect l="l" t="t" r="r" b="b"/>
                <a:pathLst>
                  <a:path w="19215" h="9140" extrusionOk="0">
                    <a:moveTo>
                      <a:pt x="1201" y="0"/>
                    </a:moveTo>
                    <a:lnTo>
                      <a:pt x="0" y="9140"/>
                    </a:lnTo>
                    <a:lnTo>
                      <a:pt x="19214" y="9140"/>
                    </a:lnTo>
                    <a:lnTo>
                      <a:pt x="180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417706" y="4186867"/>
                <a:ext cx="44426" cy="32999"/>
              </a:xfrm>
              <a:custGeom>
                <a:avLst/>
                <a:gdLst/>
                <a:ahLst/>
                <a:cxnLst/>
                <a:rect l="l" t="t" r="r" b="b"/>
                <a:pathLst>
                  <a:path w="1936" h="1438" extrusionOk="0">
                    <a:moveTo>
                      <a:pt x="934" y="1"/>
                    </a:moveTo>
                    <a:cubicBezTo>
                      <a:pt x="401" y="34"/>
                      <a:pt x="0" y="368"/>
                      <a:pt x="0" y="768"/>
                    </a:cubicBezTo>
                    <a:cubicBezTo>
                      <a:pt x="0" y="1148"/>
                      <a:pt x="421" y="1438"/>
                      <a:pt x="920" y="1438"/>
                    </a:cubicBezTo>
                    <a:cubicBezTo>
                      <a:pt x="947" y="1438"/>
                      <a:pt x="974" y="1437"/>
                      <a:pt x="1001" y="1435"/>
                    </a:cubicBezTo>
                    <a:cubicBezTo>
                      <a:pt x="1501" y="1435"/>
                      <a:pt x="1935" y="1101"/>
                      <a:pt x="1935" y="701"/>
                    </a:cubicBezTo>
                    <a:cubicBezTo>
                      <a:pt x="1902" y="301"/>
                      <a:pt x="1468"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484302" y="4184526"/>
                <a:ext cx="44426" cy="33044"/>
              </a:xfrm>
              <a:custGeom>
                <a:avLst/>
                <a:gdLst/>
                <a:ahLst/>
                <a:cxnLst/>
                <a:rect l="l" t="t" r="r" b="b"/>
                <a:pathLst>
                  <a:path w="1936" h="1440" extrusionOk="0">
                    <a:moveTo>
                      <a:pt x="1015" y="0"/>
                    </a:moveTo>
                    <a:cubicBezTo>
                      <a:pt x="989" y="0"/>
                      <a:pt x="962" y="1"/>
                      <a:pt x="934" y="3"/>
                    </a:cubicBezTo>
                    <a:cubicBezTo>
                      <a:pt x="401" y="3"/>
                      <a:pt x="0" y="369"/>
                      <a:pt x="0" y="736"/>
                    </a:cubicBezTo>
                    <a:cubicBezTo>
                      <a:pt x="32" y="1118"/>
                      <a:pt x="428" y="1439"/>
                      <a:pt x="928" y="1439"/>
                    </a:cubicBezTo>
                    <a:cubicBezTo>
                      <a:pt x="952" y="1439"/>
                      <a:pt x="976" y="1438"/>
                      <a:pt x="1001" y="1437"/>
                    </a:cubicBezTo>
                    <a:cubicBezTo>
                      <a:pt x="1535" y="1404"/>
                      <a:pt x="1935" y="1070"/>
                      <a:pt x="1935" y="670"/>
                    </a:cubicBezTo>
                    <a:cubicBezTo>
                      <a:pt x="1904" y="290"/>
                      <a:pt x="1511" y="0"/>
                      <a:pt x="1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3550898" y="4181520"/>
                <a:ext cx="45184" cy="33687"/>
              </a:xfrm>
              <a:custGeom>
                <a:avLst/>
                <a:gdLst/>
                <a:ahLst/>
                <a:cxnLst/>
                <a:rect l="l" t="t" r="r" b="b"/>
                <a:pathLst>
                  <a:path w="1969" h="1468" extrusionOk="0">
                    <a:moveTo>
                      <a:pt x="935" y="0"/>
                    </a:moveTo>
                    <a:cubicBezTo>
                      <a:pt x="434" y="33"/>
                      <a:pt x="1" y="367"/>
                      <a:pt x="34" y="767"/>
                    </a:cubicBezTo>
                    <a:cubicBezTo>
                      <a:pt x="34" y="1168"/>
                      <a:pt x="468" y="1468"/>
                      <a:pt x="1001" y="1468"/>
                    </a:cubicBezTo>
                    <a:cubicBezTo>
                      <a:pt x="1535" y="1434"/>
                      <a:pt x="1969" y="1101"/>
                      <a:pt x="1935" y="701"/>
                    </a:cubicBezTo>
                    <a:cubicBezTo>
                      <a:pt x="1935" y="300"/>
                      <a:pt x="1468"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3423833" y="4237330"/>
                <a:ext cx="45184" cy="32999"/>
              </a:xfrm>
              <a:custGeom>
                <a:avLst/>
                <a:gdLst/>
                <a:ahLst/>
                <a:cxnLst/>
                <a:rect l="l" t="t" r="r" b="b"/>
                <a:pathLst>
                  <a:path w="1969" h="1438" extrusionOk="0">
                    <a:moveTo>
                      <a:pt x="1048" y="1"/>
                    </a:moveTo>
                    <a:cubicBezTo>
                      <a:pt x="1022" y="1"/>
                      <a:pt x="995" y="2"/>
                      <a:pt x="968" y="3"/>
                    </a:cubicBezTo>
                    <a:cubicBezTo>
                      <a:pt x="434" y="3"/>
                      <a:pt x="0" y="337"/>
                      <a:pt x="34" y="737"/>
                    </a:cubicBezTo>
                    <a:cubicBezTo>
                      <a:pt x="34" y="1137"/>
                      <a:pt x="501" y="1438"/>
                      <a:pt x="1034" y="1438"/>
                    </a:cubicBezTo>
                    <a:cubicBezTo>
                      <a:pt x="1535" y="1404"/>
                      <a:pt x="1968" y="1071"/>
                      <a:pt x="1935" y="670"/>
                    </a:cubicBezTo>
                    <a:cubicBezTo>
                      <a:pt x="1935" y="290"/>
                      <a:pt x="1544" y="1"/>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3491186" y="4234323"/>
                <a:ext cx="44426" cy="32999"/>
              </a:xfrm>
              <a:custGeom>
                <a:avLst/>
                <a:gdLst/>
                <a:ahLst/>
                <a:cxnLst/>
                <a:rect l="l" t="t" r="r" b="b"/>
                <a:pathLst>
                  <a:path w="1936" h="1438" extrusionOk="0">
                    <a:moveTo>
                      <a:pt x="935" y="1"/>
                    </a:moveTo>
                    <a:cubicBezTo>
                      <a:pt x="401" y="34"/>
                      <a:pt x="1" y="368"/>
                      <a:pt x="1" y="768"/>
                    </a:cubicBezTo>
                    <a:cubicBezTo>
                      <a:pt x="32" y="1148"/>
                      <a:pt x="425" y="1438"/>
                      <a:pt x="921" y="1438"/>
                    </a:cubicBezTo>
                    <a:cubicBezTo>
                      <a:pt x="947" y="1438"/>
                      <a:pt x="974" y="1437"/>
                      <a:pt x="1001" y="1435"/>
                    </a:cubicBezTo>
                    <a:cubicBezTo>
                      <a:pt x="1535" y="1435"/>
                      <a:pt x="1935" y="1102"/>
                      <a:pt x="1935" y="701"/>
                    </a:cubicBezTo>
                    <a:cubicBezTo>
                      <a:pt x="1902" y="301"/>
                      <a:pt x="1468"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3557783" y="4231983"/>
                <a:ext cx="44426" cy="33044"/>
              </a:xfrm>
              <a:custGeom>
                <a:avLst/>
                <a:gdLst/>
                <a:ahLst/>
                <a:cxnLst/>
                <a:rect l="l" t="t" r="r" b="b"/>
                <a:pathLst>
                  <a:path w="1936" h="1440" extrusionOk="0">
                    <a:moveTo>
                      <a:pt x="1016" y="0"/>
                    </a:moveTo>
                    <a:cubicBezTo>
                      <a:pt x="989" y="0"/>
                      <a:pt x="962" y="1"/>
                      <a:pt x="935" y="3"/>
                    </a:cubicBezTo>
                    <a:cubicBezTo>
                      <a:pt x="401" y="3"/>
                      <a:pt x="1" y="370"/>
                      <a:pt x="1" y="737"/>
                    </a:cubicBezTo>
                    <a:cubicBezTo>
                      <a:pt x="33" y="1118"/>
                      <a:pt x="428" y="1439"/>
                      <a:pt x="928" y="1439"/>
                    </a:cubicBezTo>
                    <a:cubicBezTo>
                      <a:pt x="952" y="1439"/>
                      <a:pt x="977" y="1439"/>
                      <a:pt x="1001" y="1437"/>
                    </a:cubicBezTo>
                    <a:cubicBezTo>
                      <a:pt x="1535" y="1404"/>
                      <a:pt x="1935" y="1070"/>
                      <a:pt x="1935" y="670"/>
                    </a:cubicBezTo>
                    <a:cubicBezTo>
                      <a:pt x="1935" y="290"/>
                      <a:pt x="1515" y="0"/>
                      <a:pt x="1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3430718" y="4287104"/>
                <a:ext cx="45184" cy="33044"/>
              </a:xfrm>
              <a:custGeom>
                <a:avLst/>
                <a:gdLst/>
                <a:ahLst/>
                <a:cxnLst/>
                <a:rect l="l" t="t" r="r" b="b"/>
                <a:pathLst>
                  <a:path w="1969" h="1440" extrusionOk="0">
                    <a:moveTo>
                      <a:pt x="1041" y="0"/>
                    </a:moveTo>
                    <a:cubicBezTo>
                      <a:pt x="1017" y="0"/>
                      <a:pt x="993" y="1"/>
                      <a:pt x="968" y="2"/>
                    </a:cubicBezTo>
                    <a:cubicBezTo>
                      <a:pt x="434" y="36"/>
                      <a:pt x="0" y="369"/>
                      <a:pt x="34" y="770"/>
                    </a:cubicBezTo>
                    <a:cubicBezTo>
                      <a:pt x="34" y="1150"/>
                      <a:pt x="454" y="1439"/>
                      <a:pt x="954" y="1439"/>
                    </a:cubicBezTo>
                    <a:cubicBezTo>
                      <a:pt x="980" y="1439"/>
                      <a:pt x="1007" y="1438"/>
                      <a:pt x="1035" y="1437"/>
                    </a:cubicBezTo>
                    <a:cubicBezTo>
                      <a:pt x="1535" y="1437"/>
                      <a:pt x="1969" y="1070"/>
                      <a:pt x="1935" y="703"/>
                    </a:cubicBezTo>
                    <a:cubicBezTo>
                      <a:pt x="1935" y="321"/>
                      <a:pt x="1541"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3498071" y="4284786"/>
                <a:ext cx="44426" cy="32999"/>
              </a:xfrm>
              <a:custGeom>
                <a:avLst/>
                <a:gdLst/>
                <a:ahLst/>
                <a:cxnLst/>
                <a:rect l="l" t="t" r="r" b="b"/>
                <a:pathLst>
                  <a:path w="1936" h="1438" extrusionOk="0">
                    <a:moveTo>
                      <a:pt x="1016" y="1"/>
                    </a:moveTo>
                    <a:cubicBezTo>
                      <a:pt x="989" y="1"/>
                      <a:pt x="962" y="2"/>
                      <a:pt x="935" y="3"/>
                    </a:cubicBezTo>
                    <a:cubicBezTo>
                      <a:pt x="401" y="3"/>
                      <a:pt x="1" y="337"/>
                      <a:pt x="1" y="737"/>
                    </a:cubicBezTo>
                    <a:cubicBezTo>
                      <a:pt x="34" y="1138"/>
                      <a:pt x="468" y="1438"/>
                      <a:pt x="1002" y="1438"/>
                    </a:cubicBezTo>
                    <a:cubicBezTo>
                      <a:pt x="1535" y="1404"/>
                      <a:pt x="1936" y="1071"/>
                      <a:pt x="1936" y="671"/>
                    </a:cubicBezTo>
                    <a:cubicBezTo>
                      <a:pt x="1904" y="291"/>
                      <a:pt x="1512"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564667" y="4281780"/>
                <a:ext cx="44426" cy="32999"/>
              </a:xfrm>
              <a:custGeom>
                <a:avLst/>
                <a:gdLst/>
                <a:ahLst/>
                <a:cxnLst/>
                <a:rect l="l" t="t" r="r" b="b"/>
                <a:pathLst>
                  <a:path w="1936" h="1438" extrusionOk="0">
                    <a:moveTo>
                      <a:pt x="935" y="1"/>
                    </a:moveTo>
                    <a:cubicBezTo>
                      <a:pt x="401" y="34"/>
                      <a:pt x="1" y="368"/>
                      <a:pt x="1" y="768"/>
                    </a:cubicBezTo>
                    <a:cubicBezTo>
                      <a:pt x="33" y="1148"/>
                      <a:pt x="425" y="1438"/>
                      <a:pt x="921" y="1438"/>
                    </a:cubicBezTo>
                    <a:cubicBezTo>
                      <a:pt x="948" y="1438"/>
                      <a:pt x="974" y="1437"/>
                      <a:pt x="1002" y="1435"/>
                    </a:cubicBezTo>
                    <a:cubicBezTo>
                      <a:pt x="1535" y="1435"/>
                      <a:pt x="1936" y="1068"/>
                      <a:pt x="1936" y="701"/>
                    </a:cubicBezTo>
                    <a:cubicBezTo>
                      <a:pt x="1902" y="301"/>
                      <a:pt x="1469"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3437602" y="4336902"/>
                <a:ext cx="45184" cy="33710"/>
              </a:xfrm>
              <a:custGeom>
                <a:avLst/>
                <a:gdLst/>
                <a:ahLst/>
                <a:cxnLst/>
                <a:rect l="l" t="t" r="r" b="b"/>
                <a:pathLst>
                  <a:path w="1969" h="1469" extrusionOk="0">
                    <a:moveTo>
                      <a:pt x="968" y="1"/>
                    </a:moveTo>
                    <a:cubicBezTo>
                      <a:pt x="434" y="34"/>
                      <a:pt x="1" y="368"/>
                      <a:pt x="34" y="768"/>
                    </a:cubicBezTo>
                    <a:cubicBezTo>
                      <a:pt x="34" y="1168"/>
                      <a:pt x="501" y="1468"/>
                      <a:pt x="1001" y="1468"/>
                    </a:cubicBezTo>
                    <a:cubicBezTo>
                      <a:pt x="1535" y="1435"/>
                      <a:pt x="1969" y="1101"/>
                      <a:pt x="1935" y="701"/>
                    </a:cubicBezTo>
                    <a:cubicBezTo>
                      <a:pt x="1935" y="301"/>
                      <a:pt x="1502" y="1"/>
                      <a:pt x="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3504978" y="4334561"/>
                <a:ext cx="44403" cy="33044"/>
              </a:xfrm>
              <a:custGeom>
                <a:avLst/>
                <a:gdLst/>
                <a:ahLst/>
                <a:cxnLst/>
                <a:rect l="l" t="t" r="r" b="b"/>
                <a:pathLst>
                  <a:path w="1935" h="1440" extrusionOk="0">
                    <a:moveTo>
                      <a:pt x="1008" y="0"/>
                    </a:moveTo>
                    <a:cubicBezTo>
                      <a:pt x="983" y="0"/>
                      <a:pt x="959" y="1"/>
                      <a:pt x="934" y="3"/>
                    </a:cubicBezTo>
                    <a:cubicBezTo>
                      <a:pt x="400" y="36"/>
                      <a:pt x="0" y="370"/>
                      <a:pt x="0" y="770"/>
                    </a:cubicBezTo>
                    <a:cubicBezTo>
                      <a:pt x="32" y="1150"/>
                      <a:pt x="424" y="1439"/>
                      <a:pt x="920" y="1439"/>
                    </a:cubicBezTo>
                    <a:cubicBezTo>
                      <a:pt x="947" y="1439"/>
                      <a:pt x="974" y="1439"/>
                      <a:pt x="1001" y="1437"/>
                    </a:cubicBezTo>
                    <a:cubicBezTo>
                      <a:pt x="1501" y="1437"/>
                      <a:pt x="1935" y="1070"/>
                      <a:pt x="1935" y="670"/>
                    </a:cubicBezTo>
                    <a:cubicBezTo>
                      <a:pt x="1903" y="320"/>
                      <a:pt x="1507"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3571574" y="4331555"/>
                <a:ext cx="44403" cy="33687"/>
              </a:xfrm>
              <a:custGeom>
                <a:avLst/>
                <a:gdLst/>
                <a:ahLst/>
                <a:cxnLst/>
                <a:rect l="l" t="t" r="r" b="b"/>
                <a:pathLst>
                  <a:path w="1935" h="1468" extrusionOk="0">
                    <a:moveTo>
                      <a:pt x="934" y="0"/>
                    </a:moveTo>
                    <a:cubicBezTo>
                      <a:pt x="400" y="34"/>
                      <a:pt x="0" y="367"/>
                      <a:pt x="0" y="767"/>
                    </a:cubicBezTo>
                    <a:cubicBezTo>
                      <a:pt x="34" y="1168"/>
                      <a:pt x="467" y="1468"/>
                      <a:pt x="1001" y="1468"/>
                    </a:cubicBezTo>
                    <a:cubicBezTo>
                      <a:pt x="1535" y="1435"/>
                      <a:pt x="1935" y="1101"/>
                      <a:pt x="1935" y="701"/>
                    </a:cubicBezTo>
                    <a:cubicBezTo>
                      <a:pt x="1902" y="300"/>
                      <a:pt x="1468" y="0"/>
                      <a:pt x="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3648887" y="4331555"/>
                <a:ext cx="44403" cy="33687"/>
              </a:xfrm>
              <a:custGeom>
                <a:avLst/>
                <a:gdLst/>
                <a:ahLst/>
                <a:cxnLst/>
                <a:rect l="l" t="t" r="r" b="b"/>
                <a:pathLst>
                  <a:path w="1935" h="1468" extrusionOk="0">
                    <a:moveTo>
                      <a:pt x="934" y="0"/>
                    </a:moveTo>
                    <a:cubicBezTo>
                      <a:pt x="401" y="34"/>
                      <a:pt x="0" y="367"/>
                      <a:pt x="0" y="767"/>
                    </a:cubicBezTo>
                    <a:cubicBezTo>
                      <a:pt x="34" y="1168"/>
                      <a:pt x="467" y="1468"/>
                      <a:pt x="1001" y="1468"/>
                    </a:cubicBezTo>
                    <a:cubicBezTo>
                      <a:pt x="1501" y="1435"/>
                      <a:pt x="1935" y="1101"/>
                      <a:pt x="1935" y="701"/>
                    </a:cubicBezTo>
                    <a:cubicBezTo>
                      <a:pt x="1902" y="300"/>
                      <a:pt x="1468" y="0"/>
                      <a:pt x="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3690975" y="4227393"/>
                <a:ext cx="49016" cy="36096"/>
              </a:xfrm>
              <a:custGeom>
                <a:avLst/>
                <a:gdLst/>
                <a:ahLst/>
                <a:cxnLst/>
                <a:rect l="l" t="t" r="r" b="b"/>
                <a:pathLst>
                  <a:path w="2136" h="1573" extrusionOk="0">
                    <a:moveTo>
                      <a:pt x="1113" y="0"/>
                    </a:moveTo>
                    <a:cubicBezTo>
                      <a:pt x="1087" y="0"/>
                      <a:pt x="1061" y="1"/>
                      <a:pt x="1035" y="3"/>
                    </a:cubicBezTo>
                    <a:cubicBezTo>
                      <a:pt x="468" y="36"/>
                      <a:pt x="1" y="403"/>
                      <a:pt x="1" y="837"/>
                    </a:cubicBezTo>
                    <a:cubicBezTo>
                      <a:pt x="33" y="1250"/>
                      <a:pt x="459" y="1573"/>
                      <a:pt x="1019" y="1573"/>
                    </a:cubicBezTo>
                    <a:cubicBezTo>
                      <a:pt x="1046" y="1573"/>
                      <a:pt x="1074" y="1572"/>
                      <a:pt x="1102" y="1570"/>
                    </a:cubicBezTo>
                    <a:cubicBezTo>
                      <a:pt x="1669" y="1570"/>
                      <a:pt x="2136" y="1203"/>
                      <a:pt x="2136" y="736"/>
                    </a:cubicBezTo>
                    <a:cubicBezTo>
                      <a:pt x="2104" y="323"/>
                      <a:pt x="1647"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707061" y="4203711"/>
                <a:ext cx="16086" cy="9202"/>
              </a:xfrm>
              <a:custGeom>
                <a:avLst/>
                <a:gdLst/>
                <a:ahLst/>
                <a:cxnLst/>
                <a:rect l="l" t="t" r="r" b="b"/>
                <a:pathLst>
                  <a:path w="701" h="401" extrusionOk="0">
                    <a:moveTo>
                      <a:pt x="334" y="0"/>
                    </a:moveTo>
                    <a:lnTo>
                      <a:pt x="0" y="401"/>
                    </a:lnTo>
                    <a:lnTo>
                      <a:pt x="701" y="401"/>
                    </a:lnTo>
                    <a:lnTo>
                      <a:pt x="334" y="0"/>
                    </a:lnTo>
                    <a:close/>
                  </a:path>
                </a:pathLst>
              </a:custGeom>
              <a:solidFill>
                <a:srgbClr val="79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707061" y="4278728"/>
                <a:ext cx="16086" cy="9202"/>
              </a:xfrm>
              <a:custGeom>
                <a:avLst/>
                <a:gdLst/>
                <a:ahLst/>
                <a:cxnLst/>
                <a:rect l="l" t="t" r="r" b="b"/>
                <a:pathLst>
                  <a:path w="701" h="401" extrusionOk="0">
                    <a:moveTo>
                      <a:pt x="0" y="1"/>
                    </a:moveTo>
                    <a:lnTo>
                      <a:pt x="367" y="401"/>
                    </a:lnTo>
                    <a:lnTo>
                      <a:pt x="701" y="1"/>
                    </a:lnTo>
                    <a:close/>
                  </a:path>
                </a:pathLst>
              </a:custGeom>
              <a:solidFill>
                <a:srgbClr val="79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751466" y="4237399"/>
                <a:ext cx="9959" cy="16866"/>
              </a:xfrm>
              <a:custGeom>
                <a:avLst/>
                <a:gdLst/>
                <a:ahLst/>
                <a:cxnLst/>
                <a:rect l="l" t="t" r="r" b="b"/>
                <a:pathLst>
                  <a:path w="434" h="735" extrusionOk="0">
                    <a:moveTo>
                      <a:pt x="0" y="0"/>
                    </a:moveTo>
                    <a:lnTo>
                      <a:pt x="0" y="734"/>
                    </a:lnTo>
                    <a:lnTo>
                      <a:pt x="434" y="367"/>
                    </a:lnTo>
                    <a:lnTo>
                      <a:pt x="0" y="0"/>
                    </a:lnTo>
                    <a:close/>
                  </a:path>
                </a:pathLst>
              </a:custGeom>
              <a:solidFill>
                <a:srgbClr val="79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3669541" y="4237399"/>
                <a:ext cx="9225" cy="16866"/>
              </a:xfrm>
              <a:custGeom>
                <a:avLst/>
                <a:gdLst/>
                <a:ahLst/>
                <a:cxnLst/>
                <a:rect l="l" t="t" r="r" b="b"/>
                <a:pathLst>
                  <a:path w="402" h="735" extrusionOk="0">
                    <a:moveTo>
                      <a:pt x="401" y="0"/>
                    </a:moveTo>
                    <a:lnTo>
                      <a:pt x="1" y="367"/>
                    </a:lnTo>
                    <a:lnTo>
                      <a:pt x="401" y="734"/>
                    </a:lnTo>
                    <a:lnTo>
                      <a:pt x="401" y="0"/>
                    </a:lnTo>
                    <a:close/>
                  </a:path>
                </a:pathLst>
              </a:custGeom>
              <a:solidFill>
                <a:srgbClr val="79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2937741" y="4168508"/>
                <a:ext cx="414914" cy="209740"/>
              </a:xfrm>
              <a:custGeom>
                <a:avLst/>
                <a:gdLst/>
                <a:ahLst/>
                <a:cxnLst/>
                <a:rect l="l" t="t" r="r" b="b"/>
                <a:pathLst>
                  <a:path w="18081" h="9140" extrusionOk="0">
                    <a:moveTo>
                      <a:pt x="1201" y="0"/>
                    </a:moveTo>
                    <a:lnTo>
                      <a:pt x="0" y="9140"/>
                    </a:lnTo>
                    <a:lnTo>
                      <a:pt x="634" y="9140"/>
                    </a:lnTo>
                    <a:lnTo>
                      <a:pt x="1768" y="567"/>
                    </a:lnTo>
                    <a:lnTo>
                      <a:pt x="18080" y="567"/>
                    </a:lnTo>
                    <a:lnTo>
                      <a:pt x="18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3243161" y="3773502"/>
                <a:ext cx="135528" cy="40594"/>
              </a:xfrm>
              <a:custGeom>
                <a:avLst/>
                <a:gdLst/>
                <a:ahLst/>
                <a:cxnLst/>
                <a:rect l="l" t="t" r="r" b="b"/>
                <a:pathLst>
                  <a:path w="5906" h="1769" extrusionOk="0">
                    <a:moveTo>
                      <a:pt x="835" y="1"/>
                    </a:moveTo>
                    <a:cubicBezTo>
                      <a:pt x="368" y="1"/>
                      <a:pt x="1" y="368"/>
                      <a:pt x="1" y="835"/>
                    </a:cubicBezTo>
                    <a:lnTo>
                      <a:pt x="1" y="901"/>
                    </a:lnTo>
                    <a:cubicBezTo>
                      <a:pt x="1" y="1368"/>
                      <a:pt x="368" y="1769"/>
                      <a:pt x="835" y="1769"/>
                    </a:cubicBezTo>
                    <a:lnTo>
                      <a:pt x="5071" y="1769"/>
                    </a:lnTo>
                    <a:cubicBezTo>
                      <a:pt x="5505" y="1769"/>
                      <a:pt x="5905" y="1368"/>
                      <a:pt x="5905" y="901"/>
                    </a:cubicBezTo>
                    <a:lnTo>
                      <a:pt x="5905" y="835"/>
                    </a:lnTo>
                    <a:cubicBezTo>
                      <a:pt x="5905" y="368"/>
                      <a:pt x="5505" y="1"/>
                      <a:pt x="50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2874978" y="4104208"/>
                <a:ext cx="907092" cy="23"/>
              </a:xfrm>
              <a:custGeom>
                <a:avLst/>
                <a:gdLst/>
                <a:ahLst/>
                <a:cxnLst/>
                <a:rect l="l" t="t" r="r" b="b"/>
                <a:pathLst>
                  <a:path w="39529" h="1" fill="none" extrusionOk="0">
                    <a:moveTo>
                      <a:pt x="0" y="0"/>
                    </a:moveTo>
                    <a:lnTo>
                      <a:pt x="39528" y="0"/>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2863481" y="4314711"/>
                <a:ext cx="38299" cy="32976"/>
              </a:xfrm>
              <a:custGeom>
                <a:avLst/>
                <a:gdLst/>
                <a:ahLst/>
                <a:cxnLst/>
                <a:rect l="l" t="t" r="r" b="b"/>
                <a:pathLst>
                  <a:path w="1669" h="1437" extrusionOk="0">
                    <a:moveTo>
                      <a:pt x="835" y="0"/>
                    </a:moveTo>
                    <a:cubicBezTo>
                      <a:pt x="368" y="34"/>
                      <a:pt x="1" y="367"/>
                      <a:pt x="34" y="768"/>
                    </a:cubicBezTo>
                    <a:cubicBezTo>
                      <a:pt x="34" y="1117"/>
                      <a:pt x="398" y="1437"/>
                      <a:pt x="808" y="1437"/>
                    </a:cubicBezTo>
                    <a:cubicBezTo>
                      <a:pt x="828" y="1437"/>
                      <a:pt x="848" y="1436"/>
                      <a:pt x="868" y="1435"/>
                    </a:cubicBezTo>
                    <a:cubicBezTo>
                      <a:pt x="1335" y="1435"/>
                      <a:pt x="1669" y="1101"/>
                      <a:pt x="1669" y="701"/>
                    </a:cubicBezTo>
                    <a:cubicBezTo>
                      <a:pt x="1635" y="301"/>
                      <a:pt x="1268" y="0"/>
                      <a:pt x="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2872683" y="4257295"/>
                <a:ext cx="38276" cy="33710"/>
              </a:xfrm>
              <a:custGeom>
                <a:avLst/>
                <a:gdLst/>
                <a:ahLst/>
                <a:cxnLst/>
                <a:rect l="l" t="t" r="r" b="b"/>
                <a:pathLst>
                  <a:path w="1668" h="1469" extrusionOk="0">
                    <a:moveTo>
                      <a:pt x="801" y="1"/>
                    </a:moveTo>
                    <a:cubicBezTo>
                      <a:pt x="334" y="34"/>
                      <a:pt x="0" y="367"/>
                      <a:pt x="0" y="768"/>
                    </a:cubicBezTo>
                    <a:cubicBezTo>
                      <a:pt x="33" y="1168"/>
                      <a:pt x="400" y="1468"/>
                      <a:pt x="834" y="1468"/>
                    </a:cubicBezTo>
                    <a:cubicBezTo>
                      <a:pt x="1301" y="1435"/>
                      <a:pt x="1668" y="1101"/>
                      <a:pt x="1635" y="701"/>
                    </a:cubicBezTo>
                    <a:cubicBezTo>
                      <a:pt x="1635" y="301"/>
                      <a:pt x="1234" y="1"/>
                      <a:pt x="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2881105" y="4200590"/>
                <a:ext cx="38276" cy="32999"/>
              </a:xfrm>
              <a:custGeom>
                <a:avLst/>
                <a:gdLst/>
                <a:ahLst/>
                <a:cxnLst/>
                <a:rect l="l" t="t" r="r" b="b"/>
                <a:pathLst>
                  <a:path w="1668" h="1438" extrusionOk="0">
                    <a:moveTo>
                      <a:pt x="861" y="1"/>
                    </a:moveTo>
                    <a:cubicBezTo>
                      <a:pt x="841" y="1"/>
                      <a:pt x="821" y="2"/>
                      <a:pt x="801" y="3"/>
                    </a:cubicBezTo>
                    <a:cubicBezTo>
                      <a:pt x="334" y="3"/>
                      <a:pt x="0" y="337"/>
                      <a:pt x="0" y="737"/>
                    </a:cubicBezTo>
                    <a:cubicBezTo>
                      <a:pt x="33" y="1137"/>
                      <a:pt x="400" y="1437"/>
                      <a:pt x="834" y="1437"/>
                    </a:cubicBezTo>
                    <a:cubicBezTo>
                      <a:pt x="1301" y="1404"/>
                      <a:pt x="1668" y="1070"/>
                      <a:pt x="1635" y="670"/>
                    </a:cubicBezTo>
                    <a:cubicBezTo>
                      <a:pt x="1635" y="320"/>
                      <a:pt x="1271" y="1"/>
                      <a:pt x="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3225559" y="3930421"/>
                <a:ext cx="187573" cy="22833"/>
              </a:xfrm>
              <a:custGeom>
                <a:avLst/>
                <a:gdLst/>
                <a:ahLst/>
                <a:cxnLst/>
                <a:rect l="l" t="t" r="r" b="b"/>
                <a:pathLst>
                  <a:path w="8174" h="995" extrusionOk="0">
                    <a:moveTo>
                      <a:pt x="1" y="1"/>
                    </a:moveTo>
                    <a:cubicBezTo>
                      <a:pt x="1" y="1"/>
                      <a:pt x="1780" y="994"/>
                      <a:pt x="4201" y="994"/>
                    </a:cubicBezTo>
                    <a:cubicBezTo>
                      <a:pt x="5412" y="994"/>
                      <a:pt x="6783" y="746"/>
                      <a:pt x="8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3363364" y="4489231"/>
                <a:ext cx="423313" cy="58975"/>
              </a:xfrm>
              <a:custGeom>
                <a:avLst/>
                <a:gdLst/>
                <a:ahLst/>
                <a:cxnLst/>
                <a:rect l="l" t="t" r="r" b="b"/>
                <a:pathLst>
                  <a:path w="18447" h="2570" extrusionOk="0">
                    <a:moveTo>
                      <a:pt x="0" y="1"/>
                    </a:moveTo>
                    <a:lnTo>
                      <a:pt x="0" y="2569"/>
                    </a:lnTo>
                    <a:lnTo>
                      <a:pt x="16679" y="2569"/>
                    </a:lnTo>
                    <a:lnTo>
                      <a:pt x="18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2870388" y="4489231"/>
                <a:ext cx="419480" cy="139337"/>
              </a:xfrm>
              <a:custGeom>
                <a:avLst/>
                <a:gdLst/>
                <a:ahLst/>
                <a:cxnLst/>
                <a:rect l="l" t="t" r="r" b="b"/>
                <a:pathLst>
                  <a:path w="18280" h="6072" extrusionOk="0">
                    <a:moveTo>
                      <a:pt x="0" y="1"/>
                    </a:moveTo>
                    <a:lnTo>
                      <a:pt x="1735" y="2569"/>
                    </a:lnTo>
                    <a:lnTo>
                      <a:pt x="17980" y="2569"/>
                    </a:lnTo>
                    <a:lnTo>
                      <a:pt x="17980" y="6072"/>
                    </a:lnTo>
                    <a:lnTo>
                      <a:pt x="18280" y="6072"/>
                    </a:lnTo>
                    <a:lnTo>
                      <a:pt x="182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7"/>
            <p:cNvSpPr/>
            <p:nvPr/>
          </p:nvSpPr>
          <p:spPr>
            <a:xfrm flipH="1">
              <a:off x="1990396" y="3546000"/>
              <a:ext cx="2203800" cy="39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7"/>
          <p:cNvSpPr txBox="1"/>
          <p:nvPr/>
        </p:nvSpPr>
        <p:spPr>
          <a:xfrm>
            <a:off x="1990400" y="1189280"/>
            <a:ext cx="4501500" cy="3536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lt1"/>
                </a:solidFill>
                <a:latin typeface="Roboto"/>
                <a:ea typeface="Roboto"/>
                <a:cs typeface="Roboto"/>
                <a:sym typeface="Roboto"/>
              </a:rPr>
              <a:t>2018 Oct - Dec: Physician Hours (Budget/Actual) </a:t>
            </a:r>
            <a:endParaRPr sz="1200" dirty="0">
              <a:solidFill>
                <a:schemeClr val="lt1"/>
              </a:solidFill>
              <a:latin typeface="Roboto"/>
              <a:ea typeface="Roboto"/>
              <a:cs typeface="Roboto"/>
              <a:sym typeface="Roboto"/>
            </a:endParaRPr>
          </a:p>
        </p:txBody>
      </p:sp>
      <p:sp>
        <p:nvSpPr>
          <p:cNvPr id="293" name="Google Shape;293;p17"/>
          <p:cNvSpPr txBox="1"/>
          <p:nvPr/>
        </p:nvSpPr>
        <p:spPr>
          <a:xfrm>
            <a:off x="1990400" y="3752460"/>
            <a:ext cx="4498500" cy="356999"/>
          </a:xfrm>
          <a:prstGeom prst="rect">
            <a:avLst/>
          </a:prstGeom>
          <a:noFill/>
          <a:ln>
            <a:noFill/>
          </a:ln>
        </p:spPr>
        <p:txBody>
          <a:bodyPr spcFirstLastPara="1" wrap="square" lIns="91425" tIns="91425" rIns="91425" bIns="91425" anchor="t" anchorCtr="0">
            <a:noAutofit/>
          </a:bodyPr>
          <a:lstStyle/>
          <a:p>
            <a:pPr lvl="0"/>
            <a:r>
              <a:rPr lang="en-US" sz="1200" dirty="0">
                <a:solidFill>
                  <a:schemeClr val="lt1"/>
                </a:solidFill>
                <a:latin typeface="Roboto"/>
                <a:ea typeface="Roboto"/>
                <a:cs typeface="Roboto"/>
                <a:sym typeface="Roboto"/>
              </a:rPr>
              <a:t>2018 Dec: Performance for AFM Department for NorCal sites</a:t>
            </a:r>
            <a:endParaRPr sz="1200" dirty="0">
              <a:solidFill>
                <a:schemeClr val="lt1"/>
              </a:solidFill>
              <a:latin typeface="Roboto"/>
              <a:ea typeface="Roboto"/>
              <a:cs typeface="Roboto"/>
              <a:sym typeface="Roboto"/>
            </a:endParaRPr>
          </a:p>
        </p:txBody>
      </p:sp>
      <p:sp>
        <p:nvSpPr>
          <p:cNvPr id="294" name="Google Shape;294;p17"/>
          <p:cNvSpPr txBox="1"/>
          <p:nvPr/>
        </p:nvSpPr>
        <p:spPr>
          <a:xfrm flipH="1">
            <a:off x="2328633" y="2034809"/>
            <a:ext cx="3202877"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2"/>
                </a:solidFill>
                <a:latin typeface="Fira Sans Extra Condensed"/>
                <a:ea typeface="Fira Sans Extra Condensed"/>
                <a:cs typeface="Fira Sans Extra Condensed"/>
                <a:sym typeface="Fira Sans Extra Condensed"/>
              </a:rPr>
              <a:t>Central Valley Monthly Performance</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295" name="Google Shape;295;p17"/>
          <p:cNvSpPr txBox="1"/>
          <p:nvPr/>
        </p:nvSpPr>
        <p:spPr>
          <a:xfrm>
            <a:off x="1990400" y="2475110"/>
            <a:ext cx="4498500" cy="395700"/>
          </a:xfrm>
          <a:prstGeom prst="rect">
            <a:avLst/>
          </a:prstGeom>
          <a:noFill/>
          <a:ln>
            <a:noFill/>
          </a:ln>
        </p:spPr>
        <p:txBody>
          <a:bodyPr spcFirstLastPara="1" wrap="square" lIns="91425" tIns="91425" rIns="91425" bIns="91425" anchor="t" anchorCtr="0">
            <a:noAutofit/>
          </a:bodyPr>
          <a:lstStyle/>
          <a:p>
            <a:pPr lvl="0"/>
            <a:r>
              <a:rPr lang="en" sz="1200" dirty="0">
                <a:solidFill>
                  <a:schemeClr val="lt1"/>
                </a:solidFill>
                <a:latin typeface="Roboto"/>
                <a:ea typeface="Roboto"/>
                <a:cs typeface="Roboto"/>
                <a:sym typeface="Roboto"/>
              </a:rPr>
              <a:t>2017 Nov - 2018 Dec: Performance for AFM Department</a:t>
            </a:r>
            <a:endParaRPr sz="1200" dirty="0">
              <a:solidFill>
                <a:schemeClr val="lt1"/>
              </a:solidFill>
              <a:latin typeface="Roboto"/>
              <a:ea typeface="Roboto"/>
              <a:cs typeface="Roboto"/>
              <a:sym typeface="Roboto"/>
            </a:endParaRPr>
          </a:p>
        </p:txBody>
      </p:sp>
      <p:sp>
        <p:nvSpPr>
          <p:cNvPr id="296" name="Google Shape;296;p17"/>
          <p:cNvSpPr/>
          <p:nvPr/>
        </p:nvSpPr>
        <p:spPr>
          <a:xfrm>
            <a:off x="596390" y="2308900"/>
            <a:ext cx="384048" cy="548640"/>
          </a:xfrm>
          <a:prstGeom prst="rect">
            <a:avLst/>
          </a:prstGeom>
        </p:spPr>
        <p:txBody>
          <a:bodyPr>
            <a:prstTxWarp prst="textPlain">
              <a:avLst/>
            </a:prstTxWarp>
          </a:bodyPr>
          <a:lstStyle/>
          <a:p>
            <a:pPr lvl="0" algn="ctr"/>
            <a:r>
              <a:rPr b="1" i="0" dirty="0">
                <a:ln>
                  <a:noFill/>
                </a:ln>
                <a:solidFill>
                  <a:schemeClr val="accent1"/>
                </a:solidFill>
                <a:latin typeface="Fira Sans"/>
              </a:rPr>
              <a:t>2</a:t>
            </a:r>
          </a:p>
        </p:txBody>
      </p:sp>
      <p:sp>
        <p:nvSpPr>
          <p:cNvPr id="297" name="Google Shape;297;p17"/>
          <p:cNvSpPr/>
          <p:nvPr/>
        </p:nvSpPr>
        <p:spPr>
          <a:xfrm>
            <a:off x="596390" y="3589252"/>
            <a:ext cx="362103" cy="548641"/>
          </a:xfrm>
          <a:prstGeom prst="rect">
            <a:avLst/>
          </a:prstGeom>
        </p:spPr>
        <p:txBody>
          <a:bodyPr>
            <a:prstTxWarp prst="textPlain">
              <a:avLst/>
            </a:prstTxWarp>
          </a:bodyPr>
          <a:lstStyle/>
          <a:p>
            <a:pPr lvl="0" algn="ctr"/>
            <a:r>
              <a:rPr b="1" i="0" dirty="0">
                <a:ln>
                  <a:noFill/>
                </a:ln>
                <a:solidFill>
                  <a:schemeClr val="accent3"/>
                </a:solidFill>
                <a:latin typeface="Fira Sans"/>
              </a:rPr>
              <a:t>3</a:t>
            </a:r>
          </a:p>
        </p:txBody>
      </p:sp>
      <p:sp>
        <p:nvSpPr>
          <p:cNvPr id="298" name="Google Shape;298;p17"/>
          <p:cNvSpPr txBox="1"/>
          <p:nvPr/>
        </p:nvSpPr>
        <p:spPr>
          <a:xfrm>
            <a:off x="2411218" y="753119"/>
            <a:ext cx="2643397"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Central Valley Provider Details</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299" name="Google Shape;299;p17"/>
          <p:cNvSpPr/>
          <p:nvPr/>
        </p:nvSpPr>
        <p:spPr>
          <a:xfrm>
            <a:off x="596390" y="1015103"/>
            <a:ext cx="296265" cy="548640"/>
          </a:xfrm>
          <a:prstGeom prst="rect">
            <a:avLst/>
          </a:prstGeom>
        </p:spPr>
        <p:txBody>
          <a:bodyPr>
            <a:prstTxWarp prst="textPlain">
              <a:avLst/>
            </a:prstTxWarp>
          </a:bodyPr>
          <a:lstStyle/>
          <a:p>
            <a:pPr lvl="0" algn="ctr"/>
            <a:r>
              <a:rPr b="1" i="0" dirty="0">
                <a:ln>
                  <a:noFill/>
                </a:ln>
                <a:solidFill>
                  <a:schemeClr val="dk2"/>
                </a:solidFill>
                <a:latin typeface="Fira Sans"/>
              </a:rPr>
              <a:t>1</a:t>
            </a:r>
          </a:p>
        </p:txBody>
      </p:sp>
      <p:sp>
        <p:nvSpPr>
          <p:cNvPr id="300" name="Google Shape;300;p17"/>
          <p:cNvSpPr txBox="1"/>
          <p:nvPr/>
        </p:nvSpPr>
        <p:spPr>
          <a:xfrm>
            <a:off x="2678364" y="3376199"/>
            <a:ext cx="229352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2"/>
                </a:solidFill>
                <a:latin typeface="Fira Sans Extra Condensed"/>
                <a:ea typeface="Fira Sans Extra Condensed"/>
                <a:cs typeface="Fira Sans Extra Condensed"/>
                <a:sym typeface="Fira Sans Extra Condensed"/>
              </a:rPr>
              <a:t>Northern Cal Performance</a:t>
            </a:r>
            <a:endParaRPr sz="1600" b="1" dirty="0">
              <a:solidFill>
                <a:schemeClr val="dk2"/>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39999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7B06B5F-07D5-604B-B8EE-87E78C2CC6BA}"/>
              </a:ext>
            </a:extLst>
          </p:cNvPr>
          <p:cNvPicPr>
            <a:picLocks noChangeAspect="1"/>
          </p:cNvPicPr>
          <p:nvPr/>
        </p:nvPicPr>
        <p:blipFill>
          <a:blip r:embed="rId3"/>
          <a:stretch>
            <a:fillRect/>
          </a:stretch>
        </p:blipFill>
        <p:spPr>
          <a:xfrm>
            <a:off x="471261" y="521380"/>
            <a:ext cx="8201478" cy="4100739"/>
          </a:xfrm>
          <a:prstGeom prst="rect">
            <a:avLst/>
          </a:prstGeom>
        </p:spPr>
      </p:pic>
    </p:spTree>
    <p:extLst>
      <p:ext uri="{BB962C8B-B14F-4D97-AF65-F5344CB8AC3E}">
        <p14:creationId xmlns:p14="http://schemas.microsoft.com/office/powerpoint/2010/main" val="366176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9"/>
          <p:cNvGrpSpPr/>
          <p:nvPr/>
        </p:nvGrpSpPr>
        <p:grpSpPr>
          <a:xfrm rot="-2389">
            <a:off x="1016030" y="108823"/>
            <a:ext cx="7228097" cy="6049664"/>
            <a:chOff x="1932375" y="1004500"/>
            <a:chExt cx="2541850" cy="3635125"/>
          </a:xfrm>
        </p:grpSpPr>
        <p:sp>
          <p:nvSpPr>
            <p:cNvPr id="1043" name="Google Shape;1043;p29"/>
            <p:cNvSpPr/>
            <p:nvPr/>
          </p:nvSpPr>
          <p:spPr>
            <a:xfrm>
              <a:off x="1932375" y="1054525"/>
              <a:ext cx="2541850" cy="3585100"/>
            </a:xfrm>
            <a:custGeom>
              <a:avLst/>
              <a:gdLst/>
              <a:ahLst/>
              <a:cxnLst/>
              <a:rect l="l" t="t" r="r" b="b"/>
              <a:pathLst>
                <a:path w="101674" h="143404" extrusionOk="0">
                  <a:moveTo>
                    <a:pt x="3603" y="1"/>
                  </a:moveTo>
                  <a:cubicBezTo>
                    <a:pt x="1635" y="1"/>
                    <a:pt x="1" y="1602"/>
                    <a:pt x="1" y="3570"/>
                  </a:cubicBezTo>
                  <a:lnTo>
                    <a:pt x="1" y="139834"/>
                  </a:lnTo>
                  <a:cubicBezTo>
                    <a:pt x="1" y="140835"/>
                    <a:pt x="435" y="141769"/>
                    <a:pt x="1135" y="142403"/>
                  </a:cubicBezTo>
                  <a:cubicBezTo>
                    <a:pt x="1769" y="143036"/>
                    <a:pt x="2636" y="143403"/>
                    <a:pt x="3603" y="143403"/>
                  </a:cubicBezTo>
                  <a:lnTo>
                    <a:pt x="98071" y="143403"/>
                  </a:lnTo>
                  <a:cubicBezTo>
                    <a:pt x="100039" y="143403"/>
                    <a:pt x="101673" y="141802"/>
                    <a:pt x="101673" y="139834"/>
                  </a:cubicBezTo>
                  <a:lnTo>
                    <a:pt x="101673" y="3570"/>
                  </a:lnTo>
                  <a:cubicBezTo>
                    <a:pt x="101673" y="2436"/>
                    <a:pt x="101140" y="1468"/>
                    <a:pt x="100339" y="801"/>
                  </a:cubicBezTo>
                  <a:cubicBezTo>
                    <a:pt x="99739" y="301"/>
                    <a:pt x="98938" y="1"/>
                    <a:pt x="9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1960750" y="1074550"/>
              <a:ext cx="2513475" cy="3565075"/>
            </a:xfrm>
            <a:custGeom>
              <a:avLst/>
              <a:gdLst/>
              <a:ahLst/>
              <a:cxnLst/>
              <a:rect l="l" t="t" r="r" b="b"/>
              <a:pathLst>
                <a:path w="100539" h="142603" extrusionOk="0">
                  <a:moveTo>
                    <a:pt x="99204" y="0"/>
                  </a:moveTo>
                  <a:lnTo>
                    <a:pt x="0" y="141602"/>
                  </a:lnTo>
                  <a:cubicBezTo>
                    <a:pt x="634" y="142235"/>
                    <a:pt x="1501" y="142602"/>
                    <a:pt x="2468" y="142602"/>
                  </a:cubicBezTo>
                  <a:lnTo>
                    <a:pt x="96936" y="142602"/>
                  </a:lnTo>
                  <a:cubicBezTo>
                    <a:pt x="98904" y="142602"/>
                    <a:pt x="100538" y="141001"/>
                    <a:pt x="100538" y="139033"/>
                  </a:cubicBezTo>
                  <a:lnTo>
                    <a:pt x="100538" y="2769"/>
                  </a:lnTo>
                  <a:cubicBezTo>
                    <a:pt x="100538" y="1635"/>
                    <a:pt x="100005" y="667"/>
                    <a:pt x="99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2515300" y="1164600"/>
              <a:ext cx="1376000" cy="317750"/>
            </a:xfrm>
            <a:custGeom>
              <a:avLst/>
              <a:gdLst/>
              <a:ahLst/>
              <a:cxnLst/>
              <a:rect l="l" t="t" r="r" b="b"/>
              <a:pathLst>
                <a:path w="55040" h="12710" extrusionOk="0">
                  <a:moveTo>
                    <a:pt x="1" y="1"/>
                  </a:moveTo>
                  <a:lnTo>
                    <a:pt x="1" y="12710"/>
                  </a:lnTo>
                  <a:lnTo>
                    <a:pt x="55040" y="12710"/>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2515300" y="1164600"/>
              <a:ext cx="1376000" cy="75925"/>
            </a:xfrm>
            <a:custGeom>
              <a:avLst/>
              <a:gdLst/>
              <a:ahLst/>
              <a:cxnLst/>
              <a:rect l="l" t="t" r="r" b="b"/>
              <a:pathLst>
                <a:path w="55040" h="3037" extrusionOk="0">
                  <a:moveTo>
                    <a:pt x="1" y="1"/>
                  </a:moveTo>
                  <a:lnTo>
                    <a:pt x="1" y="1635"/>
                  </a:lnTo>
                  <a:lnTo>
                    <a:pt x="55040" y="3036"/>
                  </a:lnTo>
                  <a:lnTo>
                    <a:pt x="55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2091675" y="1256350"/>
              <a:ext cx="2223275" cy="3173125"/>
            </a:xfrm>
            <a:custGeom>
              <a:avLst/>
              <a:gdLst/>
              <a:ahLst/>
              <a:cxnLst/>
              <a:rect l="l" t="t" r="r" b="b"/>
              <a:pathLst>
                <a:path w="88931" h="126925" extrusionOk="0">
                  <a:moveTo>
                    <a:pt x="0" y="0"/>
                  </a:moveTo>
                  <a:lnTo>
                    <a:pt x="0" y="126924"/>
                  </a:lnTo>
                  <a:lnTo>
                    <a:pt x="88930" y="126924"/>
                  </a:lnTo>
                  <a:lnTo>
                    <a:pt x="88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2795500" y="1004500"/>
              <a:ext cx="815600" cy="115100"/>
            </a:xfrm>
            <a:custGeom>
              <a:avLst/>
              <a:gdLst/>
              <a:ahLst/>
              <a:cxnLst/>
              <a:rect l="l" t="t" r="r" b="b"/>
              <a:pathLst>
                <a:path w="32624" h="4604" extrusionOk="0">
                  <a:moveTo>
                    <a:pt x="4037" y="0"/>
                  </a:moveTo>
                  <a:cubicBezTo>
                    <a:pt x="2169" y="0"/>
                    <a:pt x="601" y="1068"/>
                    <a:pt x="134" y="2569"/>
                  </a:cubicBezTo>
                  <a:cubicBezTo>
                    <a:pt x="34" y="2836"/>
                    <a:pt x="1" y="3136"/>
                    <a:pt x="1" y="3436"/>
                  </a:cubicBezTo>
                  <a:cubicBezTo>
                    <a:pt x="1" y="3870"/>
                    <a:pt x="67" y="4237"/>
                    <a:pt x="234" y="4604"/>
                  </a:cubicBezTo>
                  <a:lnTo>
                    <a:pt x="32390" y="4604"/>
                  </a:lnTo>
                  <a:cubicBezTo>
                    <a:pt x="32557" y="4237"/>
                    <a:pt x="32624" y="3870"/>
                    <a:pt x="32624" y="3436"/>
                  </a:cubicBezTo>
                  <a:cubicBezTo>
                    <a:pt x="32624" y="3136"/>
                    <a:pt x="32590" y="2836"/>
                    <a:pt x="32490" y="2569"/>
                  </a:cubicBezTo>
                  <a:cubicBezTo>
                    <a:pt x="32023" y="1068"/>
                    <a:pt x="30422" y="0"/>
                    <a:pt x="28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2795500" y="1068700"/>
              <a:ext cx="815600" cy="50900"/>
            </a:xfrm>
            <a:custGeom>
              <a:avLst/>
              <a:gdLst/>
              <a:ahLst/>
              <a:cxnLst/>
              <a:rect l="l" t="t" r="r" b="b"/>
              <a:pathLst>
                <a:path w="32624" h="2036" extrusionOk="0">
                  <a:moveTo>
                    <a:pt x="134" y="1"/>
                  </a:moveTo>
                  <a:cubicBezTo>
                    <a:pt x="34" y="268"/>
                    <a:pt x="1" y="568"/>
                    <a:pt x="1" y="868"/>
                  </a:cubicBezTo>
                  <a:cubicBezTo>
                    <a:pt x="1" y="1302"/>
                    <a:pt x="67" y="1669"/>
                    <a:pt x="234" y="2036"/>
                  </a:cubicBezTo>
                  <a:lnTo>
                    <a:pt x="32390" y="2036"/>
                  </a:lnTo>
                  <a:cubicBezTo>
                    <a:pt x="32557" y="1669"/>
                    <a:pt x="32624" y="1302"/>
                    <a:pt x="32624" y="868"/>
                  </a:cubicBezTo>
                  <a:cubicBezTo>
                    <a:pt x="32624" y="568"/>
                    <a:pt x="32590" y="268"/>
                    <a:pt x="3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2421900" y="1130425"/>
              <a:ext cx="1562800" cy="336100"/>
            </a:xfrm>
            <a:custGeom>
              <a:avLst/>
              <a:gdLst/>
              <a:ahLst/>
              <a:cxnLst/>
              <a:rect l="l" t="t" r="r" b="b"/>
              <a:pathLst>
                <a:path w="62512" h="13444" extrusionOk="0">
                  <a:moveTo>
                    <a:pt x="59676" y="1535"/>
                  </a:moveTo>
                  <a:cubicBezTo>
                    <a:pt x="60410" y="1535"/>
                    <a:pt x="60977" y="2102"/>
                    <a:pt x="60977" y="2836"/>
                  </a:cubicBezTo>
                  <a:lnTo>
                    <a:pt x="60977" y="10574"/>
                  </a:lnTo>
                  <a:cubicBezTo>
                    <a:pt x="60977" y="11308"/>
                    <a:pt x="60410" y="11875"/>
                    <a:pt x="59676" y="11875"/>
                  </a:cubicBezTo>
                  <a:lnTo>
                    <a:pt x="2836" y="11875"/>
                  </a:lnTo>
                  <a:cubicBezTo>
                    <a:pt x="2102" y="11875"/>
                    <a:pt x="1535" y="11308"/>
                    <a:pt x="1535" y="10574"/>
                  </a:cubicBezTo>
                  <a:lnTo>
                    <a:pt x="1535" y="2836"/>
                  </a:lnTo>
                  <a:cubicBezTo>
                    <a:pt x="1535" y="2135"/>
                    <a:pt x="2102" y="1535"/>
                    <a:pt x="2836" y="1535"/>
                  </a:cubicBezTo>
                  <a:close/>
                  <a:moveTo>
                    <a:pt x="2836" y="0"/>
                  </a:moveTo>
                  <a:cubicBezTo>
                    <a:pt x="1268" y="0"/>
                    <a:pt x="1" y="1268"/>
                    <a:pt x="1" y="2836"/>
                  </a:cubicBezTo>
                  <a:lnTo>
                    <a:pt x="1" y="10608"/>
                  </a:lnTo>
                  <a:cubicBezTo>
                    <a:pt x="1" y="12142"/>
                    <a:pt x="1268" y="13443"/>
                    <a:pt x="2836" y="13443"/>
                  </a:cubicBezTo>
                  <a:lnTo>
                    <a:pt x="59676" y="13443"/>
                  </a:lnTo>
                  <a:cubicBezTo>
                    <a:pt x="61244" y="13443"/>
                    <a:pt x="62512" y="12142"/>
                    <a:pt x="62512" y="10608"/>
                  </a:cubicBezTo>
                  <a:lnTo>
                    <a:pt x="62512" y="2836"/>
                  </a:lnTo>
                  <a:cubicBezTo>
                    <a:pt x="62512" y="1268"/>
                    <a:pt x="61244" y="0"/>
                    <a:pt x="59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2481950" y="1097050"/>
              <a:ext cx="1443550" cy="102600"/>
            </a:xfrm>
            <a:custGeom>
              <a:avLst/>
              <a:gdLst/>
              <a:ahLst/>
              <a:cxnLst/>
              <a:rect l="l" t="t" r="r" b="b"/>
              <a:pathLst>
                <a:path w="57742" h="4104" extrusionOk="0">
                  <a:moveTo>
                    <a:pt x="1768" y="1"/>
                  </a:moveTo>
                  <a:cubicBezTo>
                    <a:pt x="767" y="1"/>
                    <a:pt x="0" y="802"/>
                    <a:pt x="0" y="1769"/>
                  </a:cubicBezTo>
                  <a:lnTo>
                    <a:pt x="0" y="2569"/>
                  </a:lnTo>
                  <a:cubicBezTo>
                    <a:pt x="0" y="3403"/>
                    <a:pt x="667" y="4104"/>
                    <a:pt x="1535" y="4104"/>
                  </a:cubicBezTo>
                  <a:lnTo>
                    <a:pt x="56174" y="4104"/>
                  </a:lnTo>
                  <a:cubicBezTo>
                    <a:pt x="57041" y="4104"/>
                    <a:pt x="57741" y="3403"/>
                    <a:pt x="57741" y="2569"/>
                  </a:cubicBezTo>
                  <a:lnTo>
                    <a:pt x="57741" y="1769"/>
                  </a:lnTo>
                  <a:cubicBezTo>
                    <a:pt x="57741" y="802"/>
                    <a:pt x="56941" y="1"/>
                    <a:pt x="559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3081550" y="1127075"/>
              <a:ext cx="243525" cy="42575"/>
            </a:xfrm>
            <a:custGeom>
              <a:avLst/>
              <a:gdLst/>
              <a:ahLst/>
              <a:cxnLst/>
              <a:rect l="l" t="t" r="r" b="b"/>
              <a:pathLst>
                <a:path w="9741" h="1703" extrusionOk="0">
                  <a:moveTo>
                    <a:pt x="834" y="1"/>
                  </a:moveTo>
                  <a:cubicBezTo>
                    <a:pt x="367" y="1"/>
                    <a:pt x="0" y="401"/>
                    <a:pt x="0" y="868"/>
                  </a:cubicBezTo>
                  <a:cubicBezTo>
                    <a:pt x="0" y="1335"/>
                    <a:pt x="367" y="1702"/>
                    <a:pt x="834" y="1702"/>
                  </a:cubicBezTo>
                  <a:lnTo>
                    <a:pt x="8906" y="1702"/>
                  </a:lnTo>
                  <a:cubicBezTo>
                    <a:pt x="9373" y="1702"/>
                    <a:pt x="9740" y="1335"/>
                    <a:pt x="9740" y="868"/>
                  </a:cubicBezTo>
                  <a:cubicBezTo>
                    <a:pt x="9740" y="401"/>
                    <a:pt x="9373" y="1"/>
                    <a:pt x="8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2832200" y="1401450"/>
              <a:ext cx="742225" cy="95925"/>
            </a:xfrm>
            <a:custGeom>
              <a:avLst/>
              <a:gdLst/>
              <a:ahLst/>
              <a:cxnLst/>
              <a:rect l="l" t="t" r="r" b="b"/>
              <a:pathLst>
                <a:path w="29689" h="3837" extrusionOk="0">
                  <a:moveTo>
                    <a:pt x="1401" y="0"/>
                  </a:moveTo>
                  <a:cubicBezTo>
                    <a:pt x="634" y="0"/>
                    <a:pt x="0" y="634"/>
                    <a:pt x="0" y="1401"/>
                  </a:cubicBezTo>
                  <a:lnTo>
                    <a:pt x="0" y="2435"/>
                  </a:lnTo>
                  <a:cubicBezTo>
                    <a:pt x="0" y="3203"/>
                    <a:pt x="634" y="3836"/>
                    <a:pt x="1401" y="3836"/>
                  </a:cubicBezTo>
                  <a:lnTo>
                    <a:pt x="28287" y="3836"/>
                  </a:lnTo>
                  <a:cubicBezTo>
                    <a:pt x="29054" y="3836"/>
                    <a:pt x="29688" y="3203"/>
                    <a:pt x="29688" y="2435"/>
                  </a:cubicBezTo>
                  <a:lnTo>
                    <a:pt x="29688" y="1401"/>
                  </a:lnTo>
                  <a:cubicBezTo>
                    <a:pt x="29688" y="634"/>
                    <a:pt x="29054" y="0"/>
                    <a:pt x="28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2436900" y="1256350"/>
              <a:ext cx="1563650" cy="261875"/>
            </a:xfrm>
            <a:custGeom>
              <a:avLst/>
              <a:gdLst/>
              <a:ahLst/>
              <a:cxnLst/>
              <a:rect l="l" t="t" r="r" b="b"/>
              <a:pathLst>
                <a:path w="62546" h="10475" extrusionOk="0">
                  <a:moveTo>
                    <a:pt x="1" y="0"/>
                  </a:moveTo>
                  <a:lnTo>
                    <a:pt x="1" y="6405"/>
                  </a:lnTo>
                  <a:cubicBezTo>
                    <a:pt x="1" y="7939"/>
                    <a:pt x="1302" y="9240"/>
                    <a:pt x="2836" y="9240"/>
                  </a:cubicBezTo>
                  <a:lnTo>
                    <a:pt x="16446" y="9240"/>
                  </a:lnTo>
                  <a:cubicBezTo>
                    <a:pt x="16513" y="9941"/>
                    <a:pt x="17113" y="10474"/>
                    <a:pt x="17847" y="10474"/>
                  </a:cubicBezTo>
                  <a:lnTo>
                    <a:pt x="44733" y="10474"/>
                  </a:lnTo>
                  <a:cubicBezTo>
                    <a:pt x="45433" y="10474"/>
                    <a:pt x="46034" y="9941"/>
                    <a:pt x="46134" y="9240"/>
                  </a:cubicBezTo>
                  <a:lnTo>
                    <a:pt x="59710" y="9240"/>
                  </a:lnTo>
                  <a:cubicBezTo>
                    <a:pt x="61278" y="9240"/>
                    <a:pt x="62546" y="7939"/>
                    <a:pt x="62546" y="6405"/>
                  </a:cubicBezTo>
                  <a:lnTo>
                    <a:pt x="62546" y="0"/>
                  </a:lnTo>
                  <a:lnTo>
                    <a:pt x="61011" y="0"/>
                  </a:lnTo>
                  <a:lnTo>
                    <a:pt x="61011" y="6405"/>
                  </a:lnTo>
                  <a:cubicBezTo>
                    <a:pt x="61011" y="7105"/>
                    <a:pt x="60444" y="7672"/>
                    <a:pt x="59710" y="7672"/>
                  </a:cubicBezTo>
                  <a:lnTo>
                    <a:pt x="46101" y="7672"/>
                  </a:lnTo>
                  <a:cubicBezTo>
                    <a:pt x="45934" y="7072"/>
                    <a:pt x="45367" y="6638"/>
                    <a:pt x="44733" y="6638"/>
                  </a:cubicBezTo>
                  <a:lnTo>
                    <a:pt x="17847" y="6638"/>
                  </a:lnTo>
                  <a:cubicBezTo>
                    <a:pt x="17180" y="6638"/>
                    <a:pt x="16646" y="7072"/>
                    <a:pt x="16479" y="7672"/>
                  </a:cubicBezTo>
                  <a:lnTo>
                    <a:pt x="2836" y="7672"/>
                  </a:lnTo>
                  <a:cubicBezTo>
                    <a:pt x="2136" y="7672"/>
                    <a:pt x="1569" y="7105"/>
                    <a:pt x="1569" y="6405"/>
                  </a:cubicBezTo>
                  <a:lnTo>
                    <a:pt x="1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1127;p29">
            <a:extLst>
              <a:ext uri="{FF2B5EF4-FFF2-40B4-BE49-F238E27FC236}">
                <a16:creationId xmlns:a16="http://schemas.microsoft.com/office/drawing/2014/main" id="{7BD2D20C-522F-BC43-95AF-892B8C8EB926}"/>
              </a:ext>
            </a:extLst>
          </p:cNvPr>
          <p:cNvSpPr txBox="1"/>
          <p:nvPr/>
        </p:nvSpPr>
        <p:spPr>
          <a:xfrm>
            <a:off x="3039928" y="1182100"/>
            <a:ext cx="3059984" cy="48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4"/>
                </a:solidFill>
                <a:latin typeface="Fira Sans Extra Condensed"/>
                <a:ea typeface="Fira Sans Extra Condensed"/>
                <a:cs typeface="Fira Sans Extra Condensed"/>
                <a:sym typeface="Fira Sans Extra Condensed"/>
              </a:rPr>
              <a:t>The Objective</a:t>
            </a:r>
            <a:endParaRPr sz="3600" b="1" dirty="0">
              <a:solidFill>
                <a:schemeClr val="accent4"/>
              </a:solidFill>
              <a:latin typeface="Fira Sans Extra Condensed"/>
              <a:ea typeface="Fira Sans Extra Condensed"/>
              <a:cs typeface="Fira Sans Extra Condensed"/>
              <a:sym typeface="Fira Sans Extra Condensed"/>
            </a:endParaRPr>
          </a:p>
        </p:txBody>
      </p:sp>
      <p:pic>
        <p:nvPicPr>
          <p:cNvPr id="95" name="Picture 8" descr="Appointment Icon Images, Stock Photos &amp;amp; Vectors | Shutterstock">
            <a:extLst>
              <a:ext uri="{FF2B5EF4-FFF2-40B4-BE49-F238E27FC236}">
                <a16:creationId xmlns:a16="http://schemas.microsoft.com/office/drawing/2014/main" id="{A218642C-C66B-3E48-A044-4A8F427C3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09" b="17424"/>
          <a:stretch/>
        </p:blipFill>
        <p:spPr bwMode="auto">
          <a:xfrm>
            <a:off x="1652788" y="2292110"/>
            <a:ext cx="909628" cy="6697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tomer experience icon on white background flat Vector Image">
            <a:extLst>
              <a:ext uri="{FF2B5EF4-FFF2-40B4-BE49-F238E27FC236}">
                <a16:creationId xmlns:a16="http://schemas.microsoft.com/office/drawing/2014/main" id="{96618E28-89E6-6B46-9290-EA407478335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39" b="9136"/>
          <a:stretch/>
        </p:blipFill>
        <p:spPr bwMode="auto">
          <a:xfrm>
            <a:off x="1740859" y="3291620"/>
            <a:ext cx="706920" cy="66972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9FEF8293-A49B-D14F-99F4-C39B11FF5791}"/>
              </a:ext>
            </a:extLst>
          </p:cNvPr>
          <p:cNvSpPr/>
          <p:nvPr/>
        </p:nvSpPr>
        <p:spPr>
          <a:xfrm>
            <a:off x="1740859" y="2075293"/>
            <a:ext cx="6024001" cy="1064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A00319-D2FA-8547-BE57-8E6F21E9A8BC}"/>
              </a:ext>
            </a:extLst>
          </p:cNvPr>
          <p:cNvSpPr/>
          <p:nvPr/>
        </p:nvSpPr>
        <p:spPr>
          <a:xfrm>
            <a:off x="2560064" y="2284205"/>
            <a:ext cx="5257216" cy="1692771"/>
          </a:xfrm>
          <a:prstGeom prst="rect">
            <a:avLst/>
          </a:prstGeom>
        </p:spPr>
        <p:txBody>
          <a:bodyPr wrap="square">
            <a:spAutoFit/>
          </a:bodyPr>
          <a:lstStyle/>
          <a:p>
            <a:r>
              <a:rPr lang="en-US" sz="1800" dirty="0">
                <a:latin typeface="Roboto" panose="02000000000000000000" pitchFamily="2" charset="0"/>
                <a:ea typeface="Roboto" panose="02000000000000000000" pitchFamily="2" charset="0"/>
              </a:rPr>
              <a:t>Measure the number of appointments available to  members, ensuring appropriate supply</a:t>
            </a:r>
          </a:p>
          <a:p>
            <a:endParaRPr lang="en-US" sz="1600" dirty="0">
              <a:latin typeface="Roboto" panose="02000000000000000000" pitchFamily="2" charset="0"/>
              <a:ea typeface="Roboto" panose="02000000000000000000" pitchFamily="2" charset="0"/>
            </a:endParaRPr>
          </a:p>
          <a:p>
            <a:endParaRPr lang="en-US" sz="1600" dirty="0">
              <a:latin typeface="Roboto" panose="02000000000000000000" pitchFamily="2" charset="0"/>
              <a:ea typeface="Roboto" panose="02000000000000000000" pitchFamily="2" charset="0"/>
            </a:endParaRPr>
          </a:p>
          <a:p>
            <a:r>
              <a:rPr lang="en-US" sz="1800" dirty="0">
                <a:latin typeface="Roboto" panose="02000000000000000000" pitchFamily="2" charset="0"/>
                <a:ea typeface="Roboto" panose="02000000000000000000" pitchFamily="2" charset="0"/>
              </a:rPr>
              <a:t>Measure a member's experience related to appointments</a:t>
            </a:r>
          </a:p>
        </p:txBody>
      </p:sp>
    </p:spTree>
    <p:extLst>
      <p:ext uri="{BB962C8B-B14F-4D97-AF65-F5344CB8AC3E}">
        <p14:creationId xmlns:p14="http://schemas.microsoft.com/office/powerpoint/2010/main" val="16168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1550750" y="411475"/>
            <a:ext cx="7136049" cy="7999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Calculating “In-Clinic Hours Remaining” helped me understand if Physicians are hitting their target In-Clinic Time with patients.</a:t>
            </a:r>
            <a:endParaRPr dirty="0"/>
          </a:p>
        </p:txBody>
      </p:sp>
      <p:pic>
        <p:nvPicPr>
          <p:cNvPr id="1026" name="Picture 2" descr="Time left - Free interface icons">
            <a:extLst>
              <a:ext uri="{FF2B5EF4-FFF2-40B4-BE49-F238E27FC236}">
                <a16:creationId xmlns:a16="http://schemas.microsoft.com/office/drawing/2014/main" id="{8830253F-C771-6143-8B8E-AB9687598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81251"/>
            <a:ext cx="1093550" cy="1093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descr="Chart type: Clustered Bar. 'In-Clinic Hours Remaining ' by 'Facility'&#10;&#10;Description automatically generated">
            <a:extLst>
              <a:ext uri="{FF2B5EF4-FFF2-40B4-BE49-F238E27FC236}">
                <a16:creationId xmlns:a16="http://schemas.microsoft.com/office/drawing/2014/main" id="{9B3EF021-3808-8443-A1CE-A4DD3B7C7833}"/>
              </a:ext>
            </a:extLst>
          </p:cNvPr>
          <p:cNvGraphicFramePr>
            <a:graphicFrameLocks/>
          </p:cNvGraphicFramePr>
          <p:nvPr>
            <p:extLst>
              <p:ext uri="{D42A27DB-BD31-4B8C-83A1-F6EECF244321}">
                <p14:modId xmlns:p14="http://schemas.microsoft.com/office/powerpoint/2010/main" val="235527035"/>
              </p:ext>
            </p:extLst>
          </p:nvPr>
        </p:nvGraphicFramePr>
        <p:xfrm>
          <a:off x="1489924" y="1281161"/>
          <a:ext cx="6164152" cy="36833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42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1480458" y="411475"/>
            <a:ext cx="720634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Calculating “Time Spent with Patients” helped me understand the average time Physicians spend with their patients in an appointment</a:t>
            </a:r>
            <a:endParaRPr dirty="0"/>
          </a:p>
        </p:txBody>
      </p:sp>
      <p:sp>
        <p:nvSpPr>
          <p:cNvPr id="3" name="Google Shape;584;p23">
            <a:extLst>
              <a:ext uri="{FF2B5EF4-FFF2-40B4-BE49-F238E27FC236}">
                <a16:creationId xmlns:a16="http://schemas.microsoft.com/office/drawing/2014/main" id="{0AEBAC7D-E1ED-8748-9E47-BE972F4D49EF}"/>
              </a:ext>
            </a:extLst>
          </p:cNvPr>
          <p:cNvSpPr/>
          <p:nvPr/>
        </p:nvSpPr>
        <p:spPr>
          <a:xfrm>
            <a:off x="573315" y="304317"/>
            <a:ext cx="791029" cy="1909111"/>
          </a:xfrm>
          <a:custGeom>
            <a:avLst/>
            <a:gdLst/>
            <a:ahLst/>
            <a:cxnLst/>
            <a:rect l="l" t="t" r="r" b="b"/>
            <a:pathLst>
              <a:path w="15923" h="44955" extrusionOk="0">
                <a:moveTo>
                  <a:pt x="7907" y="1"/>
                </a:moveTo>
                <a:lnTo>
                  <a:pt x="7907" y="17"/>
                </a:lnTo>
                <a:cubicBezTo>
                  <a:pt x="7586" y="61"/>
                  <a:pt x="6670" y="235"/>
                  <a:pt x="6262" y="764"/>
                </a:cubicBezTo>
                <a:cubicBezTo>
                  <a:pt x="5760" y="1412"/>
                  <a:pt x="5973" y="2818"/>
                  <a:pt x="5973" y="2818"/>
                </a:cubicBezTo>
                <a:cubicBezTo>
                  <a:pt x="5499" y="2976"/>
                  <a:pt x="5646" y="3597"/>
                  <a:pt x="5859" y="3848"/>
                </a:cubicBezTo>
                <a:cubicBezTo>
                  <a:pt x="6071" y="4098"/>
                  <a:pt x="6060" y="4420"/>
                  <a:pt x="6164" y="4523"/>
                </a:cubicBezTo>
                <a:cubicBezTo>
                  <a:pt x="6203" y="4570"/>
                  <a:pt x="6256" y="4595"/>
                  <a:pt x="6311" y="4595"/>
                </a:cubicBezTo>
                <a:cubicBezTo>
                  <a:pt x="6333" y="4595"/>
                  <a:pt x="6355" y="4591"/>
                  <a:pt x="6376" y="4583"/>
                </a:cubicBezTo>
                <a:cubicBezTo>
                  <a:pt x="6474" y="4812"/>
                  <a:pt x="6534" y="5057"/>
                  <a:pt x="6551" y="5308"/>
                </a:cubicBezTo>
                <a:cubicBezTo>
                  <a:pt x="6551" y="6540"/>
                  <a:pt x="5608" y="7177"/>
                  <a:pt x="3695" y="7624"/>
                </a:cubicBezTo>
                <a:cubicBezTo>
                  <a:pt x="1788" y="8071"/>
                  <a:pt x="1848" y="10610"/>
                  <a:pt x="1963" y="11618"/>
                </a:cubicBezTo>
                <a:cubicBezTo>
                  <a:pt x="2077" y="12621"/>
                  <a:pt x="1690" y="14419"/>
                  <a:pt x="1243" y="15743"/>
                </a:cubicBezTo>
                <a:cubicBezTo>
                  <a:pt x="791" y="17067"/>
                  <a:pt x="600" y="18827"/>
                  <a:pt x="508" y="20053"/>
                </a:cubicBezTo>
                <a:cubicBezTo>
                  <a:pt x="415" y="21274"/>
                  <a:pt x="388" y="22696"/>
                  <a:pt x="339" y="23110"/>
                </a:cubicBezTo>
                <a:cubicBezTo>
                  <a:pt x="295" y="23524"/>
                  <a:pt x="159" y="24151"/>
                  <a:pt x="83" y="24625"/>
                </a:cubicBezTo>
                <a:cubicBezTo>
                  <a:pt x="1" y="25099"/>
                  <a:pt x="219" y="25213"/>
                  <a:pt x="611" y="25655"/>
                </a:cubicBezTo>
                <a:cubicBezTo>
                  <a:pt x="886" y="25963"/>
                  <a:pt x="1153" y="26166"/>
                  <a:pt x="1418" y="26166"/>
                </a:cubicBezTo>
                <a:cubicBezTo>
                  <a:pt x="1536" y="26166"/>
                  <a:pt x="1654" y="26125"/>
                  <a:pt x="1772" y="26036"/>
                </a:cubicBezTo>
                <a:cubicBezTo>
                  <a:pt x="2148" y="25742"/>
                  <a:pt x="2262" y="25290"/>
                  <a:pt x="2137" y="25104"/>
                </a:cubicBezTo>
                <a:cubicBezTo>
                  <a:pt x="2079" y="25021"/>
                  <a:pt x="2020" y="24998"/>
                  <a:pt x="1975" y="24998"/>
                </a:cubicBezTo>
                <a:cubicBezTo>
                  <a:pt x="1922" y="24998"/>
                  <a:pt x="1886" y="25028"/>
                  <a:pt x="1886" y="25028"/>
                </a:cubicBezTo>
                <a:cubicBezTo>
                  <a:pt x="1875" y="24843"/>
                  <a:pt x="1897" y="24652"/>
                  <a:pt x="1952" y="24472"/>
                </a:cubicBezTo>
                <a:cubicBezTo>
                  <a:pt x="2050" y="24129"/>
                  <a:pt x="1935" y="23655"/>
                  <a:pt x="1783" y="23290"/>
                </a:cubicBezTo>
                <a:cubicBezTo>
                  <a:pt x="1630" y="22930"/>
                  <a:pt x="1423" y="22058"/>
                  <a:pt x="1935" y="20974"/>
                </a:cubicBezTo>
                <a:cubicBezTo>
                  <a:pt x="2453" y="19895"/>
                  <a:pt x="3249" y="16604"/>
                  <a:pt x="3221" y="15885"/>
                </a:cubicBezTo>
                <a:cubicBezTo>
                  <a:pt x="3199" y="15165"/>
                  <a:pt x="3739" y="13672"/>
                  <a:pt x="3739" y="13672"/>
                </a:cubicBezTo>
                <a:cubicBezTo>
                  <a:pt x="3739" y="13672"/>
                  <a:pt x="4148" y="14958"/>
                  <a:pt x="4562" y="16190"/>
                </a:cubicBezTo>
                <a:cubicBezTo>
                  <a:pt x="4976" y="17427"/>
                  <a:pt x="4044" y="19819"/>
                  <a:pt x="3635" y="22521"/>
                </a:cubicBezTo>
                <a:cubicBezTo>
                  <a:pt x="3221" y="25219"/>
                  <a:pt x="3559" y="27714"/>
                  <a:pt x="3608" y="29028"/>
                </a:cubicBezTo>
                <a:cubicBezTo>
                  <a:pt x="3663" y="30335"/>
                  <a:pt x="3891" y="30695"/>
                  <a:pt x="3532" y="31572"/>
                </a:cubicBezTo>
                <a:cubicBezTo>
                  <a:pt x="3172" y="32444"/>
                  <a:pt x="3276" y="33605"/>
                  <a:pt x="3276" y="33605"/>
                </a:cubicBezTo>
                <a:cubicBezTo>
                  <a:pt x="2480" y="34580"/>
                  <a:pt x="2170" y="36585"/>
                  <a:pt x="2398" y="39233"/>
                </a:cubicBezTo>
                <a:cubicBezTo>
                  <a:pt x="2633" y="41882"/>
                  <a:pt x="2660" y="42269"/>
                  <a:pt x="2606" y="43195"/>
                </a:cubicBezTo>
                <a:cubicBezTo>
                  <a:pt x="2551" y="44121"/>
                  <a:pt x="1728" y="44072"/>
                  <a:pt x="1576" y="44454"/>
                </a:cubicBezTo>
                <a:cubicBezTo>
                  <a:pt x="1423" y="44840"/>
                  <a:pt x="2426" y="44791"/>
                  <a:pt x="3249" y="44917"/>
                </a:cubicBezTo>
                <a:cubicBezTo>
                  <a:pt x="3409" y="44942"/>
                  <a:pt x="3542" y="44955"/>
                  <a:pt x="3651" y="44955"/>
                </a:cubicBezTo>
                <a:cubicBezTo>
                  <a:pt x="4099" y="44955"/>
                  <a:pt x="4153" y="44740"/>
                  <a:pt x="4175" y="44328"/>
                </a:cubicBezTo>
                <a:cubicBezTo>
                  <a:pt x="4202" y="43811"/>
                  <a:pt x="4044" y="42732"/>
                  <a:pt x="4071" y="41293"/>
                </a:cubicBezTo>
                <a:cubicBezTo>
                  <a:pt x="4099" y="39855"/>
                  <a:pt x="5047" y="37206"/>
                  <a:pt x="5101" y="36149"/>
                </a:cubicBezTo>
                <a:cubicBezTo>
                  <a:pt x="5150" y="35092"/>
                  <a:pt x="5047" y="34400"/>
                  <a:pt x="5641" y="33626"/>
                </a:cubicBezTo>
                <a:cubicBezTo>
                  <a:pt x="6229" y="32858"/>
                  <a:pt x="6567" y="29769"/>
                  <a:pt x="7183" y="28281"/>
                </a:cubicBezTo>
                <a:cubicBezTo>
                  <a:pt x="7629" y="27202"/>
                  <a:pt x="7864" y="25693"/>
                  <a:pt x="7962" y="24924"/>
                </a:cubicBezTo>
                <a:cubicBezTo>
                  <a:pt x="8060" y="25693"/>
                  <a:pt x="8300" y="27202"/>
                  <a:pt x="8741" y="28281"/>
                </a:cubicBezTo>
                <a:cubicBezTo>
                  <a:pt x="9357" y="29769"/>
                  <a:pt x="9695" y="32858"/>
                  <a:pt x="10283" y="33626"/>
                </a:cubicBezTo>
                <a:cubicBezTo>
                  <a:pt x="10877" y="34400"/>
                  <a:pt x="10774" y="35092"/>
                  <a:pt x="10823" y="36149"/>
                </a:cubicBezTo>
                <a:cubicBezTo>
                  <a:pt x="10877" y="37201"/>
                  <a:pt x="11825" y="39849"/>
                  <a:pt x="11852" y="41293"/>
                </a:cubicBezTo>
                <a:cubicBezTo>
                  <a:pt x="11880" y="42732"/>
                  <a:pt x="11727" y="43811"/>
                  <a:pt x="11749" y="44328"/>
                </a:cubicBezTo>
                <a:cubicBezTo>
                  <a:pt x="11771" y="44740"/>
                  <a:pt x="11825" y="44955"/>
                  <a:pt x="12273" y="44955"/>
                </a:cubicBezTo>
                <a:cubicBezTo>
                  <a:pt x="12382" y="44955"/>
                  <a:pt x="12514" y="44942"/>
                  <a:pt x="12675" y="44917"/>
                </a:cubicBezTo>
                <a:cubicBezTo>
                  <a:pt x="13498" y="44791"/>
                  <a:pt x="14501" y="44840"/>
                  <a:pt x="14348" y="44454"/>
                </a:cubicBezTo>
                <a:cubicBezTo>
                  <a:pt x="14196" y="44067"/>
                  <a:pt x="13373" y="44121"/>
                  <a:pt x="13318" y="43195"/>
                </a:cubicBezTo>
                <a:cubicBezTo>
                  <a:pt x="13269" y="42269"/>
                  <a:pt x="13291" y="41882"/>
                  <a:pt x="13525" y="39233"/>
                </a:cubicBezTo>
                <a:cubicBezTo>
                  <a:pt x="13754" y="36585"/>
                  <a:pt x="13449" y="34580"/>
                  <a:pt x="12648" y="33605"/>
                </a:cubicBezTo>
                <a:cubicBezTo>
                  <a:pt x="12648" y="33605"/>
                  <a:pt x="12752" y="32444"/>
                  <a:pt x="12392" y="31572"/>
                </a:cubicBezTo>
                <a:cubicBezTo>
                  <a:pt x="12032" y="30695"/>
                  <a:pt x="12261" y="30335"/>
                  <a:pt x="12316" y="29028"/>
                </a:cubicBezTo>
                <a:cubicBezTo>
                  <a:pt x="12365" y="27714"/>
                  <a:pt x="12702" y="25219"/>
                  <a:pt x="12288" y="22521"/>
                </a:cubicBezTo>
                <a:cubicBezTo>
                  <a:pt x="11880" y="19819"/>
                  <a:pt x="10953" y="17427"/>
                  <a:pt x="11362" y="16190"/>
                </a:cubicBezTo>
                <a:cubicBezTo>
                  <a:pt x="11776" y="14958"/>
                  <a:pt x="12185" y="13672"/>
                  <a:pt x="12185" y="13672"/>
                </a:cubicBezTo>
                <a:cubicBezTo>
                  <a:pt x="12185" y="13672"/>
                  <a:pt x="12724" y="15165"/>
                  <a:pt x="12702" y="15885"/>
                </a:cubicBezTo>
                <a:cubicBezTo>
                  <a:pt x="12675" y="16604"/>
                  <a:pt x="13471" y="19895"/>
                  <a:pt x="13988" y="20974"/>
                </a:cubicBezTo>
                <a:cubicBezTo>
                  <a:pt x="14501" y="22058"/>
                  <a:pt x="14294" y="22930"/>
                  <a:pt x="14141" y="23290"/>
                </a:cubicBezTo>
                <a:cubicBezTo>
                  <a:pt x="13988" y="23655"/>
                  <a:pt x="13874" y="24134"/>
                  <a:pt x="13972" y="24472"/>
                </a:cubicBezTo>
                <a:cubicBezTo>
                  <a:pt x="14027" y="24652"/>
                  <a:pt x="14048" y="24843"/>
                  <a:pt x="14037" y="25028"/>
                </a:cubicBezTo>
                <a:cubicBezTo>
                  <a:pt x="14037" y="25028"/>
                  <a:pt x="14003" y="24999"/>
                  <a:pt x="13951" y="24999"/>
                </a:cubicBezTo>
                <a:cubicBezTo>
                  <a:pt x="13905" y="24999"/>
                  <a:pt x="13846" y="25022"/>
                  <a:pt x="13787" y="25110"/>
                </a:cubicBezTo>
                <a:cubicBezTo>
                  <a:pt x="13662" y="25290"/>
                  <a:pt x="13776" y="25742"/>
                  <a:pt x="14152" y="26036"/>
                </a:cubicBezTo>
                <a:cubicBezTo>
                  <a:pt x="14268" y="26125"/>
                  <a:pt x="14385" y="26166"/>
                  <a:pt x="14503" y="26166"/>
                </a:cubicBezTo>
                <a:cubicBezTo>
                  <a:pt x="14768" y="26166"/>
                  <a:pt x="15038" y="25963"/>
                  <a:pt x="15313" y="25655"/>
                </a:cubicBezTo>
                <a:cubicBezTo>
                  <a:pt x="15710" y="25213"/>
                  <a:pt x="15923" y="25093"/>
                  <a:pt x="15841" y="24625"/>
                </a:cubicBezTo>
                <a:cubicBezTo>
                  <a:pt x="15765" y="24151"/>
                  <a:pt x="15629" y="23524"/>
                  <a:pt x="15580" y="23110"/>
                </a:cubicBezTo>
                <a:cubicBezTo>
                  <a:pt x="15531" y="22696"/>
                  <a:pt x="15503" y="21268"/>
                  <a:pt x="15416" y="20048"/>
                </a:cubicBezTo>
                <a:cubicBezTo>
                  <a:pt x="15323" y="18827"/>
                  <a:pt x="15133" y="17067"/>
                  <a:pt x="14680" y="15737"/>
                </a:cubicBezTo>
                <a:cubicBezTo>
                  <a:pt x="14228" y="14413"/>
                  <a:pt x="13847" y="12615"/>
                  <a:pt x="13961" y="11613"/>
                </a:cubicBezTo>
                <a:cubicBezTo>
                  <a:pt x="14076" y="10610"/>
                  <a:pt x="14136" y="8065"/>
                  <a:pt x="12223" y="7619"/>
                </a:cubicBezTo>
                <a:cubicBezTo>
                  <a:pt x="10316" y="7177"/>
                  <a:pt x="9368" y="6540"/>
                  <a:pt x="9368" y="5303"/>
                </a:cubicBezTo>
                <a:cubicBezTo>
                  <a:pt x="9390" y="5057"/>
                  <a:pt x="9449" y="4812"/>
                  <a:pt x="9542" y="4578"/>
                </a:cubicBezTo>
                <a:cubicBezTo>
                  <a:pt x="9564" y="4586"/>
                  <a:pt x="9587" y="4590"/>
                  <a:pt x="9609" y="4590"/>
                </a:cubicBezTo>
                <a:cubicBezTo>
                  <a:pt x="9665" y="4590"/>
                  <a:pt x="9720" y="4566"/>
                  <a:pt x="9755" y="4523"/>
                </a:cubicBezTo>
                <a:cubicBezTo>
                  <a:pt x="9864" y="4415"/>
                  <a:pt x="9853" y="4098"/>
                  <a:pt x="10065" y="3848"/>
                </a:cubicBezTo>
                <a:cubicBezTo>
                  <a:pt x="10278" y="3597"/>
                  <a:pt x="10419" y="2971"/>
                  <a:pt x="9951" y="2818"/>
                </a:cubicBezTo>
                <a:cubicBezTo>
                  <a:pt x="9951" y="2818"/>
                  <a:pt x="10163" y="1407"/>
                  <a:pt x="9662" y="764"/>
                </a:cubicBezTo>
                <a:cubicBezTo>
                  <a:pt x="9253" y="230"/>
                  <a:pt x="8332" y="61"/>
                  <a:pt x="8016" y="12"/>
                </a:cubicBezTo>
                <a:lnTo>
                  <a:pt x="8016" y="1"/>
                </a:lnTo>
                <a:lnTo>
                  <a:pt x="7962" y="6"/>
                </a:lnTo>
                <a:lnTo>
                  <a:pt x="7907" y="1"/>
                </a:lnTo>
                <a:close/>
              </a:path>
            </a:pathLst>
          </a:custGeom>
          <a:gradFill>
            <a:gsLst>
              <a:gs pos="0">
                <a:schemeClr val="accent1"/>
              </a:gs>
              <a:gs pos="76000">
                <a:srgbClr val="96DFD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 descr="Time left - Free interface icons">
            <a:extLst>
              <a:ext uri="{FF2B5EF4-FFF2-40B4-BE49-F238E27FC236}">
                <a16:creationId xmlns:a16="http://schemas.microsoft.com/office/drawing/2014/main" id="{AD83EBA2-855C-2441-B4AF-5DD6AC3E41FB}"/>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478972" y="583332"/>
            <a:ext cx="1001487" cy="100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descr="Chart type: Clustered Bar. 'Average Time Spent With Pts (Min)' by 'Facility'&#10;&#10;Description automatically generated">
            <a:extLst>
              <a:ext uri="{FF2B5EF4-FFF2-40B4-BE49-F238E27FC236}">
                <a16:creationId xmlns:a16="http://schemas.microsoft.com/office/drawing/2014/main" id="{A711CDEF-A616-FE4B-BE31-3660EA8E616F}"/>
              </a:ext>
            </a:extLst>
          </p:cNvPr>
          <p:cNvGraphicFramePr>
            <a:graphicFrameLocks/>
          </p:cNvGraphicFramePr>
          <p:nvPr>
            <p:extLst>
              <p:ext uri="{D42A27DB-BD31-4B8C-83A1-F6EECF244321}">
                <p14:modId xmlns:p14="http://schemas.microsoft.com/office/powerpoint/2010/main" val="2676599261"/>
              </p:ext>
            </p:extLst>
          </p:nvPr>
        </p:nvGraphicFramePr>
        <p:xfrm>
          <a:off x="1534885" y="1381816"/>
          <a:ext cx="6074229" cy="35871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2680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14" name="Google Shape;114;p16"/>
          <p:cNvSpPr txBox="1">
            <a:spLocks noGrp="1"/>
          </p:cNvSpPr>
          <p:nvPr>
            <p:ph type="title"/>
          </p:nvPr>
        </p:nvSpPr>
        <p:spPr>
          <a:xfrm>
            <a:off x="1570892" y="411475"/>
            <a:ext cx="7115908" cy="572700"/>
          </a:xfrm>
          <a:prstGeom prst="rect">
            <a:avLst/>
          </a:prstGeom>
        </p:spPr>
        <p:txBody>
          <a:bodyPr spcFirstLastPara="1" wrap="square" lIns="91425" tIns="91425" rIns="91425" bIns="91425" anchor="t" anchorCtr="0">
            <a:noAutofit/>
          </a:bodyPr>
          <a:lstStyle/>
          <a:p>
            <a:pPr lvl="0">
              <a:buSzPts val="1100"/>
            </a:pPr>
            <a:r>
              <a:rPr lang="en" dirty="0"/>
              <a:t>Calculating “Number of Appointments Available” helped me estimate the number of appointments available each week </a:t>
            </a:r>
            <a:endParaRPr dirty="0"/>
          </a:p>
        </p:txBody>
      </p:sp>
      <p:pic>
        <p:nvPicPr>
          <p:cNvPr id="3080" name="Picture 8" descr="Appointment Icon Images, Stock Photos &amp;amp; Vectors | Shutterstock">
            <a:extLst>
              <a:ext uri="{FF2B5EF4-FFF2-40B4-BE49-F238E27FC236}">
                <a16:creationId xmlns:a16="http://schemas.microsoft.com/office/drawing/2014/main" id="{D2769A6F-FF37-8042-8770-56989FA047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09" r="16861" b="17424"/>
          <a:stretch/>
        </p:blipFill>
        <p:spPr bwMode="auto">
          <a:xfrm>
            <a:off x="0" y="411475"/>
            <a:ext cx="1688123" cy="1494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descr="Chart type: Clustered Bar. 'Estimated Number of Weekly Appts Available' by 'Facility'&#10;&#10;Description automatically generated">
            <a:extLst>
              <a:ext uri="{FF2B5EF4-FFF2-40B4-BE49-F238E27FC236}">
                <a16:creationId xmlns:a16="http://schemas.microsoft.com/office/drawing/2014/main" id="{64D75507-3B0F-CC46-A116-1BA90A0C4BB5}"/>
              </a:ext>
            </a:extLst>
          </p:cNvPr>
          <p:cNvGraphicFramePr>
            <a:graphicFrameLocks/>
          </p:cNvGraphicFramePr>
          <p:nvPr>
            <p:extLst>
              <p:ext uri="{D42A27DB-BD31-4B8C-83A1-F6EECF244321}">
                <p14:modId xmlns:p14="http://schemas.microsoft.com/office/powerpoint/2010/main" val="1841963049"/>
              </p:ext>
            </p:extLst>
          </p:nvPr>
        </p:nvGraphicFramePr>
        <p:xfrm>
          <a:off x="1022838" y="1229559"/>
          <a:ext cx="7098323" cy="40149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81953019"/>
      </p:ext>
    </p:extLst>
  </p:cSld>
  <p:clrMapOvr>
    <a:masterClrMapping/>
  </p:clrMapOvr>
</p:sld>
</file>

<file path=ppt/theme/theme1.xml><?xml version="1.0" encoding="utf-8"?>
<a:theme xmlns:a="http://schemas.openxmlformats.org/drawingml/2006/main" name="Patient Care Infographics by Slidesgo">
  <a:themeElements>
    <a:clrScheme name="Simple Light">
      <a:dk1>
        <a:srgbClr val="000000"/>
      </a:dk1>
      <a:lt1>
        <a:srgbClr val="FFFFFF"/>
      </a:lt1>
      <a:dk2>
        <a:srgbClr val="399A9C"/>
      </a:dk2>
      <a:lt2>
        <a:srgbClr val="EEEEEE"/>
      </a:lt2>
      <a:accent1>
        <a:srgbClr val="4CB6BF"/>
      </a:accent1>
      <a:accent2>
        <a:srgbClr val="5CCCCE"/>
      </a:accent2>
      <a:accent3>
        <a:srgbClr val="B0E9E4"/>
      </a:accent3>
      <a:accent4>
        <a:srgbClr val="70C990"/>
      </a:accent4>
      <a:accent5>
        <a:srgbClr val="A0E9B1"/>
      </a:accent5>
      <a:accent6>
        <a:srgbClr val="D0F1D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5755</TotalTime>
  <Words>2289</Words>
  <Application>Microsoft Macintosh PowerPoint</Application>
  <PresentationFormat>On-screen Show (16:9)</PresentationFormat>
  <Paragraphs>225</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Fira Sans Extra Condensed</vt:lpstr>
      <vt:lpstr>Fira Sans Medium</vt:lpstr>
      <vt:lpstr>Fira Sans</vt:lpstr>
      <vt:lpstr>Arial</vt:lpstr>
      <vt:lpstr>Roboto</vt:lpstr>
      <vt:lpstr>Patient Care Infographics by Slidesgo</vt:lpstr>
      <vt:lpstr>Analyzing Access to Patient Care    </vt:lpstr>
      <vt:lpstr>PowerPoint Presentation</vt:lpstr>
      <vt:lpstr>PowerPoint Presentation</vt:lpstr>
      <vt:lpstr>PowerPoint Presentation</vt:lpstr>
      <vt:lpstr>PowerPoint Presentation</vt:lpstr>
      <vt:lpstr>PowerPoint Presentation</vt:lpstr>
      <vt:lpstr>Calculating “In-Clinic Hours Remaining” helped me understand if Physicians are hitting their target In-Clinic Time with patients.</vt:lpstr>
      <vt:lpstr>Calculating “Time Spent with Patients” helped me understand the average time Physicians spend with their patients in an appointment</vt:lpstr>
      <vt:lpstr>Calculating “Number of Appointments Available” helped me estimate the number of appointments available each week </vt:lpstr>
      <vt:lpstr>PowerPoint Presentation</vt:lpstr>
      <vt:lpstr>Pearson’s Correlation Coefficient (r ) measures the strength of the relationship between two variables </vt:lpstr>
      <vt:lpstr>There is a negative correlation between a member’s overall experience (My Physician/Convenience/Experience) related to appointments</vt:lpstr>
      <vt:lpstr>WHAT DOES THIS MEAN???</vt:lpstr>
      <vt:lpstr>When patients’ overall experience increases,  the number of appointments available decreases, vice versa</vt:lpstr>
      <vt:lpstr>How do we improve the overall member experience???</vt:lpstr>
      <vt:lpstr>Top 3 Correlated Features :  “In-Clinic Hours Remaining” and “Actual Leave Time” have the strongest relationships  </vt:lpstr>
      <vt:lpstr>Central Valley: "My Experience" Monthly Distribution  </vt:lpstr>
      <vt:lpstr>Central Valley: "My Convenience" Monthly Distribution  </vt:lpstr>
      <vt:lpstr>Central Valley: "My Physician" Monthly Distribution  </vt:lpstr>
      <vt:lpstr>Norcal: “My Experience” Top Performers</vt:lpstr>
      <vt:lpstr>Norcal: “My Convenience” Top Performers</vt:lpstr>
      <vt:lpstr>Norcal: My Physician Top Performers</vt:lpstr>
      <vt:lpstr>This analysis was limited to the % of My Experience/Convenience/Physician. Future work would analyze post-visit survey responses. </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Care Infographics</dc:title>
  <cp:lastModifiedBy>cb527</cp:lastModifiedBy>
  <cp:revision>15</cp:revision>
  <dcterms:modified xsi:type="dcterms:W3CDTF">2022-01-26T18:02:33Z</dcterms:modified>
</cp:coreProperties>
</file>