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67" r:id="rId6"/>
    <p:sldId id="264" r:id="rId7"/>
    <p:sldId id="266" r:id="rId8"/>
    <p:sldId id="265" r:id="rId9"/>
    <p:sldId id="269" r:id="rId10"/>
    <p:sldId id="26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4681"/>
  </p:normalViewPr>
  <p:slideViewPr>
    <p:cSldViewPr snapToGrid="0">
      <p:cViewPr varScale="1">
        <p:scale>
          <a:sx n="116" d="100"/>
          <a:sy n="116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F04-2E0B-3843-909D-8FC79E48346D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7314F-E2F0-C249-8508-BF120CFBA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7314F-E2F0-C249-8508-BF120CFBA2E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4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61BA-B848-7346-BFBF-4A2F465A272B}" type="datetime1">
              <a:rPr lang="ru-RU" smtClean="0"/>
              <a:t>14.09.2024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D90C-F77A-7C43-91AE-A24B4497B1DE}" type="datetime1">
              <a:rPr lang="ru-RU" smtClean="0"/>
              <a:t>14.09.2024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3827-CF19-1F4D-AA19-E7976D0D3AF3}" type="datetime1">
              <a:rPr lang="ru-RU" smtClean="0"/>
              <a:t>14.09.2024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B73C-31BD-0F48-9B84-C9A6350C2B23}" type="datetime1">
              <a:rPr lang="ru-RU" smtClean="0"/>
              <a:t>14.09.2024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D5BF-5407-DD4A-BFAD-2AA87159EFC5}" type="datetime1">
              <a:rPr lang="ru-RU" smtClean="0"/>
              <a:t>14.09.2024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155-235E-A54E-89B7-4C0DAA1A61A8}" type="datetime1">
              <a:rPr lang="ru-RU" smtClean="0"/>
              <a:t>14.09.2024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16E9-8535-5645-AE25-EF2F7E85A3C1}" type="datetime1">
              <a:rPr lang="ru-RU" smtClean="0"/>
              <a:t>14.09.2024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08C4-203B-304E-A20A-AA701369E557}" type="datetime1">
              <a:rPr lang="ru-RU" smtClean="0"/>
              <a:t>14.09.2024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656-338A-4E42-AFD4-FEDA9F98D190}" type="datetime1">
              <a:rPr lang="ru-RU" smtClean="0"/>
              <a:t>14.09.2024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16CD-C05E-8245-A24B-3A14F648C356}" type="datetime1">
              <a:rPr lang="ru-RU" smtClean="0"/>
              <a:t>14.09.2024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1EE9-5763-1C4C-A7AF-038BF6765B24}" type="datetime1">
              <a:rPr lang="ru-RU" smtClean="0"/>
              <a:t>14.09.2024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16B9B21-0244-5F4B-B309-F9AAEE8F4DC1}" type="datetime1">
              <a:rPr lang="ru-RU" smtClean="0"/>
              <a:t>14.09.2024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05B227-22DA-D340-9DC0-31C060A96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45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0" i="0" dirty="0">
                <a:solidFill>
                  <a:srgbClr val="1A1A1A"/>
                </a:solidFill>
                <a:effectLst/>
                <a:latin typeface="YS Text"/>
              </a:rPr>
              <a:t>Разработка базы данных электронной</a:t>
            </a:r>
            <a:br>
              <a:rPr lang="ru-RU" sz="4000" b="0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ru-RU" sz="4000" b="0" i="0" dirty="0">
                <a:solidFill>
                  <a:srgbClr val="1A1A1A"/>
                </a:solidFill>
                <a:effectLst/>
                <a:latin typeface="YS Text"/>
              </a:rPr>
              <a:t>образовательной платформы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cs typeface="Times New Roman" panose="02020603050405020304" pitchFamily="18" charset="0"/>
              </a:rPr>
              <a:t>Шпаковский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cs typeface="Times New Roman" panose="02020603050405020304" pitchFamily="18" charset="0"/>
              </a:rPr>
              <a:t>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ИУ7-63Б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Никульшин А. </a:t>
            </a:r>
            <a:r>
              <a:rPr lang="ru-RU" dirty="0"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2024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951575" y="463641"/>
            <a:ext cx="10238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66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Постановка исследования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BD544-E21D-23E4-9249-D5F7039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5234-98FC-8CEC-831E-42586CADCA4C}"/>
              </a:ext>
            </a:extLst>
          </p:cNvPr>
          <p:cNvSpPr txBox="1"/>
          <p:nvPr/>
        </p:nvSpPr>
        <p:spPr>
          <a:xfrm>
            <a:off x="1086230" y="1031815"/>
            <a:ext cx="10019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исследования является нахождение зависимости времени проверки</a:t>
            </a:r>
          </a:p>
          <a:p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данных на уровне приложения и базы данных от количества записей в таблице.</a:t>
            </a:r>
          </a:p>
          <a:p>
            <a:b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 может иметь несколько состояний в процессе подготовки материала преподавателем. Черновик курса может редактироваться преподавателем, после чего он должен быть переведен в состояние готовности.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урс должен удовлетворять следующим требованиям: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курсе присутствует один или более теоретический или видео урок;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курсе присутствует один или более практический урок;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практический уроки курса должны иметь хотя бы один тест;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оценка, выставляемая за прохождение урока, всех уроков должна быть больше нуля.</a:t>
            </a:r>
          </a:p>
          <a:p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проверки целостности курса могут быть проведены как на уровне базы данных, так и на уровне приложения. Необходимо сравнить временные характеристики выполнения для обоих способов. </a:t>
            </a:r>
          </a:p>
        </p:txBody>
      </p:sp>
    </p:spTree>
    <p:extLst>
      <p:ext uri="{BB962C8B-B14F-4D97-AF65-F5344CB8AC3E}">
        <p14:creationId xmlns:p14="http://schemas.microsoft.com/office/powerpoint/2010/main" val="32776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З</a:t>
            </a:r>
            <a:r>
              <a:rPr lang="ru-RU" b="0" dirty="0">
                <a:effectLst/>
                <a:cs typeface="Times New Roman" panose="02020603050405020304" pitchFamily="18" charset="0"/>
              </a:rPr>
              <a:t>ависимость времени выполнения запросов от их количества в секунду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A1F278-6BBE-14EF-0F03-C6948E97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3636-C6A1-40A3-8321-A06F0575B401}"/>
              </a:ext>
            </a:extLst>
          </p:cNvPr>
          <p:cNvSpPr txBox="1"/>
          <p:nvPr/>
        </p:nvSpPr>
        <p:spPr>
          <a:xfrm>
            <a:off x="507694" y="1859340"/>
            <a:ext cx="4034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замеров времени проверки целостности для количества записей от 1000 до 10000 с шагом 1000.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64493-1BC2-7744-F1D2-9486E444F41D}"/>
              </a:ext>
            </a:extLst>
          </p:cNvPr>
          <p:cNvSpPr txBox="1"/>
          <p:nvPr/>
        </p:nvSpPr>
        <p:spPr>
          <a:xfrm>
            <a:off x="507694" y="3441680"/>
            <a:ext cx="4034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результатом проведенного исследования видно, что проверки целостности курса на стороне приложения в 2-2.5 раза медленнее, чем проверки на уровне базы данных, с помощью триггера.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99A50-2470-14FE-39A5-183B657A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96" y="1608463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Поставленная цель достигнута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effectLst/>
              </a:rPr>
              <a:t>разработана </a:t>
            </a:r>
            <a:r>
              <a:rPr lang="ru-RU" dirty="0"/>
              <a:t>базы данных </a:t>
            </a:r>
            <a:r>
              <a:rPr lang="ru-RU" sz="2800" dirty="0">
                <a:effectLst/>
              </a:rPr>
              <a:t>электронной образовательной платформы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ходе выполнения данной курсовой работы были выполнены следующие задачи:</a:t>
            </a:r>
          </a:p>
          <a:p>
            <a:r>
              <a:rPr lang="ru-RU" dirty="0"/>
              <a:t>проанализированы существующие решения;</a:t>
            </a:r>
            <a:endParaRPr lang="en-US" dirty="0"/>
          </a:p>
          <a:p>
            <a:r>
              <a:rPr lang="ru-RU" dirty="0"/>
              <a:t>спроектирована база данных;</a:t>
            </a:r>
            <a:endParaRPr lang="en-US" dirty="0"/>
          </a:p>
          <a:p>
            <a:r>
              <a:rPr lang="ru-RU" dirty="0"/>
              <a:t>спроектировано приложение доступа к базе данных</a:t>
            </a:r>
            <a:r>
              <a:rPr lang="en-US" dirty="0"/>
              <a:t>;</a:t>
            </a:r>
          </a:p>
          <a:p>
            <a:r>
              <a:rPr lang="ru-RU" dirty="0"/>
              <a:t>реализовано приложение доступа к базе данных;</a:t>
            </a:r>
            <a:endParaRPr lang="en-US" dirty="0"/>
          </a:p>
          <a:p>
            <a:r>
              <a:rPr lang="ru-RU" dirty="0"/>
              <a:t>исследована зависимость времени проверки целостности данных на уровне приложения и базы данных от количества записей в таблице.</a:t>
            </a:r>
            <a:endParaRPr lang="en-US" sz="2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2FFFC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71BCE1-AD7F-8C85-BE73-0B06810C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100" dirty="0">
                <a:effectLst/>
              </a:rPr>
              <a:t>Цель</a:t>
            </a:r>
            <a:r>
              <a:rPr lang="en-US" sz="3100" dirty="0">
                <a:effectLst/>
              </a:rPr>
              <a:t> </a:t>
            </a:r>
            <a:r>
              <a:rPr lang="ru-RU" sz="3200" b="0" dirty="0">
                <a:effectLst/>
                <a:cs typeface="Times New Roman" panose="02020603050405020304" pitchFamily="18" charset="0"/>
              </a:rPr>
              <a:t>–</a:t>
            </a:r>
            <a:r>
              <a:rPr lang="en-US" sz="3100" dirty="0">
                <a:effectLst/>
              </a:rPr>
              <a:t> </a:t>
            </a:r>
            <a:r>
              <a:rPr lang="ru-RU" sz="3100" dirty="0">
                <a:effectLst/>
              </a:rPr>
              <a:t>разработка базы данных электронной образовательной платформы</a:t>
            </a:r>
            <a:r>
              <a:rPr lang="en-US" sz="3100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sz="3100" dirty="0">
                <a:effectLst/>
              </a:rPr>
              <a:t>Задачи</a:t>
            </a:r>
            <a:r>
              <a:rPr lang="en-US" sz="3100" dirty="0">
                <a:effectLst/>
              </a:rPr>
              <a:t>:</a:t>
            </a:r>
            <a:endParaRPr lang="ru-RU" sz="3100" dirty="0">
              <a:effectLst/>
            </a:endParaRPr>
          </a:p>
          <a:p>
            <a:r>
              <a:rPr lang="ru-RU" sz="2400" b="0" dirty="0">
                <a:effectLst/>
                <a:cs typeface="Times New Roman" panose="02020603050405020304" pitchFamily="18" charset="0"/>
              </a:rPr>
              <a:t>проанализировать существующие решения;</a:t>
            </a:r>
          </a:p>
          <a:p>
            <a:r>
              <a:rPr lang="ru-RU" sz="2400" b="0" dirty="0">
                <a:effectLst/>
                <a:cs typeface="Times New Roman" panose="02020603050405020304" pitchFamily="18" charset="0"/>
              </a:rPr>
              <a:t>спроектировать базу данных;</a:t>
            </a:r>
          </a:p>
          <a:p>
            <a:r>
              <a:rPr lang="ru-RU" sz="2400" b="0" dirty="0">
                <a:effectLst/>
                <a:cs typeface="Times New Roman" panose="02020603050405020304" pitchFamily="18" charset="0"/>
              </a:rPr>
              <a:t>спроектировать приложение доступа к базе данных;</a:t>
            </a:r>
          </a:p>
          <a:p>
            <a:r>
              <a:rPr lang="ru-RU" sz="2400" b="0" dirty="0">
                <a:effectLst/>
                <a:cs typeface="Times New Roman" panose="02020603050405020304" pitchFamily="18" charset="0"/>
              </a:rPr>
              <a:t>реализовать приложение доступа к базе данных;</a:t>
            </a:r>
          </a:p>
          <a:p>
            <a:r>
              <a:rPr lang="ru-RU" sz="2400" b="0" dirty="0">
                <a:effectLst/>
                <a:cs typeface="Times New Roman" panose="02020603050405020304" pitchFamily="18" charset="0"/>
              </a:rPr>
              <a:t>исследовать зависимость времени проверки целостности данных на уровне приложения и базы данных от количества записей в таблице.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F399D-B3CD-7ACC-73CE-32A3653B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6318-D38B-5365-18B8-8C8F8D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F6015-2DDC-FFD1-8713-8399D39C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3E2E0-FD3F-617E-E0B2-2414B548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8" y="2775228"/>
            <a:ext cx="11418984" cy="15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Диаграмма сценариев использования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3BCBC5-6B01-DB5C-AAD7-1916FC9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1EFE4B-15C8-FC1C-36F5-61A59F62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04" b="17389"/>
          <a:stretch/>
        </p:blipFill>
        <p:spPr>
          <a:xfrm>
            <a:off x="3578979" y="1110808"/>
            <a:ext cx="5059164" cy="5727912"/>
          </a:xfrm>
        </p:spPr>
      </p:pic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46" y="2071663"/>
            <a:ext cx="3909152" cy="27146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ER-</a:t>
            </a:r>
            <a:r>
              <a:rPr lang="ru-RU" dirty="0"/>
              <a:t>диаграмма сущностей в нотации Чена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CB9A5-E2AE-D0C8-DDB0-F981943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A9B43-2A96-6A48-9003-5D6847D9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37" y="43719"/>
            <a:ext cx="5075172" cy="6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8888-6E6E-A1A8-B289-CA170DE8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2" y="2370194"/>
            <a:ext cx="4989724" cy="1325563"/>
          </a:xfrm>
        </p:spPr>
        <p:txBody>
          <a:bodyPr/>
          <a:lstStyle/>
          <a:p>
            <a:pPr algn="ctr"/>
            <a:r>
              <a:rPr lang="ru-RU" dirty="0"/>
              <a:t>Спроектированная база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93CE90-D66F-FCCF-6A4B-ADEDB19D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8F5AE-A5EE-29A2-CFFC-71DDC9EE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525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638-F30E-E3BC-8C6F-881B293C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Схема алгоритма работы триггера базы данных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D175DD-1CF5-7DF5-A1D6-1F6B2C5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D6AA3-8BF4-3737-3079-EFDFBCDE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19" y="1291127"/>
            <a:ext cx="5576761" cy="55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Детали реализации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0F0CA8-02FC-E02D-1924-2C8807E9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8</a:t>
            </a:fld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63C5A2A-A766-145C-D022-D055B5CD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903" y="1847850"/>
            <a:ext cx="945819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0" dirty="0">
                <a:effectLst/>
                <a:cs typeface="Times New Roman" panose="02020603050405020304" pitchFamily="18" charset="0"/>
              </a:rPr>
              <a:t>Язык программирования – </a:t>
            </a:r>
            <a:r>
              <a:rPr lang="en-US" sz="3200" b="0" dirty="0">
                <a:effectLst/>
                <a:cs typeface="Times New Roman" panose="02020603050405020304" pitchFamily="18" charset="0"/>
              </a:rPr>
              <a:t>Golang.</a:t>
            </a:r>
            <a:endParaRPr lang="ru-RU" sz="3200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cs typeface="Times New Roman" panose="02020603050405020304" pitchFamily="18" charset="0"/>
              </a:rPr>
              <a:t>Клиент-серверная архитектура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  <a:endParaRPr lang="ru-RU" sz="3200" b="0" dirty="0">
              <a:effectLst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0" dirty="0">
                <a:effectLst/>
                <a:cs typeface="Times New Roman" panose="02020603050405020304" pitchFamily="18" charset="0"/>
              </a:rPr>
              <a:t>СУБД – </a:t>
            </a:r>
            <a:r>
              <a:rPr lang="en-US" sz="3200" b="0" dirty="0">
                <a:effectLst/>
                <a:cs typeface="Times New Roman" panose="02020603050405020304" pitchFamily="18" charset="0"/>
              </a:rPr>
              <a:t>PostgreSQL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  <a:endParaRPr lang="ru-RU" sz="3200" b="0" dirty="0">
              <a:effectLst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0" dirty="0">
                <a:effectLst/>
                <a:cs typeface="Times New Roman" panose="02020603050405020304" pitchFamily="18" charset="0"/>
              </a:rPr>
              <a:t>Объектное хранилище – </a:t>
            </a:r>
            <a:r>
              <a:rPr lang="en-US" sz="3200" b="0" dirty="0" err="1">
                <a:effectLst/>
                <a:cs typeface="Times New Roman" panose="02020603050405020304" pitchFamily="18" charset="0"/>
              </a:rPr>
              <a:t>MinIO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cs typeface="Times New Roman" panose="02020603050405020304" pitchFamily="18" charset="0"/>
              </a:rPr>
              <a:t>А</a:t>
            </a:r>
            <a:r>
              <a:rPr lang="ru-RU" sz="3200" b="0" dirty="0">
                <a:effectLst/>
                <a:cs typeface="Times New Roman" panose="02020603050405020304" pitchFamily="18" charset="0"/>
              </a:rPr>
              <a:t>втоматизация развертывания – </a:t>
            </a:r>
            <a:r>
              <a:rPr lang="en-US" sz="3200" b="0" dirty="0">
                <a:effectLst/>
                <a:cs typeface="Times New Roman" panose="02020603050405020304" pitchFamily="18" charset="0"/>
              </a:rPr>
              <a:t>Docker</a:t>
            </a:r>
          </a:p>
          <a:p>
            <a:pPr marL="514350" indent="-514350">
              <a:buFont typeface="+mj-lt"/>
              <a:buAutoNum type="arabicPeriod"/>
            </a:pPr>
            <a:endParaRPr lang="ru-RU" sz="3200" b="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86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48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0F0CA8-02FC-E02D-1924-2C8807E9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801894-848D-9B1C-B7F3-23D366B7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22" b="41507"/>
          <a:stretch/>
        </p:blipFill>
        <p:spPr>
          <a:xfrm>
            <a:off x="2267052" y="792767"/>
            <a:ext cx="7485130" cy="5928708"/>
          </a:xfrm>
        </p:spPr>
      </p:pic>
    </p:spTree>
    <p:extLst>
      <p:ext uri="{BB962C8B-B14F-4D97-AF65-F5344CB8AC3E}">
        <p14:creationId xmlns:p14="http://schemas.microsoft.com/office/powerpoint/2010/main" val="56085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428</Words>
  <Application>Microsoft Macintosh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YS Text</vt:lpstr>
      <vt:lpstr>Office Theme</vt:lpstr>
      <vt:lpstr>Разработка базы данных электронной образовательной платформы</vt:lpstr>
      <vt:lpstr>Цель и задачи</vt:lpstr>
      <vt:lpstr>Анализ известных решений</vt:lpstr>
      <vt:lpstr>Диаграмма сценариев использования</vt:lpstr>
      <vt:lpstr>ER-диаграмма сущностей в нотации Чена</vt:lpstr>
      <vt:lpstr>Спроектированная база данных</vt:lpstr>
      <vt:lpstr>Схема алгоритма работы триггера базы данных</vt:lpstr>
      <vt:lpstr>Детали реализации</vt:lpstr>
      <vt:lpstr>Архитектура приложения</vt:lpstr>
      <vt:lpstr>Постановка исследования</vt:lpstr>
      <vt:lpstr>Зависимость времени выполнения запросов от их количества в секунду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Павел Шпаковский</cp:lastModifiedBy>
  <cp:revision>27</cp:revision>
  <cp:lastPrinted>2023-12-19T20:58:36Z</cp:lastPrinted>
  <dcterms:created xsi:type="dcterms:W3CDTF">2023-12-16T08:01:29Z</dcterms:created>
  <dcterms:modified xsi:type="dcterms:W3CDTF">2024-09-14T12:11:19Z</dcterms:modified>
</cp:coreProperties>
</file>