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Lat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slide" Target="slides/slide1.xml"/><Relationship Id="rId19" Type="http://schemas.openxmlformats.org/officeDocument/2006/relationships/font" Target="fonts/Lato-bold.fntdata"/><Relationship Id="rId6" Type="http://schemas.openxmlformats.org/officeDocument/2006/relationships/slide" Target="slides/slide2.xml"/><Relationship Id="rId18" Type="http://schemas.openxmlformats.org/officeDocument/2006/relationships/font" Target="fonts/La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So for our demonstration, we’re going to do as follows (DRAFT):</a:t>
            </a:r>
          </a:p>
          <a:p>
            <a:pPr indent="-317500" lvl="0" marL="457200" rtl="0">
              <a:spcBef>
                <a:spcPts val="0"/>
              </a:spcBef>
              <a:buAutoNum type="arabicPeriod"/>
            </a:pPr>
            <a:r>
              <a:rPr lang="en"/>
              <a:t>Login to user and create a ticket. Show only three </a:t>
            </a:r>
            <a:r>
              <a:rPr lang="en"/>
              <a:t>accessible</a:t>
            </a:r>
          </a:p>
          <a:p>
            <a:pPr indent="-317500" lvl="0" marL="457200" rtl="0">
              <a:spcBef>
                <a:spcPts val="0"/>
              </a:spcBef>
              <a:buAutoNum type="arabicPeriod"/>
            </a:pPr>
            <a:r>
              <a:rPr lang="en"/>
              <a:t>Login to admin and view ticket. Assign ticket Etc.</a:t>
            </a:r>
          </a:p>
          <a:p>
            <a:pPr indent="-317500" lvl="0" marL="457200" rtl="0">
              <a:spcBef>
                <a:spcPts val="0"/>
              </a:spcBef>
              <a:buAutoNum type="arabicPeriod"/>
            </a:pPr>
            <a:r>
              <a:rPr lang="en"/>
              <a:t>DONT TOUCH GO BACK BUTTONS, TYPE IN THE PHP TO THE URL</a:t>
            </a:r>
          </a:p>
          <a:p>
            <a:pPr indent="-317500" lvl="0" marL="457200" rtl="0">
              <a:spcBef>
                <a:spcPts val="0"/>
              </a:spcBef>
              <a:buAutoNum type="arabicPeriod"/>
            </a:pPr>
            <a:r>
              <a:rPr lang="en"/>
              <a:t>Mobile app?</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buNone/>
            </a:pPr>
            <a:r>
              <a:rPr lang="en" sz="1200">
                <a:latin typeface="Calibri"/>
                <a:ea typeface="Calibri"/>
                <a:cs typeface="Calibri"/>
                <a:sym typeface="Calibri"/>
              </a:rPr>
              <a:t>Discuss your design, what worked well and what changes you decided to make to your original design during development.  Include any features you added that weren’t part of the original design.  1-4 minutes</a:t>
            </a:r>
          </a:p>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rIns="91425" wrap="square"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rIns="91425" wrap="square" tIns="91425"/>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rIns="91425" wrap="square" tIns="91425"/>
          <a:lstStyle>
            <a:lvl1pPr lvl="0">
              <a:spcBef>
                <a:spcPts val="0"/>
              </a:spcBef>
              <a:buSzPct val="100000"/>
              <a:defRPr sz="8000"/>
            </a:lvl1pPr>
            <a:lvl2pPr lvl="1">
              <a:spcBef>
                <a:spcPts val="0"/>
              </a:spcBef>
              <a:buSzPct val="100000"/>
              <a:defRPr sz="8000"/>
            </a:lvl2pPr>
            <a:lvl3pPr lvl="2">
              <a:spcBef>
                <a:spcPts val="0"/>
              </a:spcBef>
              <a:buSzPct val="100000"/>
              <a:defRPr sz="8000"/>
            </a:lvl3pPr>
            <a:lvl4pPr lvl="3">
              <a:spcBef>
                <a:spcPts val="0"/>
              </a:spcBef>
              <a:buSzPct val="100000"/>
              <a:defRPr sz="8000"/>
            </a:lvl4pPr>
            <a:lvl5pPr lvl="4">
              <a:spcBef>
                <a:spcPts val="0"/>
              </a:spcBef>
              <a:buSzPct val="100000"/>
              <a:defRPr sz="8000"/>
            </a:lvl5pPr>
            <a:lvl6pPr lvl="5">
              <a:spcBef>
                <a:spcPts val="0"/>
              </a:spcBef>
              <a:buSzPct val="100000"/>
              <a:defRPr sz="8000"/>
            </a:lvl6pPr>
            <a:lvl7pPr lvl="6">
              <a:spcBef>
                <a:spcPts val="0"/>
              </a:spcBef>
              <a:buSzPct val="100000"/>
              <a:defRPr sz="8000"/>
            </a:lvl7pPr>
            <a:lvl8pPr lvl="7">
              <a:spcBef>
                <a:spcPts val="0"/>
              </a:spcBef>
              <a:buSzPct val="100000"/>
              <a:defRPr sz="8000"/>
            </a:lvl8pPr>
            <a:lvl9pPr lvl="8">
              <a:spcBef>
                <a:spcPts val="0"/>
              </a:spcBef>
              <a:buSzPct val="100000"/>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rIns="91425" wrap="square" tIns="91425"/>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lvl="0">
                <a:spcBef>
                  <a:spcPts val="0"/>
                </a:spcBef>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lt1"/>
              </a:buClr>
              <a:buSzPct val="100000"/>
              <a:buFont typeface="Montserrat"/>
              <a:buNone/>
              <a:defRPr sz="2800">
                <a:solidFill>
                  <a:schemeClr val="lt1"/>
                </a:solidFill>
                <a:latin typeface="Montserrat"/>
                <a:ea typeface="Montserrat"/>
                <a:cs typeface="Montserrat"/>
                <a:sym typeface="Montserrat"/>
              </a:defRPr>
            </a:lvl1pPr>
            <a:lvl2pPr lvl="1">
              <a:spcBef>
                <a:spcPts val="0"/>
              </a:spcBef>
              <a:buClr>
                <a:schemeClr val="lt1"/>
              </a:buClr>
              <a:buSzPct val="100000"/>
              <a:buFont typeface="Montserrat"/>
              <a:buNone/>
              <a:defRPr sz="2800">
                <a:solidFill>
                  <a:schemeClr val="lt1"/>
                </a:solidFill>
                <a:latin typeface="Montserrat"/>
                <a:ea typeface="Montserrat"/>
                <a:cs typeface="Montserrat"/>
                <a:sym typeface="Montserrat"/>
              </a:defRPr>
            </a:lvl2pPr>
            <a:lvl3pPr lvl="2">
              <a:spcBef>
                <a:spcPts val="0"/>
              </a:spcBef>
              <a:buClr>
                <a:schemeClr val="lt1"/>
              </a:buClr>
              <a:buSzPct val="100000"/>
              <a:buFont typeface="Montserrat"/>
              <a:buNone/>
              <a:defRPr sz="2800">
                <a:solidFill>
                  <a:schemeClr val="lt1"/>
                </a:solidFill>
                <a:latin typeface="Montserrat"/>
                <a:ea typeface="Montserrat"/>
                <a:cs typeface="Montserrat"/>
                <a:sym typeface="Montserrat"/>
              </a:defRPr>
            </a:lvl3pPr>
            <a:lvl4pPr lvl="3">
              <a:spcBef>
                <a:spcPts val="0"/>
              </a:spcBef>
              <a:buClr>
                <a:schemeClr val="lt1"/>
              </a:buClr>
              <a:buSzPct val="100000"/>
              <a:buFont typeface="Montserrat"/>
              <a:buNone/>
              <a:defRPr sz="2800">
                <a:solidFill>
                  <a:schemeClr val="lt1"/>
                </a:solidFill>
                <a:latin typeface="Montserrat"/>
                <a:ea typeface="Montserrat"/>
                <a:cs typeface="Montserrat"/>
                <a:sym typeface="Montserrat"/>
              </a:defRPr>
            </a:lvl4pPr>
            <a:lvl5pPr lvl="4">
              <a:spcBef>
                <a:spcPts val="0"/>
              </a:spcBef>
              <a:buClr>
                <a:schemeClr val="lt1"/>
              </a:buClr>
              <a:buSzPct val="100000"/>
              <a:buFont typeface="Montserrat"/>
              <a:buNone/>
              <a:defRPr sz="2800">
                <a:solidFill>
                  <a:schemeClr val="lt1"/>
                </a:solidFill>
                <a:latin typeface="Montserrat"/>
                <a:ea typeface="Montserrat"/>
                <a:cs typeface="Montserrat"/>
                <a:sym typeface="Montserrat"/>
              </a:defRPr>
            </a:lvl5pPr>
            <a:lvl6pPr lvl="5">
              <a:spcBef>
                <a:spcPts val="0"/>
              </a:spcBef>
              <a:buClr>
                <a:schemeClr val="lt1"/>
              </a:buClr>
              <a:buSzPct val="100000"/>
              <a:buFont typeface="Montserrat"/>
              <a:buNone/>
              <a:defRPr sz="2800">
                <a:solidFill>
                  <a:schemeClr val="lt1"/>
                </a:solidFill>
                <a:latin typeface="Montserrat"/>
                <a:ea typeface="Montserrat"/>
                <a:cs typeface="Montserrat"/>
                <a:sym typeface="Montserrat"/>
              </a:defRPr>
            </a:lvl6pPr>
            <a:lvl7pPr lvl="6">
              <a:spcBef>
                <a:spcPts val="0"/>
              </a:spcBef>
              <a:buClr>
                <a:schemeClr val="lt1"/>
              </a:buClr>
              <a:buSzPct val="100000"/>
              <a:buFont typeface="Montserrat"/>
              <a:buNone/>
              <a:defRPr sz="2800">
                <a:solidFill>
                  <a:schemeClr val="lt1"/>
                </a:solidFill>
                <a:latin typeface="Montserrat"/>
                <a:ea typeface="Montserrat"/>
                <a:cs typeface="Montserrat"/>
                <a:sym typeface="Montserrat"/>
              </a:defRPr>
            </a:lvl7pPr>
            <a:lvl8pPr lvl="7">
              <a:spcBef>
                <a:spcPts val="0"/>
              </a:spcBef>
              <a:buClr>
                <a:schemeClr val="lt1"/>
              </a:buClr>
              <a:buSzPct val="100000"/>
              <a:buFont typeface="Montserrat"/>
              <a:buNone/>
              <a:defRPr sz="2800">
                <a:solidFill>
                  <a:schemeClr val="lt1"/>
                </a:solidFill>
                <a:latin typeface="Montserrat"/>
                <a:ea typeface="Montserrat"/>
                <a:cs typeface="Montserrat"/>
                <a:sym typeface="Montserrat"/>
              </a:defRPr>
            </a:lvl8pPr>
            <a:lvl9pPr lvl="8">
              <a:spcBef>
                <a:spcPts val="0"/>
              </a:spcBef>
              <a:buClr>
                <a:schemeClr val="lt1"/>
              </a:buClr>
              <a:buSzPct val="1000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1"/>
              </a:buClr>
              <a:buSzPct val="100000"/>
              <a:buFont typeface="Lato"/>
              <a:buChar char="●"/>
              <a:defRPr sz="1300">
                <a:solidFill>
                  <a:schemeClr val="lt1"/>
                </a:solidFill>
                <a:latin typeface="Lato"/>
                <a:ea typeface="Lato"/>
                <a:cs typeface="Lato"/>
                <a:sym typeface="Lato"/>
              </a:defRPr>
            </a:lvl1pPr>
            <a:lvl2pPr lvl="1">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2pPr>
            <a:lvl3pPr lvl="2">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3pPr>
            <a:lvl4pPr lvl="3">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4pPr>
            <a:lvl5pPr lvl="4">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5pPr>
            <a:lvl6pPr lvl="5">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6pPr>
            <a:lvl7pPr lvl="6">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7pPr>
            <a:lvl8pPr lvl="7">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8pPr>
            <a:lvl9pPr lvl="8">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l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rIns="91425" wrap="square" tIns="91425">
            <a:noAutofit/>
          </a:bodyPr>
          <a:lstStyle/>
          <a:p>
            <a:pPr lvl="0">
              <a:spcBef>
                <a:spcPts val="0"/>
              </a:spcBef>
              <a:buNone/>
            </a:pPr>
            <a:r>
              <a:rPr lang="en"/>
              <a:t>Ticket Management</a:t>
            </a:r>
          </a:p>
        </p:txBody>
      </p:sp>
      <p:sp>
        <p:nvSpPr>
          <p:cNvPr id="135" name="Shape 135"/>
          <p:cNvSpPr txBox="1"/>
          <p:nvPr>
            <p:ph idx="1" type="subTitle"/>
          </p:nvPr>
        </p:nvSpPr>
        <p:spPr>
          <a:xfrm>
            <a:off x="197900" y="3852850"/>
            <a:ext cx="3470700" cy="506100"/>
          </a:xfrm>
          <a:prstGeom prst="rect">
            <a:avLst/>
          </a:prstGeom>
        </p:spPr>
        <p:txBody>
          <a:bodyPr anchorCtr="0" anchor="t" bIns="91425" lIns="91425" rIns="91425" wrap="square" tIns="91425">
            <a:noAutofit/>
          </a:bodyPr>
          <a:lstStyle/>
          <a:p>
            <a:pPr lvl="0">
              <a:spcBef>
                <a:spcPts val="0"/>
              </a:spcBef>
              <a:buNone/>
            </a:pPr>
            <a:r>
              <a:rPr lang="en"/>
              <a:t>Isaac Adducchio		Brendan Fisher</a:t>
            </a:r>
          </a:p>
          <a:p>
            <a:pPr lvl="0">
              <a:spcBef>
                <a:spcPts val="0"/>
              </a:spcBef>
              <a:buNone/>
            </a:pPr>
            <a:r>
              <a:rPr lang="en"/>
              <a:t>Colton Zeinner		Elle Russo</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rtl="0">
              <a:spcBef>
                <a:spcPts val="0"/>
              </a:spcBef>
              <a:buNone/>
            </a:pPr>
            <a:r>
              <a:rPr lang="en"/>
              <a:t>Introduction</a:t>
            </a:r>
          </a:p>
        </p:txBody>
      </p:sp>
      <p:sp>
        <p:nvSpPr>
          <p:cNvPr id="141" name="Shape 141"/>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rtl="0">
              <a:spcBef>
                <a:spcPts val="0"/>
              </a:spcBef>
              <a:buNone/>
            </a:pPr>
            <a:r>
              <a:rPr lang="en"/>
              <a:t>IT Ticket Management System </a:t>
            </a:r>
          </a:p>
          <a:p>
            <a:pPr lvl="0" rtl="0">
              <a:spcBef>
                <a:spcPts val="0"/>
              </a:spcBef>
              <a:buNone/>
            </a:pPr>
            <a:r>
              <a:rPr lang="en"/>
              <a:t>Components: </a:t>
            </a:r>
          </a:p>
          <a:p>
            <a:pPr indent="-311150" lvl="0" marL="457200" rtl="0">
              <a:spcBef>
                <a:spcPts val="0"/>
              </a:spcBef>
              <a:buChar char="❏"/>
            </a:pPr>
            <a:r>
              <a:rPr lang="en"/>
              <a:t>Website for submitting tickets</a:t>
            </a:r>
          </a:p>
          <a:p>
            <a:pPr indent="-311150" lvl="0" marL="457200" rtl="0">
              <a:spcBef>
                <a:spcPts val="0"/>
              </a:spcBef>
              <a:buChar char="❏"/>
            </a:pPr>
            <a:r>
              <a:rPr lang="en"/>
              <a:t>Website for Administrators to see tickets</a:t>
            </a:r>
          </a:p>
          <a:p>
            <a:pPr indent="-311150" lvl="0" marL="457200" rtl="0">
              <a:spcBef>
                <a:spcPts val="0"/>
              </a:spcBef>
              <a:buChar char="❏"/>
            </a:pPr>
            <a:r>
              <a:rPr lang="en"/>
              <a:t>Tickets Automatically Assigned to Administrator</a:t>
            </a:r>
          </a:p>
          <a:p>
            <a:pPr indent="-311150" lvl="0" marL="457200" rtl="0">
              <a:spcBef>
                <a:spcPts val="0"/>
              </a:spcBef>
              <a:buChar char="❏"/>
            </a:pPr>
            <a:r>
              <a:rPr lang="en"/>
              <a:t>Desktop Application for users to track tickets</a:t>
            </a:r>
          </a:p>
          <a:p>
            <a:pPr indent="-311150" lvl="0" marL="457200" rtl="0">
              <a:spcBef>
                <a:spcPts val="0"/>
              </a:spcBef>
              <a:buChar char="❏"/>
            </a:pPr>
            <a:r>
              <a:rPr lang="en"/>
              <a:t>Desktop Application for administrators to view tickets assigned to them</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974875" y="2154350"/>
            <a:ext cx="7038900" cy="914100"/>
          </a:xfrm>
          <a:prstGeom prst="rect">
            <a:avLst/>
          </a:prstGeom>
        </p:spPr>
        <p:txBody>
          <a:bodyPr anchorCtr="0" anchor="t" bIns="91425" lIns="91425" rIns="91425" wrap="square" tIns="91425">
            <a:noAutofit/>
          </a:bodyPr>
          <a:lstStyle/>
          <a:p>
            <a:pPr lvl="0" algn="ctr">
              <a:spcBef>
                <a:spcPts val="0"/>
              </a:spcBef>
              <a:buNone/>
            </a:pPr>
            <a:r>
              <a:rPr lang="en" sz="3600"/>
              <a:t>Demonstration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Design Changes </a:t>
            </a:r>
          </a:p>
        </p:txBody>
      </p:sp>
      <p:sp>
        <p:nvSpPr>
          <p:cNvPr id="152" name="Shape 152"/>
          <p:cNvSpPr txBox="1"/>
          <p:nvPr>
            <p:ph idx="1" type="body"/>
          </p:nvPr>
        </p:nvSpPr>
        <p:spPr>
          <a:xfrm>
            <a:off x="1297500" y="1582500"/>
            <a:ext cx="7038900" cy="2911200"/>
          </a:xfrm>
          <a:prstGeom prst="rect">
            <a:avLst/>
          </a:prstGeom>
        </p:spPr>
        <p:txBody>
          <a:bodyPr anchorCtr="0" anchor="t" bIns="91425" lIns="91425" rIns="91425" wrap="square" tIns="91425">
            <a:noAutofit/>
          </a:bodyPr>
          <a:lstStyle/>
          <a:p>
            <a:pPr indent="-311150" lvl="0" marL="457200" rtl="0">
              <a:spcBef>
                <a:spcPts val="0"/>
              </a:spcBef>
              <a:buChar char="❏"/>
            </a:pPr>
            <a:r>
              <a:rPr lang="en"/>
              <a:t>The Good</a:t>
            </a:r>
          </a:p>
          <a:p>
            <a:pPr indent="-298450" lvl="1" marL="914400" rtl="0">
              <a:spcBef>
                <a:spcPts val="0"/>
              </a:spcBef>
              <a:buChar char="❏"/>
            </a:pPr>
            <a:r>
              <a:rPr lang="en"/>
              <a:t>24/7 Access</a:t>
            </a:r>
          </a:p>
          <a:p>
            <a:pPr indent="-298450" lvl="1" marL="914400" rtl="0">
              <a:spcBef>
                <a:spcPts val="0"/>
              </a:spcBef>
              <a:buChar char="❏"/>
            </a:pPr>
            <a:r>
              <a:rPr lang="en"/>
              <a:t>Quick</a:t>
            </a:r>
          </a:p>
          <a:p>
            <a:pPr indent="-311150" lvl="0" marL="457200" rtl="0">
              <a:spcBef>
                <a:spcPts val="0"/>
              </a:spcBef>
              <a:buChar char="❏"/>
            </a:pPr>
            <a:r>
              <a:rPr lang="en"/>
              <a:t>The Bad</a:t>
            </a:r>
          </a:p>
          <a:p>
            <a:pPr indent="-298450" lvl="1" marL="914400" rtl="0">
              <a:spcBef>
                <a:spcPts val="0"/>
              </a:spcBef>
              <a:buChar char="❏"/>
            </a:pPr>
            <a:r>
              <a:rPr lang="en"/>
              <a:t>Mobile </a:t>
            </a:r>
            <a:r>
              <a:rPr lang="en"/>
              <a:t>Application</a:t>
            </a:r>
          </a:p>
          <a:p>
            <a:pPr indent="-298450" lvl="1" marL="914400" rtl="0">
              <a:spcBef>
                <a:spcPts val="0"/>
              </a:spcBef>
              <a:buChar char="❏"/>
            </a:pPr>
            <a:r>
              <a:rPr lang="en"/>
              <a:t>Email Integration</a:t>
            </a:r>
          </a:p>
          <a:p>
            <a:pPr lvl="0" rtl="0">
              <a:spcBef>
                <a:spcPts val="0"/>
              </a:spcBef>
              <a:buNone/>
            </a:pPr>
            <a:r>
              <a:rPr lang="en"/>
              <a:t>Original design remained mostly true to Requirements documentation. We added HTML to make working with PHP and MySQL easier and give us the ability to alter the website more.</a:t>
            </a:r>
          </a:p>
          <a:p>
            <a:pPr lvl="0" rtl="0">
              <a:spcBef>
                <a:spcPts val="0"/>
              </a:spcBef>
              <a:buNone/>
            </a:pPr>
            <a:r>
              <a:rPr lang="en"/>
              <a:t>No additional features were implemented. Email integration and Mobile application removed due to time constraint.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1297500" y="393750"/>
            <a:ext cx="7038900" cy="580500"/>
          </a:xfrm>
          <a:prstGeom prst="rect">
            <a:avLst/>
          </a:prstGeom>
        </p:spPr>
        <p:txBody>
          <a:bodyPr anchorCtr="0" anchor="t" bIns="91425" lIns="91425" rIns="91425" wrap="square" tIns="91425">
            <a:noAutofit/>
          </a:bodyPr>
          <a:lstStyle/>
          <a:p>
            <a:pPr lvl="0">
              <a:spcBef>
                <a:spcPts val="0"/>
              </a:spcBef>
              <a:buNone/>
            </a:pPr>
            <a:r>
              <a:rPr lang="en"/>
              <a:t>Test Plan vs. Execution</a:t>
            </a:r>
          </a:p>
        </p:txBody>
      </p:sp>
      <p:sp>
        <p:nvSpPr>
          <p:cNvPr id="158" name="Shape 158"/>
          <p:cNvSpPr txBox="1"/>
          <p:nvPr>
            <p:ph idx="1" type="body"/>
          </p:nvPr>
        </p:nvSpPr>
        <p:spPr>
          <a:xfrm>
            <a:off x="1400300" y="821950"/>
            <a:ext cx="7520400" cy="4245300"/>
          </a:xfrm>
          <a:prstGeom prst="rect">
            <a:avLst/>
          </a:prstGeom>
        </p:spPr>
        <p:txBody>
          <a:bodyPr anchorCtr="0" anchor="t" bIns="91425" lIns="91425" rIns="91425" wrap="square" tIns="91425">
            <a:noAutofit/>
          </a:bodyPr>
          <a:lstStyle/>
          <a:p>
            <a:pPr lvl="0" rtl="0">
              <a:spcBef>
                <a:spcPts val="0"/>
              </a:spcBef>
              <a:spcAft>
                <a:spcPts val="0"/>
              </a:spcAft>
              <a:buNone/>
            </a:pPr>
            <a:r>
              <a:rPr lang="en" sz="1200">
                <a:latin typeface="Arial"/>
                <a:ea typeface="Arial"/>
                <a:cs typeface="Arial"/>
                <a:sym typeface="Arial"/>
              </a:rPr>
              <a:t>Preliminary Testing</a:t>
            </a:r>
          </a:p>
          <a:p>
            <a:pPr indent="-304800" lvl="0" marL="457200" rtl="0">
              <a:spcBef>
                <a:spcPts val="0"/>
              </a:spcBef>
              <a:spcAft>
                <a:spcPts val="0"/>
              </a:spcAft>
              <a:buSzPct val="100000"/>
              <a:buFont typeface="Arial"/>
            </a:pPr>
            <a:r>
              <a:rPr lang="en" sz="1200">
                <a:latin typeface="Arial"/>
                <a:ea typeface="Arial"/>
                <a:cs typeface="Arial"/>
                <a:sym typeface="Arial"/>
              </a:rPr>
              <a:t>Purpose: used throughout the creation of the program to analyze newly created functionality of the app and web page. This will allow for each segment of the project to be tested, which is attainable because of the size of the project’s scope.</a:t>
            </a:r>
          </a:p>
          <a:p>
            <a:pPr indent="-304800" lvl="0" marL="457200" rtl="0">
              <a:spcBef>
                <a:spcPts val="0"/>
              </a:spcBef>
              <a:spcAft>
                <a:spcPts val="0"/>
              </a:spcAft>
              <a:buSzPct val="100000"/>
              <a:buFont typeface="Arial"/>
            </a:pPr>
            <a:r>
              <a:rPr lang="en" sz="1200">
                <a:latin typeface="Arial"/>
                <a:ea typeface="Arial"/>
                <a:cs typeface="Arial"/>
                <a:sym typeface="Arial"/>
              </a:rPr>
              <a:t>Method: Team members manually create unit tests. </a:t>
            </a:r>
          </a:p>
          <a:p>
            <a:pPr indent="-304800" lvl="0" marL="457200" rtl="0">
              <a:spcBef>
                <a:spcPts val="0"/>
              </a:spcBef>
              <a:spcAft>
                <a:spcPts val="0"/>
              </a:spcAft>
              <a:buSzPct val="100000"/>
              <a:buFont typeface="Arial"/>
            </a:pPr>
            <a:r>
              <a:rPr lang="en" sz="1200">
                <a:latin typeface="Arial"/>
                <a:ea typeface="Arial"/>
                <a:cs typeface="Arial"/>
                <a:sym typeface="Arial"/>
              </a:rPr>
              <a:t>Timing: Done throughout coding process</a:t>
            </a:r>
          </a:p>
          <a:p>
            <a:pPr indent="-304800" lvl="0" marL="457200" rtl="0">
              <a:spcBef>
                <a:spcPts val="0"/>
              </a:spcBef>
              <a:spcAft>
                <a:spcPts val="0"/>
              </a:spcAft>
              <a:buSzPct val="100000"/>
              <a:buFont typeface="Arial"/>
            </a:pPr>
            <a:r>
              <a:rPr lang="en" sz="1200">
                <a:latin typeface="Arial"/>
                <a:ea typeface="Arial"/>
                <a:cs typeface="Arial"/>
                <a:sym typeface="Arial"/>
              </a:rPr>
              <a:t>*This plan was closely followed during project execution</a:t>
            </a:r>
          </a:p>
          <a:p>
            <a:pPr lvl="0" rtl="0">
              <a:spcBef>
                <a:spcPts val="0"/>
              </a:spcBef>
              <a:spcAft>
                <a:spcPts val="0"/>
              </a:spcAft>
              <a:buNone/>
            </a:pPr>
            <a:r>
              <a:t/>
            </a:r>
            <a:endParaRPr sz="1200">
              <a:latin typeface="Arial"/>
              <a:ea typeface="Arial"/>
              <a:cs typeface="Arial"/>
              <a:sym typeface="Arial"/>
            </a:endParaRPr>
          </a:p>
          <a:p>
            <a:pPr lvl="0" rtl="0">
              <a:spcBef>
                <a:spcPts val="0"/>
              </a:spcBef>
              <a:spcAft>
                <a:spcPts val="0"/>
              </a:spcAft>
              <a:buNone/>
            </a:pPr>
            <a:r>
              <a:rPr lang="en" sz="1200">
                <a:latin typeface="Arial"/>
                <a:ea typeface="Arial"/>
                <a:cs typeface="Arial"/>
                <a:sym typeface="Arial"/>
              </a:rPr>
              <a:t>Beta Testing</a:t>
            </a:r>
          </a:p>
          <a:p>
            <a:pPr indent="-304800" lvl="0" marL="457200" rtl="0">
              <a:spcBef>
                <a:spcPts val="0"/>
              </a:spcBef>
              <a:spcAft>
                <a:spcPts val="0"/>
              </a:spcAft>
              <a:buSzPct val="100000"/>
              <a:buFont typeface="Arial"/>
            </a:pPr>
            <a:r>
              <a:rPr lang="en" sz="1200">
                <a:latin typeface="Arial"/>
                <a:ea typeface="Arial"/>
                <a:cs typeface="Arial"/>
                <a:sym typeface="Arial"/>
              </a:rPr>
              <a:t>Purpose: Beta testing will minimize the number of errors and bugs before the project is officially released.</a:t>
            </a:r>
          </a:p>
          <a:p>
            <a:pPr indent="-304800" lvl="0" marL="457200" rtl="0">
              <a:spcBef>
                <a:spcPts val="0"/>
              </a:spcBef>
              <a:spcAft>
                <a:spcPts val="0"/>
              </a:spcAft>
              <a:buSzPct val="100000"/>
              <a:buFont typeface="Arial"/>
            </a:pPr>
            <a:r>
              <a:rPr lang="en" sz="1200">
                <a:latin typeface="Arial"/>
                <a:ea typeface="Arial"/>
                <a:cs typeface="Arial"/>
                <a:sym typeface="Arial"/>
              </a:rPr>
              <a:t>Scope: Commonly used functions by users i.e. ticket creation, checking ticket progress</a:t>
            </a:r>
          </a:p>
          <a:p>
            <a:pPr indent="-304800" lvl="0" marL="457200" rtl="0">
              <a:spcBef>
                <a:spcPts val="0"/>
              </a:spcBef>
              <a:spcAft>
                <a:spcPts val="0"/>
              </a:spcAft>
              <a:buSzPct val="100000"/>
              <a:buFont typeface="Arial"/>
            </a:pPr>
            <a:r>
              <a:rPr lang="en" sz="1200">
                <a:latin typeface="Arial"/>
                <a:ea typeface="Arial"/>
                <a:cs typeface="Arial"/>
                <a:sym typeface="Arial"/>
              </a:rPr>
              <a:t>Method: Project will be sent to users outside of the team, who will test functionality of the application.</a:t>
            </a:r>
          </a:p>
          <a:p>
            <a:pPr indent="-304800" lvl="0" marL="457200" rtl="0">
              <a:spcBef>
                <a:spcPts val="0"/>
              </a:spcBef>
              <a:spcAft>
                <a:spcPts val="0"/>
              </a:spcAft>
              <a:buSzPct val="100000"/>
              <a:buFont typeface="Arial"/>
            </a:pPr>
            <a:r>
              <a:rPr lang="en" sz="1200">
                <a:latin typeface="Arial"/>
                <a:ea typeface="Arial"/>
                <a:cs typeface="Arial"/>
                <a:sym typeface="Arial"/>
              </a:rPr>
              <a:t>Timing: After active unit testing is performed and the project is seemingly functional to team members</a:t>
            </a:r>
          </a:p>
          <a:p>
            <a:pPr indent="-304800" lvl="0" marL="457200" rtl="0">
              <a:spcBef>
                <a:spcPts val="0"/>
              </a:spcBef>
              <a:spcAft>
                <a:spcPts val="0"/>
              </a:spcAft>
              <a:buSzPct val="100000"/>
              <a:buFont typeface="Arial"/>
            </a:pPr>
            <a:r>
              <a:rPr lang="en" sz="1200">
                <a:latin typeface="Arial"/>
                <a:ea typeface="Arial"/>
                <a:cs typeface="Arial"/>
                <a:sym typeface="Arial"/>
              </a:rPr>
              <a:t>*Beta testing was done within the team, as opposed to outside users.</a:t>
            </a: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1311175" y="375825"/>
            <a:ext cx="7038900" cy="506400"/>
          </a:xfrm>
          <a:prstGeom prst="rect">
            <a:avLst/>
          </a:prstGeom>
        </p:spPr>
        <p:txBody>
          <a:bodyPr anchorCtr="0" anchor="t" bIns="91425" lIns="91425" rIns="91425" wrap="square" tIns="91425">
            <a:noAutofit/>
          </a:bodyPr>
          <a:lstStyle/>
          <a:p>
            <a:pPr lvl="0" rtl="0">
              <a:spcBef>
                <a:spcPts val="0"/>
              </a:spcBef>
              <a:buNone/>
            </a:pPr>
            <a:r>
              <a:rPr lang="en"/>
              <a:t>Test Plan vs. Execution</a:t>
            </a:r>
          </a:p>
        </p:txBody>
      </p:sp>
      <p:sp>
        <p:nvSpPr>
          <p:cNvPr id="164" name="Shape 164"/>
          <p:cNvSpPr txBox="1"/>
          <p:nvPr>
            <p:ph idx="1" type="body"/>
          </p:nvPr>
        </p:nvSpPr>
        <p:spPr>
          <a:xfrm>
            <a:off x="1387375" y="821350"/>
            <a:ext cx="7623300" cy="33909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sz="1200">
                <a:latin typeface="Arial"/>
                <a:ea typeface="Arial"/>
                <a:cs typeface="Arial"/>
                <a:sym typeface="Arial"/>
              </a:rPr>
              <a:t>Regression Testing</a:t>
            </a:r>
          </a:p>
          <a:p>
            <a:pPr indent="-304800" lvl="0" marL="457200" rtl="0">
              <a:spcBef>
                <a:spcPts val="0"/>
              </a:spcBef>
              <a:spcAft>
                <a:spcPts val="0"/>
              </a:spcAft>
              <a:buSzPct val="100000"/>
              <a:buFont typeface="Arial"/>
            </a:pPr>
            <a:r>
              <a:rPr lang="en" sz="1200">
                <a:latin typeface="Arial"/>
                <a:ea typeface="Arial"/>
                <a:cs typeface="Arial"/>
                <a:sym typeface="Arial"/>
              </a:rPr>
              <a:t>Purpose: To ensure that the modifications were successful and did not produce any unintentional alterations to various functionalities of the project. </a:t>
            </a:r>
          </a:p>
          <a:p>
            <a:pPr indent="-304800" lvl="0" marL="457200" rtl="0">
              <a:spcBef>
                <a:spcPts val="0"/>
              </a:spcBef>
              <a:spcAft>
                <a:spcPts val="0"/>
              </a:spcAft>
              <a:buSzPct val="100000"/>
              <a:buFont typeface="Arial"/>
            </a:pPr>
            <a:r>
              <a:rPr lang="en" sz="1200">
                <a:latin typeface="Arial"/>
                <a:ea typeface="Arial"/>
                <a:cs typeface="Arial"/>
                <a:sym typeface="Arial"/>
              </a:rPr>
              <a:t>Scope: Any and all modifications made to the program as a result of beta testing suggestions</a:t>
            </a:r>
          </a:p>
          <a:p>
            <a:pPr indent="-304800" lvl="0" marL="457200" rtl="0">
              <a:spcBef>
                <a:spcPts val="0"/>
              </a:spcBef>
              <a:spcAft>
                <a:spcPts val="0"/>
              </a:spcAft>
              <a:buSzPct val="100000"/>
              <a:buFont typeface="Arial"/>
            </a:pPr>
            <a:r>
              <a:rPr lang="en" sz="1200">
                <a:latin typeface="Arial"/>
                <a:ea typeface="Arial"/>
                <a:cs typeface="Arial"/>
                <a:sym typeface="Arial"/>
              </a:rPr>
              <a:t>Method: Done manually by testers</a:t>
            </a:r>
          </a:p>
          <a:p>
            <a:pPr indent="-304800" lvl="0" marL="457200" rtl="0">
              <a:spcBef>
                <a:spcPts val="0"/>
              </a:spcBef>
              <a:spcAft>
                <a:spcPts val="0"/>
              </a:spcAft>
              <a:buSzPct val="100000"/>
              <a:buFont typeface="Arial"/>
            </a:pPr>
            <a:r>
              <a:rPr lang="en" sz="1200">
                <a:latin typeface="Arial"/>
                <a:ea typeface="Arial"/>
                <a:cs typeface="Arial"/>
                <a:sym typeface="Arial"/>
              </a:rPr>
              <a:t>Timing: After team members receive beta testing results and make necessary changes to the application</a:t>
            </a:r>
          </a:p>
          <a:p>
            <a:pPr indent="-304800" lvl="0" marL="457200" rtl="0">
              <a:spcBef>
                <a:spcPts val="0"/>
              </a:spcBef>
              <a:spcAft>
                <a:spcPts val="0"/>
              </a:spcAft>
              <a:buSzPct val="100000"/>
              <a:buFont typeface="Arial"/>
            </a:pPr>
            <a:r>
              <a:rPr lang="en" sz="1200">
                <a:latin typeface="Arial"/>
                <a:ea typeface="Arial"/>
                <a:cs typeface="Arial"/>
                <a:sym typeface="Arial"/>
              </a:rPr>
              <a:t>*During execution, the regression testing plan was closely followed</a:t>
            </a:r>
          </a:p>
          <a:p>
            <a:pPr lvl="0" rtl="0">
              <a:spcBef>
                <a:spcPts val="0"/>
              </a:spcBef>
              <a:spcAft>
                <a:spcPts val="0"/>
              </a:spcAft>
              <a:buNone/>
            </a:pPr>
            <a:r>
              <a:t/>
            </a:r>
            <a:endParaRPr sz="1200">
              <a:latin typeface="Arial"/>
              <a:ea typeface="Arial"/>
              <a:cs typeface="Arial"/>
              <a:sym typeface="Arial"/>
            </a:endParaRPr>
          </a:p>
          <a:p>
            <a:pPr indent="0" lvl="0" marL="0" rtl="0">
              <a:spcBef>
                <a:spcPts val="0"/>
              </a:spcBef>
              <a:spcAft>
                <a:spcPts val="0"/>
              </a:spcAft>
              <a:buNone/>
            </a:pPr>
            <a:r>
              <a:rPr lang="en" sz="1200">
                <a:latin typeface="Arial"/>
                <a:ea typeface="Arial"/>
                <a:cs typeface="Arial"/>
                <a:sym typeface="Arial"/>
              </a:rPr>
              <a:t>Performance Testing</a:t>
            </a:r>
          </a:p>
          <a:p>
            <a:pPr indent="-304800" lvl="0" marL="457200" rtl="0">
              <a:spcBef>
                <a:spcPts val="0"/>
              </a:spcBef>
              <a:spcAft>
                <a:spcPts val="0"/>
              </a:spcAft>
              <a:buSzPct val="100000"/>
              <a:buFont typeface="Arial"/>
            </a:pPr>
            <a:r>
              <a:rPr lang="en" sz="1200">
                <a:latin typeface="Arial"/>
                <a:ea typeface="Arial"/>
                <a:cs typeface="Arial"/>
                <a:sym typeface="Arial"/>
              </a:rPr>
              <a:t>Purpose: To ensure that the speed and effectiveness of the system is still reliable as the database grows.</a:t>
            </a:r>
          </a:p>
          <a:p>
            <a:pPr indent="-304800" lvl="0" marL="457200" rtl="0">
              <a:spcBef>
                <a:spcPts val="0"/>
              </a:spcBef>
              <a:spcAft>
                <a:spcPts val="0"/>
              </a:spcAft>
              <a:buSzPct val="100000"/>
              <a:buFont typeface="Arial"/>
            </a:pPr>
            <a:r>
              <a:rPr lang="en" sz="1200">
                <a:latin typeface="Arial"/>
                <a:ea typeface="Arial"/>
                <a:cs typeface="Arial"/>
                <a:sym typeface="Arial"/>
              </a:rPr>
              <a:t>Scope: Commands that load and store data (ticket creation, on click events, etc.)</a:t>
            </a:r>
          </a:p>
          <a:p>
            <a:pPr indent="-304800" lvl="0" marL="457200" rtl="0">
              <a:spcBef>
                <a:spcPts val="0"/>
              </a:spcBef>
              <a:spcAft>
                <a:spcPts val="0"/>
              </a:spcAft>
              <a:buSzPct val="100000"/>
              <a:buFont typeface="Arial"/>
            </a:pPr>
            <a:r>
              <a:rPr lang="en" sz="1200">
                <a:latin typeface="Arial"/>
                <a:ea typeface="Arial"/>
                <a:cs typeface="Arial"/>
                <a:sym typeface="Arial"/>
              </a:rPr>
              <a:t>Method: Created by team, then performed automatically</a:t>
            </a:r>
          </a:p>
          <a:p>
            <a:pPr indent="-304800" lvl="0" marL="457200" rtl="0">
              <a:spcBef>
                <a:spcPts val="0"/>
              </a:spcBef>
              <a:spcAft>
                <a:spcPts val="0"/>
              </a:spcAft>
              <a:buSzPct val="100000"/>
              <a:buFont typeface="Arial"/>
            </a:pPr>
            <a:r>
              <a:rPr lang="en" sz="1200">
                <a:latin typeface="Arial"/>
                <a:ea typeface="Arial"/>
                <a:cs typeface="Arial"/>
                <a:sym typeface="Arial"/>
              </a:rPr>
              <a:t>Timing: Bi-weekly, throughout the product’s lifecycle </a:t>
            </a:r>
          </a:p>
          <a:p>
            <a:pPr indent="-304800" lvl="0" marL="457200" rtl="0">
              <a:spcBef>
                <a:spcPts val="0"/>
              </a:spcBef>
              <a:spcAft>
                <a:spcPts val="0"/>
              </a:spcAft>
              <a:buSzPct val="100000"/>
              <a:buFont typeface="Arial"/>
            </a:pPr>
            <a:r>
              <a:rPr lang="en" sz="1200">
                <a:latin typeface="Arial"/>
                <a:ea typeface="Arial"/>
                <a:cs typeface="Arial"/>
                <a:sym typeface="Arial"/>
              </a:rPr>
              <a:t>*The performance testing plan was not implemented due to time constraints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1345300" y="386325"/>
            <a:ext cx="7038900" cy="506400"/>
          </a:xfrm>
          <a:prstGeom prst="rect">
            <a:avLst/>
          </a:prstGeom>
        </p:spPr>
        <p:txBody>
          <a:bodyPr anchorCtr="0" anchor="t" bIns="91425" lIns="91425" rIns="91425" wrap="square" tIns="91425">
            <a:noAutofit/>
          </a:bodyPr>
          <a:lstStyle/>
          <a:p>
            <a:pPr lvl="0" rtl="0">
              <a:spcBef>
                <a:spcPts val="0"/>
              </a:spcBef>
              <a:buNone/>
            </a:pPr>
            <a:r>
              <a:rPr lang="en"/>
              <a:t>Test Plan vs. Execution</a:t>
            </a:r>
          </a:p>
        </p:txBody>
      </p:sp>
      <p:sp>
        <p:nvSpPr>
          <p:cNvPr id="170" name="Shape 170"/>
          <p:cNvSpPr txBox="1"/>
          <p:nvPr>
            <p:ph idx="1" type="body"/>
          </p:nvPr>
        </p:nvSpPr>
        <p:spPr>
          <a:xfrm>
            <a:off x="1345300" y="870225"/>
            <a:ext cx="7623300" cy="1998600"/>
          </a:xfrm>
          <a:prstGeom prst="rect">
            <a:avLst/>
          </a:prstGeom>
        </p:spPr>
        <p:txBody>
          <a:bodyPr anchorCtr="0" anchor="t" bIns="91425" lIns="91425" rIns="91425" wrap="square" tIns="91425">
            <a:noAutofit/>
          </a:bodyPr>
          <a:lstStyle/>
          <a:p>
            <a:pPr lvl="0" rtl="0">
              <a:spcBef>
                <a:spcPts val="0"/>
              </a:spcBef>
              <a:spcAft>
                <a:spcPts val="0"/>
              </a:spcAft>
              <a:buNone/>
            </a:pPr>
            <a:r>
              <a:rPr lang="en" sz="1200">
                <a:latin typeface="Arial"/>
                <a:ea typeface="Arial"/>
                <a:cs typeface="Arial"/>
                <a:sym typeface="Arial"/>
              </a:rPr>
              <a:t>Production Testing</a:t>
            </a:r>
          </a:p>
          <a:p>
            <a:pPr indent="-304800" lvl="0" marL="457200" rtl="0">
              <a:spcBef>
                <a:spcPts val="0"/>
              </a:spcBef>
              <a:spcAft>
                <a:spcPts val="0"/>
              </a:spcAft>
              <a:buSzPct val="100000"/>
              <a:buFont typeface="Arial"/>
            </a:pPr>
            <a:r>
              <a:rPr lang="en" sz="1200">
                <a:latin typeface="Arial"/>
                <a:ea typeface="Arial"/>
                <a:cs typeface="Arial"/>
                <a:sym typeface="Arial"/>
              </a:rPr>
              <a:t>Purpose: To thoroughly check a build and ensure that all functions work as intended in all circumstances.</a:t>
            </a:r>
          </a:p>
          <a:p>
            <a:pPr indent="-304800" lvl="0" marL="457200" rtl="0">
              <a:spcBef>
                <a:spcPts val="0"/>
              </a:spcBef>
              <a:spcAft>
                <a:spcPts val="0"/>
              </a:spcAft>
              <a:buSzPct val="100000"/>
              <a:buFont typeface="Arial"/>
            </a:pPr>
            <a:r>
              <a:rPr lang="en" sz="1200">
                <a:latin typeface="Arial"/>
                <a:ea typeface="Arial"/>
                <a:cs typeface="Arial"/>
                <a:sym typeface="Arial"/>
              </a:rPr>
              <a:t>Scope: All functions of the project</a:t>
            </a:r>
          </a:p>
          <a:p>
            <a:pPr indent="-304800" lvl="0" marL="457200" rtl="0">
              <a:spcBef>
                <a:spcPts val="0"/>
              </a:spcBef>
              <a:spcAft>
                <a:spcPts val="0"/>
              </a:spcAft>
              <a:buSzPct val="100000"/>
              <a:buFont typeface="Arial"/>
            </a:pPr>
            <a:r>
              <a:rPr lang="en" sz="1200">
                <a:latin typeface="Arial"/>
                <a:ea typeface="Arial"/>
                <a:cs typeface="Arial"/>
                <a:sym typeface="Arial"/>
              </a:rPr>
              <a:t>Method: Done manually by testers</a:t>
            </a:r>
          </a:p>
          <a:p>
            <a:pPr indent="-304800" lvl="0" marL="457200" rtl="0">
              <a:spcBef>
                <a:spcPts val="0"/>
              </a:spcBef>
              <a:spcAft>
                <a:spcPts val="0"/>
              </a:spcAft>
              <a:buSzPct val="100000"/>
              <a:buFont typeface="Arial"/>
            </a:pPr>
            <a:r>
              <a:rPr lang="en" sz="1200">
                <a:latin typeface="Arial"/>
                <a:ea typeface="Arial"/>
                <a:cs typeface="Arial"/>
                <a:sym typeface="Arial"/>
              </a:rPr>
              <a:t>Timing: Whenever a new build is submitted</a:t>
            </a:r>
          </a:p>
          <a:p>
            <a:pPr indent="-304800" lvl="0" marL="457200" rtl="0">
              <a:spcBef>
                <a:spcPts val="0"/>
              </a:spcBef>
              <a:spcAft>
                <a:spcPts val="0"/>
              </a:spcAft>
              <a:buSzPct val="100000"/>
              <a:buFont typeface="Arial"/>
            </a:pPr>
            <a:r>
              <a:rPr lang="en" sz="1200">
                <a:latin typeface="Arial"/>
                <a:ea typeface="Arial"/>
                <a:cs typeface="Arial"/>
                <a:sym typeface="Arial"/>
              </a:rPr>
              <a:t>*Production testing plan was closely followed</a:t>
            </a:r>
          </a:p>
          <a:p>
            <a:pPr lvl="0" rtl="0">
              <a:spcBef>
                <a:spcPts val="0"/>
              </a:spcBef>
              <a:buClr>
                <a:srgbClr val="000000"/>
              </a:buClr>
              <a:buFont typeface="Arial"/>
              <a:buNone/>
            </a:pPr>
            <a:r>
              <a:t/>
            </a:r>
            <a:endParaRPr/>
          </a:p>
          <a:p>
            <a:pPr indent="0" lvl="0" marL="457200" rtl="0">
              <a:spcBef>
                <a:spcPts val="0"/>
              </a:spcBef>
              <a:spcAft>
                <a:spcPts val="0"/>
              </a:spcAft>
              <a:buNone/>
            </a:pPr>
            <a:r>
              <a:t/>
            </a:r>
            <a:endParaRPr sz="1200">
              <a:latin typeface="Arial"/>
              <a:ea typeface="Arial"/>
              <a:cs typeface="Arial"/>
              <a:sym typeface="Arial"/>
            </a:endParaRPr>
          </a:p>
          <a:p>
            <a:pPr lvl="0" rt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Future Additions</a:t>
            </a:r>
          </a:p>
        </p:txBody>
      </p:sp>
      <p:sp>
        <p:nvSpPr>
          <p:cNvPr id="176" name="Shape 176"/>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11150" lvl="0" marL="457200" rtl="0">
              <a:spcBef>
                <a:spcPts val="0"/>
              </a:spcBef>
              <a:buChar char="❏"/>
            </a:pPr>
            <a:r>
              <a:rPr lang="en"/>
              <a:t>Email Integration</a:t>
            </a:r>
          </a:p>
          <a:p>
            <a:pPr indent="-311150" lvl="0" marL="457200" rtl="0">
              <a:spcBef>
                <a:spcPts val="0"/>
              </a:spcBef>
              <a:buChar char="❏"/>
            </a:pPr>
            <a:r>
              <a:rPr lang="en"/>
              <a:t>Beautify GUI and Website</a:t>
            </a:r>
          </a:p>
          <a:p>
            <a:pPr indent="-311150" lvl="0" marL="457200" rtl="0">
              <a:spcBef>
                <a:spcPts val="0"/>
              </a:spcBef>
              <a:buChar char="❏"/>
            </a:pPr>
            <a:r>
              <a:rPr lang="en"/>
              <a:t>Reopen / Reusable Tickets</a:t>
            </a:r>
          </a:p>
          <a:p>
            <a:pPr indent="-311150" lvl="0" marL="457200" rtl="0">
              <a:spcBef>
                <a:spcPts val="0"/>
              </a:spcBef>
              <a:buChar char="❏"/>
            </a:pPr>
            <a:r>
              <a:rPr lang="en"/>
              <a:t>Administrator Reports</a:t>
            </a:r>
          </a:p>
          <a:p>
            <a:pPr indent="-298450" lvl="2" marL="1371600" rtl="0">
              <a:spcBef>
                <a:spcPts val="0"/>
              </a:spcBef>
              <a:buChar char="❏"/>
            </a:pPr>
            <a:r>
              <a:rPr lang="en"/>
              <a:t> Average Ticket Closure Time,  Number of Open Tickets,  Customer Satisfaction etc. </a:t>
            </a:r>
          </a:p>
          <a:p>
            <a:pPr indent="-311150" lvl="0" marL="457200" rtl="0">
              <a:spcBef>
                <a:spcPts val="0"/>
              </a:spcBef>
              <a:buChar char="❏"/>
            </a:pPr>
            <a:r>
              <a:rPr lang="en"/>
              <a:t> Submit Tickets from Desktop Application</a:t>
            </a:r>
          </a:p>
          <a:p>
            <a:pPr indent="-311150" lvl="0" marL="457200" rtl="0">
              <a:spcBef>
                <a:spcPts val="0"/>
              </a:spcBef>
              <a:buChar char="❏"/>
            </a:pPr>
            <a:r>
              <a:rPr lang="en"/>
              <a:t>Prevent Duplicate Tickets from being submitted (</a:t>
            </a:r>
            <a:r>
              <a:rPr lang="en"/>
              <a:t>Database</a:t>
            </a:r>
            <a:r>
              <a:rPr lang="en"/>
              <a:t> flooding)</a:t>
            </a:r>
          </a:p>
          <a:p>
            <a:pPr indent="-311150" lvl="0" marL="457200" rtl="0">
              <a:spcBef>
                <a:spcPts val="0"/>
              </a:spcBef>
              <a:buChar char="❏"/>
            </a:pPr>
            <a:r>
              <a:rPr lang="en"/>
              <a:t>Mobile Application</a:t>
            </a:r>
          </a:p>
          <a:p>
            <a:pPr indent="-311150" lvl="0" marL="457200" rtl="0">
              <a:spcBef>
                <a:spcPts val="0"/>
              </a:spcBef>
              <a:buChar char="❏"/>
            </a:pPr>
            <a:r>
              <a:rPr lang="en"/>
              <a:t>Help Button</a:t>
            </a:r>
          </a:p>
          <a:p>
            <a:pPr indent="-311150" lvl="0" marL="457200" rtl="0">
              <a:spcBef>
                <a:spcPts val="0"/>
              </a:spcBef>
              <a:buChar char="❏"/>
            </a:pPr>
            <a:r>
              <a:rPr lang="en"/>
              <a:t>Email Integration </a:t>
            </a:r>
          </a:p>
          <a:p>
            <a:pPr indent="-311150" lvl="0" marL="457200">
              <a:spcBef>
                <a:spcPts val="0"/>
              </a:spcBef>
              <a:buChar char="❏"/>
            </a:pPr>
            <a:r>
              <a:rPr lang="en"/>
              <a:t>Security Fixes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Conclusions</a:t>
            </a:r>
          </a:p>
        </p:txBody>
      </p:sp>
      <p:sp>
        <p:nvSpPr>
          <p:cNvPr id="182" name="Shape 182"/>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11150" lvl="0" marL="457200" rtl="0">
              <a:spcBef>
                <a:spcPts val="0"/>
              </a:spcBef>
              <a:buChar char="❏"/>
            </a:pPr>
            <a:r>
              <a:rPr lang="en"/>
              <a:t>Technical Improvements</a:t>
            </a:r>
          </a:p>
          <a:p>
            <a:pPr indent="-311150" lvl="0" marL="457200" rtl="0">
              <a:spcBef>
                <a:spcPts val="0"/>
              </a:spcBef>
              <a:buChar char="❏"/>
            </a:pPr>
            <a:r>
              <a:rPr lang="en"/>
              <a:t>Process Improvements</a:t>
            </a:r>
          </a:p>
          <a:p>
            <a:pPr indent="-311150" lvl="0" marL="457200" rtl="0">
              <a:spcBef>
                <a:spcPts val="0"/>
              </a:spcBef>
              <a:buChar char="❏"/>
            </a:pPr>
            <a:r>
              <a:rPr lang="en"/>
              <a:t>Group Improvements</a:t>
            </a:r>
          </a:p>
          <a:p>
            <a:pPr indent="-298450" lvl="1" marL="914400" rtl="0">
              <a:spcBef>
                <a:spcPts val="0"/>
              </a:spcBef>
              <a:buChar char="❏"/>
            </a:pPr>
            <a:r>
              <a:rPr lang="en"/>
              <a:t>Agile</a:t>
            </a: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