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62" r:id="rId5"/>
    <p:sldId id="264" r:id="rId6"/>
    <p:sldId id="261" r:id="rId7"/>
    <p:sldId id="266" r:id="rId8"/>
    <p:sldId id="265" r:id="rId9"/>
    <p:sldId id="279" r:id="rId10"/>
    <p:sldId id="280" r:id="rId11"/>
    <p:sldId id="258" r:id="rId12"/>
    <p:sldId id="278" r:id="rId13"/>
    <p:sldId id="276" r:id="rId14"/>
    <p:sldId id="277" r:id="rId15"/>
    <p:sldId id="281" r:id="rId16"/>
    <p:sldId id="267" r:id="rId17"/>
    <p:sldId id="270" r:id="rId18"/>
    <p:sldId id="283" r:id="rId19"/>
    <p:sldId id="272"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Girdler" initials="PG" lastIdx="1" clrIdx="0">
    <p:extLst>
      <p:ext uri="{19B8F6BF-5375-455C-9EA6-DF929625EA0E}">
        <p15:presenceInfo xmlns:p15="http://schemas.microsoft.com/office/powerpoint/2012/main" userId="0d88fd646dc90d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04-Dec-18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04-Dec-18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04-Dec-18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04-Dec-18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04-Dec-18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04-Dec-18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04-Dec-18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04-Dec-18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04-Dec-18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04-Dec-18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Relational inductive biases, deep learning, and graph networks</a:t>
            </a:r>
            <a:br>
              <a:rPr lang="en-US" dirty="0"/>
            </a:br>
            <a:endParaRPr lang="en-US" dirty="0"/>
          </a:p>
        </p:txBody>
      </p:sp>
      <p:sp>
        <p:nvSpPr>
          <p:cNvPr id="3" name="Subtitle 2"/>
          <p:cNvSpPr>
            <a:spLocks noGrp="1"/>
          </p:cNvSpPr>
          <p:nvPr>
            <p:ph type="subTitle" idx="1"/>
          </p:nvPr>
        </p:nvSpPr>
        <p:spPr/>
        <p:txBody>
          <a:bodyPr/>
          <a:lstStyle/>
          <a:p>
            <a:r>
              <a:rPr lang="en-US" dirty="0" smtClean="0"/>
              <a:t>Presented by Paul M Girdler and Chaitanya </a:t>
            </a:r>
            <a:r>
              <a:rPr lang="en-US" dirty="0" err="1" smtClean="0"/>
              <a:t>Pawa</a:t>
            </a:r>
            <a:endParaRPr lang="en-US" dirty="0"/>
          </a:p>
        </p:txBody>
      </p:sp>
    </p:spTree>
    <p:extLst>
      <p:ext uri="{BB962C8B-B14F-4D97-AF65-F5344CB8AC3E}">
        <p14:creationId xmlns:p14="http://schemas.microsoft.com/office/powerpoint/2010/main" val="2550700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Biases - Overview</a:t>
            </a:r>
            <a:endParaRPr lang="en-US" dirty="0"/>
          </a:p>
        </p:txBody>
      </p:sp>
      <p:sp>
        <p:nvSpPr>
          <p:cNvPr id="3" name="Content Placeholder 2"/>
          <p:cNvSpPr>
            <a:spLocks noGrp="1"/>
          </p:cNvSpPr>
          <p:nvPr>
            <p:ph sz="half" idx="1"/>
          </p:nvPr>
        </p:nvSpPr>
        <p:spPr/>
        <p:txBody>
          <a:bodyPr/>
          <a:lstStyle/>
          <a:p>
            <a:pPr marL="0" indent="0">
              <a:buNone/>
            </a:pPr>
            <a:r>
              <a:rPr lang="en-US" dirty="0" smtClean="0"/>
              <a:t>Inductive biases can express </a:t>
            </a:r>
            <a:r>
              <a:rPr lang="en-US" b="1" dirty="0" smtClean="0">
                <a:solidFill>
                  <a:srgbClr val="00B0F0"/>
                </a:solidFill>
              </a:rPr>
              <a:t>assumptions</a:t>
            </a:r>
            <a:r>
              <a:rPr lang="en-US" dirty="0" smtClean="0"/>
              <a:t> about either the data-generating process or the space of solutions. </a:t>
            </a:r>
          </a:p>
          <a:p>
            <a:pPr marL="0" indent="0">
              <a:buNone/>
            </a:pPr>
            <a:r>
              <a:rPr lang="en-US" dirty="0" smtClean="0"/>
              <a:t>An </a:t>
            </a:r>
            <a:r>
              <a:rPr lang="en-US" dirty="0"/>
              <a:t>inductive bias allows a learning algorithm to </a:t>
            </a:r>
            <a:r>
              <a:rPr lang="en-US" b="1" dirty="0">
                <a:solidFill>
                  <a:srgbClr val="00B0F0"/>
                </a:solidFill>
              </a:rPr>
              <a:t>prioritize</a:t>
            </a:r>
            <a:r>
              <a:rPr lang="en-US" dirty="0"/>
              <a:t> one solution (or interpretation) over another, independent of the observed </a:t>
            </a:r>
            <a:r>
              <a:rPr lang="en-US" dirty="0" smtClean="0"/>
              <a:t>data.</a:t>
            </a:r>
          </a:p>
          <a:p>
            <a:pPr marL="0" indent="0">
              <a:buNone/>
            </a:pPr>
            <a:r>
              <a:rPr lang="en-US" dirty="0" smtClean="0"/>
              <a:t>Relational inductive biases impose </a:t>
            </a:r>
            <a:r>
              <a:rPr lang="en-US" b="1" dirty="0" smtClean="0">
                <a:solidFill>
                  <a:srgbClr val="FF0000"/>
                </a:solidFill>
              </a:rPr>
              <a:t>constraints</a:t>
            </a:r>
            <a:r>
              <a:rPr lang="en-US" dirty="0" smtClean="0"/>
              <a:t> on relationships and interactions among entities in a learning process. </a:t>
            </a:r>
            <a:endParaRPr lang="en-US" dirty="0"/>
          </a:p>
        </p:txBody>
      </p:sp>
      <p:pic>
        <p:nvPicPr>
          <p:cNvPr id="8" name="Picture 2" descr="comparison between machine learning techniquesÂ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8075" y="2404043"/>
            <a:ext cx="5194300" cy="32754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88074" y="5755341"/>
            <a:ext cx="5193923" cy="430887"/>
          </a:xfrm>
          <a:prstGeom prst="rect">
            <a:avLst/>
          </a:prstGeom>
          <a:noFill/>
        </p:spPr>
        <p:txBody>
          <a:bodyPr wrap="square" rtlCol="0">
            <a:spAutoFit/>
          </a:bodyPr>
          <a:lstStyle/>
          <a:p>
            <a:r>
              <a:rPr lang="en-US" sz="1050" dirty="0"/>
              <a:t>Gheisari, Mehdi &amp; Wang, Guojun &amp; Bhuiyan, Md Zakirul Alam. (2017). A Survey on Deep Learning in Big Data. 173-180. 10.1109/CSE-EUC.2017.215. </a:t>
            </a:r>
          </a:p>
        </p:txBody>
      </p:sp>
    </p:spTree>
    <p:extLst>
      <p:ext uri="{BB962C8B-B14F-4D97-AF65-F5344CB8AC3E}">
        <p14:creationId xmlns:p14="http://schemas.microsoft.com/office/powerpoint/2010/main" val="24007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Biases – Deep Learning </a:t>
            </a:r>
            <a:endParaRPr lang="en-US" dirty="0"/>
          </a:p>
        </p:txBody>
      </p:sp>
      <p:sp>
        <p:nvSpPr>
          <p:cNvPr id="3" name="Content Placeholder 2"/>
          <p:cNvSpPr>
            <a:spLocks noGrp="1"/>
          </p:cNvSpPr>
          <p:nvPr>
            <p:ph sz="half" idx="1"/>
          </p:nvPr>
        </p:nvSpPr>
        <p:spPr>
          <a:xfrm>
            <a:off x="727762" y="2222288"/>
            <a:ext cx="10553646" cy="915360"/>
          </a:xfrm>
        </p:spPr>
        <p:txBody>
          <a:bodyPr/>
          <a:lstStyle/>
          <a:p>
            <a:pPr marL="0" indent="0">
              <a:buNone/>
            </a:pPr>
            <a:r>
              <a:rPr lang="en-US" dirty="0" smtClean="0"/>
              <a:t>Table - Inductive Biases in Deep Learning</a:t>
            </a:r>
            <a:endParaRPr lang="en-US" dirty="0"/>
          </a:p>
        </p:txBody>
      </p:sp>
      <p:pic>
        <p:nvPicPr>
          <p:cNvPr id="6" name="Picture 5"/>
          <p:cNvPicPr>
            <a:picLocks noChangeAspect="1"/>
          </p:cNvPicPr>
          <p:nvPr/>
        </p:nvPicPr>
        <p:blipFill>
          <a:blip r:embed="rId2"/>
          <a:stretch>
            <a:fillRect/>
          </a:stretch>
        </p:blipFill>
        <p:spPr>
          <a:xfrm>
            <a:off x="727762" y="2977017"/>
            <a:ext cx="10553646" cy="2509383"/>
          </a:xfrm>
          <a:prstGeom prst="rect">
            <a:avLst/>
          </a:prstGeom>
        </p:spPr>
      </p:pic>
    </p:spTree>
    <p:extLst>
      <p:ext uri="{BB962C8B-B14F-4D97-AF65-F5344CB8AC3E}">
        <p14:creationId xmlns:p14="http://schemas.microsoft.com/office/powerpoint/2010/main" val="196636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Networks - Overview</a:t>
            </a:r>
            <a:endParaRPr lang="en-US" dirty="0"/>
          </a:p>
        </p:txBody>
      </p:sp>
      <p:pic>
        <p:nvPicPr>
          <p:cNvPr id="5" name="Content Placeholder 4"/>
          <p:cNvPicPr>
            <a:picLocks noGrp="1" noChangeAspect="1"/>
          </p:cNvPicPr>
          <p:nvPr>
            <p:ph sz="half" idx="1"/>
          </p:nvPr>
        </p:nvPicPr>
        <p:blipFill rotWithShape="1">
          <a:blip r:embed="rId2"/>
          <a:srcRect t="6342"/>
          <a:stretch/>
        </p:blipFill>
        <p:spPr>
          <a:xfrm>
            <a:off x="810000" y="2848190"/>
            <a:ext cx="5184775" cy="3381979"/>
          </a:xfrm>
          <a:prstGeom prst="rect">
            <a:avLst/>
          </a:prstGeom>
        </p:spPr>
      </p:pic>
      <p:sp>
        <p:nvSpPr>
          <p:cNvPr id="6" name="TextBox 5"/>
          <p:cNvSpPr txBox="1"/>
          <p:nvPr/>
        </p:nvSpPr>
        <p:spPr>
          <a:xfrm>
            <a:off x="714563" y="2406953"/>
            <a:ext cx="5280212" cy="369332"/>
          </a:xfrm>
          <a:prstGeom prst="rect">
            <a:avLst/>
          </a:prstGeom>
          <a:noFill/>
        </p:spPr>
        <p:txBody>
          <a:bodyPr wrap="square" rtlCol="0">
            <a:spAutoFit/>
          </a:bodyPr>
          <a:lstStyle/>
          <a:p>
            <a:r>
              <a:rPr lang="en-US" dirty="0"/>
              <a:t>DeepMind’s Position</a:t>
            </a:r>
          </a:p>
        </p:txBody>
      </p:sp>
      <p:pic>
        <p:nvPicPr>
          <p:cNvPr id="7" name="Content Placeholder 15"/>
          <p:cNvPicPr>
            <a:picLocks noGrp="1" noChangeAspect="1"/>
          </p:cNvPicPr>
          <p:nvPr>
            <p:ph sz="half" idx="2"/>
          </p:nvPr>
        </p:nvPicPr>
        <p:blipFill>
          <a:blip r:embed="rId3"/>
          <a:stretch>
            <a:fillRect/>
          </a:stretch>
        </p:blipFill>
        <p:spPr>
          <a:xfrm>
            <a:off x="6299700" y="2848190"/>
            <a:ext cx="4953122" cy="3638550"/>
          </a:xfrm>
          <a:prstGeom prst="rect">
            <a:avLst/>
          </a:prstGeom>
        </p:spPr>
      </p:pic>
      <p:sp>
        <p:nvSpPr>
          <p:cNvPr id="8" name="TextBox 7"/>
          <p:cNvSpPr txBox="1"/>
          <p:nvPr/>
        </p:nvSpPr>
        <p:spPr>
          <a:xfrm>
            <a:off x="6299700" y="2406953"/>
            <a:ext cx="5280212" cy="369332"/>
          </a:xfrm>
          <a:prstGeom prst="rect">
            <a:avLst/>
          </a:prstGeom>
          <a:noFill/>
        </p:spPr>
        <p:txBody>
          <a:bodyPr wrap="square" rtlCol="0">
            <a:spAutoFit/>
          </a:bodyPr>
          <a:lstStyle/>
          <a:p>
            <a:r>
              <a:rPr lang="en-US" dirty="0" smtClean="0"/>
              <a:t>Examples of Graph Representations</a:t>
            </a:r>
            <a:endParaRPr lang="en-US" dirty="0"/>
          </a:p>
        </p:txBody>
      </p:sp>
    </p:spTree>
    <p:extLst>
      <p:ext uri="{BB962C8B-B14F-4D97-AF65-F5344CB8AC3E}">
        <p14:creationId xmlns:p14="http://schemas.microsoft.com/office/powerpoint/2010/main" val="301335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nice, but what about the algorithm?</a:t>
            </a:r>
            <a:br>
              <a:rPr lang="en-US" dirty="0" smtClean="0"/>
            </a:br>
            <a:endParaRPr lang="en-US" dirty="0"/>
          </a:p>
        </p:txBody>
      </p:sp>
      <p:pic>
        <p:nvPicPr>
          <p:cNvPr id="5" name="Picture 18" descr="Image result for fry scept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6819" y="1108895"/>
            <a:ext cx="28860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745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Network - Algorithm</a:t>
            </a:r>
            <a:endParaRPr lang="en-US" dirty="0"/>
          </a:p>
        </p:txBody>
      </p:sp>
      <p:pic>
        <p:nvPicPr>
          <p:cNvPr id="6" name="Content Placeholder 5"/>
          <p:cNvPicPr>
            <a:picLocks noGrp="1" noChangeAspect="1"/>
          </p:cNvPicPr>
          <p:nvPr>
            <p:ph sz="half" idx="1"/>
          </p:nvPr>
        </p:nvPicPr>
        <p:blipFill>
          <a:blip r:embed="rId2"/>
          <a:stretch>
            <a:fillRect/>
          </a:stretch>
        </p:blipFill>
        <p:spPr>
          <a:xfrm>
            <a:off x="189547" y="2564424"/>
            <a:ext cx="5823343" cy="2954489"/>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87698" y="2564424"/>
            <a:ext cx="5194300" cy="1758346"/>
          </a:xfrm>
          <a:prstGeom prst="rect">
            <a:avLst/>
          </a:prstGeom>
        </p:spPr>
      </p:pic>
    </p:spTree>
    <p:extLst>
      <p:ext uri="{BB962C8B-B14F-4D97-AF65-F5344CB8AC3E}">
        <p14:creationId xmlns:p14="http://schemas.microsoft.com/office/powerpoint/2010/main" val="859673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Okay…</a:t>
            </a:r>
            <a:br>
              <a:rPr lang="en-US" dirty="0" smtClean="0"/>
            </a:br>
            <a:r>
              <a:rPr lang="en-US" dirty="0" smtClean="0"/>
              <a:t>But does it work?!</a:t>
            </a:r>
            <a:br>
              <a:rPr lang="en-US" dirty="0" smtClean="0"/>
            </a:br>
            <a:endParaRPr lang="en-US" dirty="0"/>
          </a:p>
        </p:txBody>
      </p:sp>
      <p:pic>
        <p:nvPicPr>
          <p:cNvPr id="10258" name="Picture 18" descr="Image result for fry scept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608" y="1108895"/>
            <a:ext cx="2886075"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13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Overview</a:t>
            </a:r>
            <a:endParaRPr lang="en-US" dirty="0"/>
          </a:p>
        </p:txBody>
      </p:sp>
      <p:sp>
        <p:nvSpPr>
          <p:cNvPr id="3" name="Content Placeholder 2"/>
          <p:cNvSpPr>
            <a:spLocks noGrp="1"/>
          </p:cNvSpPr>
          <p:nvPr>
            <p:ph sz="half" idx="1"/>
          </p:nvPr>
        </p:nvSpPr>
        <p:spPr/>
        <p:txBody>
          <a:bodyPr>
            <a:normAutofit/>
          </a:bodyPr>
          <a:lstStyle/>
          <a:p>
            <a:pPr marL="0" indent="0">
              <a:buNone/>
            </a:pPr>
            <a:r>
              <a:rPr lang="en-US" sz="2100" b="1" dirty="0" smtClean="0"/>
              <a:t>Aim: </a:t>
            </a:r>
            <a:r>
              <a:rPr lang="en-US" dirty="0" smtClean="0"/>
              <a:t/>
            </a:r>
            <a:br>
              <a:rPr lang="en-US" dirty="0" smtClean="0"/>
            </a:br>
            <a:r>
              <a:rPr lang="en-US" dirty="0" smtClean="0"/>
              <a:t>To investigate the generalization ability of the Graph Nets algorithm.</a:t>
            </a:r>
          </a:p>
          <a:p>
            <a:pPr marL="0" indent="0">
              <a:buNone/>
            </a:pPr>
            <a:endParaRPr lang="en-US" dirty="0" smtClean="0"/>
          </a:p>
          <a:p>
            <a:pPr marL="0" indent="0">
              <a:buNone/>
            </a:pPr>
            <a:r>
              <a:rPr lang="en-US" sz="2100" b="1" dirty="0" smtClean="0"/>
              <a:t>Method:</a:t>
            </a:r>
          </a:p>
          <a:p>
            <a:pPr marL="0" indent="0">
              <a:buNone/>
            </a:pPr>
            <a:r>
              <a:rPr lang="en-US" dirty="0" smtClean="0"/>
              <a:t>Choose a dataset </a:t>
            </a:r>
            <a:r>
              <a:rPr lang="en-US" b="1" u="sng" dirty="0" smtClean="0"/>
              <a:t>with known and fixed relationships</a:t>
            </a:r>
            <a:r>
              <a:rPr lang="en-US" dirty="0" smtClean="0"/>
              <a:t>.</a:t>
            </a:r>
            <a:endParaRPr lang="en-US" dirty="0"/>
          </a:p>
          <a:p>
            <a:pPr marL="0" indent="0">
              <a:buNone/>
            </a:pPr>
            <a:r>
              <a:rPr lang="en-US" dirty="0" smtClean="0"/>
              <a:t>Train the GN over an interval.</a:t>
            </a:r>
          </a:p>
          <a:p>
            <a:pPr marL="0" indent="0">
              <a:buNone/>
            </a:pPr>
            <a:r>
              <a:rPr lang="en-US" dirty="0" smtClean="0"/>
              <a:t>Test the GN outside of this interval.</a:t>
            </a:r>
          </a:p>
        </p:txBody>
      </p:sp>
      <p:pic>
        <p:nvPicPr>
          <p:cNvPr id="8194" name="Picture 2" descr="Image result for mass spring syste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87698" y="2396129"/>
            <a:ext cx="5194300" cy="17314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87698" y="4285129"/>
            <a:ext cx="5194300" cy="2062103"/>
          </a:xfrm>
          <a:prstGeom prst="rect">
            <a:avLst/>
          </a:prstGeom>
          <a:noFill/>
        </p:spPr>
        <p:txBody>
          <a:bodyPr wrap="square" rtlCol="0">
            <a:spAutoFit/>
          </a:bodyPr>
          <a:lstStyle/>
          <a:p>
            <a:r>
              <a:rPr lang="en-US" b="1" dirty="0" smtClean="0"/>
              <a:t>Model Description:</a:t>
            </a:r>
            <a:endParaRPr lang="en-US" dirty="0" smtClean="0"/>
          </a:p>
          <a:p>
            <a:r>
              <a:rPr lang="en-US" sz="1400" dirty="0" smtClean="0"/>
              <a:t>Trains a GN to predict the state of the random mass-spring physical systems on the next time-step. </a:t>
            </a:r>
          </a:p>
          <a:p>
            <a:r>
              <a:rPr lang="en-US" sz="1400" dirty="0" smtClean="0"/>
              <a:t>The model’s next-step predictions can be fed back in as input to create a rollout of a future trajectory. </a:t>
            </a:r>
          </a:p>
          <a:p>
            <a:endParaRPr lang="en-US" dirty="0" smtClean="0"/>
          </a:p>
          <a:p>
            <a:endParaRPr lang="en-US" dirty="0" smtClean="0"/>
          </a:p>
          <a:p>
            <a:endParaRPr lang="en-US" dirty="0"/>
          </a:p>
        </p:txBody>
      </p:sp>
    </p:spTree>
    <p:extLst>
      <p:ext uri="{BB962C8B-B14F-4D97-AF65-F5344CB8AC3E}">
        <p14:creationId xmlns:p14="http://schemas.microsoft.com/office/powerpoint/2010/main" val="3040615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 Results</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49930"/>
          <a:stretch/>
        </p:blipFill>
        <p:spPr>
          <a:xfrm>
            <a:off x="176461" y="3020579"/>
            <a:ext cx="11784935" cy="2786664"/>
          </a:xfrm>
          <a:prstGeom prst="rect">
            <a:avLst/>
          </a:prstGeom>
        </p:spPr>
      </p:pic>
      <p:sp>
        <p:nvSpPr>
          <p:cNvPr id="9" name="TextBox 8"/>
          <p:cNvSpPr txBox="1"/>
          <p:nvPr/>
        </p:nvSpPr>
        <p:spPr>
          <a:xfrm>
            <a:off x="-2" y="2599459"/>
            <a:ext cx="8791076" cy="369332"/>
          </a:xfrm>
          <a:prstGeom prst="rect">
            <a:avLst/>
          </a:prstGeom>
          <a:noFill/>
        </p:spPr>
        <p:txBody>
          <a:bodyPr wrap="square" rtlCol="0">
            <a:spAutoFit/>
          </a:bodyPr>
          <a:lstStyle/>
          <a:p>
            <a:r>
              <a:rPr lang="en-US" dirty="0" smtClean="0"/>
              <a:t>Figure – Example rollout of mass-spring system pinned at ends (Generalized)</a:t>
            </a:r>
            <a:endParaRPr lang="en-US" dirty="0"/>
          </a:p>
        </p:txBody>
      </p:sp>
    </p:spTree>
    <p:extLst>
      <p:ext uri="{BB962C8B-B14F-4D97-AF65-F5344CB8AC3E}">
        <p14:creationId xmlns:p14="http://schemas.microsoft.com/office/powerpoint/2010/main" val="3533840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8" y="2946011"/>
            <a:ext cx="11887201" cy="2380805"/>
          </a:xfrm>
          <a:prstGeom prst="rect">
            <a:avLst/>
          </a:prstGeom>
        </p:spPr>
      </p:pic>
      <p:sp>
        <p:nvSpPr>
          <p:cNvPr id="7" name="TextBox 6"/>
          <p:cNvSpPr txBox="1"/>
          <p:nvPr/>
        </p:nvSpPr>
        <p:spPr>
          <a:xfrm>
            <a:off x="152397" y="2512511"/>
            <a:ext cx="9488907" cy="369332"/>
          </a:xfrm>
          <a:prstGeom prst="rect">
            <a:avLst/>
          </a:prstGeom>
          <a:noFill/>
        </p:spPr>
        <p:txBody>
          <a:bodyPr wrap="square" rtlCol="0">
            <a:spAutoFit/>
          </a:bodyPr>
          <a:lstStyle/>
          <a:p>
            <a:r>
              <a:rPr lang="en-US" dirty="0" smtClean="0"/>
              <a:t>Figure – Next step / Rollout loss of mass-spring system pinned at ends (Generalized)</a:t>
            </a:r>
            <a:endParaRPr lang="en-US" dirty="0"/>
          </a:p>
        </p:txBody>
      </p:sp>
    </p:spTree>
    <p:extLst>
      <p:ext uri="{BB962C8B-B14F-4D97-AF65-F5344CB8AC3E}">
        <p14:creationId xmlns:p14="http://schemas.microsoft.com/office/powerpoint/2010/main" val="3730691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Strengths and Limitations</a:t>
            </a:r>
            <a:endParaRPr lang="en-US" dirty="0"/>
          </a:p>
        </p:txBody>
      </p:sp>
      <p:sp>
        <p:nvSpPr>
          <p:cNvPr id="3" name="Content Placeholder 2"/>
          <p:cNvSpPr>
            <a:spLocks noGrp="1"/>
          </p:cNvSpPr>
          <p:nvPr>
            <p:ph sz="half" idx="1"/>
          </p:nvPr>
        </p:nvSpPr>
        <p:spPr/>
        <p:txBody>
          <a:bodyPr/>
          <a:lstStyle/>
          <a:p>
            <a:pPr marL="0" indent="0">
              <a:buNone/>
            </a:pPr>
            <a:r>
              <a:rPr lang="en-US" b="1" dirty="0" smtClean="0"/>
              <a:t>Strengths</a:t>
            </a:r>
            <a:endParaRPr lang="en-US" b="1" dirty="0"/>
          </a:p>
          <a:p>
            <a:r>
              <a:rPr lang="en-US" b="1" dirty="0" smtClean="0"/>
              <a:t>Combinatorial </a:t>
            </a:r>
            <a:r>
              <a:rPr lang="en-US" b="1" dirty="0"/>
              <a:t>generalization</a:t>
            </a:r>
            <a:r>
              <a:rPr lang="en-US" b="1" dirty="0" smtClean="0"/>
              <a:t> </a:t>
            </a:r>
          </a:p>
          <a:p>
            <a:r>
              <a:rPr lang="en-US" b="1" dirty="0" smtClean="0"/>
              <a:t>Does more with less data</a:t>
            </a:r>
          </a:p>
          <a:p>
            <a:r>
              <a:rPr lang="en-US" b="1" dirty="0" smtClean="0"/>
              <a:t>Reflects a human model for understanding and reasoning</a:t>
            </a:r>
            <a:endParaRPr lang="en-US" b="1" dirty="0"/>
          </a:p>
          <a:p>
            <a:endParaRPr lang="en-US" b="1" dirty="0"/>
          </a:p>
        </p:txBody>
      </p:sp>
      <p:sp>
        <p:nvSpPr>
          <p:cNvPr id="4" name="Content Placeholder 3"/>
          <p:cNvSpPr>
            <a:spLocks noGrp="1"/>
          </p:cNvSpPr>
          <p:nvPr>
            <p:ph sz="half" idx="2"/>
          </p:nvPr>
        </p:nvSpPr>
        <p:spPr/>
        <p:txBody>
          <a:bodyPr/>
          <a:lstStyle/>
          <a:p>
            <a:pPr marL="0" indent="0">
              <a:buNone/>
            </a:pPr>
            <a:r>
              <a:rPr lang="en-US" b="1" dirty="0" smtClean="0"/>
              <a:t>Limitations</a:t>
            </a:r>
          </a:p>
          <a:p>
            <a:r>
              <a:rPr lang="en-US" b="1" dirty="0" smtClean="0"/>
              <a:t>Recursion, control flow and conditional iteration are not straightforward</a:t>
            </a:r>
          </a:p>
          <a:p>
            <a:endParaRPr lang="en-US" b="1" dirty="0" smtClean="0"/>
          </a:p>
          <a:p>
            <a:pPr marL="0" indent="0">
              <a:buNone/>
            </a:pPr>
            <a:r>
              <a:rPr lang="en-US" b="1" dirty="0" smtClean="0"/>
              <a:t>Open Questions</a:t>
            </a:r>
          </a:p>
          <a:p>
            <a:r>
              <a:rPr lang="en-US" b="1" dirty="0" smtClean="0"/>
              <a:t>How to generate the graphs?</a:t>
            </a:r>
          </a:p>
          <a:p>
            <a:r>
              <a:rPr lang="en-US" b="1" dirty="0" smtClean="0"/>
              <a:t>How to modify graphs during computation?</a:t>
            </a:r>
          </a:p>
          <a:p>
            <a:pPr marL="0" indent="0">
              <a:buNone/>
            </a:pPr>
            <a:endParaRPr lang="en-US" b="1" dirty="0" smtClean="0"/>
          </a:p>
          <a:p>
            <a:endParaRPr lang="en-US" b="1" dirty="0"/>
          </a:p>
        </p:txBody>
      </p:sp>
    </p:spTree>
    <p:extLst>
      <p:ext uri="{BB962C8B-B14F-4D97-AF65-F5344CB8AC3E}">
        <p14:creationId xmlns:p14="http://schemas.microsoft.com/office/powerpoint/2010/main" val="2800273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a:t>
            </a:r>
            <a:endParaRPr lang="en-US" dirty="0"/>
          </a:p>
        </p:txBody>
      </p:sp>
      <p:sp>
        <p:nvSpPr>
          <p:cNvPr id="3" name="Content Placeholder 2"/>
          <p:cNvSpPr>
            <a:spLocks noGrp="1"/>
          </p:cNvSpPr>
          <p:nvPr>
            <p:ph idx="1"/>
          </p:nvPr>
        </p:nvSpPr>
        <p:spPr/>
        <p:txBody>
          <a:bodyPr/>
          <a:lstStyle/>
          <a:p>
            <a:pPr marL="0" indent="0">
              <a:buNone/>
            </a:pPr>
            <a:r>
              <a:rPr lang="en-US" sz="2800" dirty="0" smtClean="0"/>
              <a:t>How many words are you able to form by adding one or more letters to the end of the words below?</a:t>
            </a:r>
          </a:p>
          <a:p>
            <a:r>
              <a:rPr lang="en-US" sz="2400" dirty="0" smtClean="0"/>
              <a:t>Relation –</a:t>
            </a:r>
          </a:p>
          <a:p>
            <a:r>
              <a:rPr lang="en-US" sz="2400" dirty="0" smtClean="0"/>
              <a:t>Induct –</a:t>
            </a:r>
          </a:p>
          <a:p>
            <a:r>
              <a:rPr lang="en-US" sz="2400" dirty="0" smtClean="0"/>
              <a:t>Graph –</a:t>
            </a:r>
          </a:p>
        </p:txBody>
      </p:sp>
    </p:spTree>
    <p:extLst>
      <p:ext uri="{BB962C8B-B14F-4D97-AF65-F5344CB8AC3E}">
        <p14:creationId xmlns:p14="http://schemas.microsoft.com/office/powerpoint/2010/main" val="617285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Image result for picture of earth from edge of sola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765" y="2574084"/>
            <a:ext cx="4873940" cy="3656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18712" y="2222288"/>
            <a:ext cx="10554574" cy="2830975"/>
          </a:xfrm>
        </p:spPr>
        <p:txBody>
          <a:bodyPr/>
          <a:lstStyle/>
          <a:p>
            <a:pPr marL="0" indent="0">
              <a:buNone/>
            </a:pPr>
            <a:r>
              <a:rPr lang="en-US" sz="4400" b="1" dirty="0" smtClean="0"/>
              <a:t>This is the start of the journey…</a:t>
            </a:r>
            <a:endParaRPr lang="en-US" sz="4400" b="1" dirty="0"/>
          </a:p>
          <a:p>
            <a:pPr marL="0" indent="0">
              <a:buNone/>
            </a:pPr>
            <a:endParaRPr lang="en-US" dirty="0"/>
          </a:p>
        </p:txBody>
      </p:sp>
    </p:spTree>
    <p:extLst>
      <p:ext uri="{BB962C8B-B14F-4D97-AF65-F5344CB8AC3E}">
        <p14:creationId xmlns:p14="http://schemas.microsoft.com/office/powerpoint/2010/main" val="23587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2" name="Picture 8" descr="Image result for picture of earth from edge of sola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765" y="2574084"/>
            <a:ext cx="4873940" cy="36562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a:xfrm>
            <a:off x="818712" y="2222288"/>
            <a:ext cx="10554574" cy="2830975"/>
          </a:xfrm>
        </p:spPr>
        <p:txBody>
          <a:bodyPr/>
          <a:lstStyle/>
          <a:p>
            <a:pPr marL="0" indent="0">
              <a:buNone/>
            </a:pPr>
            <a:r>
              <a:rPr lang="en-US" sz="4400" b="1" dirty="0" smtClean="0"/>
              <a:t>Be curious, explore, discover…</a:t>
            </a:r>
            <a:endParaRPr lang="en-US" sz="4400" b="1" dirty="0"/>
          </a:p>
          <a:p>
            <a:pPr marL="0" indent="0">
              <a:buNone/>
            </a:pPr>
            <a:endParaRPr lang="en-US" dirty="0"/>
          </a:p>
        </p:txBody>
      </p:sp>
    </p:spTree>
    <p:extLst>
      <p:ext uri="{BB962C8B-B14F-4D97-AF65-F5344CB8AC3E}">
        <p14:creationId xmlns:p14="http://schemas.microsoft.com/office/powerpoint/2010/main" val="292704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5575" y="5037221"/>
            <a:ext cx="11827878" cy="162622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Paper</a:t>
            </a:r>
            <a:endParaRPr lang="en-US" dirty="0"/>
          </a:p>
        </p:txBody>
      </p:sp>
      <p:sp>
        <p:nvSpPr>
          <p:cNvPr id="3" name="Content Placeholder 2"/>
          <p:cNvSpPr>
            <a:spLocks noGrp="1"/>
          </p:cNvSpPr>
          <p:nvPr>
            <p:ph idx="1"/>
          </p:nvPr>
        </p:nvSpPr>
        <p:spPr>
          <a:xfrm>
            <a:off x="6577263" y="2213042"/>
            <a:ext cx="5406190" cy="2814933"/>
          </a:xfrm>
        </p:spPr>
        <p:txBody>
          <a:bodyPr>
            <a:normAutofit/>
          </a:bodyPr>
          <a:lstStyle/>
          <a:p>
            <a:pPr marL="0" indent="0">
              <a:buNone/>
            </a:pPr>
            <a:r>
              <a:rPr lang="en-US" sz="2000" b="1" i="1" dirty="0" smtClean="0"/>
              <a:t>Frame the situation</a:t>
            </a:r>
          </a:p>
          <a:p>
            <a:pPr marL="0" indent="0">
              <a:buNone/>
            </a:pPr>
            <a:r>
              <a:rPr lang="en-US" b="1" i="1" dirty="0" smtClean="0"/>
              <a:t>Paper: </a:t>
            </a:r>
            <a:r>
              <a:rPr lang="en-US" i="1" dirty="0" smtClean="0"/>
              <a:t>“part position paper, part review, and part unification.”</a:t>
            </a:r>
          </a:p>
          <a:p>
            <a:pPr marL="0" indent="0">
              <a:buNone/>
            </a:pPr>
            <a:r>
              <a:rPr lang="en-US" b="1" i="1" dirty="0" smtClean="0"/>
              <a:t>Authors: </a:t>
            </a:r>
            <a:r>
              <a:rPr lang="en-US" sz="2000" b="1" i="1" dirty="0" smtClean="0"/>
              <a:t>27</a:t>
            </a:r>
            <a:r>
              <a:rPr lang="en-US" i="1" dirty="0" smtClean="0"/>
              <a:t> of the </a:t>
            </a:r>
            <a:r>
              <a:rPr lang="en-US" b="1" i="1" u="sng" dirty="0" smtClean="0"/>
              <a:t>best</a:t>
            </a:r>
            <a:r>
              <a:rPr lang="en-US" i="1" dirty="0" smtClean="0"/>
              <a:t> in the from </a:t>
            </a:r>
            <a:r>
              <a:rPr lang="en-US" b="1" i="1" u="sng" dirty="0" smtClean="0"/>
              <a:t>diverse fields</a:t>
            </a:r>
            <a:r>
              <a:rPr lang="en-US" i="1" dirty="0" smtClean="0"/>
              <a:t>, backed by </a:t>
            </a:r>
            <a:r>
              <a:rPr lang="en-US" b="1" i="1" u="sng" dirty="0" smtClean="0"/>
              <a:t>4 research heavy weights</a:t>
            </a:r>
            <a:r>
              <a:rPr lang="en-US" i="1" dirty="0" smtClean="0"/>
              <a:t>.</a:t>
            </a:r>
          </a:p>
          <a:p>
            <a:pPr marL="0" indent="0">
              <a:buNone/>
            </a:pPr>
            <a:r>
              <a:rPr lang="en-US" b="1" i="1" dirty="0" smtClean="0"/>
              <a:t>Mission: </a:t>
            </a:r>
            <a:r>
              <a:rPr lang="en-US" b="1" i="1" dirty="0" smtClean="0">
                <a:solidFill>
                  <a:srgbClr val="0070C0"/>
                </a:solidFill>
              </a:rPr>
              <a:t>“</a:t>
            </a:r>
            <a:r>
              <a:rPr lang="en-US" b="1" dirty="0" smtClean="0">
                <a:solidFill>
                  <a:srgbClr val="0070C0"/>
                </a:solidFill>
              </a:rPr>
              <a:t>Solve </a:t>
            </a:r>
            <a:r>
              <a:rPr lang="en-US" b="1" dirty="0">
                <a:solidFill>
                  <a:srgbClr val="0070C0"/>
                </a:solidFill>
              </a:rPr>
              <a:t>intelligence</a:t>
            </a:r>
            <a:r>
              <a:rPr lang="en-US" b="1" dirty="0" smtClean="0">
                <a:solidFill>
                  <a:srgbClr val="0070C0"/>
                </a:solidFill>
              </a:rPr>
              <a:t>.”</a:t>
            </a:r>
            <a:r>
              <a:rPr lang="en-US" dirty="0" smtClean="0"/>
              <a:t>(DeepMind)</a:t>
            </a:r>
            <a:endParaRPr lang="en-US" dirty="0"/>
          </a:p>
          <a:p>
            <a:pPr marL="0" indent="0">
              <a:buNone/>
            </a:pPr>
            <a:endParaRPr lang="en-US" i="1" dirty="0" smtClean="0"/>
          </a:p>
        </p:txBody>
      </p:sp>
      <p:sp>
        <p:nvSpPr>
          <p:cNvPr id="4" name="AutoShape 2" descr="Image result for Deepmind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Image result for Deepmind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5448009"/>
            <a:ext cx="3360854" cy="8046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Google Brai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339" y="5037220"/>
            <a:ext cx="2257687" cy="162622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mit logo"/>
          <p:cNvPicPr>
            <a:picLocks noChangeAspect="1" noChangeArrowheads="1"/>
          </p:cNvPicPr>
          <p:nvPr/>
        </p:nvPicPr>
        <p:blipFill rotWithShape="1">
          <a:blip r:embed="rId4">
            <a:extLst>
              <a:ext uri="{28A0092B-C50C-407E-A947-70E740481C1C}">
                <a14:useLocalDpi xmlns:a14="http://schemas.microsoft.com/office/drawing/2010/main" val="0"/>
              </a:ext>
            </a:extLst>
          </a:blip>
          <a:srcRect t="25686" b="26442"/>
          <a:stretch/>
        </p:blipFill>
        <p:spPr bwMode="auto">
          <a:xfrm>
            <a:off x="5951026" y="5519464"/>
            <a:ext cx="2978994" cy="77505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university of edinburgh logo"/>
          <p:cNvPicPr>
            <a:picLocks noChangeAspect="1" noChangeArrowheads="1"/>
          </p:cNvPicPr>
          <p:nvPr/>
        </p:nvPicPr>
        <p:blipFill rotWithShape="1">
          <a:blip r:embed="rId5">
            <a:extLst>
              <a:ext uri="{28A0092B-C50C-407E-A947-70E740481C1C}">
                <a14:useLocalDpi xmlns:a14="http://schemas.microsoft.com/office/drawing/2010/main" val="0"/>
              </a:ext>
            </a:extLst>
          </a:blip>
          <a:srcRect t="32571" b="34213"/>
          <a:stretch/>
        </p:blipFill>
        <p:spPr bwMode="auto">
          <a:xfrm>
            <a:off x="8649406" y="5537955"/>
            <a:ext cx="3036920" cy="7565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stretch>
            <a:fillRect/>
          </a:stretch>
        </p:blipFill>
        <p:spPr>
          <a:xfrm>
            <a:off x="155575" y="2213043"/>
            <a:ext cx="6134272" cy="2618784"/>
          </a:xfrm>
          <a:prstGeom prst="rect">
            <a:avLst/>
          </a:prstGeom>
        </p:spPr>
      </p:pic>
    </p:spTree>
    <p:extLst>
      <p:ext uri="{BB962C8B-B14F-4D97-AF65-F5344CB8AC3E}">
        <p14:creationId xmlns:p14="http://schemas.microsoft.com/office/powerpoint/2010/main" val="2900532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 key signature of human intelligence is the ability to make “infinite use of finite means</a:t>
            </a:r>
            <a:r>
              <a:rPr lang="en-US" sz="3600" dirty="0" smtClean="0"/>
              <a:t>”</a:t>
            </a:r>
            <a:endParaRPr lang="en-US" sz="3600" b="0" dirty="0"/>
          </a:p>
        </p:txBody>
      </p:sp>
      <p:sp>
        <p:nvSpPr>
          <p:cNvPr id="3" name="Text Placeholder 2"/>
          <p:cNvSpPr>
            <a:spLocks noGrp="1"/>
          </p:cNvSpPr>
          <p:nvPr>
            <p:ph type="body" idx="1"/>
          </p:nvPr>
        </p:nvSpPr>
        <p:spPr/>
        <p:txBody>
          <a:bodyPr/>
          <a:lstStyle/>
          <a:p>
            <a:r>
              <a:rPr lang="en-US" dirty="0"/>
              <a:t>(Humboldt, 1836; Chomsky, 1965)</a:t>
            </a:r>
          </a:p>
        </p:txBody>
      </p:sp>
      <p:sp>
        <p:nvSpPr>
          <p:cNvPr id="4" name="Text Placeholder 3"/>
          <p:cNvSpPr>
            <a:spLocks noGrp="1"/>
          </p:cNvSpPr>
          <p:nvPr>
            <p:ph type="body" sz="quarter" idx="16"/>
          </p:nvPr>
        </p:nvSpPr>
        <p:spPr>
          <a:xfrm>
            <a:off x="7574642" y="1081456"/>
            <a:ext cx="4007758" cy="4075465"/>
          </a:xfrm>
        </p:spPr>
        <p:txBody>
          <a:bodyPr/>
          <a:lstStyle/>
          <a:p>
            <a:r>
              <a:rPr lang="en-US" b="1" i="1" dirty="0" smtClean="0"/>
              <a:t>THE GOAL</a:t>
            </a:r>
          </a:p>
          <a:p>
            <a:r>
              <a:rPr lang="en-US" b="1" i="1" dirty="0" smtClean="0"/>
              <a:t>Combinatorial Generalization</a:t>
            </a:r>
          </a:p>
          <a:p>
            <a:r>
              <a:rPr lang="en-US" sz="2800" i="1" dirty="0" smtClean="0"/>
              <a:t>“</a:t>
            </a:r>
            <a:r>
              <a:rPr lang="en-US" i="1" dirty="0" smtClean="0"/>
              <a:t>We </a:t>
            </a:r>
            <a:r>
              <a:rPr lang="en-US" i="1" dirty="0"/>
              <a:t>argue that combinatorial generalization must be a top priority for AI to achieve human-like abilities, and that structured representation and computations are key to realizing this </a:t>
            </a:r>
            <a:r>
              <a:rPr lang="en-US" i="1" dirty="0" smtClean="0"/>
              <a:t>objective.</a:t>
            </a:r>
            <a:r>
              <a:rPr lang="en-US" sz="2800" i="1" dirty="0" smtClean="0"/>
              <a:t>”</a:t>
            </a:r>
          </a:p>
        </p:txBody>
      </p:sp>
    </p:spTree>
    <p:extLst>
      <p:ext uri="{BB962C8B-B14F-4D97-AF65-F5344CB8AC3E}">
        <p14:creationId xmlns:p14="http://schemas.microsoft.com/office/powerpoint/2010/main" val="4124835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Generalization - Example</a:t>
            </a:r>
            <a:endParaRPr lang="en-US" dirty="0"/>
          </a:p>
        </p:txBody>
      </p:sp>
      <p:sp>
        <p:nvSpPr>
          <p:cNvPr id="3" name="Content Placeholder 2"/>
          <p:cNvSpPr>
            <a:spLocks noGrp="1"/>
          </p:cNvSpPr>
          <p:nvPr>
            <p:ph sz="half" idx="1"/>
          </p:nvPr>
        </p:nvSpPr>
        <p:spPr>
          <a:xfrm>
            <a:off x="810000" y="2578474"/>
            <a:ext cx="2213246" cy="3638763"/>
          </a:xfrm>
        </p:spPr>
        <p:txBody>
          <a:bodyPr>
            <a:normAutofit lnSpcReduction="10000"/>
          </a:bodyPr>
          <a:lstStyle/>
          <a:p>
            <a:r>
              <a:rPr lang="en-US" dirty="0" smtClean="0"/>
              <a:t>Relat</a:t>
            </a:r>
            <a:r>
              <a:rPr lang="en-US" dirty="0" smtClean="0">
                <a:solidFill>
                  <a:srgbClr val="FFFF00"/>
                </a:solidFill>
              </a:rPr>
              <a:t>ion</a:t>
            </a:r>
          </a:p>
          <a:p>
            <a:r>
              <a:rPr lang="en-US" dirty="0" smtClean="0"/>
              <a:t>Relat</a:t>
            </a:r>
            <a:r>
              <a:rPr lang="en-US" dirty="0" smtClean="0">
                <a:solidFill>
                  <a:srgbClr val="FFFF00"/>
                </a:solidFill>
              </a:rPr>
              <a:t>ions</a:t>
            </a:r>
          </a:p>
          <a:p>
            <a:r>
              <a:rPr lang="en-US" dirty="0" smtClean="0"/>
              <a:t>Relat</a:t>
            </a:r>
            <a:r>
              <a:rPr lang="en-US" dirty="0" smtClean="0">
                <a:solidFill>
                  <a:srgbClr val="FFFF00"/>
                </a:solidFill>
              </a:rPr>
              <a:t>ionship</a:t>
            </a:r>
          </a:p>
          <a:p>
            <a:r>
              <a:rPr lang="en-US" dirty="0" smtClean="0"/>
              <a:t>Relat</a:t>
            </a:r>
            <a:r>
              <a:rPr lang="en-US" dirty="0" smtClean="0">
                <a:solidFill>
                  <a:srgbClr val="FFFF00"/>
                </a:solidFill>
              </a:rPr>
              <a:t>ionships</a:t>
            </a:r>
          </a:p>
          <a:p>
            <a:r>
              <a:rPr lang="en-US" dirty="0" smtClean="0"/>
              <a:t>Relat</a:t>
            </a:r>
            <a:r>
              <a:rPr lang="en-US" dirty="0" smtClean="0">
                <a:solidFill>
                  <a:srgbClr val="FFFF00"/>
                </a:solidFill>
              </a:rPr>
              <a:t>e</a:t>
            </a:r>
          </a:p>
          <a:p>
            <a:r>
              <a:rPr lang="en-US" dirty="0" smtClean="0"/>
              <a:t>Relat</a:t>
            </a:r>
            <a:r>
              <a:rPr lang="en-US" dirty="0" smtClean="0">
                <a:solidFill>
                  <a:srgbClr val="FFFF00"/>
                </a:solidFill>
              </a:rPr>
              <a:t>ed</a:t>
            </a:r>
          </a:p>
          <a:p>
            <a:r>
              <a:rPr lang="en-US" dirty="0" smtClean="0"/>
              <a:t>Relat</a:t>
            </a:r>
            <a:r>
              <a:rPr lang="en-US" dirty="0" smtClean="0">
                <a:solidFill>
                  <a:srgbClr val="FFFF00"/>
                </a:solidFill>
              </a:rPr>
              <a:t>ive</a:t>
            </a:r>
          </a:p>
          <a:p>
            <a:r>
              <a:rPr lang="en-US" dirty="0" smtClean="0"/>
              <a:t>Relat</a:t>
            </a:r>
            <a:r>
              <a:rPr lang="en-US" dirty="0" smtClean="0">
                <a:solidFill>
                  <a:srgbClr val="FFFF00"/>
                </a:solidFill>
              </a:rPr>
              <a:t>ives</a:t>
            </a:r>
          </a:p>
          <a:p>
            <a:r>
              <a:rPr lang="en-US" dirty="0" smtClean="0"/>
              <a:t>Relat</a:t>
            </a:r>
            <a:r>
              <a:rPr lang="en-US" dirty="0" smtClean="0">
                <a:solidFill>
                  <a:srgbClr val="FFFF00"/>
                </a:solidFill>
              </a:rPr>
              <a:t>ively</a:t>
            </a:r>
          </a:p>
          <a:p>
            <a:endParaRPr lang="en-US" dirty="0"/>
          </a:p>
        </p:txBody>
      </p:sp>
      <p:pic>
        <p:nvPicPr>
          <p:cNvPr id="8" name="Content Placeholder 7"/>
          <p:cNvPicPr>
            <a:picLocks noGrp="1" noChangeAspect="1"/>
          </p:cNvPicPr>
          <p:nvPr>
            <p:ph sz="half" idx="2"/>
          </p:nvPr>
        </p:nvPicPr>
        <p:blipFill>
          <a:blip r:embed="rId2"/>
          <a:stretch>
            <a:fillRect/>
          </a:stretch>
        </p:blipFill>
        <p:spPr>
          <a:xfrm>
            <a:off x="6455716" y="2222287"/>
            <a:ext cx="5319189" cy="4351138"/>
          </a:xfrm>
          <a:prstGeom prst="rect">
            <a:avLst/>
          </a:prstGeom>
        </p:spPr>
      </p:pic>
      <p:sp>
        <p:nvSpPr>
          <p:cNvPr id="12" name="Content Placeholder 2"/>
          <p:cNvSpPr txBox="1">
            <a:spLocks/>
          </p:cNvSpPr>
          <p:nvPr/>
        </p:nvSpPr>
        <p:spPr>
          <a:xfrm>
            <a:off x="3589087" y="2655425"/>
            <a:ext cx="2330450" cy="363931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smtClean="0"/>
          </a:p>
          <a:p>
            <a:r>
              <a:rPr lang="en-US" dirty="0" smtClean="0"/>
              <a:t>Connect</a:t>
            </a:r>
            <a:r>
              <a:rPr lang="en-US" dirty="0" smtClean="0">
                <a:solidFill>
                  <a:srgbClr val="FFFF00"/>
                </a:solidFill>
              </a:rPr>
              <a:t>ion</a:t>
            </a:r>
          </a:p>
          <a:p>
            <a:r>
              <a:rPr lang="en-US" dirty="0" smtClean="0"/>
              <a:t>Connect</a:t>
            </a:r>
            <a:r>
              <a:rPr lang="en-US" dirty="0" smtClean="0">
                <a:solidFill>
                  <a:srgbClr val="FFFF00"/>
                </a:solidFill>
              </a:rPr>
              <a:t>ions</a:t>
            </a:r>
          </a:p>
          <a:p>
            <a:r>
              <a:rPr lang="en-US" dirty="0" smtClean="0"/>
              <a:t>Connect</a:t>
            </a:r>
            <a:r>
              <a:rPr lang="en-US" dirty="0" smtClean="0">
                <a:solidFill>
                  <a:srgbClr val="FFFF00"/>
                </a:solidFill>
              </a:rPr>
              <a:t>ed</a:t>
            </a:r>
          </a:p>
          <a:p>
            <a:r>
              <a:rPr lang="en-US" dirty="0" smtClean="0"/>
              <a:t>Connect</a:t>
            </a:r>
            <a:r>
              <a:rPr lang="en-US" dirty="0" smtClean="0">
                <a:solidFill>
                  <a:srgbClr val="FFFF00"/>
                </a:solidFill>
              </a:rPr>
              <a:t>edness</a:t>
            </a:r>
          </a:p>
          <a:p>
            <a:r>
              <a:rPr lang="en-US" dirty="0" smtClean="0"/>
              <a:t>Connect</a:t>
            </a:r>
            <a:r>
              <a:rPr lang="en-US" dirty="0" smtClean="0">
                <a:solidFill>
                  <a:srgbClr val="FFFF00"/>
                </a:solidFill>
              </a:rPr>
              <a:t>ive</a:t>
            </a:r>
          </a:p>
          <a:p>
            <a:r>
              <a:rPr lang="en-US" dirty="0" smtClean="0"/>
              <a:t>Connect</a:t>
            </a:r>
            <a:r>
              <a:rPr lang="en-US" dirty="0" smtClean="0">
                <a:solidFill>
                  <a:srgbClr val="FFFF00"/>
                </a:solidFill>
              </a:rPr>
              <a:t>ivity</a:t>
            </a:r>
          </a:p>
          <a:p>
            <a:endParaRPr lang="en-US" dirty="0" smtClean="0">
              <a:solidFill>
                <a:srgbClr val="FFFF00"/>
              </a:solidFill>
            </a:endParaRPr>
          </a:p>
          <a:p>
            <a:endParaRPr lang="en-US" dirty="0" smtClean="0">
              <a:solidFill>
                <a:srgbClr val="FFFF00"/>
              </a:solidFill>
            </a:endParaRPr>
          </a:p>
          <a:p>
            <a:endParaRPr lang="en-US" dirty="0"/>
          </a:p>
        </p:txBody>
      </p:sp>
    </p:spTree>
    <p:extLst>
      <p:ext uri="{BB962C8B-B14F-4D97-AF65-F5344CB8AC3E}">
        <p14:creationId xmlns:p14="http://schemas.microsoft.com/office/powerpoint/2010/main" val="3221791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b="0" i="1" dirty="0"/>
              <a:t>… the world is compositional, or at least, we understand it in compositional terms. When learning, we either fit new knowledge into our existing structured representations, or adjust the structure itself to better accommodate (and make use of ) the new and the old.</a:t>
            </a:r>
            <a:endParaRPr lang="en-US" sz="2200" b="0" dirty="0"/>
          </a:p>
        </p:txBody>
      </p:sp>
      <p:sp>
        <p:nvSpPr>
          <p:cNvPr id="3" name="Text Placeholder 2"/>
          <p:cNvSpPr>
            <a:spLocks noGrp="1"/>
          </p:cNvSpPr>
          <p:nvPr>
            <p:ph type="body" idx="1"/>
          </p:nvPr>
        </p:nvSpPr>
        <p:spPr/>
        <p:txBody>
          <a:bodyPr/>
          <a:lstStyle/>
          <a:p>
            <a:r>
              <a:rPr lang="en-US" dirty="0"/>
              <a:t>(Humboldt, 1836; Chomsky, 1965)</a:t>
            </a:r>
          </a:p>
        </p:txBody>
      </p:sp>
      <p:sp>
        <p:nvSpPr>
          <p:cNvPr id="4" name="Text Placeholder 3"/>
          <p:cNvSpPr>
            <a:spLocks noGrp="1"/>
          </p:cNvSpPr>
          <p:nvPr>
            <p:ph type="body" sz="quarter" idx="16"/>
          </p:nvPr>
        </p:nvSpPr>
        <p:spPr/>
        <p:txBody>
          <a:bodyPr/>
          <a:lstStyle/>
          <a:p>
            <a:r>
              <a:rPr lang="en-US" b="1" i="1" dirty="0"/>
              <a:t>Relational Reasoning</a:t>
            </a:r>
          </a:p>
          <a:p>
            <a:r>
              <a:rPr lang="en-US" i="1" dirty="0"/>
              <a:t>Involves manipulating </a:t>
            </a:r>
            <a:r>
              <a:rPr lang="en-US" b="1" dirty="0"/>
              <a:t>structured representations</a:t>
            </a:r>
            <a:r>
              <a:rPr lang="en-US" i="1" dirty="0"/>
              <a:t> of </a:t>
            </a:r>
            <a:r>
              <a:rPr lang="en-US" b="1" u="sng" dirty="0"/>
              <a:t>entities</a:t>
            </a:r>
            <a:r>
              <a:rPr lang="en-US" i="1" dirty="0"/>
              <a:t> and </a:t>
            </a:r>
            <a:r>
              <a:rPr lang="en-US" b="1" u="sng" dirty="0"/>
              <a:t>relations</a:t>
            </a:r>
            <a:r>
              <a:rPr lang="en-US" i="1" dirty="0"/>
              <a:t>, using </a:t>
            </a:r>
            <a:r>
              <a:rPr lang="en-US" b="1" u="sng" dirty="0"/>
              <a:t>rules</a:t>
            </a:r>
            <a:r>
              <a:rPr lang="en-US" i="1" dirty="0"/>
              <a:t> for how they can be composed.</a:t>
            </a:r>
          </a:p>
          <a:p>
            <a:r>
              <a:rPr lang="en-US" b="1" i="1" dirty="0" smtClean="0"/>
              <a:t>Structure</a:t>
            </a:r>
          </a:p>
          <a:p>
            <a:r>
              <a:rPr lang="en-US" dirty="0"/>
              <a:t>P</a:t>
            </a:r>
            <a:r>
              <a:rPr lang="en-US" dirty="0" smtClean="0"/>
              <a:t>roduct </a:t>
            </a:r>
            <a:r>
              <a:rPr lang="en-US" dirty="0"/>
              <a:t>of composing a set of known building blocks</a:t>
            </a:r>
            <a:r>
              <a:rPr lang="en-US" dirty="0" smtClean="0"/>
              <a:t>.</a:t>
            </a:r>
            <a:endParaRPr lang="en-US" i="1" dirty="0"/>
          </a:p>
          <a:p>
            <a:endParaRPr lang="en-US" b="1" i="1" dirty="0" smtClean="0"/>
          </a:p>
          <a:p>
            <a:endParaRPr lang="en-US" b="1" i="1" dirty="0" smtClean="0"/>
          </a:p>
        </p:txBody>
      </p:sp>
    </p:spTree>
    <p:extLst>
      <p:ext uri="{BB962C8B-B14F-4D97-AF65-F5344CB8AC3E}">
        <p14:creationId xmlns:p14="http://schemas.microsoft.com/office/powerpoint/2010/main" val="87400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Reasoning</a:t>
            </a:r>
            <a:endParaRPr lang="en-US" dirty="0"/>
          </a:p>
        </p:txBody>
      </p:sp>
      <p:pic>
        <p:nvPicPr>
          <p:cNvPr id="16" name="Content Placeholder 15"/>
          <p:cNvPicPr>
            <a:picLocks noGrp="1" noChangeAspect="1"/>
          </p:cNvPicPr>
          <p:nvPr>
            <p:ph sz="half" idx="2"/>
          </p:nvPr>
        </p:nvPicPr>
        <p:blipFill>
          <a:blip r:embed="rId2"/>
          <a:stretch>
            <a:fillRect/>
          </a:stretch>
        </p:blipFill>
        <p:spPr>
          <a:xfrm>
            <a:off x="6308664" y="2725963"/>
            <a:ext cx="4953122" cy="3638550"/>
          </a:xfrm>
          <a:prstGeom prst="rect">
            <a:avLst/>
          </a:prstGeom>
        </p:spPr>
      </p:pic>
      <p:graphicFrame>
        <p:nvGraphicFramePr>
          <p:cNvPr id="17" name="Content Placeholder 12"/>
          <p:cNvGraphicFramePr>
            <a:graphicFrameLocks/>
          </p:cNvGraphicFramePr>
          <p:nvPr>
            <p:extLst>
              <p:ext uri="{D42A27DB-BD31-4B8C-83A1-F6EECF244321}">
                <p14:modId xmlns:p14="http://schemas.microsoft.com/office/powerpoint/2010/main" val="2058529594"/>
              </p:ext>
            </p:extLst>
          </p:nvPr>
        </p:nvGraphicFramePr>
        <p:xfrm>
          <a:off x="569370" y="2725963"/>
          <a:ext cx="5184776" cy="2834640"/>
        </p:xfrm>
        <a:graphic>
          <a:graphicData uri="http://schemas.openxmlformats.org/drawingml/2006/table">
            <a:tbl>
              <a:tblPr firstRow="1" bandRow="1">
                <a:tableStyleId>{5C22544A-7EE6-4342-B048-85BDC9FD1C3A}</a:tableStyleId>
              </a:tblPr>
              <a:tblGrid>
                <a:gridCol w="1442787">
                  <a:extLst>
                    <a:ext uri="{9D8B030D-6E8A-4147-A177-3AD203B41FA5}">
                      <a16:colId xmlns:a16="http://schemas.microsoft.com/office/drawing/2014/main" val="3494359866"/>
                    </a:ext>
                  </a:extLst>
                </a:gridCol>
                <a:gridCol w="3741989">
                  <a:extLst>
                    <a:ext uri="{9D8B030D-6E8A-4147-A177-3AD203B41FA5}">
                      <a16:colId xmlns:a16="http://schemas.microsoft.com/office/drawing/2014/main" val="3831686"/>
                    </a:ext>
                  </a:extLst>
                </a:gridCol>
              </a:tblGrid>
              <a:tr h="370840">
                <a:tc>
                  <a:txBody>
                    <a:bodyPr/>
                    <a:lstStyle/>
                    <a:p>
                      <a:r>
                        <a:rPr lang="en-US" dirty="0" smtClean="0"/>
                        <a:t>Building</a:t>
                      </a:r>
                      <a:r>
                        <a:rPr lang="en-US" baseline="0" dirty="0" smtClean="0"/>
                        <a:t> Blocks</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302597534"/>
                  </a:ext>
                </a:extLst>
              </a:tr>
              <a:tr h="370840">
                <a:tc>
                  <a:txBody>
                    <a:bodyPr/>
                    <a:lstStyle/>
                    <a:p>
                      <a:r>
                        <a:rPr lang="en-US" b="1" dirty="0" smtClean="0"/>
                        <a:t>ENTITY</a:t>
                      </a:r>
                      <a:endParaRPr lang="en-US" b="1" dirty="0"/>
                    </a:p>
                  </a:txBody>
                  <a:tcPr/>
                </a:tc>
                <a:tc>
                  <a:txBody>
                    <a:bodyPr/>
                    <a:lstStyle/>
                    <a:p>
                      <a:r>
                        <a:rPr lang="en-US" sz="1800" kern="1200" dirty="0" smtClean="0">
                          <a:solidFill>
                            <a:schemeClr val="dk1"/>
                          </a:solidFill>
                          <a:effectLst/>
                          <a:latin typeface="+mn-lt"/>
                          <a:ea typeface="+mn-ea"/>
                          <a:cs typeface="+mn-cs"/>
                        </a:rPr>
                        <a:t>An entity is an </a:t>
                      </a:r>
                      <a:r>
                        <a:rPr lang="en-US" sz="1800" b="1" u="sng" kern="1200" dirty="0" smtClean="0">
                          <a:solidFill>
                            <a:schemeClr val="dk1"/>
                          </a:solidFill>
                          <a:effectLst/>
                          <a:latin typeface="+mn-lt"/>
                          <a:ea typeface="+mn-ea"/>
                          <a:cs typeface="+mn-cs"/>
                        </a:rPr>
                        <a:t>element with attributes</a:t>
                      </a:r>
                      <a:r>
                        <a:rPr lang="en-US" sz="180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517607623"/>
                  </a:ext>
                </a:extLst>
              </a:tr>
              <a:tr h="370840">
                <a:tc>
                  <a:txBody>
                    <a:bodyPr/>
                    <a:lstStyle/>
                    <a:p>
                      <a:r>
                        <a:rPr lang="en-US" b="1" dirty="0" smtClean="0"/>
                        <a:t>RELATION</a:t>
                      </a:r>
                      <a:endParaRPr lang="en-US" b="1" dirty="0"/>
                    </a:p>
                  </a:txBody>
                  <a:tcPr/>
                </a:tc>
                <a:tc>
                  <a:txBody>
                    <a:bodyPr/>
                    <a:lstStyle/>
                    <a:p>
                      <a:r>
                        <a:rPr lang="en-US" sz="1800" kern="1200" dirty="0" smtClean="0">
                          <a:solidFill>
                            <a:schemeClr val="dk1"/>
                          </a:solidFill>
                          <a:effectLst/>
                          <a:latin typeface="+mn-lt"/>
                          <a:ea typeface="+mn-ea"/>
                          <a:cs typeface="+mn-cs"/>
                        </a:rPr>
                        <a:t>A relation is a </a:t>
                      </a:r>
                      <a:r>
                        <a:rPr lang="en-US" sz="1800" b="1" u="sng" kern="1200" dirty="0" smtClean="0">
                          <a:solidFill>
                            <a:schemeClr val="dk1"/>
                          </a:solidFill>
                          <a:effectLst/>
                          <a:latin typeface="+mn-lt"/>
                          <a:ea typeface="+mn-ea"/>
                          <a:cs typeface="+mn-cs"/>
                        </a:rPr>
                        <a:t>property between entities</a:t>
                      </a:r>
                      <a:r>
                        <a:rPr lang="en-US" sz="1800" kern="1200" dirty="0" smtClean="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881530584"/>
                  </a:ext>
                </a:extLst>
              </a:tr>
              <a:tr h="370840">
                <a:tc>
                  <a:txBody>
                    <a:bodyPr/>
                    <a:lstStyle/>
                    <a:p>
                      <a:r>
                        <a:rPr lang="en-US" b="1" dirty="0" smtClean="0"/>
                        <a:t>RULE</a:t>
                      </a:r>
                      <a:endParaRPr lang="en-US" b="1" dirty="0"/>
                    </a:p>
                  </a:txBody>
                  <a:tcPr/>
                </a:tc>
                <a:tc>
                  <a:txBody>
                    <a:bodyPr/>
                    <a:lstStyle/>
                    <a:p>
                      <a:r>
                        <a:rPr lang="en-US" dirty="0" smtClean="0"/>
                        <a:t>A rule is a function that maps </a:t>
                      </a:r>
                      <a:r>
                        <a:rPr lang="en-US" b="1" dirty="0" smtClean="0"/>
                        <a:t>entities</a:t>
                      </a:r>
                      <a:r>
                        <a:rPr lang="en-US" dirty="0" smtClean="0"/>
                        <a:t> and </a:t>
                      </a:r>
                      <a:r>
                        <a:rPr lang="en-US" b="1" dirty="0" smtClean="0"/>
                        <a:t>relations</a:t>
                      </a:r>
                      <a:r>
                        <a:rPr lang="en-US" dirty="0" smtClean="0"/>
                        <a:t> to other </a:t>
                      </a:r>
                      <a:r>
                        <a:rPr lang="en-US" b="1" dirty="0" smtClean="0"/>
                        <a:t>entities</a:t>
                      </a:r>
                      <a:r>
                        <a:rPr lang="en-US" dirty="0" smtClean="0"/>
                        <a:t> and </a:t>
                      </a:r>
                      <a:r>
                        <a:rPr lang="en-US" b="1" dirty="0" smtClean="0"/>
                        <a:t>relations</a:t>
                      </a:r>
                      <a:r>
                        <a:rPr lang="en-US" dirty="0" smtClean="0"/>
                        <a:t>.</a:t>
                      </a:r>
                      <a:endParaRPr lang="en-US" dirty="0"/>
                    </a:p>
                  </a:txBody>
                  <a:tcPr/>
                </a:tc>
                <a:extLst>
                  <a:ext uri="{0D108BD9-81ED-4DB2-BD59-A6C34878D82A}">
                    <a16:rowId xmlns:a16="http://schemas.microsoft.com/office/drawing/2014/main" val="1583654350"/>
                  </a:ext>
                </a:extLst>
              </a:tr>
            </a:tbl>
          </a:graphicData>
        </a:graphic>
      </p:graphicFrame>
      <p:sp>
        <p:nvSpPr>
          <p:cNvPr id="20" name="TextBox 19"/>
          <p:cNvSpPr txBox="1"/>
          <p:nvPr/>
        </p:nvSpPr>
        <p:spPr>
          <a:xfrm>
            <a:off x="6308664" y="2288856"/>
            <a:ext cx="5280212" cy="369332"/>
          </a:xfrm>
          <a:prstGeom prst="rect">
            <a:avLst/>
          </a:prstGeom>
          <a:noFill/>
        </p:spPr>
        <p:txBody>
          <a:bodyPr wrap="square" rtlCol="0">
            <a:spAutoFit/>
          </a:bodyPr>
          <a:lstStyle/>
          <a:p>
            <a:r>
              <a:rPr lang="en-US" dirty="0" smtClean="0"/>
              <a:t>Figure - Different Graph Representations</a:t>
            </a:r>
            <a:endParaRPr lang="en-US" dirty="0"/>
          </a:p>
        </p:txBody>
      </p:sp>
      <p:sp>
        <p:nvSpPr>
          <p:cNvPr id="21" name="TextBox 20"/>
          <p:cNvSpPr txBox="1"/>
          <p:nvPr/>
        </p:nvSpPr>
        <p:spPr>
          <a:xfrm>
            <a:off x="473934" y="2288856"/>
            <a:ext cx="5594100" cy="369332"/>
          </a:xfrm>
          <a:prstGeom prst="rect">
            <a:avLst/>
          </a:prstGeom>
          <a:noFill/>
        </p:spPr>
        <p:txBody>
          <a:bodyPr wrap="square" rtlCol="0">
            <a:spAutoFit/>
          </a:bodyPr>
          <a:lstStyle/>
          <a:p>
            <a:r>
              <a:rPr lang="en-US" dirty="0" smtClean="0"/>
              <a:t>Table – Building Blocks of Relational Reasoning</a:t>
            </a:r>
            <a:endParaRPr lang="en-US" dirty="0"/>
          </a:p>
        </p:txBody>
      </p:sp>
    </p:spTree>
    <p:extLst>
      <p:ext uri="{BB962C8B-B14F-4D97-AF65-F5344CB8AC3E}">
        <p14:creationId xmlns:p14="http://schemas.microsoft.com/office/powerpoint/2010/main" val="3041111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How can one use relational reasoning for the goal of combinatorial generalization?</a:t>
            </a:r>
            <a:endParaRPr lang="en-US" sz="3600" b="0" dirty="0"/>
          </a:p>
        </p:txBody>
      </p:sp>
      <p:sp>
        <p:nvSpPr>
          <p:cNvPr id="4" name="Text Placeholder 3"/>
          <p:cNvSpPr>
            <a:spLocks noGrp="1"/>
          </p:cNvSpPr>
          <p:nvPr>
            <p:ph type="body" sz="quarter" idx="16"/>
          </p:nvPr>
        </p:nvSpPr>
        <p:spPr>
          <a:xfrm>
            <a:off x="7574642" y="1081456"/>
            <a:ext cx="4007758" cy="4075465"/>
          </a:xfrm>
        </p:spPr>
        <p:txBody>
          <a:bodyPr/>
          <a:lstStyle/>
          <a:p>
            <a:r>
              <a:rPr lang="en-US" b="1" i="1" dirty="0" smtClean="0"/>
              <a:t>THE GOAL</a:t>
            </a:r>
          </a:p>
          <a:p>
            <a:r>
              <a:rPr lang="en-US" b="1" i="1" dirty="0" smtClean="0"/>
              <a:t>Combinatorial Generalization</a:t>
            </a:r>
          </a:p>
          <a:p>
            <a:r>
              <a:rPr lang="en-US" sz="2800" i="1" dirty="0" smtClean="0"/>
              <a:t>“</a:t>
            </a:r>
            <a:r>
              <a:rPr lang="en-US" i="1" dirty="0" smtClean="0"/>
              <a:t>We </a:t>
            </a:r>
            <a:r>
              <a:rPr lang="en-US" i="1" dirty="0"/>
              <a:t>argue that combinatorial generalization must be a top priority for AI to achieve human-like abilities, and that structured representation and computations are key to realizing this </a:t>
            </a:r>
            <a:r>
              <a:rPr lang="en-US" i="1" dirty="0" smtClean="0"/>
              <a:t>objective.</a:t>
            </a:r>
            <a:r>
              <a:rPr lang="en-US" sz="2800" i="1" dirty="0" smtClean="0"/>
              <a:t>”</a:t>
            </a:r>
          </a:p>
        </p:txBody>
      </p:sp>
    </p:spTree>
    <p:extLst>
      <p:ext uri="{BB962C8B-B14F-4D97-AF65-F5344CB8AC3E}">
        <p14:creationId xmlns:p14="http://schemas.microsoft.com/office/powerpoint/2010/main" val="2307293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753</TotalTime>
  <Words>634</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2</vt:lpstr>
      <vt:lpstr>Quotable</vt:lpstr>
      <vt:lpstr>Relational inductive biases, deep learning, and graph networks </vt:lpstr>
      <vt:lpstr>Game</vt:lpstr>
      <vt:lpstr>Challenge</vt:lpstr>
      <vt:lpstr>Paper</vt:lpstr>
      <vt:lpstr>A key signature of human intelligence is the ability to make “infinite use of finite means”</vt:lpstr>
      <vt:lpstr>Combinatorial Generalization - Example</vt:lpstr>
      <vt:lpstr>… the world is compositional, or at least, we understand it in compositional terms. When learning, we either fit new knowledge into our existing structured representations, or adjust the structure itself to better accommodate (and make use of ) the new and the old.</vt:lpstr>
      <vt:lpstr>Relational Reasoning</vt:lpstr>
      <vt:lpstr>How can one use relational reasoning for the goal of combinatorial generalization?</vt:lpstr>
      <vt:lpstr>Inductive Biases - Overview</vt:lpstr>
      <vt:lpstr>Inductive Biases – Deep Learning </vt:lpstr>
      <vt:lpstr>Graph Networks - Overview</vt:lpstr>
      <vt:lpstr>This is nice, but what about the algorithm? </vt:lpstr>
      <vt:lpstr>Graph Network - Algorithm</vt:lpstr>
      <vt:lpstr>Okay… But does it work?! </vt:lpstr>
      <vt:lpstr>Experiment - Overview</vt:lpstr>
      <vt:lpstr>Experiment - Results</vt:lpstr>
      <vt:lpstr>Experiment - Results</vt:lpstr>
      <vt:lpstr>Strengths and Limitations</vt:lpstr>
      <vt:lpstr>Conclusion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inductive biases, deep learning, and graph networks</dc:title>
  <dc:creator>Paul Girdler</dc:creator>
  <cp:lastModifiedBy>Paul Girdler</cp:lastModifiedBy>
  <cp:revision>38</cp:revision>
  <dcterms:created xsi:type="dcterms:W3CDTF">2018-12-04T13:35:35Z</dcterms:created>
  <dcterms:modified xsi:type="dcterms:W3CDTF">2018-12-05T02:08:40Z</dcterms:modified>
</cp:coreProperties>
</file>