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2" r:id="rId7"/>
    <p:sldId id="261"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46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EAA2FCAC-B0FC-4561-97A2-3A4896B6BEB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EAA2FCAC-B0FC-4561-97A2-3A4896B6BEB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endParaRPr lang="en-US" smtClean="0"/>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EAA2FCAC-B0FC-4561-97A2-3A4896B6BEB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EAA2FCAC-B0FC-4561-97A2-3A4896B6BEB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AA2FCAC-B0FC-4561-97A2-3A4896B6BEB0}" type="datetimeFigureOut">
              <a:rPr lang="en-US" smtClean="0"/>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AA2FCAC-B0FC-4561-97A2-3A4896B6BEB0}" type="datetimeFigureOut">
              <a:rPr lang="en-US" smtClean="0"/>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3"/>
          <p:cNvSpPr>
            <a:spLocks noGrp="1"/>
          </p:cNvSpPr>
          <p:nvPr>
            <p:ph type="dt" sz="half" idx="10"/>
          </p:nvPr>
        </p:nvSpPr>
        <p:spPr/>
        <p:txBody>
          <a:bodyPr/>
          <a:lstStyle/>
          <a:p>
            <a:fld id="{EAA2FCAC-B0FC-4561-97A2-3A4896B6BEB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EAA2FCAC-B0FC-4561-97A2-3A4896B6BEB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EAA2FCAC-B0FC-4561-97A2-3A4896B6BEB0}" type="datetimeFigureOut">
              <a:rPr lang="en-US" smtClean="0"/>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26A9D6A-B6B6-4CCE-85BE-43DD322E564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AA2FCAC-B0FC-4561-97A2-3A4896B6BEB0}" type="datetimeFigureOut">
              <a:rPr lang="en-US" smtClean="0"/>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26A9D6A-B6B6-4CCE-85BE-43DD322E564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7" name="Date Placeholder 4"/>
          <p:cNvSpPr>
            <a:spLocks noGrp="1"/>
          </p:cNvSpPr>
          <p:nvPr>
            <p:ph type="dt" sz="half" idx="10"/>
          </p:nvPr>
        </p:nvSpPr>
        <p:spPr/>
        <p:txBody>
          <a:bodyPr/>
          <a:lstStyle/>
          <a:p>
            <a:fld id="{EAA2FCAC-B0FC-4561-97A2-3A4896B6BEB0}" type="datetimeFigureOut">
              <a:rPr lang="en-US" smtClean="0"/>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26A9D6A-B6B6-4CCE-85BE-43DD322E564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EAA2FCAC-B0FC-4561-97A2-3A4896B6BEB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AA2FCAC-B0FC-4561-97A2-3A4896B6BEB0}" type="datetimeFigureOut">
              <a:rPr lang="en-US" smtClean="0"/>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26A9D6A-B6B6-4CCE-85BE-43DD322E564C}"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1" dirty="0"/>
              <a:t>A Recommender System for </a:t>
            </a:r>
            <a:r>
              <a:rPr lang="en-US" sz="4800" b="1" dirty="0" smtClean="0"/>
              <a:t>Groceries Contractor</a:t>
            </a:r>
            <a:endParaRPr lang="en-US" sz="4800" dirty="0"/>
          </a:p>
        </p:txBody>
      </p:sp>
      <p:sp>
        <p:nvSpPr>
          <p:cNvPr id="3" name="Subtitle 2"/>
          <p:cNvSpPr>
            <a:spLocks noGrp="1"/>
          </p:cNvSpPr>
          <p:nvPr>
            <p:ph type="subTitle" idx="1"/>
          </p:nvPr>
        </p:nvSpPr>
        <p:spPr/>
        <p:txBody>
          <a:bodyPr>
            <a:normAutofit/>
          </a:bodyPr>
          <a:lstStyle/>
          <a:p>
            <a:r>
              <a:rPr lang="en-US" dirty="0"/>
              <a:t>Applied Data Science </a:t>
            </a:r>
            <a:r>
              <a:rPr lang="en-US" dirty="0" smtClean="0"/>
              <a:t>Capstone</a:t>
            </a:r>
            <a:endParaRPr lang="en-US" dirty="0" smtClean="0"/>
          </a:p>
          <a:p>
            <a:r>
              <a:rPr lang="en-IN" altLang="en-US" b="1" dirty="0" smtClean="0"/>
              <a:t>Pawan sadhwani</a:t>
            </a:r>
            <a:endParaRPr lang="en-IN" altLang="en-US" b="1"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3" y="1532685"/>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a:t>
            </a:r>
            <a:r>
              <a:rPr lang="en-US" b="1" dirty="0" smtClean="0"/>
              <a:t>Scarborough</a:t>
            </a:r>
            <a:endParaRPr lang="en-US" b="1" dirty="0" smtClean="0"/>
          </a:p>
          <a:p>
            <a:pPr marL="0" indent="0">
              <a:buNone/>
            </a:pPr>
            <a:endParaRPr lang="en-US" b="1" dirty="0"/>
          </a:p>
        </p:txBody>
      </p:sp>
      <p:pic>
        <p:nvPicPr>
          <p:cNvPr id="5" name="Picture 4"/>
          <p:cNvPicPr>
            <a:picLocks noChangeAspect="1"/>
          </p:cNvPicPr>
          <p:nvPr/>
        </p:nvPicPr>
        <p:blipFill>
          <a:blip r:embed="rId1"/>
          <a:stretch>
            <a:fillRect/>
          </a:stretch>
        </p:blipFill>
        <p:spPr>
          <a:xfrm>
            <a:off x="710905" y="2458890"/>
            <a:ext cx="10767013" cy="329074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stretch>
            <a:fillRect/>
          </a:stretch>
        </p:blipFill>
        <p:spPr>
          <a:xfrm>
            <a:off x="501125" y="585788"/>
            <a:ext cx="11218633" cy="6149382"/>
          </a:xfrm>
          <a:prstGeom prst="rect">
            <a:avLst/>
          </a:prstGeom>
        </p:spPr>
      </p:pic>
      <p:sp>
        <p:nvSpPr>
          <p:cNvPr id="8" name="Rectangle 7"/>
          <p:cNvSpPr/>
          <p:nvPr/>
        </p:nvSpPr>
        <p:spPr>
          <a:xfrm>
            <a:off x="1226818" y="120922"/>
            <a:ext cx="9767248" cy="369332"/>
          </a:xfrm>
          <a:prstGeom prst="rect">
            <a:avLst/>
          </a:prstGeom>
        </p:spPr>
        <p:txBody>
          <a:bodyPr wrap="square">
            <a:spAutoFit/>
          </a:bodyPr>
          <a:lstStyle/>
          <a:p>
            <a:r>
              <a:rPr lang="en-US" b="1" dirty="0"/>
              <a:t>Now, the dataset is fully ready to be used for machine learning (and statistical analysis) purposes.</a:t>
            </a:r>
            <a:endParaRPr lang="en-US"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4: Applying one of Machine Learning Techniques (K-Means Clustering)</a:t>
            </a:r>
            <a:endParaRPr lang="en-US" b="1" dirty="0"/>
          </a:p>
          <a:p>
            <a:pPr marL="0" indent="0">
              <a:buNone/>
            </a:pPr>
            <a:endParaRPr lang="en-US" b="1" dirty="0"/>
          </a:p>
        </p:txBody>
      </p:sp>
      <p:pic>
        <p:nvPicPr>
          <p:cNvPr id="4" name="Picture 3"/>
          <p:cNvPicPr>
            <a:picLocks noChangeAspect="1"/>
          </p:cNvPicPr>
          <p:nvPr/>
        </p:nvPicPr>
        <p:blipFill>
          <a:blip r:embed="rId1"/>
          <a:stretch>
            <a:fillRect/>
          </a:stretch>
        </p:blipFill>
        <p:spPr>
          <a:xfrm>
            <a:off x="1529649" y="1892670"/>
            <a:ext cx="9129526" cy="1935528"/>
          </a:xfrm>
          <a:prstGeom prst="rect">
            <a:avLst/>
          </a:prstGeom>
        </p:spPr>
      </p:pic>
      <p:pic>
        <p:nvPicPr>
          <p:cNvPr id="6" name="Picture 5"/>
          <p:cNvPicPr>
            <a:picLocks noChangeAspect="1"/>
          </p:cNvPicPr>
          <p:nvPr/>
        </p:nvPicPr>
        <p:blipFill>
          <a:blip r:embed="rId2"/>
          <a:stretch>
            <a:fillRect/>
          </a:stretch>
        </p:blipFill>
        <p:spPr>
          <a:xfrm>
            <a:off x="682907" y="4205784"/>
            <a:ext cx="10802511" cy="196300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60627"/>
            <a:ext cx="9905998" cy="637076"/>
          </a:xfrm>
        </p:spPr>
        <p:txBody>
          <a:bodyPr>
            <a:normAutofit fontScale="90000"/>
          </a:bodyPr>
          <a:lstStyle/>
          <a:p>
            <a:r>
              <a:rPr lang="en-US" b="1" dirty="0"/>
              <a:t>Decision Making and Reporting Results</a:t>
            </a:r>
            <a:endParaRPr lang="en-US" b="1" dirty="0"/>
          </a:p>
        </p:txBody>
      </p:sp>
      <p:sp>
        <p:nvSpPr>
          <p:cNvPr id="3" name="Content Placeholder 2"/>
          <p:cNvSpPr>
            <a:spLocks noGrp="1"/>
          </p:cNvSpPr>
          <p:nvPr>
            <p:ph idx="1"/>
          </p:nvPr>
        </p:nvSpPr>
        <p:spPr>
          <a:xfrm>
            <a:off x="1141414" y="2419376"/>
            <a:ext cx="10274732" cy="4535607"/>
          </a:xfrm>
        </p:spPr>
        <p:txBody>
          <a:bodyPr>
            <a:normAutofit/>
          </a:bodyPr>
          <a:lstStyle/>
          <a:p>
            <a:pPr marL="0" indent="0">
              <a:buNone/>
            </a:pPr>
            <a:r>
              <a:rPr lang="en-US" b="1" dirty="0"/>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endParaRPr lang="en-US" b="1" dirty="0"/>
          </a:p>
          <a:p>
            <a:pPr marL="0" indent="0">
              <a:buNone/>
            </a:pPr>
            <a:endParaRPr lang="en-US"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endParaRPr lang="en-US" b="1" dirty="0"/>
          </a:p>
        </p:txBody>
      </p:sp>
      <p:pic>
        <p:nvPicPr>
          <p:cNvPr id="4" name="Content Placeholder 3"/>
          <p:cNvPicPr>
            <a:picLocks noGrp="1" noChangeAspect="1"/>
          </p:cNvPicPr>
          <p:nvPr>
            <p:ph idx="1"/>
          </p:nvPr>
        </p:nvPicPr>
        <p:blipFill>
          <a:blip r:embed="rId1"/>
          <a:stretch>
            <a:fillRect/>
          </a:stretch>
        </p:blipFill>
        <p:spPr>
          <a:xfrm>
            <a:off x="1141412" y="1637731"/>
            <a:ext cx="9789823" cy="413527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endParaRPr lang="en-US" b="1" dirty="0"/>
          </a:p>
        </p:txBody>
      </p:sp>
      <p:pic>
        <p:nvPicPr>
          <p:cNvPr id="5" name="Content Placeholder 4"/>
          <p:cNvPicPr>
            <a:picLocks noGrp="1" noChangeAspect="1"/>
          </p:cNvPicPr>
          <p:nvPr>
            <p:ph idx="1"/>
          </p:nvPr>
        </p:nvPicPr>
        <p:blipFill>
          <a:blip r:embed="rId1"/>
          <a:stretch>
            <a:fillRect/>
          </a:stretch>
        </p:blipFill>
        <p:spPr>
          <a:xfrm>
            <a:off x="4424939" y="2400644"/>
            <a:ext cx="3338946" cy="380484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endParaRPr lang="en-US" b="1" dirty="0"/>
          </a:p>
        </p:txBody>
      </p:sp>
      <p:pic>
        <p:nvPicPr>
          <p:cNvPr id="4" name="Content Placeholder 3"/>
          <p:cNvPicPr>
            <a:picLocks noGrp="1" noChangeAspect="1"/>
          </p:cNvPicPr>
          <p:nvPr>
            <p:ph idx="1"/>
          </p:nvPr>
        </p:nvPicPr>
        <p:blipFill>
          <a:blip r:embed="rId1"/>
          <a:stretch>
            <a:fillRect/>
          </a:stretch>
        </p:blipFill>
        <p:spPr>
          <a:xfrm>
            <a:off x="618526" y="1733265"/>
            <a:ext cx="10951772" cy="4258102"/>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7"/>
            <a:ext cx="9404723" cy="4599573"/>
          </a:xfrm>
        </p:spPr>
        <p:txBody>
          <a:bodyPr>
            <a:noAutofit/>
          </a:bodyPr>
          <a:lstStyle/>
          <a:p>
            <a:r>
              <a:rPr lang="en-US" sz="6000" b="1" dirty="0"/>
              <a:t>A Recommender System for Groceries </a:t>
            </a:r>
            <a:r>
              <a:rPr lang="en-US" sz="6000" b="1" dirty="0" smtClean="0"/>
              <a:t>Contractor</a:t>
            </a:r>
            <a:endParaRPr lang="en-US" sz="6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normAutofit/>
          </a:bodyPr>
          <a:lstStyle/>
          <a:p>
            <a:r>
              <a:rPr lang="en-US" dirty="0" smtClean="0"/>
              <a:t>Synopsis</a:t>
            </a:r>
            <a:endParaRPr lang="en-US" dirty="0"/>
          </a:p>
        </p:txBody>
      </p:sp>
      <p:sp>
        <p:nvSpPr>
          <p:cNvPr id="3" name="Content Placeholder 2"/>
          <p:cNvSpPr>
            <a:spLocks noGrp="1"/>
          </p:cNvSpPr>
          <p:nvPr>
            <p:ph idx="1"/>
          </p:nvPr>
        </p:nvSpPr>
        <p:spPr>
          <a:xfrm>
            <a:off x="1141413" y="2001878"/>
            <a:ext cx="9905999" cy="4412777"/>
          </a:xfrm>
        </p:spPr>
        <p:txBody>
          <a:bodyPr>
            <a:normAutofit/>
          </a:bodyPr>
          <a:lstStyle/>
          <a:p>
            <a:r>
              <a:rPr lang="en-US" dirty="0" smtClean="0"/>
              <a:t>Part 1: </a:t>
            </a:r>
            <a:r>
              <a:rPr lang="en-US" b="1" dirty="0"/>
              <a:t>Problem </a:t>
            </a:r>
            <a:r>
              <a:rPr lang="en-US" b="1" dirty="0" smtClean="0"/>
              <a:t>Description</a:t>
            </a:r>
            <a:endParaRPr lang="en-US" b="1" dirty="0" smtClean="0"/>
          </a:p>
          <a:p>
            <a:pPr marL="0" indent="0">
              <a:buNone/>
            </a:pPr>
            <a:r>
              <a:rPr lang="en-US" b="1" dirty="0"/>
              <a:t>There is a groceries contractor in one of the boroughs of Toronto (Scarborough). This contractor provides places such as: Different types of Restaurants, Bakery, Breakfast Spot, Brewery and Café with fresh and high-quality groceries. The contractor wants to build a warehouse for the groceries it buys from villagers and farmers inside the borough, so that they will support more customers and also bring better "Quality of Service" to the old customers</a:t>
            </a:r>
            <a:r>
              <a:rPr lang="en-US" b="1" dirty="0" smtClean="0"/>
              <a:t>.</a:t>
            </a:r>
            <a:endParaRPr lang="en-US" b="1"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normAutofit fontScale="90000"/>
          </a:bodyPr>
          <a:lstStyle/>
          <a:p>
            <a:r>
              <a:rPr lang="en-US" dirty="0" smtClean="0"/>
              <a:t>Synopsis</a:t>
            </a:r>
            <a:endParaRPr lang="en-US" dirty="0"/>
          </a:p>
        </p:txBody>
      </p:sp>
      <p:sp>
        <p:nvSpPr>
          <p:cNvPr id="3" name="Content Placeholder 2"/>
          <p:cNvSpPr>
            <a:spLocks noGrp="1"/>
          </p:cNvSpPr>
          <p:nvPr>
            <p:ph idx="1"/>
          </p:nvPr>
        </p:nvSpPr>
        <p:spPr>
          <a:xfrm>
            <a:off x="1141412" y="1947081"/>
            <a:ext cx="9905999" cy="5213444"/>
          </a:xfrm>
        </p:spPr>
        <p:txBody>
          <a:bodyPr/>
          <a:lstStyle/>
          <a:p>
            <a:r>
              <a:rPr lang="en-US" dirty="0" smtClean="0"/>
              <a:t>Part 2: </a:t>
            </a:r>
            <a:r>
              <a:rPr lang="en-US" b="1" dirty="0"/>
              <a:t>Data We Need</a:t>
            </a:r>
            <a:endParaRPr lang="en-US" b="1" dirty="0"/>
          </a:p>
          <a:p>
            <a:pPr marL="457200" indent="-457200">
              <a:buFont typeface="Arial" panose="020B0604020202020204" pitchFamily="34" charset="0"/>
              <a:buAutoNum type="alphaLcParenR"/>
            </a:pPr>
            <a:r>
              <a:rPr lang="en-US" b="1" dirty="0" smtClean="0"/>
              <a:t>We </a:t>
            </a:r>
            <a:r>
              <a:rPr lang="en-US" b="1" dirty="0"/>
              <a:t>will need geo-locational information about that specific borough and the neighborhoods in that borough. </a:t>
            </a:r>
            <a:r>
              <a:rPr lang="en-US" b="1" dirty="0" smtClean="0"/>
              <a:t>We </a:t>
            </a:r>
            <a:r>
              <a:rPr lang="en-US" b="1" dirty="0"/>
              <a:t>assume </a:t>
            </a:r>
            <a:r>
              <a:rPr lang="en-US" b="1" dirty="0" smtClean="0"/>
              <a:t>it </a:t>
            </a:r>
            <a:r>
              <a:rPr lang="en-US" b="1" dirty="0"/>
              <a:t>is "Scarborough" in Toronto. This is easily provided for us by the contractor, because the contractor has already made up his mind about the borough.</a:t>
            </a:r>
            <a:endParaRPr lang="en-US" b="1" dirty="0"/>
          </a:p>
          <a:p>
            <a:pPr marL="0" indent="0">
              <a:buNone/>
            </a:pPr>
            <a:endParaRPr lang="en-US" b="1" dirty="0" smtClean="0"/>
          </a:p>
          <a:p>
            <a:pPr marL="0" indent="0">
              <a:buNone/>
            </a:pPr>
            <a:endParaRPr lang="en-US" b="1" dirty="0"/>
          </a:p>
          <a:p>
            <a:pPr marL="0" indent="0">
              <a:buNone/>
            </a:pPr>
            <a:endParaRPr lang="en-US" dirty="0" smtClean="0"/>
          </a:p>
          <a:p>
            <a:endParaRPr lang="en-US" dirty="0"/>
          </a:p>
        </p:txBody>
      </p:sp>
      <p:pic>
        <p:nvPicPr>
          <p:cNvPr id="6" name="Picture 5"/>
          <p:cNvPicPr>
            <a:picLocks noChangeAspect="1"/>
          </p:cNvPicPr>
          <p:nvPr/>
        </p:nvPicPr>
        <p:blipFill>
          <a:blip r:embed="rId1"/>
          <a:stretch>
            <a:fillRect/>
          </a:stretch>
        </p:blipFill>
        <p:spPr>
          <a:xfrm>
            <a:off x="1524001" y="4354563"/>
            <a:ext cx="4350161" cy="156194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normAutofit fontScale="90000"/>
          </a:bodyPr>
          <a:lstStyle/>
          <a:p>
            <a:r>
              <a:rPr lang="en-US" dirty="0" smtClean="0"/>
              <a:t>Synopsis</a:t>
            </a:r>
            <a:endParaRPr lang="en-US" dirty="0"/>
          </a:p>
        </p:txBody>
      </p:sp>
      <p:sp>
        <p:nvSpPr>
          <p:cNvPr id="3" name="Content Placeholder 2"/>
          <p:cNvSpPr>
            <a:spLocks noGrp="1"/>
          </p:cNvSpPr>
          <p:nvPr>
            <p:ph idx="1"/>
          </p:nvPr>
        </p:nvSpPr>
        <p:spPr>
          <a:xfrm>
            <a:off x="1346198" y="1836245"/>
            <a:ext cx="9905999" cy="5213444"/>
          </a:xfrm>
        </p:spPr>
        <p:txBody>
          <a:bodyPr/>
          <a:lstStyle/>
          <a:p>
            <a:r>
              <a:rPr lang="en-US" dirty="0" smtClean="0"/>
              <a:t>Part 2: </a:t>
            </a:r>
            <a:r>
              <a:rPr lang="en-US" b="1" dirty="0"/>
              <a:t>Data We Need</a:t>
            </a:r>
            <a:endParaRPr lang="en-US" b="1" dirty="0"/>
          </a:p>
          <a:p>
            <a:pPr marL="0" indent="0">
              <a:buNone/>
            </a:pPr>
            <a:r>
              <a:rPr lang="en-US" sz="2800" b="1" dirty="0" smtClean="0"/>
              <a:t>b) </a:t>
            </a:r>
            <a:r>
              <a:rPr lang="en-US" b="1" dirty="0"/>
              <a:t>We will need data about different venues in different neighborhoods of that specific borough. In order to gain that information we will use "Foursquare" locational information. A typical request from Foursquare will provide us with the following information:</a:t>
            </a:r>
            <a:endParaRPr lang="en-US" b="1" dirty="0"/>
          </a:p>
          <a:p>
            <a:pPr marL="0" indent="0">
              <a:buNone/>
            </a:pPr>
            <a:endParaRPr lang="en-US" b="1" dirty="0" smtClean="0"/>
          </a:p>
          <a:p>
            <a:pPr marL="0" indent="0">
              <a:buNone/>
            </a:pPr>
            <a:endParaRPr lang="en-US" b="1" dirty="0"/>
          </a:p>
          <a:p>
            <a:pPr marL="0" indent="0">
              <a:buNone/>
            </a:pPr>
            <a:endParaRPr lang="en-US" dirty="0" smtClean="0"/>
          </a:p>
          <a:p>
            <a:endParaRPr lang="en-US" dirty="0"/>
          </a:p>
        </p:txBody>
      </p:sp>
      <p:pic>
        <p:nvPicPr>
          <p:cNvPr id="4" name="Picture 3"/>
          <p:cNvPicPr>
            <a:picLocks noChangeAspect="1"/>
          </p:cNvPicPr>
          <p:nvPr/>
        </p:nvPicPr>
        <p:blipFill>
          <a:blip r:embed="rId1"/>
          <a:stretch>
            <a:fillRect/>
          </a:stretch>
        </p:blipFill>
        <p:spPr>
          <a:xfrm>
            <a:off x="1346198" y="3930836"/>
            <a:ext cx="9110805" cy="230283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a:t>
            </a:r>
            <a:r>
              <a:rPr lang="en-US" b="1" dirty="0" smtClean="0"/>
              <a:t>Postal Codes (and then Neighborhoods) in "Scarborough</a:t>
            </a:r>
            <a:r>
              <a:rPr lang="en-US" b="1" dirty="0"/>
              <a:t>"</a:t>
            </a:r>
            <a:endParaRPr lang="en-US" b="1" dirty="0"/>
          </a:p>
          <a:p>
            <a:pPr marL="0" indent="0">
              <a:buNone/>
            </a:pPr>
            <a:endParaRPr lang="en-US" dirty="0"/>
          </a:p>
        </p:txBody>
      </p:sp>
      <p:pic>
        <p:nvPicPr>
          <p:cNvPr id="4" name="Picture 3"/>
          <p:cNvPicPr>
            <a:picLocks noChangeAspect="1"/>
          </p:cNvPicPr>
          <p:nvPr/>
        </p:nvPicPr>
        <p:blipFill>
          <a:blip r:embed="rId1"/>
          <a:stretch>
            <a:fillRect/>
          </a:stretch>
        </p:blipFill>
        <p:spPr>
          <a:xfrm>
            <a:off x="1330035" y="1830273"/>
            <a:ext cx="9864437" cy="433239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a:t>
            </a:r>
            <a:r>
              <a:rPr lang="en-US" b="1" dirty="0" smtClean="0"/>
              <a:t>Postal Codes (and then Neighborhoods) in "Scarborough</a:t>
            </a:r>
            <a:r>
              <a:rPr lang="en-US" b="1" dirty="0"/>
              <a:t>"</a:t>
            </a:r>
            <a:endParaRPr lang="en-US" b="1" dirty="0"/>
          </a:p>
          <a:p>
            <a:pPr marL="0" indent="0">
              <a:buNone/>
            </a:pPr>
            <a:endParaRPr lang="en-US" dirty="0"/>
          </a:p>
        </p:txBody>
      </p:sp>
      <p:pic>
        <p:nvPicPr>
          <p:cNvPr id="5" name="Picture 4"/>
          <p:cNvPicPr>
            <a:picLocks noChangeAspect="1"/>
          </p:cNvPicPr>
          <p:nvPr/>
        </p:nvPicPr>
        <p:blipFill>
          <a:blip r:embed="rId1"/>
          <a:stretch>
            <a:fillRect/>
          </a:stretch>
        </p:blipFill>
        <p:spPr>
          <a:xfrm>
            <a:off x="1302327" y="1906525"/>
            <a:ext cx="9745084" cy="424489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3" y="1560394"/>
            <a:ext cx="10459185" cy="4535607"/>
          </a:xfrm>
        </p:spPr>
        <p:txBody>
          <a:bodyPr>
            <a:normAutofit/>
          </a:bodyPr>
          <a:lstStyle/>
          <a:p>
            <a:r>
              <a:rPr lang="en-US" b="1" dirty="0"/>
              <a:t>Part 2: Connecting to Foursquare and Retrieving Locational </a:t>
            </a:r>
            <a:r>
              <a:rPr lang="en-US" b="1" dirty="0" smtClean="0"/>
              <a:t>Data</a:t>
            </a:r>
            <a:r>
              <a:rPr lang="en-US" dirty="0"/>
              <a:t> </a:t>
            </a:r>
            <a:r>
              <a:rPr lang="en-US" b="1" dirty="0"/>
              <a:t>for Each Venue in Every </a:t>
            </a:r>
            <a:r>
              <a:rPr lang="en-US" b="1" dirty="0" smtClean="0"/>
              <a:t>Neighborhood</a:t>
            </a:r>
            <a:endParaRPr lang="en-US" b="1" dirty="0" smtClean="0"/>
          </a:p>
          <a:p>
            <a:pPr marL="0" indent="0">
              <a:buNone/>
            </a:pPr>
            <a:r>
              <a:rPr lang="en-US" b="1" dirty="0"/>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endParaRPr lang="en-US" b="1" dirty="0"/>
          </a:p>
          <a:p>
            <a:pPr marL="0" indent="0">
              <a:buNone/>
            </a:pPr>
            <a:endParaRPr 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3" y="1546539"/>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Scarborough</a:t>
            </a:r>
            <a:endParaRPr lang="en-US" b="1" dirty="0"/>
          </a:p>
          <a:p>
            <a:pPr marL="0" indent="0">
              <a:buNone/>
            </a:pPr>
            <a:r>
              <a:rPr lang="en-US" b="1" dirty="0"/>
              <a:t>When the data is completely gathered, we will perform processing on that raw data to find our desirable features for each venue. Our main feature is the category of that venue. After this stage, the column "Venue's Category" </a:t>
            </a:r>
            <a:r>
              <a:rPr lang="en-US" b="1" dirty="0" err="1"/>
              <a:t>wil</a:t>
            </a:r>
            <a:r>
              <a:rPr lang="en-US" b="1" dirty="0"/>
              <a:t> be One-hot encoded and different venues will have different feature-columns. After On-hot encoding we will integrate all restaurant columns to one column "Total Restaurants" and all food joint columns to "Total Joints" column</a:t>
            </a:r>
            <a:r>
              <a:rPr lang="en-US" b="1" dirty="0" smtClean="0"/>
              <a:t>.</a:t>
            </a:r>
            <a:endParaRPr lang="en-US" b="1"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3199</Words>
  <Application>WPS Presentation</Application>
  <PresentationFormat>Widescreen</PresentationFormat>
  <Paragraphs>75</Paragraphs>
  <Slides>16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Arial</vt:lpstr>
      <vt:lpstr>SimSun</vt:lpstr>
      <vt:lpstr>Wingdings</vt:lpstr>
      <vt:lpstr>Wingdings 3</vt:lpstr>
      <vt:lpstr>Arial</vt:lpstr>
      <vt:lpstr>Century Gothic</vt:lpstr>
      <vt:lpstr>Microsoft YaHei</vt:lpstr>
      <vt:lpstr>Arial Unicode MS</vt:lpstr>
      <vt:lpstr>Calibri</vt:lpstr>
      <vt:lpstr>Ion</vt:lpstr>
      <vt:lpstr>A Recommender System for Groceries Contractor</vt:lpstr>
      <vt:lpstr>A Recommender System for Groceries Contractor</vt:lpstr>
      <vt:lpstr>Synopsis</vt:lpstr>
      <vt:lpstr>Synopsis</vt:lpstr>
      <vt:lpstr>Synopsis</vt:lpstr>
      <vt:lpstr>Main Article</vt:lpstr>
      <vt:lpstr>Main Article</vt:lpstr>
      <vt:lpstr>Main Article</vt:lpstr>
      <vt:lpstr>Main Article</vt:lpstr>
      <vt:lpstr>Main Article</vt:lpstr>
      <vt:lpstr>PowerPoint 演示文稿</vt:lpstr>
      <vt:lpstr>Main Article</vt:lpstr>
      <vt:lpstr>Decision Making and Reporting Results</vt:lpstr>
      <vt:lpstr>Decision Making and Reporting Results</vt:lpstr>
      <vt:lpstr>Decision Making and Reporting Results</vt:lpstr>
      <vt:lpstr>Decision Making and Reporting 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Pawan Sadhwani</cp:lastModifiedBy>
  <cp:revision>12</cp:revision>
  <dcterms:created xsi:type="dcterms:W3CDTF">2018-09-09T09:14:00Z</dcterms:created>
  <dcterms:modified xsi:type="dcterms:W3CDTF">2020-08-07T18:05:12Z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1033-11.2.0.9453</vt:lpwstr>
  </property>
</Properties>
</file>