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urqjjGN9Y42CjxdK4gjILlg1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8A5089-CE84-4338-9183-2D5CEE8ADD2B}">
  <a:tblStyle styleId="{C48A5089-CE84-4338-9183-2D5CEE8ADD2B}"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c42a7e8b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c42a7e8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c42a7e8b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c42a7e8b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c42a7e8b2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c42a7e8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1"/>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2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1"/>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2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3"/>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1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14"/>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1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5"/>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5"/>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5"/>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5"/>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6"/>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16"/>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8"/>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18"/>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1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9"/>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p:nvPr>
            <p:ph idx="2" type="pic"/>
          </p:nvPr>
        </p:nvSpPr>
        <p:spPr>
          <a:xfrm>
            <a:off x="2389717" y="612775"/>
            <a:ext cx="7315200" cy="4114800"/>
          </a:xfrm>
          <a:prstGeom prst="rect">
            <a:avLst/>
          </a:prstGeom>
          <a:noFill/>
          <a:ln>
            <a:noFill/>
          </a:ln>
        </p:spPr>
      </p:sp>
      <p:sp>
        <p:nvSpPr>
          <p:cNvPr id="67" name="Google Shape;67;p19"/>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0"/>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0"/>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i.org/10.1109/ACCESS.2021.3110163" TargetMode="External"/><Relationship Id="rId4" Type="http://schemas.openxmlformats.org/officeDocument/2006/relationships/hyperlink" Target="https://doi.org/10.1109/MSP.2012.2205597" TargetMode="External"/><Relationship Id="rId5" Type="http://schemas.openxmlformats.org/officeDocument/2006/relationships/hyperlink" Target="https://arxiv.org/abs/1706.0376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790469" y="1069102"/>
            <a:ext cx="10363200" cy="9628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a:solidFill>
                  <a:schemeClr val="dk1"/>
                </a:solidFill>
                <a:latin typeface="Cambria"/>
                <a:ea typeface="Cambria"/>
                <a:cs typeface="Cambria"/>
                <a:sym typeface="Cambria"/>
              </a:rPr>
              <a:t>PROJECT TITLE-REALTIME ACCENT TRANSLATION</a:t>
            </a:r>
            <a:endParaRPr>
              <a:solidFill>
                <a:schemeClr val="dk1"/>
              </a:solidFill>
              <a:latin typeface="Cambria"/>
              <a:ea typeface="Cambria"/>
              <a:cs typeface="Cambria"/>
              <a:sym typeface="Cambria"/>
            </a:endParaRPr>
          </a:p>
        </p:txBody>
      </p:sp>
      <p:sp>
        <p:nvSpPr>
          <p:cNvPr id="88" name="Google Shape;88;p1"/>
          <p:cNvSpPr txBox="1"/>
          <p:nvPr>
            <p:ph idx="1" type="subTitle"/>
          </p:nvPr>
        </p:nvSpPr>
        <p:spPr>
          <a:xfrm>
            <a:off x="790469" y="1838131"/>
            <a:ext cx="3970500" cy="46523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a:latin typeface="Cambria"/>
                <a:ea typeface="Cambria"/>
                <a:cs typeface="Cambria"/>
                <a:sym typeface="Cambria"/>
              </a:rPr>
              <a:t>Batch Number: CSG-G01</a:t>
            </a:r>
            <a:endParaRPr>
              <a:latin typeface="Cambria"/>
              <a:ea typeface="Cambria"/>
              <a:cs typeface="Cambria"/>
              <a:sym typeface="Cambria"/>
            </a:endParaRPr>
          </a:p>
          <a:p>
            <a:pPr indent="0" lvl="0" marL="0" rtl="0" algn="l">
              <a:lnSpc>
                <a:spcPct val="100000"/>
              </a:lnSpc>
              <a:spcBef>
                <a:spcPts val="400"/>
              </a:spcBef>
              <a:spcAft>
                <a:spcPts val="0"/>
              </a:spcAft>
              <a:buClr>
                <a:srgbClr val="17365D"/>
              </a:buClr>
              <a:buSzPts val="2000"/>
              <a:buNone/>
            </a:pPr>
            <a:r>
              <a:t/>
            </a:r>
            <a:endParaRPr>
              <a:latin typeface="Cambria"/>
              <a:ea typeface="Cambria"/>
              <a:cs typeface="Cambria"/>
              <a:sym typeface="Cambria"/>
            </a:endParaRPr>
          </a:p>
        </p:txBody>
      </p:sp>
      <p:graphicFrame>
        <p:nvGraphicFramePr>
          <p:cNvPr id="89" name="Google Shape;89;p1"/>
          <p:cNvGraphicFramePr/>
          <p:nvPr/>
        </p:nvGraphicFramePr>
        <p:xfrm>
          <a:off x="553347" y="2369976"/>
          <a:ext cx="3000000" cy="3000000"/>
        </p:xfrm>
        <a:graphic>
          <a:graphicData uri="http://schemas.openxmlformats.org/drawingml/2006/table">
            <a:tbl>
              <a:tblPr bandRow="1" firstRow="1">
                <a:noFill/>
                <a:tableStyleId>{C48A5089-CE84-4338-9183-2D5CEE8ADD2B}</a:tableStyleId>
              </a:tblPr>
              <a:tblGrid>
                <a:gridCol w="2085000"/>
                <a:gridCol w="3333675"/>
              </a:tblGrid>
              <a:tr h="340575">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20211CSG0011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ZAINAB HANA</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20211CSG0021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PAWAN P</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20211CSG0022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RISHITH R RAI</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20211CSG0027</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RAKSHITHA 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20211CSG0031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GANASHREE P</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
          <p:cNvSpPr txBox="1"/>
          <p:nvPr/>
        </p:nvSpPr>
        <p:spPr>
          <a:xfrm>
            <a:off x="6480195" y="2522671"/>
            <a:ext cx="5514300" cy="202056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17365D"/>
              </a:buClr>
              <a:buSzPts val="2000"/>
              <a:buFont typeface="Arial"/>
              <a:buNone/>
            </a:pPr>
            <a:r>
              <a:rPr b="1" i="0" lang="en-US" sz="2000" u="none" cap="none" strike="noStrike">
                <a:solidFill>
                  <a:srgbClr val="17365D"/>
                </a:solidFill>
                <a:latin typeface="Cambria"/>
                <a:ea typeface="Cambria"/>
                <a:cs typeface="Cambria"/>
                <a:sym typeface="Cambria"/>
              </a:rPr>
              <a:t>Under the Supervision of,</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Dr . </a:t>
            </a:r>
            <a:r>
              <a:rPr b="1" lang="en-US" sz="1700">
                <a:solidFill>
                  <a:srgbClr val="17365D"/>
                </a:solidFill>
                <a:latin typeface="Cambria"/>
                <a:ea typeface="Cambria"/>
                <a:cs typeface="Cambria"/>
                <a:sym typeface="Cambria"/>
              </a:rPr>
              <a:t>SARAVANA</a:t>
            </a:r>
            <a:r>
              <a:rPr b="1" i="0" lang="en-US" sz="1700" u="none" cap="none" strike="noStrike">
                <a:solidFill>
                  <a:srgbClr val="17365D"/>
                </a:solidFill>
                <a:latin typeface="Cambria"/>
                <a:ea typeface="Cambria"/>
                <a:cs typeface="Cambria"/>
                <a:sym typeface="Cambria"/>
              </a:rPr>
              <a:t> KUMAR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Assistant Professor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
        <p:nvSpPr>
          <p:cNvPr id="91" name="Google Shape;91;p1"/>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PIP2001 Capstone Project</a:t>
            </a:r>
            <a:endParaRPr b="0" i="0" sz="14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Review-</a:t>
            </a:r>
            <a:r>
              <a:rPr b="1" lang="en-US" sz="2000">
                <a:solidFill>
                  <a:srgbClr val="17365D"/>
                </a:solidFill>
                <a:latin typeface="Cambria"/>
                <a:ea typeface="Cambria"/>
                <a:cs typeface="Cambria"/>
                <a:sym typeface="Cambria"/>
              </a:rPr>
              <a:t>1</a:t>
            </a:r>
            <a:endParaRPr b="1" i="0" sz="2000" u="none" cap="none" strike="noStrike">
              <a:solidFill>
                <a:srgbClr val="17365D"/>
              </a:solidFill>
              <a:latin typeface="Cambria"/>
              <a:ea typeface="Cambria"/>
              <a:cs typeface="Cambria"/>
              <a:sym typeface="Cambria"/>
            </a:endParaRPr>
          </a:p>
        </p:txBody>
      </p:sp>
      <p:sp>
        <p:nvSpPr>
          <p:cNvPr id="92" name="Google Shape;92;p1"/>
          <p:cNvSpPr txBox="1"/>
          <p:nvPr/>
        </p:nvSpPr>
        <p:spPr>
          <a:xfrm>
            <a:off x="0" y="4758612"/>
            <a:ext cx="12249915" cy="13373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B-TECH COMPUTER SCIENCE AND TECHNOLOGY</a:t>
            </a:r>
            <a:endParaRPr>
              <a:solidFill>
                <a:schemeClr val="accent1"/>
              </a:solidFill>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HoD: </a:t>
            </a:r>
            <a:r>
              <a:rPr b="1" i="0" lang="en-US" sz="2000" u="none" cap="none" strike="noStrike">
                <a:solidFill>
                  <a:schemeClr val="dk1"/>
                </a:solidFill>
                <a:latin typeface="Cambria"/>
                <a:ea typeface="Cambria"/>
                <a:cs typeface="Cambria"/>
                <a:sym typeface="Cambria"/>
              </a:rPr>
              <a:t>Dr. Saira Banu Atham</a:t>
            </a:r>
            <a:endParaRPr b="1"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chemeClr val="accent1"/>
                </a:solidFill>
                <a:latin typeface="Cambria"/>
                <a:ea typeface="Cambria"/>
                <a:cs typeface="Cambria"/>
                <a:sym typeface="Cambria"/>
              </a:rPr>
              <a:t>Name of the Program Project Coordinator: </a:t>
            </a:r>
            <a:r>
              <a:rPr b="1" i="0" lang="en-US" sz="2000" u="none" cap="none" strike="noStrike">
                <a:solidFill>
                  <a:schemeClr val="dk1"/>
                </a:solidFill>
                <a:latin typeface="Cambria"/>
                <a:ea typeface="Cambria"/>
                <a:cs typeface="Cambria"/>
                <a:sym typeface="Cambria"/>
              </a:rPr>
              <a:t>Dr. Manjula H M </a:t>
            </a:r>
            <a:endParaRPr b="1"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chemeClr val="accent1"/>
                </a:solidFill>
                <a:latin typeface="Cambria"/>
                <a:ea typeface="Cambria"/>
                <a:cs typeface="Cambria"/>
                <a:sym typeface="Cambria"/>
              </a:rPr>
              <a:t>Name of the School Project Coordinators: </a:t>
            </a:r>
            <a:r>
              <a:rPr b="1" i="0" lang="en-US" sz="2000" u="none" cap="none" strike="noStrike">
                <a:solidFill>
                  <a:schemeClr val="dk1"/>
                </a:solidFill>
                <a:latin typeface="Cambria"/>
                <a:ea typeface="Cambria"/>
                <a:cs typeface="Cambria"/>
                <a:sym typeface="Cambria"/>
              </a:rPr>
              <a:t>Dr. Sampath A K / Dr. Abdul Khadar A / Mr. Md Ziaur Rahman</a:t>
            </a:r>
            <a:endParaRPr b="1" i="0" sz="20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fc42a7e8b2_0_25"/>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CONCLUSION</a:t>
            </a:r>
            <a:endParaRPr>
              <a:latin typeface="Arial"/>
              <a:ea typeface="Arial"/>
              <a:cs typeface="Arial"/>
              <a:sym typeface="Arial"/>
            </a:endParaRPr>
          </a:p>
        </p:txBody>
      </p:sp>
      <p:sp>
        <p:nvSpPr>
          <p:cNvPr id="147" name="Google Shape;147;g2fc42a7e8b2_0_25"/>
          <p:cNvSpPr txBox="1"/>
          <p:nvPr>
            <p:ph idx="1" type="body"/>
          </p:nvPr>
        </p:nvSpPr>
        <p:spPr>
          <a:xfrm>
            <a:off x="812800" y="1057126"/>
            <a:ext cx="10668000" cy="49530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700">
                <a:latin typeface="Arial"/>
                <a:ea typeface="Arial"/>
                <a:cs typeface="Arial"/>
                <a:sym typeface="Arial"/>
              </a:rPr>
              <a:t>The proposed system addresses existing gaps in real-time translation technology by effectively integrating accent detection and modification.</a:t>
            </a:r>
            <a:endParaRPr sz="17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700">
                <a:latin typeface="Arial"/>
                <a:ea typeface="Arial"/>
                <a:cs typeface="Arial"/>
                <a:sym typeface="Arial"/>
              </a:rPr>
              <a:t>It aims to enhance global communication, making it accessible for speakers of diverse accents.</a:t>
            </a:r>
            <a:endParaRPr sz="1700">
              <a:latin typeface="Arial"/>
              <a:ea typeface="Arial"/>
              <a:cs typeface="Arial"/>
              <a:sym typeface="Arial"/>
            </a:endParaRPr>
          </a:p>
          <a:p>
            <a:pPr indent="0" lvl="0" marL="0" rtl="0" algn="l">
              <a:spcBef>
                <a:spcPts val="480"/>
              </a:spcBef>
              <a:spcAft>
                <a:spcPts val="0"/>
              </a:spcAft>
              <a:buNone/>
            </a:pPr>
            <a:r>
              <a:t/>
            </a:r>
            <a:endParaRPr sz="17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a:t>
            </a:r>
            <a:endParaRPr>
              <a:latin typeface="Cambria"/>
              <a:ea typeface="Cambria"/>
              <a:cs typeface="Cambria"/>
              <a:sym typeface="Cambria"/>
            </a:endParaRPr>
          </a:p>
        </p:txBody>
      </p:sp>
      <p:sp>
        <p:nvSpPr>
          <p:cNvPr id="153" name="Google Shape;153;p8"/>
          <p:cNvSpPr txBox="1"/>
          <p:nvPr>
            <p:ph idx="1" type="body"/>
          </p:nvPr>
        </p:nvSpPr>
        <p:spPr>
          <a:xfrm>
            <a:off x="812800" y="1143000"/>
            <a:ext cx="10668000" cy="5071200"/>
          </a:xfrm>
          <a:prstGeom prst="rect">
            <a:avLst/>
          </a:prstGeom>
          <a:noFill/>
          <a:ln>
            <a:noFill/>
          </a:ln>
        </p:spPr>
        <p:txBody>
          <a:bodyPr anchorCtr="0" anchor="t" bIns="45700" lIns="91425" spcFirstLastPara="1" rIns="91425" wrap="square" tIns="45700">
            <a:noAutofit/>
          </a:bodyPr>
          <a:lstStyle/>
          <a:p>
            <a:pPr indent="-336550" lvl="0" marL="457200" rtl="0" algn="just">
              <a:lnSpc>
                <a:spcPct val="100000"/>
              </a:lnSpc>
              <a:spcBef>
                <a:spcPts val="0"/>
              </a:spcBef>
              <a:spcAft>
                <a:spcPts val="0"/>
              </a:spcAft>
              <a:buSzPts val="1700"/>
              <a:buFont typeface="Cambria"/>
              <a:buChar char="•"/>
            </a:pPr>
            <a:r>
              <a:rPr lang="en-US" sz="1700">
                <a:latin typeface="Cambria"/>
                <a:ea typeface="Cambria"/>
                <a:cs typeface="Cambria"/>
                <a:sym typeface="Cambria"/>
              </a:rPr>
              <a:t>Zhang, J., &amp; Wang, J. (2021). Deep learning for speech recognition: A survey. </a:t>
            </a:r>
            <a:r>
              <a:rPr i="1" lang="en-US" sz="1700">
                <a:latin typeface="Cambria"/>
                <a:ea typeface="Cambria"/>
                <a:cs typeface="Cambria"/>
                <a:sym typeface="Cambria"/>
              </a:rPr>
              <a:t>IEEE Access, 9</a:t>
            </a:r>
            <a:r>
              <a:rPr lang="en-US" sz="1700">
                <a:latin typeface="Cambria"/>
                <a:ea typeface="Cambria"/>
                <a:cs typeface="Cambria"/>
                <a:sym typeface="Cambria"/>
              </a:rPr>
              <a:t>, 135340-135362. </a:t>
            </a:r>
            <a:r>
              <a:rPr lang="en-US" sz="1700" u="sng">
                <a:solidFill>
                  <a:schemeClr val="hlink"/>
                </a:solidFill>
                <a:latin typeface="Cambria"/>
                <a:ea typeface="Cambria"/>
                <a:cs typeface="Cambria"/>
                <a:sym typeface="Cambria"/>
                <a:hlinkClick r:id="rId3"/>
              </a:rPr>
              <a:t>https://doi.org/10.1109/ACCESS.2021.3110163</a:t>
            </a:r>
            <a:endParaRPr sz="1700">
              <a:latin typeface="Cambria"/>
              <a:ea typeface="Cambria"/>
              <a:cs typeface="Cambria"/>
              <a:sym typeface="Cambria"/>
            </a:endParaRPr>
          </a:p>
          <a:p>
            <a:pPr indent="0" lvl="0" marL="152400" rtl="0" algn="just">
              <a:lnSpc>
                <a:spcPct val="100000"/>
              </a:lnSpc>
              <a:spcBef>
                <a:spcPts val="0"/>
              </a:spcBef>
              <a:spcAft>
                <a:spcPts val="0"/>
              </a:spcAft>
              <a:buSzPts val="2400"/>
              <a:buNone/>
            </a:pPr>
            <a:r>
              <a:t/>
            </a:r>
            <a:endParaRPr sz="1700">
              <a:latin typeface="Cambria"/>
              <a:ea typeface="Cambria"/>
              <a:cs typeface="Cambria"/>
              <a:sym typeface="Cambria"/>
            </a:endParaRPr>
          </a:p>
          <a:p>
            <a:pPr indent="-336550" lvl="0" marL="457200" rtl="0" algn="just">
              <a:lnSpc>
                <a:spcPct val="100000"/>
              </a:lnSpc>
              <a:spcBef>
                <a:spcPts val="0"/>
              </a:spcBef>
              <a:spcAft>
                <a:spcPts val="0"/>
              </a:spcAft>
              <a:buSzPts val="1700"/>
              <a:buFont typeface="Cambria"/>
              <a:buChar char="•"/>
            </a:pPr>
            <a:r>
              <a:rPr lang="en-US" sz="1700">
                <a:latin typeface="Cambria"/>
                <a:ea typeface="Cambria"/>
                <a:cs typeface="Cambria"/>
                <a:sym typeface="Cambria"/>
              </a:rPr>
              <a:t>Hinton, G., Deng, L., Yu, D., Dahl, G. E., Mohamed, A. R., &amp; Jaitly, N. (2012). Deep neural networks for acoustic modeling in speech recognition. </a:t>
            </a:r>
            <a:r>
              <a:rPr i="1" lang="en-US" sz="1700">
                <a:latin typeface="Cambria"/>
                <a:ea typeface="Cambria"/>
                <a:cs typeface="Cambria"/>
                <a:sym typeface="Cambria"/>
              </a:rPr>
              <a:t>IEEE Signal Processing Magazine, 29</a:t>
            </a:r>
            <a:r>
              <a:rPr lang="en-US" sz="1700">
                <a:latin typeface="Cambria"/>
                <a:ea typeface="Cambria"/>
                <a:cs typeface="Cambria"/>
                <a:sym typeface="Cambria"/>
              </a:rPr>
              <a:t>(6), 82-97. </a:t>
            </a:r>
            <a:r>
              <a:rPr lang="en-US" sz="1700" u="sng">
                <a:solidFill>
                  <a:schemeClr val="hlink"/>
                </a:solidFill>
                <a:latin typeface="Cambria"/>
                <a:ea typeface="Cambria"/>
                <a:cs typeface="Cambria"/>
                <a:sym typeface="Cambria"/>
                <a:hlinkClick r:id="rId4"/>
              </a:rPr>
              <a:t>https://doi.org/10.1109/MSP.2012.2205597</a:t>
            </a:r>
            <a:endParaRPr sz="1700">
              <a:latin typeface="Cambria"/>
              <a:ea typeface="Cambria"/>
              <a:cs typeface="Cambria"/>
              <a:sym typeface="Cambria"/>
            </a:endParaRPr>
          </a:p>
          <a:p>
            <a:pPr indent="0" lvl="0" marL="152400" rtl="0" algn="just">
              <a:lnSpc>
                <a:spcPct val="100000"/>
              </a:lnSpc>
              <a:spcBef>
                <a:spcPts val="0"/>
              </a:spcBef>
              <a:spcAft>
                <a:spcPts val="0"/>
              </a:spcAft>
              <a:buSzPts val="2400"/>
              <a:buNone/>
            </a:pPr>
            <a:r>
              <a:t/>
            </a:r>
            <a:endParaRPr sz="1700">
              <a:latin typeface="Cambria"/>
              <a:ea typeface="Cambria"/>
              <a:cs typeface="Cambria"/>
              <a:sym typeface="Cambria"/>
            </a:endParaRPr>
          </a:p>
          <a:p>
            <a:pPr indent="-336550" lvl="0" marL="457200" rtl="0" algn="just">
              <a:lnSpc>
                <a:spcPct val="100000"/>
              </a:lnSpc>
              <a:spcBef>
                <a:spcPts val="0"/>
              </a:spcBef>
              <a:spcAft>
                <a:spcPts val="0"/>
              </a:spcAft>
              <a:buSzPts val="1700"/>
              <a:buFont typeface="Cambria"/>
              <a:buChar char="•"/>
            </a:pPr>
            <a:r>
              <a:rPr lang="en-US" sz="1700">
                <a:latin typeface="Cambria"/>
                <a:ea typeface="Cambria"/>
                <a:cs typeface="Cambria"/>
                <a:sym typeface="Cambria"/>
              </a:rPr>
              <a:t>Vaswani, A., Shazeer, N., Parmar, N., Uszkoreit, J., Jones, L., Kaiser, Ł., … &amp; Polosukhin, I. (2017). Attention is all you need. </a:t>
            </a:r>
            <a:r>
              <a:rPr i="1" lang="en-US" sz="1700">
                <a:latin typeface="Cambria"/>
                <a:ea typeface="Cambria"/>
                <a:cs typeface="Cambria"/>
                <a:sym typeface="Cambria"/>
              </a:rPr>
              <a:t>Advances in Neural Information Processing Systems, 30</a:t>
            </a:r>
            <a:r>
              <a:rPr lang="en-US" sz="1700">
                <a:latin typeface="Cambria"/>
                <a:ea typeface="Cambria"/>
                <a:cs typeface="Cambria"/>
                <a:sym typeface="Cambria"/>
              </a:rPr>
              <a:t>. </a:t>
            </a:r>
            <a:r>
              <a:rPr lang="en-US" sz="1700" u="sng">
                <a:solidFill>
                  <a:schemeClr val="hlink"/>
                </a:solidFill>
                <a:latin typeface="Cambria"/>
                <a:ea typeface="Cambria"/>
                <a:cs typeface="Cambria"/>
                <a:sym typeface="Cambria"/>
                <a:hlinkClick r:id="rId5"/>
              </a:rPr>
              <a:t>https://arxiv.org/abs/1706.03762</a:t>
            </a:r>
            <a:endParaRPr sz="1700">
              <a:latin typeface="Cambria"/>
              <a:ea typeface="Cambria"/>
              <a:cs typeface="Cambria"/>
              <a:sym typeface="Cambria"/>
            </a:endParaRPr>
          </a:p>
          <a:p>
            <a:pPr indent="0" lvl="0" marL="0" rtl="0" algn="just">
              <a:lnSpc>
                <a:spcPct val="100000"/>
              </a:lnSpc>
              <a:spcBef>
                <a:spcPts val="0"/>
              </a:spcBef>
              <a:spcAft>
                <a:spcPts val="0"/>
              </a:spcAft>
              <a:buNone/>
            </a:pPr>
            <a:r>
              <a:t/>
            </a:r>
            <a:endParaRPr sz="1700">
              <a:latin typeface="Cambria"/>
              <a:ea typeface="Cambria"/>
              <a:cs typeface="Cambria"/>
              <a:sym typeface="Cambria"/>
            </a:endParaRPr>
          </a:p>
          <a:p>
            <a:pPr indent="0" lvl="0" marL="0" rtl="0" algn="just">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336550" lvl="0" marL="457200" rtl="0" algn="just">
              <a:spcBef>
                <a:spcPts val="0"/>
              </a:spcBef>
              <a:spcAft>
                <a:spcPts val="0"/>
              </a:spcAft>
              <a:buSzPts val="1700"/>
              <a:buFont typeface="Cambria"/>
              <a:buChar char="•"/>
            </a:pPr>
            <a:r>
              <a:rPr i="1" lang="en-US" sz="1700">
                <a:latin typeface="Cambria"/>
                <a:ea typeface="Cambria"/>
                <a:cs typeface="Cambria"/>
                <a:sym typeface="Cambria"/>
              </a:rPr>
              <a:t>Deng, L., &amp; Yu, D. - Speech Recognition with Neural Networks: A Review, 2009</a:t>
            </a:r>
            <a:endParaRPr i="1" sz="1700">
              <a:latin typeface="Cambria"/>
              <a:ea typeface="Cambria"/>
              <a:cs typeface="Cambria"/>
              <a:sym typeface="Cambria"/>
            </a:endParaRPr>
          </a:p>
          <a:p>
            <a:pPr indent="0" lvl="0" marL="0" rtl="0" algn="just">
              <a:spcBef>
                <a:spcPts val="0"/>
              </a:spcBef>
              <a:spcAft>
                <a:spcPts val="0"/>
              </a:spcAft>
              <a:buNone/>
            </a:pPr>
            <a:r>
              <a:t/>
            </a:r>
            <a:endParaRPr i="1" sz="1700">
              <a:latin typeface="Cambria"/>
              <a:ea typeface="Cambria"/>
              <a:cs typeface="Cambria"/>
              <a:sym typeface="Cambria"/>
            </a:endParaRPr>
          </a:p>
          <a:p>
            <a:pPr indent="-336550" lvl="0" marL="457200" rtl="0" algn="just">
              <a:spcBef>
                <a:spcPts val="0"/>
              </a:spcBef>
              <a:spcAft>
                <a:spcPts val="0"/>
              </a:spcAft>
              <a:buSzPts val="1700"/>
              <a:buFont typeface="Cambria"/>
              <a:buChar char="•"/>
            </a:pPr>
            <a:r>
              <a:rPr i="1" lang="en-US" sz="1700">
                <a:latin typeface="Cambria"/>
                <a:ea typeface="Cambria"/>
                <a:cs typeface="Cambria"/>
                <a:sym typeface="Cambria"/>
              </a:rPr>
              <a:t>Ververidis, D., &amp; Kotropoulos, C. - Speech Emotion Recognition: A Review, 2006</a:t>
            </a:r>
            <a:endParaRPr i="1" sz="1700">
              <a:latin typeface="Cambria"/>
              <a:ea typeface="Cambria"/>
              <a:cs typeface="Cambria"/>
              <a:sym typeface="Cambria"/>
            </a:endParaRPr>
          </a:p>
          <a:p>
            <a:pPr indent="0" lvl="0" marL="457200" rtl="0" algn="just">
              <a:spcBef>
                <a:spcPts val="0"/>
              </a:spcBef>
              <a:spcAft>
                <a:spcPts val="0"/>
              </a:spcAft>
              <a:buNone/>
            </a:pPr>
            <a:r>
              <a:t/>
            </a:r>
            <a:endParaRPr i="1" sz="1700">
              <a:latin typeface="Cambria"/>
              <a:ea typeface="Cambria"/>
              <a:cs typeface="Cambria"/>
              <a:sym typeface="Cambria"/>
            </a:endParaRPr>
          </a:p>
          <a:p>
            <a:pPr indent="-336550" lvl="0" marL="457200" rtl="0" algn="just">
              <a:spcBef>
                <a:spcPts val="0"/>
              </a:spcBef>
              <a:spcAft>
                <a:spcPts val="0"/>
              </a:spcAft>
              <a:buSzPts val="1700"/>
              <a:buFont typeface="Cambria"/>
              <a:buChar char="•"/>
            </a:pPr>
            <a:r>
              <a:rPr i="1" lang="en-US" sz="1700">
                <a:latin typeface="Cambria"/>
                <a:ea typeface="Cambria"/>
                <a:cs typeface="Cambria"/>
                <a:sym typeface="Cambria"/>
              </a:rPr>
              <a:t>Hinton, G., et al. - A Survey on Deep Learning Techniques for Speech Recognition, 2012</a:t>
            </a:r>
            <a:endParaRPr i="1" sz="1700">
              <a:latin typeface="Cambria"/>
              <a:ea typeface="Cambria"/>
              <a:cs typeface="Cambria"/>
              <a:sym typeface="Cambria"/>
            </a:endParaRPr>
          </a:p>
          <a:p>
            <a:pPr indent="0" lvl="0" marL="0" rtl="0" algn="just">
              <a:spcBef>
                <a:spcPts val="0"/>
              </a:spcBef>
              <a:spcAft>
                <a:spcPts val="0"/>
              </a:spcAft>
              <a:buNone/>
            </a:pPr>
            <a:r>
              <a:rPr i="1" lang="en-US" sz="1700">
                <a:latin typeface="Arial"/>
                <a:ea typeface="Arial"/>
                <a:cs typeface="Arial"/>
                <a:sym typeface="Arial"/>
              </a:rPr>
              <a:t>				</a:t>
            </a:r>
            <a:endParaRPr i="1" sz="1700">
              <a:latin typeface="Arial"/>
              <a:ea typeface="Arial"/>
              <a:cs typeface="Arial"/>
              <a:sym typeface="Arial"/>
            </a:endParaRPr>
          </a:p>
          <a:p>
            <a:pPr indent="-336550" lvl="0" marL="457200" rtl="0" algn="l">
              <a:lnSpc>
                <a:spcPct val="115000"/>
              </a:lnSpc>
              <a:spcBef>
                <a:spcPts val="1200"/>
              </a:spcBef>
              <a:spcAft>
                <a:spcPts val="0"/>
              </a:spcAft>
              <a:buSzPts val="1700"/>
              <a:buFont typeface="Cambria"/>
              <a:buChar char="•"/>
            </a:pPr>
            <a:r>
              <a:rPr i="1" lang="en-US" sz="1700">
                <a:latin typeface="Cambria"/>
                <a:ea typeface="Cambria"/>
                <a:cs typeface="Cambria"/>
                <a:sym typeface="Cambria"/>
              </a:rPr>
              <a:t>Zhang, Y., &amp; Wu, H. - Multilingual Speech Recognition: An Overview, 2020 </a:t>
            </a:r>
            <a:br>
              <a:rPr lang="en-US" sz="1700">
                <a:latin typeface="Cambria"/>
                <a:ea typeface="Cambria"/>
                <a:cs typeface="Cambria"/>
                <a:sym typeface="Cambria"/>
              </a:rPr>
            </a:br>
            <a:endParaRPr sz="1700">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just">
              <a:lnSpc>
                <a:spcPct val="100000"/>
              </a:lnSpc>
              <a:spcBef>
                <a:spcPts val="0"/>
              </a:spcBef>
              <a:spcAft>
                <a:spcPts val="0"/>
              </a:spcAft>
              <a:buNone/>
            </a:pPr>
            <a:r>
              <a:t/>
            </a:r>
            <a:endParaRPr sz="1700">
              <a:latin typeface="Cambria"/>
              <a:ea typeface="Cambria"/>
              <a:cs typeface="Cambria"/>
              <a:sym typeface="Cambria"/>
            </a:endParaRPr>
          </a:p>
          <a:p>
            <a:pPr indent="0" lvl="0" marL="152400" rtl="0" algn="just">
              <a:lnSpc>
                <a:spcPct val="100000"/>
              </a:lnSpc>
              <a:spcBef>
                <a:spcPts val="0"/>
              </a:spcBef>
              <a:spcAft>
                <a:spcPts val="0"/>
              </a:spcAft>
              <a:buSzPts val="2400"/>
              <a:buNone/>
            </a:pPr>
            <a:r>
              <a:rPr lang="en-US" sz="1700">
                <a:latin typeface="Cambria"/>
                <a:ea typeface="Cambria"/>
                <a:cs typeface="Cambria"/>
                <a:sym typeface="Cambria"/>
              </a:rPr>
              <a:t> </a:t>
            </a:r>
            <a:endParaRPr sz="17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9"/>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INTRODUCTION</a:t>
            </a:r>
            <a:endParaRPr>
              <a:latin typeface="Cambria"/>
              <a:ea typeface="Cambria"/>
              <a:cs typeface="Cambria"/>
              <a:sym typeface="Cambria"/>
            </a:endParaRPr>
          </a:p>
        </p:txBody>
      </p:sp>
      <p:sp>
        <p:nvSpPr>
          <p:cNvPr id="98" name="Google Shape;98;p2"/>
          <p:cNvSpPr txBox="1"/>
          <p:nvPr>
            <p:ph idx="1" type="body"/>
          </p:nvPr>
        </p:nvSpPr>
        <p:spPr>
          <a:xfrm>
            <a:off x="662550" y="1143001"/>
            <a:ext cx="10668000" cy="3924300"/>
          </a:xfrm>
          <a:prstGeom prst="rect">
            <a:avLst/>
          </a:prstGeom>
          <a:noFill/>
          <a:ln>
            <a:noFill/>
          </a:ln>
        </p:spPr>
        <p:txBody>
          <a:bodyPr anchorCtr="0" anchor="t" bIns="45700" lIns="91425" spcFirstLastPara="1" rIns="91425" wrap="square" tIns="45700">
            <a:noAutofit/>
          </a:bodyPr>
          <a:lstStyle/>
          <a:p>
            <a:pPr indent="-336550" lvl="0" marL="457200" rtl="0" algn="just">
              <a:lnSpc>
                <a:spcPct val="115000"/>
              </a:lnSpc>
              <a:spcBef>
                <a:spcPts val="0"/>
              </a:spcBef>
              <a:spcAft>
                <a:spcPts val="0"/>
              </a:spcAft>
              <a:buClr>
                <a:srgbClr val="0E0E0E"/>
              </a:buClr>
              <a:buSzPts val="1700"/>
              <a:buFont typeface="Arial"/>
              <a:buChar char="•"/>
            </a:pPr>
            <a:r>
              <a:rPr lang="en-US" sz="1700">
                <a:solidFill>
                  <a:srgbClr val="0E0E0E"/>
                </a:solidFill>
                <a:latin typeface="Arial"/>
                <a:ea typeface="Arial"/>
                <a:cs typeface="Arial"/>
                <a:sym typeface="Arial"/>
              </a:rPr>
              <a:t>With globalization, communication across different linguistic and cultural backgrounds has become increasingly common, yet accents often present a challenge. It is also difficult to so ensure that spoken messages are accurately conveyed in familiar-sounding form, minimizing misunderstandings and fostering smoother interactions.</a:t>
            </a:r>
            <a:endParaRPr sz="1700">
              <a:latin typeface="Arial"/>
              <a:ea typeface="Arial"/>
              <a:cs typeface="Arial"/>
              <a:sym typeface="Arial"/>
            </a:endParaRPr>
          </a:p>
          <a:p>
            <a:pPr indent="0" lvl="0" marL="0" rtl="0" algn="just">
              <a:lnSpc>
                <a:spcPct val="115000"/>
              </a:lnSpc>
              <a:spcBef>
                <a:spcPts val="0"/>
              </a:spcBef>
              <a:spcAft>
                <a:spcPts val="0"/>
              </a:spcAft>
              <a:buClr>
                <a:schemeClr val="dk1"/>
              </a:buClr>
              <a:buSzPts val="2400"/>
              <a:buFont typeface="Arial"/>
              <a:buNone/>
            </a:pPr>
            <a:r>
              <a:t/>
            </a:r>
            <a:endParaRPr sz="1700">
              <a:latin typeface="Arial"/>
              <a:ea typeface="Arial"/>
              <a:cs typeface="Arial"/>
              <a:sym typeface="Arial"/>
            </a:endParaRPr>
          </a:p>
          <a:p>
            <a:pPr indent="-336550" lvl="0" marL="457200" rtl="0" algn="just">
              <a:lnSpc>
                <a:spcPct val="115000"/>
              </a:lnSpc>
              <a:spcBef>
                <a:spcPts val="0"/>
              </a:spcBef>
              <a:spcAft>
                <a:spcPts val="0"/>
              </a:spcAft>
              <a:buClr>
                <a:srgbClr val="0E0E0E"/>
              </a:buClr>
              <a:buSzPts val="1700"/>
              <a:buChar char="•"/>
            </a:pPr>
            <a:r>
              <a:rPr lang="en-US" sz="1700">
                <a:latin typeface="Arial"/>
                <a:ea typeface="Arial"/>
                <a:cs typeface="Arial"/>
                <a:sym typeface="Arial"/>
              </a:rPr>
              <a:t>These systems analyze speech input, adapt to accent-specific phonetic patterns, and re-synthesize the speech with a more comprehensible or localized accent—all in real-time. Applications range from </a:t>
            </a:r>
            <a:r>
              <a:rPr b="1" lang="en-US" sz="1700">
                <a:latin typeface="Arial"/>
                <a:ea typeface="Arial"/>
                <a:cs typeface="Arial"/>
                <a:sym typeface="Arial"/>
              </a:rPr>
              <a:t>customer service and virtual meetings</a:t>
            </a:r>
            <a:r>
              <a:rPr lang="en-US" sz="1700">
                <a:latin typeface="Arial"/>
                <a:ea typeface="Arial"/>
                <a:cs typeface="Arial"/>
                <a:sym typeface="Arial"/>
              </a:rPr>
              <a:t> to </a:t>
            </a:r>
            <a:r>
              <a:rPr b="1" lang="en-US" sz="1700">
                <a:latin typeface="Arial"/>
                <a:ea typeface="Arial"/>
                <a:cs typeface="Arial"/>
                <a:sym typeface="Arial"/>
              </a:rPr>
              <a:t>live captioning</a:t>
            </a:r>
            <a:r>
              <a:rPr lang="en-US" sz="1700">
                <a:latin typeface="Arial"/>
                <a:ea typeface="Arial"/>
                <a:cs typeface="Arial"/>
                <a:sym typeface="Arial"/>
              </a:rPr>
              <a:t>, </a:t>
            </a:r>
            <a:r>
              <a:rPr b="1" lang="en-US" sz="1700">
                <a:latin typeface="Arial"/>
                <a:ea typeface="Arial"/>
                <a:cs typeface="Arial"/>
                <a:sym typeface="Arial"/>
              </a:rPr>
              <a:t>language learning platforms</a:t>
            </a:r>
            <a:r>
              <a:rPr lang="en-US" sz="1700">
                <a:latin typeface="Arial"/>
                <a:ea typeface="Arial"/>
                <a:cs typeface="Arial"/>
                <a:sym typeface="Arial"/>
              </a:rPr>
              <a:t>, and </a:t>
            </a:r>
            <a:r>
              <a:rPr b="1" lang="en-US" sz="1700">
                <a:latin typeface="Arial"/>
                <a:ea typeface="Arial"/>
                <a:cs typeface="Arial"/>
                <a:sym typeface="Arial"/>
              </a:rPr>
              <a:t>assistive technologies</a:t>
            </a:r>
            <a:r>
              <a:rPr lang="en-US" sz="1700">
                <a:latin typeface="Arial"/>
                <a:ea typeface="Arial"/>
                <a:cs typeface="Arial"/>
                <a:sym typeface="Arial"/>
              </a:rPr>
              <a:t> for individuals with hearing impairments.</a:t>
            </a:r>
            <a:endParaRPr sz="1700">
              <a:solidFill>
                <a:srgbClr val="0E0E0E"/>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700">
              <a:solidFill>
                <a:srgbClr val="0E0E0E"/>
              </a:solidFill>
              <a:latin typeface="Arial"/>
              <a:ea typeface="Arial"/>
              <a:cs typeface="Arial"/>
              <a:sym typeface="Arial"/>
            </a:endParaRPr>
          </a:p>
          <a:p>
            <a:pPr indent="-336550" lvl="0" marL="457200" rtl="0" algn="just">
              <a:lnSpc>
                <a:spcPct val="115000"/>
              </a:lnSpc>
              <a:spcBef>
                <a:spcPts val="0"/>
              </a:spcBef>
              <a:spcAft>
                <a:spcPts val="0"/>
              </a:spcAft>
              <a:buSzPts val="1700"/>
              <a:buFont typeface="Arial"/>
              <a:buChar char="•"/>
            </a:pPr>
            <a:r>
              <a:rPr lang="en-US" sz="1700">
                <a:latin typeface="Arial"/>
                <a:ea typeface="Arial"/>
                <a:cs typeface="Arial"/>
                <a:sym typeface="Arial"/>
              </a:rPr>
              <a:t>This project aims to develop a real time accent translation system based on the recipients' and deliverer's accents. The idea is to achieve far better understanding during conference calls, which will make the communication far more effective.</a:t>
            </a:r>
            <a:endParaRPr sz="17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700">
              <a:solidFill>
                <a:srgbClr val="0E0E0E"/>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 </a:t>
            </a:r>
            <a:endParaRPr sz="1400">
              <a:latin typeface="Arial"/>
              <a:ea typeface="Arial"/>
              <a:cs typeface="Arial"/>
              <a:sym typeface="Arial"/>
            </a:endParaRPr>
          </a:p>
          <a:p>
            <a:pPr indent="0" lvl="0" marL="0" rtl="0" algn="just">
              <a:lnSpc>
                <a:spcPct val="115000"/>
              </a:lnSpc>
              <a:spcBef>
                <a:spcPts val="0"/>
              </a:spcBef>
              <a:spcAft>
                <a:spcPts val="0"/>
              </a:spcAft>
              <a:buClr>
                <a:schemeClr val="dk1"/>
              </a:buClr>
              <a:buSzPts val="2400"/>
              <a:buFont typeface="Noto Sans Symbols"/>
              <a:buNone/>
            </a:pPr>
            <a:r>
              <a:t/>
            </a:r>
            <a:endParaRPr sz="3100">
              <a:latin typeface="Cambria"/>
              <a:ea typeface="Cambria"/>
              <a:cs typeface="Cambria"/>
              <a:sym typeface="Cambria"/>
            </a:endParaRPr>
          </a:p>
          <a:p>
            <a:pPr indent="-190500" lvl="0" marL="495300" rtl="0" algn="just">
              <a:lnSpc>
                <a:spcPct val="115000"/>
              </a:lnSpc>
              <a:spcBef>
                <a:spcPts val="0"/>
              </a:spcBef>
              <a:spcAft>
                <a:spcPts val="0"/>
              </a:spcAft>
              <a:buClr>
                <a:schemeClr val="dk1"/>
              </a:buClr>
              <a:buSzPts val="2400"/>
              <a:buFont typeface="Noto Sans Symbols"/>
              <a:buNone/>
            </a:pPr>
            <a:r>
              <a:t/>
            </a:r>
            <a:endParaRPr sz="31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12800" y="246646"/>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LITERATURE REVIEW</a:t>
            </a:r>
            <a:endParaRPr>
              <a:solidFill>
                <a:schemeClr val="dk2"/>
              </a:solidFill>
              <a:latin typeface="Cambria"/>
              <a:ea typeface="Cambria"/>
              <a:cs typeface="Cambria"/>
              <a:sym typeface="Cambria"/>
            </a:endParaRPr>
          </a:p>
        </p:txBody>
      </p:sp>
      <p:sp>
        <p:nvSpPr>
          <p:cNvPr id="104" name="Google Shape;104;p3"/>
          <p:cNvSpPr txBox="1"/>
          <p:nvPr>
            <p:ph idx="1" type="body"/>
          </p:nvPr>
        </p:nvSpPr>
        <p:spPr>
          <a:xfrm>
            <a:off x="812800" y="1056739"/>
            <a:ext cx="10668000" cy="5200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1" lang="en-US" sz="1700" u="sng">
                <a:latin typeface="Arial"/>
                <a:ea typeface="Arial"/>
                <a:cs typeface="Arial"/>
                <a:sym typeface="Arial"/>
              </a:rPr>
              <a:t>Existing Systems:</a:t>
            </a:r>
            <a:endParaRPr b="1" sz="1700" u="sng">
              <a:latin typeface="Arial"/>
              <a:ea typeface="Arial"/>
              <a:cs typeface="Arial"/>
              <a:sym typeface="Arial"/>
            </a:endParaRPr>
          </a:p>
          <a:p>
            <a:pPr indent="-336550" lvl="0" marL="457200" rtl="0" algn="just">
              <a:lnSpc>
                <a:spcPct val="115000"/>
              </a:lnSpc>
              <a:spcBef>
                <a:spcPts val="0"/>
              </a:spcBef>
              <a:spcAft>
                <a:spcPts val="0"/>
              </a:spcAft>
              <a:buSzPts val="1700"/>
              <a:buFont typeface="Arial"/>
              <a:buChar char="•"/>
            </a:pPr>
            <a:r>
              <a:rPr lang="en-US" sz="1700">
                <a:latin typeface="Arial"/>
                <a:ea typeface="Arial"/>
                <a:cs typeface="Arial"/>
                <a:sym typeface="Arial"/>
              </a:rPr>
              <a:t>Many current translation systems struggle with accent variations, impacting translation accuracy.</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Char char="•"/>
            </a:pPr>
            <a:r>
              <a:rPr lang="en-US" sz="1700">
                <a:latin typeface="Arial"/>
                <a:ea typeface="Arial"/>
                <a:cs typeface="Arial"/>
                <a:sym typeface="Arial"/>
              </a:rPr>
              <a:t>Previous studies highlight the importance of integrating accent detection and context-aware translation techniques. </a:t>
            </a:r>
            <a:endParaRPr sz="1100">
              <a:latin typeface="Arial"/>
              <a:ea typeface="Arial"/>
              <a:cs typeface="Arial"/>
              <a:sym typeface="Arial"/>
            </a:endParaRPr>
          </a:p>
          <a:p>
            <a:pPr indent="-336550" lvl="0" marL="457200" rtl="0" algn="just">
              <a:lnSpc>
                <a:spcPct val="115000"/>
              </a:lnSpc>
              <a:spcBef>
                <a:spcPts val="0"/>
              </a:spcBef>
              <a:spcAft>
                <a:spcPts val="0"/>
              </a:spcAft>
              <a:buSzPts val="1700"/>
              <a:buChar char="•"/>
            </a:pPr>
            <a:r>
              <a:rPr lang="en-US" sz="1700">
                <a:latin typeface="Arial"/>
                <a:ea typeface="Arial"/>
                <a:cs typeface="Arial"/>
                <a:sym typeface="Arial"/>
              </a:rPr>
              <a:t>Current systems integrate various data layers—acoustic, linguistic, and contextual</a:t>
            </a:r>
            <a:r>
              <a:rPr lang="en-US" sz="1700">
                <a:latin typeface="Arial"/>
                <a:ea typeface="Arial"/>
                <a:cs typeface="Arial"/>
                <a:sym typeface="Arial"/>
              </a:rPr>
              <a:t>—</a:t>
            </a:r>
            <a:r>
              <a:rPr lang="en-US" sz="1700">
                <a:latin typeface="Arial"/>
                <a:ea typeface="Arial"/>
                <a:cs typeface="Arial"/>
                <a:sym typeface="Arial"/>
              </a:rPr>
              <a:t>enabling the dynamic adaptation of accents in diverse communication platforms, whether for business, education, or entertainment. </a:t>
            </a:r>
            <a:endParaRPr sz="17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700" u="sng">
                <a:latin typeface="Arial"/>
                <a:ea typeface="Arial"/>
                <a:cs typeface="Arial"/>
                <a:sym typeface="Arial"/>
              </a:rPr>
              <a:t>Technological Advances:</a:t>
            </a:r>
            <a:endParaRPr b="1" sz="1700" u="sng">
              <a:latin typeface="Arial"/>
              <a:ea typeface="Arial"/>
              <a:cs typeface="Arial"/>
              <a:sym typeface="Arial"/>
            </a:endParaRPr>
          </a:p>
          <a:p>
            <a:pPr indent="-336550" lvl="0" marL="457200" rtl="0" algn="just">
              <a:lnSpc>
                <a:spcPct val="115000"/>
              </a:lnSpc>
              <a:spcBef>
                <a:spcPts val="0"/>
              </a:spcBef>
              <a:spcAft>
                <a:spcPts val="0"/>
              </a:spcAft>
              <a:buSzPts val="1700"/>
              <a:buFont typeface="Arial"/>
              <a:buChar char="•"/>
            </a:pPr>
            <a:r>
              <a:rPr lang="en-US" sz="1700">
                <a:latin typeface="Arial"/>
                <a:ea typeface="Arial"/>
                <a:cs typeface="Arial"/>
                <a:sym typeface="Arial"/>
              </a:rPr>
              <a:t>Machine learning and NLP have improved speech recognition and translation, but real-time applications remain challenging.</a:t>
            </a:r>
            <a:endParaRPr sz="1700">
              <a:latin typeface="Arial"/>
              <a:ea typeface="Arial"/>
              <a:cs typeface="Arial"/>
              <a:sym typeface="Arial"/>
            </a:endParaRPr>
          </a:p>
          <a:p>
            <a:pPr indent="0" lvl="0" marL="0" rtl="0" algn="just">
              <a:lnSpc>
                <a:spcPct val="115000"/>
              </a:lnSpc>
              <a:spcBef>
                <a:spcPts val="0"/>
              </a:spcBef>
              <a:spcAft>
                <a:spcPts val="0"/>
              </a:spcAft>
              <a:buNone/>
            </a:pPr>
            <a:r>
              <a:t/>
            </a:r>
            <a:endParaRPr sz="1700">
              <a:latin typeface="Arial"/>
              <a:ea typeface="Arial"/>
              <a:cs typeface="Arial"/>
              <a:sym typeface="Arial"/>
            </a:endParaRPr>
          </a:p>
          <a:p>
            <a:pPr indent="0" lvl="0" marL="0" rtl="0" algn="just">
              <a:lnSpc>
                <a:spcPct val="115000"/>
              </a:lnSpc>
              <a:spcBef>
                <a:spcPts val="0"/>
              </a:spcBef>
              <a:spcAft>
                <a:spcPts val="0"/>
              </a:spcAft>
              <a:buNone/>
            </a:pPr>
            <a:r>
              <a:rPr b="1" lang="en-US" sz="1700" u="sng">
                <a:latin typeface="Arial"/>
                <a:ea typeface="Arial"/>
                <a:cs typeface="Arial"/>
                <a:sym typeface="Arial"/>
              </a:rPr>
              <a:t>Challenges Identified:</a:t>
            </a:r>
            <a:endParaRPr b="1" sz="1700" u="sng">
              <a:latin typeface="Arial"/>
              <a:ea typeface="Arial"/>
              <a:cs typeface="Arial"/>
              <a:sym typeface="Arial"/>
            </a:endParaRPr>
          </a:p>
          <a:p>
            <a:pPr indent="-336550" lvl="0" marL="457200" rtl="0" algn="just">
              <a:lnSpc>
                <a:spcPct val="115000"/>
              </a:lnSpc>
              <a:spcBef>
                <a:spcPts val="0"/>
              </a:spcBef>
              <a:spcAft>
                <a:spcPts val="0"/>
              </a:spcAft>
              <a:buSzPts val="1700"/>
              <a:buChar char="•"/>
            </a:pPr>
            <a:r>
              <a:rPr lang="en-US" sz="1700">
                <a:latin typeface="Arial"/>
                <a:ea typeface="Arial"/>
                <a:cs typeface="Arial"/>
                <a:sym typeface="Arial"/>
              </a:rPr>
              <a:t>Latency issues during real-time translation hinder user experience.</a:t>
            </a:r>
            <a:endParaRPr sz="1700">
              <a:latin typeface="Arial"/>
              <a:ea typeface="Arial"/>
              <a:cs typeface="Arial"/>
              <a:sym typeface="Arial"/>
            </a:endParaRPr>
          </a:p>
          <a:p>
            <a:pPr indent="-336550" lvl="0" marL="457200" rtl="0" algn="just">
              <a:lnSpc>
                <a:spcPct val="115000"/>
              </a:lnSpc>
              <a:spcBef>
                <a:spcPts val="0"/>
              </a:spcBef>
              <a:spcAft>
                <a:spcPts val="0"/>
              </a:spcAft>
              <a:buSzPts val="1700"/>
              <a:buChar char="•"/>
            </a:pPr>
            <a:r>
              <a:rPr lang="en-US" sz="1700">
                <a:latin typeface="Arial"/>
                <a:ea typeface="Arial"/>
                <a:cs typeface="Arial"/>
                <a:sym typeface="Arial"/>
              </a:rPr>
              <a:t>The lack of personalization in voice and accent adaptation limits user acceptance.</a:t>
            </a:r>
            <a:endParaRPr sz="1700">
              <a:latin typeface="Arial"/>
              <a:ea typeface="Arial"/>
              <a:cs typeface="Arial"/>
              <a:sym typeface="Arial"/>
            </a:endParaRPr>
          </a:p>
          <a:p>
            <a:pPr indent="0" lvl="0" marL="0" rtl="0" algn="just">
              <a:lnSpc>
                <a:spcPct val="115000"/>
              </a:lnSpc>
              <a:spcBef>
                <a:spcPts val="0"/>
              </a:spcBef>
              <a:spcAft>
                <a:spcPts val="0"/>
              </a:spcAft>
              <a:buNone/>
            </a:pPr>
            <a:r>
              <a:t/>
            </a:r>
            <a:endParaRPr sz="1700">
              <a:latin typeface="Arial"/>
              <a:ea typeface="Arial"/>
              <a:cs typeface="Arial"/>
              <a:sym typeface="Arial"/>
            </a:endParaRPr>
          </a:p>
          <a:p>
            <a:pPr indent="-190500" lvl="0" marL="342900" rtl="0" algn="just">
              <a:lnSpc>
                <a:spcPct val="115000"/>
              </a:lnSpc>
              <a:spcBef>
                <a:spcPts val="0"/>
              </a:spcBef>
              <a:spcAft>
                <a:spcPts val="0"/>
              </a:spcAft>
              <a:buSzPts val="2400"/>
              <a:buNone/>
            </a:pPr>
            <a:r>
              <a:t/>
            </a:r>
            <a:endParaRPr sz="17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LITERATURE REVIEW </a:t>
            </a:r>
            <a:r>
              <a:rPr lang="en-US" sz="1600">
                <a:latin typeface="Cambria"/>
                <a:ea typeface="Cambria"/>
                <a:cs typeface="Cambria"/>
                <a:sym typeface="Cambria"/>
              </a:rPr>
              <a:t>CONTD…</a:t>
            </a:r>
            <a:endParaRPr sz="1600">
              <a:latin typeface="Cambria"/>
              <a:ea typeface="Cambria"/>
              <a:cs typeface="Cambria"/>
              <a:sym typeface="Cambria"/>
            </a:endParaRPr>
          </a:p>
        </p:txBody>
      </p:sp>
      <p:sp>
        <p:nvSpPr>
          <p:cNvPr id="110" name="Google Shape;110;p4"/>
          <p:cNvSpPr txBox="1"/>
          <p:nvPr>
            <p:ph idx="1" type="body"/>
          </p:nvPr>
        </p:nvSpPr>
        <p:spPr>
          <a:xfrm>
            <a:off x="812800" y="1024950"/>
            <a:ext cx="10668000" cy="5629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700" u="sng">
                <a:latin typeface="Arial"/>
                <a:ea typeface="Arial"/>
                <a:cs typeface="Arial"/>
                <a:sym typeface="Arial"/>
              </a:rPr>
              <a:t>Research Gap:</a:t>
            </a:r>
            <a:endParaRPr b="1" sz="1700" u="sng">
              <a:latin typeface="Arial"/>
              <a:ea typeface="Arial"/>
              <a:cs typeface="Arial"/>
              <a:sym typeface="Arial"/>
            </a:endParaRPr>
          </a:p>
          <a:p>
            <a:pPr indent="-336550" lvl="0" marL="457200" rtl="0" algn="just">
              <a:lnSpc>
                <a:spcPct val="115000"/>
              </a:lnSpc>
              <a:spcBef>
                <a:spcPts val="0"/>
              </a:spcBef>
              <a:spcAft>
                <a:spcPts val="0"/>
              </a:spcAft>
              <a:buSzPts val="1700"/>
              <a:buFont typeface="Arial"/>
              <a:buChar char="•"/>
            </a:pPr>
            <a:r>
              <a:rPr lang="en-US" sz="1700">
                <a:latin typeface="Arial"/>
                <a:ea typeface="Arial"/>
                <a:cs typeface="Arial"/>
                <a:sym typeface="Arial"/>
              </a:rPr>
              <a:t>Few systems effectively combine speech recognition, translation, and accent modification in real time.</a:t>
            </a:r>
            <a:endParaRPr sz="1700">
              <a:latin typeface="Arial"/>
              <a:ea typeface="Arial"/>
              <a:cs typeface="Arial"/>
              <a:sym typeface="Arial"/>
            </a:endParaRPr>
          </a:p>
          <a:p>
            <a:pPr indent="0" lvl="0" marL="0" rtl="0" algn="just">
              <a:lnSpc>
                <a:spcPct val="115000"/>
              </a:lnSpc>
              <a:spcBef>
                <a:spcPts val="0"/>
              </a:spcBef>
              <a:spcAft>
                <a:spcPts val="0"/>
              </a:spcAft>
              <a:buNone/>
            </a:pPr>
            <a:r>
              <a:t/>
            </a:r>
            <a:endParaRPr sz="17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b="1" lang="en-US" sz="1700" u="sng">
                <a:latin typeface="Arial"/>
                <a:ea typeface="Arial"/>
                <a:cs typeface="Arial"/>
                <a:sym typeface="Arial"/>
              </a:rPr>
              <a:t>Methods Overview:</a:t>
            </a:r>
            <a:endParaRPr b="1" sz="1700" u="sng">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lang="en-US" sz="1600" u="sng">
                <a:latin typeface="Arial"/>
                <a:ea typeface="Arial"/>
                <a:cs typeface="Arial"/>
                <a:sym typeface="Arial"/>
              </a:rPr>
              <a:t>Google Translate</a:t>
            </a:r>
            <a:r>
              <a:rPr lang="en-US" sz="1600" u="sng">
                <a:latin typeface="Arial"/>
                <a:ea typeface="Arial"/>
                <a:cs typeface="Arial"/>
                <a:sym typeface="Arial"/>
              </a:rPr>
              <a:t>:</a:t>
            </a:r>
            <a:r>
              <a:rPr lang="en-US" sz="1700">
                <a:latin typeface="Arial"/>
                <a:ea typeface="Arial"/>
                <a:cs typeface="Arial"/>
                <a:sym typeface="Arial"/>
              </a:rPr>
              <a:t>  </a:t>
            </a:r>
            <a:r>
              <a:rPr lang="en-US" sz="1500">
                <a:latin typeface="Arial"/>
                <a:ea typeface="Arial"/>
                <a:cs typeface="Arial"/>
                <a:sym typeface="Arial"/>
              </a:rPr>
              <a:t>Pros: Broad language and accent support.</a:t>
            </a:r>
            <a:br>
              <a:rPr lang="en-US" sz="1500">
                <a:latin typeface="Arial"/>
                <a:ea typeface="Arial"/>
                <a:cs typeface="Arial"/>
                <a:sym typeface="Arial"/>
              </a:rPr>
            </a:br>
            <a:r>
              <a:rPr lang="en-US" sz="1500">
                <a:latin typeface="Arial"/>
                <a:ea typeface="Arial"/>
                <a:cs typeface="Arial"/>
                <a:sym typeface="Arial"/>
              </a:rPr>
              <a:t>                                Cons: Struggles with strong regional accents and slang.</a:t>
            </a:r>
            <a:endParaRPr sz="1500">
              <a:latin typeface="Arial"/>
              <a:ea typeface="Arial"/>
              <a:cs typeface="Arial"/>
              <a:sym typeface="Arial"/>
            </a:endParaRPr>
          </a:p>
          <a:p>
            <a:pPr indent="0" lvl="0" marL="0" rtl="0" algn="just">
              <a:lnSpc>
                <a:spcPct val="115000"/>
              </a:lnSpc>
              <a:spcBef>
                <a:spcPts val="0"/>
              </a:spcBef>
              <a:spcAft>
                <a:spcPts val="0"/>
              </a:spcAft>
              <a:buNone/>
            </a:pPr>
            <a:r>
              <a:t/>
            </a:r>
            <a:endParaRPr sz="1750">
              <a:latin typeface="Arial"/>
              <a:ea typeface="Arial"/>
              <a:cs typeface="Arial"/>
              <a:sym typeface="Arial"/>
            </a:endParaRPr>
          </a:p>
          <a:p>
            <a:pPr indent="-330200" lvl="0" marL="457200" rtl="0" algn="just">
              <a:lnSpc>
                <a:spcPct val="115000"/>
              </a:lnSpc>
              <a:spcBef>
                <a:spcPts val="0"/>
              </a:spcBef>
              <a:spcAft>
                <a:spcPts val="0"/>
              </a:spcAft>
              <a:buSzPts val="1600"/>
              <a:buFont typeface="Arial"/>
              <a:buAutoNum type="arabicPeriod"/>
            </a:pPr>
            <a:r>
              <a:rPr lang="en-US" sz="1600" u="sng">
                <a:latin typeface="Arial"/>
                <a:ea typeface="Arial"/>
                <a:cs typeface="Arial"/>
                <a:sym typeface="Arial"/>
              </a:rPr>
              <a:t>Speechmatics:</a:t>
            </a:r>
            <a:r>
              <a:rPr lang="en-US" sz="1600">
                <a:latin typeface="Arial"/>
                <a:ea typeface="Arial"/>
                <a:cs typeface="Arial"/>
                <a:sym typeface="Arial"/>
              </a:rPr>
              <a:t>  </a:t>
            </a:r>
            <a:r>
              <a:rPr lang="en-US" sz="1500">
                <a:latin typeface="Arial"/>
                <a:ea typeface="Arial"/>
                <a:cs typeface="Arial"/>
                <a:sym typeface="Arial"/>
              </a:rPr>
              <a:t>Pros: Specialised in accent-independent speech </a:t>
            </a:r>
            <a:r>
              <a:rPr lang="en-US" sz="1500">
                <a:latin typeface="Arial"/>
                <a:ea typeface="Arial"/>
                <a:cs typeface="Arial"/>
                <a:sym typeface="Arial"/>
              </a:rPr>
              <a:t>recognition</a:t>
            </a:r>
            <a:r>
              <a:rPr lang="en-US" sz="1500">
                <a:latin typeface="Arial"/>
                <a:ea typeface="Arial"/>
                <a:cs typeface="Arial"/>
                <a:sym typeface="Arial"/>
              </a:rPr>
              <a:t>.</a:t>
            </a:r>
            <a:endParaRPr sz="1500">
              <a:latin typeface="Arial"/>
              <a:ea typeface="Arial"/>
              <a:cs typeface="Arial"/>
              <a:sym typeface="Arial"/>
            </a:endParaRPr>
          </a:p>
          <a:p>
            <a:pPr indent="0" lvl="0" marL="457200" rtl="0" algn="just">
              <a:lnSpc>
                <a:spcPct val="115000"/>
              </a:lnSpc>
              <a:spcBef>
                <a:spcPts val="0"/>
              </a:spcBef>
              <a:spcAft>
                <a:spcPts val="0"/>
              </a:spcAft>
              <a:buNone/>
            </a:pPr>
            <a:r>
              <a:rPr lang="en-US" sz="1500">
                <a:latin typeface="Arial"/>
                <a:ea typeface="Arial"/>
                <a:cs typeface="Arial"/>
                <a:sym typeface="Arial"/>
              </a:rPr>
              <a:t>                           Cons: Primarily focused on transcription not translation.</a:t>
            </a:r>
            <a:endParaRPr sz="1500">
              <a:latin typeface="Arial"/>
              <a:ea typeface="Arial"/>
              <a:cs typeface="Arial"/>
              <a:sym typeface="Arial"/>
            </a:endParaRPr>
          </a:p>
          <a:p>
            <a:pPr indent="0" lvl="0" marL="0" rtl="0" algn="just">
              <a:lnSpc>
                <a:spcPct val="115000"/>
              </a:lnSpc>
              <a:spcBef>
                <a:spcPts val="0"/>
              </a:spcBef>
              <a:spcAft>
                <a:spcPts val="0"/>
              </a:spcAft>
              <a:buNone/>
            </a:pPr>
            <a:r>
              <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AutoNum type="arabicPeriod"/>
            </a:pPr>
            <a:r>
              <a:rPr lang="en-US" sz="1500" u="sng">
                <a:latin typeface="Arial"/>
                <a:ea typeface="Arial"/>
                <a:cs typeface="Arial"/>
                <a:sym typeface="Arial"/>
              </a:rPr>
              <a:t>Skype Translator:</a:t>
            </a:r>
            <a:r>
              <a:rPr lang="en-US" sz="1500">
                <a:latin typeface="Arial"/>
                <a:ea typeface="Arial"/>
                <a:cs typeface="Arial"/>
                <a:sym typeface="Arial"/>
              </a:rPr>
              <a:t>  Pros: Learns and adapts to different accents over time.</a:t>
            </a:r>
            <a:endParaRPr sz="1500">
              <a:latin typeface="Arial"/>
              <a:ea typeface="Arial"/>
              <a:cs typeface="Arial"/>
              <a:sym typeface="Arial"/>
            </a:endParaRPr>
          </a:p>
          <a:p>
            <a:pPr indent="0" lvl="0" marL="457200" rtl="0" algn="just">
              <a:lnSpc>
                <a:spcPct val="115000"/>
              </a:lnSpc>
              <a:spcBef>
                <a:spcPts val="0"/>
              </a:spcBef>
              <a:spcAft>
                <a:spcPts val="0"/>
              </a:spcAft>
              <a:buNone/>
            </a:pPr>
            <a:r>
              <a:rPr lang="en-US" sz="1500">
                <a:latin typeface="Arial"/>
                <a:ea typeface="Arial"/>
                <a:cs typeface="Arial"/>
                <a:sym typeface="Arial"/>
              </a:rPr>
              <a:t>                              Cons: Can introduce delay in conversion during complex speech.</a:t>
            </a:r>
            <a:endParaRPr sz="1500">
              <a:latin typeface="Arial"/>
              <a:ea typeface="Arial"/>
              <a:cs typeface="Arial"/>
              <a:sym typeface="Arial"/>
            </a:endParaRPr>
          </a:p>
          <a:p>
            <a:pPr indent="0" lvl="0" marL="457200" rtl="0" algn="just">
              <a:lnSpc>
                <a:spcPct val="115000"/>
              </a:lnSpc>
              <a:spcBef>
                <a:spcPts val="0"/>
              </a:spcBef>
              <a:spcAft>
                <a:spcPts val="0"/>
              </a:spcAft>
              <a:buNone/>
            </a:pPr>
            <a:r>
              <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AutoNum type="arabicPeriod"/>
            </a:pPr>
            <a:r>
              <a:rPr lang="en-US" sz="1500" u="sng">
                <a:latin typeface="Arial"/>
                <a:ea typeface="Arial"/>
                <a:cs typeface="Arial"/>
                <a:sym typeface="Arial"/>
              </a:rPr>
              <a:t>Microsoft Translator:</a:t>
            </a:r>
            <a:r>
              <a:rPr lang="en-US" sz="1500">
                <a:latin typeface="Arial"/>
                <a:ea typeface="Arial"/>
                <a:cs typeface="Arial"/>
                <a:sym typeface="Arial"/>
              </a:rPr>
              <a:t>  Pros: AI powered accent adaption.</a:t>
            </a:r>
            <a:endParaRPr sz="1500">
              <a:latin typeface="Arial"/>
              <a:ea typeface="Arial"/>
              <a:cs typeface="Arial"/>
              <a:sym typeface="Arial"/>
            </a:endParaRPr>
          </a:p>
          <a:p>
            <a:pPr indent="0" lvl="0" marL="457200" rtl="0" algn="just">
              <a:lnSpc>
                <a:spcPct val="115000"/>
              </a:lnSpc>
              <a:spcBef>
                <a:spcPts val="0"/>
              </a:spcBef>
              <a:spcAft>
                <a:spcPts val="0"/>
              </a:spcAft>
              <a:buNone/>
            </a:pPr>
            <a:r>
              <a:rPr lang="en-US" sz="1500">
                <a:latin typeface="Arial"/>
                <a:ea typeface="Arial"/>
                <a:cs typeface="Arial"/>
                <a:sym typeface="Arial"/>
              </a:rPr>
              <a:t>                                   Cons: Accuracy may drop for complex technical terms.</a:t>
            </a:r>
            <a:endParaRPr sz="1500">
              <a:latin typeface="Arial"/>
              <a:ea typeface="Arial"/>
              <a:cs typeface="Arial"/>
              <a:sym typeface="Arial"/>
            </a:endParaRPr>
          </a:p>
          <a:p>
            <a:pPr indent="0" lvl="0" marL="457200" rtl="0" algn="just">
              <a:lnSpc>
                <a:spcPct val="115000"/>
              </a:lnSpc>
              <a:spcBef>
                <a:spcPts val="0"/>
              </a:spcBef>
              <a:spcAft>
                <a:spcPts val="0"/>
              </a:spcAft>
              <a:buNone/>
            </a:pPr>
            <a:r>
              <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AutoNum type="arabicPeriod"/>
            </a:pPr>
            <a:r>
              <a:rPr lang="en-US" sz="1600" u="sng">
                <a:latin typeface="Arial"/>
                <a:ea typeface="Arial"/>
                <a:cs typeface="Arial"/>
                <a:sym typeface="Arial"/>
              </a:rPr>
              <a:t>Vocre:</a:t>
            </a:r>
            <a:r>
              <a:rPr lang="en-US" sz="1600">
                <a:latin typeface="Arial"/>
                <a:ea typeface="Arial"/>
                <a:cs typeface="Arial"/>
                <a:sym typeface="Arial"/>
              </a:rPr>
              <a:t> </a:t>
            </a:r>
            <a:r>
              <a:rPr lang="en-US" sz="1500">
                <a:latin typeface="Arial"/>
                <a:ea typeface="Arial"/>
                <a:cs typeface="Arial"/>
                <a:sym typeface="Arial"/>
              </a:rPr>
              <a:t> Pros: Mobile-friendly, real time voice translation.</a:t>
            </a:r>
            <a:endParaRPr sz="1500">
              <a:latin typeface="Arial"/>
              <a:ea typeface="Arial"/>
              <a:cs typeface="Arial"/>
              <a:sym typeface="Arial"/>
            </a:endParaRPr>
          </a:p>
          <a:p>
            <a:pPr indent="0" lvl="0" marL="457200" rtl="0" algn="just">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             Cons: Struggles with strong accents or dialects.	</a:t>
            </a:r>
            <a:r>
              <a:rPr lang="en-US" sz="1100">
                <a:latin typeface="Arial"/>
                <a:ea typeface="Arial"/>
                <a:cs typeface="Arial"/>
                <a:sym typeface="Arial"/>
              </a:rPr>
              <a:t>		</a:t>
            </a:r>
            <a:endParaRPr sz="1100">
              <a:latin typeface="Arial"/>
              <a:ea typeface="Arial"/>
              <a:cs typeface="Arial"/>
              <a:sym typeface="Arial"/>
            </a:endParaRPr>
          </a:p>
          <a:p>
            <a:pPr indent="0" lvl="0" marL="457200" rtl="0" algn="just">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457200" rtl="0" algn="just">
              <a:lnSpc>
                <a:spcPct val="115000"/>
              </a:lnSpc>
              <a:spcBef>
                <a:spcPts val="0"/>
              </a:spcBef>
              <a:spcAft>
                <a:spcPts val="0"/>
              </a:spcAft>
              <a:buNone/>
            </a:pPr>
            <a:r>
              <a:t/>
            </a:r>
            <a:endParaRPr sz="17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700">
              <a:latin typeface="Arial"/>
              <a:ea typeface="Arial"/>
              <a:cs typeface="Arial"/>
              <a:sym typeface="Arial"/>
            </a:endParaRPr>
          </a:p>
          <a:p>
            <a:pPr indent="-190500" lvl="0" marL="342900" rtl="0" algn="just">
              <a:lnSpc>
                <a:spcPct val="115000"/>
              </a:lnSpc>
              <a:spcBef>
                <a:spcPts val="0"/>
              </a:spcBef>
              <a:spcAft>
                <a:spcPts val="0"/>
              </a:spcAft>
              <a:buClr>
                <a:schemeClr val="dk1"/>
              </a:buClr>
              <a:buSzPts val="2400"/>
              <a:buNone/>
            </a:pPr>
            <a:r>
              <a:t/>
            </a:r>
            <a:endParaRPr b="1" sz="17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12800" y="274638"/>
            <a:ext cx="10668000" cy="397166"/>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PROPOSED METHOD</a:t>
            </a:r>
            <a:endParaRPr>
              <a:latin typeface="Cambria"/>
              <a:ea typeface="Cambria"/>
              <a:cs typeface="Cambria"/>
              <a:sym typeface="Cambria"/>
            </a:endParaRPr>
          </a:p>
        </p:txBody>
      </p:sp>
      <p:sp>
        <p:nvSpPr>
          <p:cNvPr id="116" name="Google Shape;116;p5"/>
          <p:cNvSpPr txBox="1"/>
          <p:nvPr>
            <p:ph idx="1" type="body"/>
          </p:nvPr>
        </p:nvSpPr>
        <p:spPr>
          <a:xfrm>
            <a:off x="705475" y="1019575"/>
            <a:ext cx="10668000" cy="5054700"/>
          </a:xfrm>
          <a:prstGeom prst="rect">
            <a:avLst/>
          </a:prstGeom>
          <a:noFill/>
          <a:ln>
            <a:noFill/>
          </a:ln>
        </p:spPr>
        <p:txBody>
          <a:bodyPr anchorCtr="0" anchor="t" bIns="45700" lIns="91425" spcFirstLastPara="1" rIns="91425" wrap="square" tIns="45700">
            <a:normAutofit/>
          </a:bodyPr>
          <a:lstStyle/>
          <a:p>
            <a:pPr indent="-336550" lvl="0" marL="457200" rtl="0" algn="just">
              <a:lnSpc>
                <a:spcPct val="115000"/>
              </a:lnSpc>
              <a:spcBef>
                <a:spcPts val="0"/>
              </a:spcBef>
              <a:spcAft>
                <a:spcPts val="0"/>
              </a:spcAft>
              <a:buSzPts val="1700"/>
              <a:buFont typeface="Arial"/>
              <a:buChar char="•"/>
            </a:pPr>
            <a:r>
              <a:rPr lang="en-US" sz="1700">
                <a:latin typeface="Arial"/>
                <a:ea typeface="Arial"/>
                <a:cs typeface="Arial"/>
                <a:sym typeface="Arial"/>
              </a:rPr>
              <a:t>Develop a system integrating Speech-to-Text (STT), translation engine, and Text-to-Speech (TTS) functionalities.</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Char char="•"/>
            </a:pPr>
            <a:r>
              <a:rPr lang="en-US" sz="1700">
                <a:latin typeface="Arial"/>
                <a:ea typeface="Arial"/>
                <a:cs typeface="Arial"/>
                <a:sym typeface="Arial"/>
              </a:rPr>
              <a:t>Incorporate accent detection to tailor translations and synthesize speech in the user's preferred accent.</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Char char="•"/>
            </a:pPr>
            <a:r>
              <a:rPr lang="en-US" sz="1700">
                <a:latin typeface="Arial"/>
                <a:ea typeface="Arial"/>
                <a:cs typeface="Arial"/>
                <a:sym typeface="Arial"/>
              </a:rPr>
              <a:t>Use a MERN stack for the frontend and a lightweight Python script for backend processing.</a:t>
            </a:r>
            <a:endParaRPr sz="17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700">
              <a:latin typeface="Arial"/>
              <a:ea typeface="Arial"/>
              <a:cs typeface="Arial"/>
              <a:sym typeface="Arial"/>
            </a:endParaRPr>
          </a:p>
          <a:p>
            <a:pPr indent="-190500" lvl="0" marL="342900" rtl="0" algn="just">
              <a:lnSpc>
                <a:spcPct val="115000"/>
              </a:lnSpc>
              <a:spcBef>
                <a:spcPts val="0"/>
              </a:spcBef>
              <a:spcAft>
                <a:spcPts val="0"/>
              </a:spcAft>
              <a:buClr>
                <a:schemeClr val="dk1"/>
              </a:buClr>
              <a:buSzPts val="2400"/>
              <a:buNone/>
            </a:pPr>
            <a:r>
              <a:t/>
            </a:r>
            <a:endParaRPr sz="17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55750" y="360507"/>
            <a:ext cx="10668000" cy="3801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SzPts val="2800"/>
              <a:buNone/>
            </a:pPr>
            <a:r>
              <a:rPr lang="en-US">
                <a:latin typeface="Cambria"/>
                <a:ea typeface="Cambria"/>
                <a:cs typeface="Cambria"/>
                <a:sym typeface="Cambria"/>
              </a:rPr>
              <a:t>OBJECTIVE</a:t>
            </a:r>
            <a:endParaRPr>
              <a:latin typeface="Cambria"/>
              <a:ea typeface="Cambria"/>
              <a:cs typeface="Cambria"/>
              <a:sym typeface="Cambria"/>
            </a:endParaRPr>
          </a:p>
        </p:txBody>
      </p:sp>
      <p:sp>
        <p:nvSpPr>
          <p:cNvPr id="122" name="Google Shape;122;p6"/>
          <p:cNvSpPr txBox="1"/>
          <p:nvPr>
            <p:ph idx="1" type="body"/>
          </p:nvPr>
        </p:nvSpPr>
        <p:spPr>
          <a:xfrm>
            <a:off x="759150" y="1006050"/>
            <a:ext cx="10861200" cy="38865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0"/>
              </a:spcBef>
              <a:spcAft>
                <a:spcPts val="0"/>
              </a:spcAft>
              <a:buClr>
                <a:schemeClr val="dk1"/>
              </a:buClr>
              <a:buSzPts val="1100"/>
              <a:buFont typeface="Arial"/>
              <a:buNone/>
            </a:pPr>
            <a:r>
              <a:rPr lang="en-US" sz="1700">
                <a:latin typeface="Arial"/>
                <a:ea typeface="Arial"/>
                <a:cs typeface="Arial"/>
                <a:sym typeface="Arial"/>
              </a:rPr>
              <a:t>The main objective of a small-scale real-time accent translation project would be to develop an application that bridges the gap in understanding between individuals with different accents, facilitating smoother and more effective communication. Specifically, the project aims to create a lightweight system capable of recognizing various regional or national accents in real-time and converting them into a more neutral or familiar accent for the listener. This involves building an efficient model that can detect speech patterns, process them with minimal latency, and produce an output that retains the original meaning and tone, while simplifying or modifying the pronunciation for easier comprehension. Additionally, the project seeks to integrate user-friendly features, such as accent customization options, while ensuring accuracy, real-time performance, and low computational resource requirements, making it accessible for use in everyday devices or communication platforms.</a:t>
            </a:r>
            <a:endParaRPr sz="17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fc42a7e8b2_0_13"/>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METHODOLOGY</a:t>
            </a:r>
            <a:endParaRPr>
              <a:latin typeface="Arial"/>
              <a:ea typeface="Arial"/>
              <a:cs typeface="Arial"/>
              <a:sym typeface="Arial"/>
            </a:endParaRPr>
          </a:p>
        </p:txBody>
      </p:sp>
      <p:sp>
        <p:nvSpPr>
          <p:cNvPr id="128" name="Google Shape;128;g2fc42a7e8b2_0_13"/>
          <p:cNvSpPr txBox="1"/>
          <p:nvPr>
            <p:ph idx="1" type="body"/>
          </p:nvPr>
        </p:nvSpPr>
        <p:spPr>
          <a:xfrm>
            <a:off x="812800" y="1057151"/>
            <a:ext cx="10668000" cy="49530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700">
                <a:latin typeface="Arial"/>
                <a:ea typeface="Arial"/>
                <a:cs typeface="Arial"/>
                <a:sym typeface="Arial"/>
              </a:rPr>
              <a:t>Data Collection: Gather audio samples from diverse accents.</a:t>
            </a:r>
            <a:endParaRPr sz="17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lnSpc>
                <a:spcPct val="115000"/>
              </a:lnSpc>
              <a:spcBef>
                <a:spcPts val="0"/>
              </a:spcBef>
              <a:spcAft>
                <a:spcPts val="0"/>
              </a:spcAft>
              <a:buNone/>
            </a:pPr>
            <a:r>
              <a:rPr lang="en-US" sz="1700">
                <a:latin typeface="Arial"/>
                <a:ea typeface="Arial"/>
                <a:cs typeface="Arial"/>
                <a:sym typeface="Arial"/>
              </a:rPr>
              <a:t>Model Development: Train accent detection and translation models using collected data.</a:t>
            </a:r>
            <a:endParaRPr sz="17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700">
                <a:latin typeface="Arial"/>
                <a:ea typeface="Arial"/>
                <a:cs typeface="Arial"/>
                <a:sym typeface="Arial"/>
              </a:rPr>
              <a:t>System Integration: Implement STT, translation, and TTS components using WebRTC for real-time communication.</a:t>
            </a:r>
            <a:endParaRPr sz="1700">
              <a:latin typeface="Arial"/>
              <a:ea typeface="Arial"/>
              <a:cs typeface="Arial"/>
              <a:sym typeface="Arial"/>
            </a:endParaRPr>
          </a:p>
          <a:p>
            <a:pPr indent="0" lvl="0" marL="0" rtl="0" algn="l">
              <a:spcBef>
                <a:spcPts val="480"/>
              </a:spcBef>
              <a:spcAft>
                <a:spcPts val="0"/>
              </a:spcAft>
              <a:buNone/>
            </a:pPr>
            <a:r>
              <a:t/>
            </a:r>
            <a:endParaRPr sz="1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a:t>
            </a:r>
            <a:r>
              <a:rPr lang="en-US">
                <a:latin typeface="Cambria"/>
                <a:ea typeface="Cambria"/>
                <a:cs typeface="Cambria"/>
                <a:sym typeface="Cambria"/>
              </a:rPr>
              <a:t>GANTT</a:t>
            </a:r>
            <a:r>
              <a:rPr lang="en-US">
                <a:latin typeface="Cambria"/>
                <a:ea typeface="Cambria"/>
                <a:cs typeface="Cambria"/>
                <a:sym typeface="Cambria"/>
              </a:rPr>
              <a:t> CHART)</a:t>
            </a:r>
            <a:endParaRPr>
              <a:latin typeface="Cambria"/>
              <a:ea typeface="Cambria"/>
              <a:cs typeface="Cambria"/>
              <a:sym typeface="Cambria"/>
            </a:endParaRPr>
          </a:p>
        </p:txBody>
      </p:sp>
      <p:sp>
        <p:nvSpPr>
          <p:cNvPr id="134" name="Google Shape;134;p7"/>
          <p:cNvSpPr txBox="1"/>
          <p:nvPr>
            <p:ph idx="1" type="body"/>
          </p:nvPr>
        </p:nvSpPr>
        <p:spPr>
          <a:xfrm>
            <a:off x="566938" y="1001949"/>
            <a:ext cx="11159700" cy="5094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rPr lang="en-US">
                <a:latin typeface="Cambria"/>
                <a:ea typeface="Cambria"/>
                <a:cs typeface="Cambria"/>
                <a:sym typeface="Cambria"/>
              </a:rPr>
              <a:t>PROJECT REVIEW:</a:t>
            </a:r>
            <a:endParaRPr>
              <a:latin typeface="Cambria"/>
              <a:ea typeface="Cambria"/>
              <a:cs typeface="Cambria"/>
              <a:sym typeface="Cambria"/>
            </a:endParaRPr>
          </a:p>
        </p:txBody>
      </p:sp>
      <p:pic>
        <p:nvPicPr>
          <p:cNvPr id="135" name="Google Shape;135;p7"/>
          <p:cNvPicPr preferRelativeResize="0"/>
          <p:nvPr/>
        </p:nvPicPr>
        <p:blipFill>
          <a:blip r:embed="rId3">
            <a:alphaModFix/>
          </a:blip>
          <a:stretch>
            <a:fillRect/>
          </a:stretch>
        </p:blipFill>
        <p:spPr>
          <a:xfrm>
            <a:off x="812800" y="1599125"/>
            <a:ext cx="10303100" cy="421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fc42a7e8b2_0_19"/>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EXPECTED OUTCOME</a:t>
            </a:r>
            <a:endParaRPr>
              <a:latin typeface="Arial"/>
              <a:ea typeface="Arial"/>
              <a:cs typeface="Arial"/>
              <a:sym typeface="Arial"/>
            </a:endParaRPr>
          </a:p>
        </p:txBody>
      </p:sp>
      <p:sp>
        <p:nvSpPr>
          <p:cNvPr id="141" name="Google Shape;141;g2fc42a7e8b2_0_19"/>
          <p:cNvSpPr txBox="1"/>
          <p:nvPr>
            <p:ph idx="1" type="body"/>
          </p:nvPr>
        </p:nvSpPr>
        <p:spPr>
          <a:xfrm>
            <a:off x="762000" y="1046426"/>
            <a:ext cx="10668000" cy="4953000"/>
          </a:xfrm>
          <a:prstGeom prst="rect">
            <a:avLst/>
          </a:prstGeom>
        </p:spPr>
        <p:txBody>
          <a:bodyPr anchorCtr="0" anchor="t" bIns="45700" lIns="91425" spcFirstLastPara="1" rIns="91425" wrap="square" tIns="45700">
            <a:normAutofit/>
          </a:bodyPr>
          <a:lstStyle/>
          <a:p>
            <a:pPr indent="-336550" lvl="0" marL="457200" rtl="0" algn="l">
              <a:lnSpc>
                <a:spcPct val="150000"/>
              </a:lnSpc>
              <a:spcBef>
                <a:spcPts val="0"/>
              </a:spcBef>
              <a:spcAft>
                <a:spcPts val="0"/>
              </a:spcAft>
              <a:buSzPts val="1700"/>
              <a:buFont typeface="Arial"/>
              <a:buChar char="•"/>
            </a:pPr>
            <a:r>
              <a:rPr lang="en-US" sz="1700">
                <a:latin typeface="Arial"/>
                <a:ea typeface="Arial"/>
                <a:cs typeface="Arial"/>
                <a:sym typeface="Arial"/>
              </a:rPr>
              <a:t>A fully functional real-time accent translation system with high accuracy and low latency.</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US" sz="1700">
                <a:latin typeface="Arial"/>
                <a:ea typeface="Arial"/>
                <a:cs typeface="Arial"/>
                <a:sym typeface="Arial"/>
              </a:rPr>
              <a:t>Positive user feedback indicating improved communication in multilingual contexts.</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US" sz="1700">
                <a:latin typeface="Arial"/>
                <a:ea typeface="Arial"/>
                <a:cs typeface="Arial"/>
                <a:sym typeface="Arial"/>
              </a:rPr>
              <a:t>Documentation for deployment and user guidance.</a:t>
            </a:r>
            <a:endParaRPr sz="1700">
              <a:latin typeface="Arial"/>
              <a:ea typeface="Arial"/>
              <a:cs typeface="Arial"/>
              <a:sym typeface="Arial"/>
            </a:endParaRPr>
          </a:p>
          <a:p>
            <a:pPr indent="0" lvl="0" marL="0" rtl="0" algn="l">
              <a:lnSpc>
                <a:spcPct val="150000"/>
              </a:lnSpc>
              <a:spcBef>
                <a:spcPts val="480"/>
              </a:spcBef>
              <a:spcAft>
                <a:spcPts val="0"/>
              </a:spcAft>
              <a:buNone/>
            </a:pPr>
            <a:r>
              <a:t/>
            </a:r>
            <a:endParaRPr sz="1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