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4" autoAdjust="0"/>
  </p:normalViewPr>
  <p:slideViewPr>
    <p:cSldViewPr snapToGrid="0">
      <p:cViewPr varScale="1">
        <p:scale>
          <a:sx n="79" d="100"/>
          <a:sy n="79" d="100"/>
        </p:scale>
        <p:origin x="101"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Dates</c:v>
                </c:pt>
              </c:strCache>
            </c:strRef>
          </c:tx>
          <c:spPr>
            <a:solidFill>
              <a:schemeClr val="accent1"/>
            </a:solidFill>
            <a:ln>
              <a:noFill/>
            </a:ln>
            <a:effectLst/>
          </c:spPr>
          <c:invertIfNegative val="0"/>
          <c:cat>
            <c:strRef>
              <c:f>Sheet1!$A$2:$A$6</c:f>
              <c:strCache>
                <c:ptCount val="5"/>
                <c:pt idx="0">
                  <c:v>Review 0:Title finalization,Survey,Planning</c:v>
                </c:pt>
                <c:pt idx="1">
                  <c:v>Review 1:Title,Abstract,Objectives</c:v>
                </c:pt>
                <c:pt idx="2">
                  <c:v>Review 2:Algorithm details,Source code,50% implementation</c:v>
                </c:pt>
                <c:pt idx="3">
                  <c:v>Review 3:100% implementation,Report Submission</c:v>
                </c:pt>
                <c:pt idx="4">
                  <c:v>Final Viva Voice:100% Implementation,Report,Publications</c:v>
                </c:pt>
              </c:strCache>
            </c:strRef>
          </c:cat>
          <c:val>
            <c:numRef>
              <c:f>Sheet1!$B$2:$B$6</c:f>
              <c:numCache>
                <c:formatCode>m/d/yyyy</c:formatCode>
                <c:ptCount val="5"/>
                <c:pt idx="0" formatCode="[$-14009]dd/mm/yy;@">
                  <c:v>45548</c:v>
                </c:pt>
                <c:pt idx="1">
                  <c:v>45559</c:v>
                </c:pt>
                <c:pt idx="2">
                  <c:v>45580</c:v>
                </c:pt>
                <c:pt idx="3">
                  <c:v>45615</c:v>
                </c:pt>
                <c:pt idx="4">
                  <c:v>45643</c:v>
                </c:pt>
              </c:numCache>
            </c:numRef>
          </c:val>
          <c:extLst>
            <c:ext xmlns:c16="http://schemas.microsoft.com/office/drawing/2014/chart" uri="{C3380CC4-5D6E-409C-BE32-E72D297353CC}">
              <c16:uniqueId val="{00000000-2D83-4C6E-A51A-0509113B7D12}"/>
            </c:ext>
          </c:extLst>
        </c:ser>
        <c:dLbls>
          <c:showLegendKey val="0"/>
          <c:showVal val="0"/>
          <c:showCatName val="0"/>
          <c:showSerName val="0"/>
          <c:showPercent val="0"/>
          <c:showBubbleSize val="0"/>
        </c:dLbls>
        <c:gapWidth val="150"/>
        <c:overlap val="100"/>
        <c:axId val="947434304"/>
        <c:axId val="947435136"/>
      </c:barChart>
      <c:catAx>
        <c:axId val="947434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7435136"/>
        <c:crosses val="autoZero"/>
        <c:auto val="1"/>
        <c:lblAlgn val="ctr"/>
        <c:lblOffset val="100"/>
        <c:noMultiLvlLbl val="0"/>
      </c:catAx>
      <c:valAx>
        <c:axId val="947435136"/>
        <c:scaling>
          <c:orientation val="minMax"/>
        </c:scaling>
        <c:delete val="0"/>
        <c:axPos val="b"/>
        <c:majorGridlines>
          <c:spPr>
            <a:ln w="9525" cap="flat" cmpd="sng" algn="ctr">
              <a:solidFill>
                <a:schemeClr val="tx1">
                  <a:lumMod val="15000"/>
                  <a:lumOff val="85000"/>
                </a:schemeClr>
              </a:solidFill>
              <a:round/>
            </a:ln>
            <a:effectLst/>
          </c:spPr>
        </c:majorGridlines>
        <c:numFmt formatCode="[$-14009]dd/mm/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7434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09/ACCESS.2021.311016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arxiv.org/abs/1706.03762" TargetMode="External"/><Relationship Id="rId4" Type="http://schemas.openxmlformats.org/officeDocument/2006/relationships/hyperlink" Target="https://doi.org/10.1109/MSP.2012.220559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dirty="0">
                <a:solidFill>
                  <a:schemeClr val="tx1"/>
                </a:solidFill>
                <a:latin typeface="Cambria" panose="02040503050406030204" pitchFamily="18" charset="0"/>
                <a:ea typeface="Cambria" panose="02040503050406030204" pitchFamily="18" charset="0"/>
              </a:rPr>
              <a:t>PROJECT </a:t>
            </a:r>
            <a:r>
              <a:rPr lang="en-GB" dirty="0" smtClean="0">
                <a:solidFill>
                  <a:schemeClr val="tx1"/>
                </a:solidFill>
                <a:latin typeface="Cambria" panose="02040503050406030204" pitchFamily="18" charset="0"/>
                <a:ea typeface="Cambria" panose="02040503050406030204" pitchFamily="18" charset="0"/>
              </a:rPr>
              <a:t>TITLE</a:t>
            </a:r>
            <a:r>
              <a:rPr lang="en-US" dirty="0" smtClean="0">
                <a:solidFill>
                  <a:schemeClr val="tx1"/>
                </a:solidFill>
                <a:latin typeface="Cambria" panose="02040503050406030204" pitchFamily="18" charset="0"/>
                <a:ea typeface="Cambria" panose="02040503050406030204" pitchFamily="18" charset="0"/>
              </a:rPr>
              <a:t>-</a:t>
            </a:r>
            <a:r>
              <a:rPr lang="en-IN" dirty="0">
                <a:solidFill>
                  <a:schemeClr val="tx1"/>
                </a:solidFill>
                <a:latin typeface="Cambria" panose="02040503050406030204" pitchFamily="18" charset="0"/>
                <a:ea typeface="Cambria" panose="02040503050406030204" pitchFamily="18" charset="0"/>
              </a:rPr>
              <a:t>REALTIME ACCENT </a:t>
            </a:r>
            <a:r>
              <a:rPr lang="en-IN" dirty="0" smtClean="0">
                <a:solidFill>
                  <a:schemeClr val="tx1"/>
                </a:solidFill>
                <a:latin typeface="Cambria" panose="02040503050406030204" pitchFamily="18" charset="0"/>
                <a:ea typeface="Cambria" panose="02040503050406030204" pitchFamily="18" charset="0"/>
              </a:rPr>
              <a:t>TRANSLATION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38131"/>
            <a:ext cx="3970500" cy="4652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 CSG-G01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41121870"/>
              </p:ext>
            </p:extLst>
          </p:nvPr>
        </p:nvGraphicFramePr>
        <p:xfrm>
          <a:off x="553347" y="2369976"/>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40567">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no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noFill/>
                      <a:prstDash val="solid"/>
                      <a:round/>
                      <a:headEnd type="none" w="sm" len="sm"/>
                      <a:tailEnd type="none" w="sm" len="sm"/>
                    </a:lnB>
                  </a:tcPr>
                </a:tc>
                <a:extLst>
                  <a:ext uri="{0D108BD9-81ED-4DB2-BD59-A6C34878D82A}">
                    <a16:rowId xmlns:a16="http://schemas.microsoft.com/office/drawing/2014/main" val="10000"/>
                  </a:ext>
                </a:extLst>
              </a:tr>
              <a:tr h="340567">
                <a:tc>
                  <a:txBody>
                    <a:bodyPr/>
                    <a:lstStyle/>
                    <a:p>
                      <a:pPr marL="0" marR="0" lvl="0" indent="0" algn="ctr" rtl="0">
                        <a:spcBef>
                          <a:spcPts val="0"/>
                        </a:spcBef>
                        <a:spcAft>
                          <a:spcPts val="0"/>
                        </a:spcAft>
                        <a:buFont typeface="+mj-lt"/>
                        <a:buNone/>
                      </a:pPr>
                      <a:r>
                        <a:rPr lang="en-US" sz="1800" u="none" strike="noStrike" cap="none" dirty="0" smtClean="0"/>
                        <a:t>20211CSG0011</a:t>
                      </a:r>
                      <a:endParaRPr sz="18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smtClean="0"/>
                        <a:t>ZAINAB HANA</a:t>
                      </a:r>
                      <a:endParaRPr sz="1800" u="none" strike="noStrike" cap="none" dirty="0"/>
                    </a:p>
                  </a:txBody>
                  <a:tcPr marL="91450" marR="91450" marT="45725" marB="45725" anchor="ctr">
                    <a:lnL w="12700" cap="flat" cmpd="sng" algn="ctr">
                      <a:no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0567">
                <a:tc>
                  <a:txBody>
                    <a:bodyPr/>
                    <a:lstStyle/>
                    <a:p>
                      <a:pPr marL="0" marR="0" lvl="0" indent="0" algn="ctr" rtl="0">
                        <a:spcBef>
                          <a:spcPts val="0"/>
                        </a:spcBef>
                        <a:spcAft>
                          <a:spcPts val="0"/>
                        </a:spcAft>
                        <a:buNone/>
                      </a:pPr>
                      <a:r>
                        <a:rPr lang="en-US" sz="1800" u="none" strike="noStrike" cap="none" dirty="0" smtClean="0"/>
                        <a:t>20211CSG0021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noFill/>
                      <a:prstDash val="solid"/>
                      <a:round/>
                      <a:headEnd type="none" w="med" len="med"/>
                      <a:tailEnd type="none" w="med" len="med"/>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PAWAN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no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40567">
                <a:tc>
                  <a:txBody>
                    <a:bodyPr/>
                    <a:lstStyle/>
                    <a:p>
                      <a:pPr marL="0" marR="0" lvl="0" indent="0" algn="ctr" rtl="0">
                        <a:spcBef>
                          <a:spcPts val="0"/>
                        </a:spcBef>
                        <a:spcAft>
                          <a:spcPts val="0"/>
                        </a:spcAft>
                        <a:buNone/>
                      </a:pPr>
                      <a:r>
                        <a:rPr lang="en-US" sz="1800" u="none" strike="noStrike" cap="none" dirty="0" smtClean="0"/>
                        <a:t>20211CSG0022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RISHITH R RAI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0567">
                <a:tc>
                  <a:txBody>
                    <a:bodyPr/>
                    <a:lstStyle/>
                    <a:p>
                      <a:pPr marL="0" marR="0" lvl="0" indent="0" algn="ctr" rtl="0">
                        <a:spcBef>
                          <a:spcPts val="0"/>
                        </a:spcBef>
                        <a:spcAft>
                          <a:spcPts val="0"/>
                        </a:spcAft>
                        <a:buNone/>
                      </a:pPr>
                      <a:r>
                        <a:rPr lang="en-US" sz="1800" u="none" strike="noStrike" cap="none" dirty="0" smtClean="0"/>
                        <a:t>20211CSG0027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RAKSHITHA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40567">
                <a:tc>
                  <a:txBody>
                    <a:bodyPr/>
                    <a:lstStyle/>
                    <a:p>
                      <a:pPr marL="0" marR="0" lvl="0" indent="0" algn="ctr" rtl="0">
                        <a:spcBef>
                          <a:spcPts val="0"/>
                        </a:spcBef>
                        <a:spcAft>
                          <a:spcPts val="0"/>
                        </a:spcAft>
                        <a:buNone/>
                      </a:pPr>
                      <a:r>
                        <a:rPr lang="en-US" sz="1800" u="none" strike="noStrike" cap="none" dirty="0" smtClean="0"/>
                        <a:t>20211CSG0031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GANASHREE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226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Dr . SARVANA KUMAR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58612"/>
            <a:ext cx="12249915" cy="133738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B-TECH COMPUTER SCIENCE AND TECHNOLOGY</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of the HoD: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Saira</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Banu</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Atham</a:t>
            </a:r>
            <a:endParaRPr lang="en-US" sz="2000" b="1"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dirty="0">
                <a:solidFill>
                  <a:schemeClr val="accent1"/>
                </a:solidFill>
                <a:latin typeface="Cambria" panose="02040503050406030204" pitchFamily="18" charset="0"/>
                <a:ea typeface="Cambria" panose="02040503050406030204" pitchFamily="18" charset="0"/>
                <a:cs typeface="Verdana"/>
                <a:sym typeface="Verdana"/>
              </a:rPr>
              <a:t>Coordinator</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Manjula</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H M </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a:t>
            </a:r>
            <a:r>
              <a:rPr lang="en-US" dirty="0">
                <a:latin typeface="Cambria" panose="02040503050406030204" pitchFamily="18" charset="0"/>
                <a:ea typeface="Cambria" panose="02040503050406030204" pitchFamily="18" charset="0"/>
              </a:rPr>
              <a:t>Statement</a:t>
            </a: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46646"/>
            <a:ext cx="10668000" cy="487500"/>
          </a:xfrm>
          <a:prstGeom prst="rect">
            <a:avLst/>
          </a:prstGeom>
          <a:noFill/>
          <a:ln>
            <a:noFill/>
          </a:ln>
        </p:spPr>
        <p:txBody>
          <a:bodyPr spcFirstLastPara="1" wrap="square" lIns="91425" tIns="45700" rIns="91425" bIns="45700" anchor="ctr" anchorCtr="0">
            <a:noAutofit/>
          </a:bodyPr>
          <a:lstStyle/>
          <a:p>
            <a:pPr lvl="0"/>
            <a:r>
              <a:rPr lang="en-GB" dirty="0" smtClean="0">
                <a:latin typeface="Cambria" panose="02040503050406030204" pitchFamily="18" charset="0"/>
                <a:ea typeface="Cambria" panose="02040503050406030204" pitchFamily="18" charset="0"/>
              </a:rPr>
              <a:t>Problem Statement Number</a:t>
            </a:r>
            <a:r>
              <a:rPr lang="en-GB" dirty="0" smtClean="0">
                <a:latin typeface="Cambria" panose="02040503050406030204" pitchFamily="18" charset="0"/>
                <a:ea typeface="Cambria" panose="02040503050406030204" pitchFamily="18" charset="0"/>
              </a:rPr>
              <a:t>:</a:t>
            </a:r>
            <a:r>
              <a:rPr lang="en-IN" dirty="0">
                <a:solidFill>
                  <a:schemeClr val="bg2"/>
                </a:solidFill>
                <a:latin typeface="Cambria" panose="02040503050406030204" pitchFamily="18" charset="0"/>
                <a:ea typeface="Cambria" panose="02040503050406030204" pitchFamily="18" charset="0"/>
              </a:rPr>
              <a:t>(PSCS96)</a:t>
            </a:r>
            <a:r>
              <a:rPr lang="en-GB" dirty="0" smtClean="0">
                <a:solidFill>
                  <a:schemeClr val="bg2"/>
                </a:solidFill>
                <a:latin typeface="Cambria" panose="02040503050406030204" pitchFamily="18" charset="0"/>
                <a:ea typeface="Cambria" panose="02040503050406030204" pitchFamily="18" charset="0"/>
              </a:rPr>
              <a:t> </a:t>
            </a:r>
            <a:endParaRPr dirty="0">
              <a:solidFill>
                <a:schemeClr val="bg2"/>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895739"/>
            <a:ext cx="10668000" cy="5200262"/>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smtClean="0">
                <a:latin typeface="Cambria" panose="02040503050406030204" pitchFamily="18" charset="0"/>
                <a:ea typeface="Cambria" panose="02040503050406030204" pitchFamily="18" charset="0"/>
              </a:rPr>
              <a:t>Organization</a:t>
            </a:r>
            <a:r>
              <a:rPr lang="en-US" sz="1800" dirty="0" smtClean="0">
                <a:latin typeface="Cambria" panose="02040503050406030204" pitchFamily="18" charset="0"/>
                <a:ea typeface="Cambria" panose="02040503050406030204" pitchFamily="18" charset="0"/>
              </a:rPr>
              <a:t>: </a:t>
            </a:r>
            <a:r>
              <a:rPr lang="en-IN" sz="1800" dirty="0" smtClean="0">
                <a:latin typeface="Cambria" panose="02040503050406030204" pitchFamily="18" charset="0"/>
                <a:ea typeface="Cambria" panose="02040503050406030204" pitchFamily="18" charset="0"/>
              </a:rPr>
              <a:t>Harman </a:t>
            </a:r>
            <a:endParaRPr lang="en-US" sz="1800"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800" b="1" dirty="0">
                <a:latin typeface="Cambria" panose="02040503050406030204" pitchFamily="18" charset="0"/>
                <a:ea typeface="Cambria" panose="02040503050406030204" pitchFamily="18" charset="0"/>
              </a:rPr>
              <a:t>Category </a:t>
            </a:r>
            <a:r>
              <a:rPr lang="en-US" sz="1800" b="1" dirty="0" smtClean="0">
                <a:latin typeface="Cambria" panose="02040503050406030204" pitchFamily="18" charset="0"/>
                <a:ea typeface="Cambria" panose="02040503050406030204" pitchFamily="18" charset="0"/>
              </a:rPr>
              <a:t>(Hardware / Software / Both</a:t>
            </a:r>
            <a:r>
              <a:rPr lang="en-US" sz="1800" b="1" dirty="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 Software </a:t>
            </a:r>
            <a:endParaRPr lang="en-US" sz="1800"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800" b="1" dirty="0">
                <a:latin typeface="Cambria" panose="02040503050406030204" pitchFamily="18" charset="0"/>
                <a:ea typeface="Cambria" panose="02040503050406030204" pitchFamily="18" charset="0"/>
              </a:rPr>
              <a:t>Problem </a:t>
            </a:r>
            <a:r>
              <a:rPr lang="en-US" sz="1800" b="1" dirty="0" smtClean="0">
                <a:latin typeface="Cambria" panose="02040503050406030204" pitchFamily="18" charset="0"/>
                <a:ea typeface="Cambria" panose="02040503050406030204" pitchFamily="18" charset="0"/>
              </a:rPr>
              <a:t>Description </a:t>
            </a:r>
            <a:r>
              <a:rPr lang="en-US" sz="1800" dirty="0" smtClean="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Conference </a:t>
            </a:r>
            <a:r>
              <a:rPr lang="en-US" sz="1800" dirty="0">
                <a:latin typeface="Cambria" panose="02040503050406030204" pitchFamily="18" charset="0"/>
                <a:ea typeface="Cambria" panose="02040503050406030204" pitchFamily="18" charset="0"/>
              </a:rPr>
              <a:t>calls have become order of the day. Participants attend the conference calls from various locations and nationalities and speak the language differently. This causes hurdles in ability to understand and also how quickly a thought is communicated. This problem is to develop a real time accent translation system based on the recipients' and deliverer's accents. The idea is to achieve far better understanding during conference calls, which will make the communication far more </a:t>
            </a:r>
            <a:r>
              <a:rPr lang="en-US" sz="1800" dirty="0" smtClean="0">
                <a:latin typeface="Cambria" panose="02040503050406030204" pitchFamily="18" charset="0"/>
                <a:ea typeface="Cambria" panose="02040503050406030204" pitchFamily="18" charset="0"/>
              </a:rPr>
              <a:t>effective.</a:t>
            </a:r>
          </a:p>
          <a:p>
            <a:pPr marL="342900" lvl="0" indent="-190500" algn="just">
              <a:lnSpc>
                <a:spcPct val="200000"/>
              </a:lnSpc>
              <a:spcBef>
                <a:spcPts val="0"/>
              </a:spcBef>
              <a:buNone/>
            </a:pPr>
            <a:r>
              <a:rPr lang="en-IN" sz="1800" b="1" dirty="0">
                <a:solidFill>
                  <a:schemeClr val="tx1"/>
                </a:solidFill>
                <a:latin typeface="Cambria" panose="02040503050406030204" pitchFamily="18" charset="0"/>
                <a:ea typeface="Cambria" panose="02040503050406030204" pitchFamily="18" charset="0"/>
                <a:cs typeface="Calibri" panose="020F0502020204030204" pitchFamily="34" charset="0"/>
              </a:rPr>
              <a:t>Technology </a:t>
            </a:r>
            <a:r>
              <a:rPr lang="en-IN" sz="1800" b="1" dirty="0" smtClean="0">
                <a:solidFill>
                  <a:schemeClr val="tx1"/>
                </a:solidFill>
                <a:latin typeface="Cambria" panose="02040503050406030204" pitchFamily="18" charset="0"/>
                <a:ea typeface="Cambria" panose="02040503050406030204" pitchFamily="18" charset="0"/>
                <a:cs typeface="Calibri" panose="020F0502020204030204" pitchFamily="34" charset="0"/>
              </a:rPr>
              <a:t>bucket</a:t>
            </a:r>
            <a:r>
              <a:rPr lang="en-IN" sz="1800" dirty="0" smtClean="0">
                <a:latin typeface="Cambria" panose="02040503050406030204" pitchFamily="18" charset="0"/>
                <a:ea typeface="Cambria" panose="02040503050406030204" pitchFamily="18"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 Smart Communication</a:t>
            </a:r>
            <a:endParaRPr lang="en-US" sz="1800" dirty="0" smtClean="0">
              <a:latin typeface="Calibri" panose="020F0502020204030204" pitchFamily="34" charset="0"/>
              <a:ea typeface="Cambria" panose="02040503050406030204" pitchFamily="18" charset="0"/>
              <a:cs typeface="Calibri" panose="020F0502020204030204" pitchFamily="34" charset="0"/>
            </a:endParaRPr>
          </a:p>
          <a:p>
            <a:pPr marL="342900" lvl="0" indent="-190500" algn="just">
              <a:lnSpc>
                <a:spcPct val="200000"/>
              </a:lnSpc>
              <a:spcBef>
                <a:spcPts val="0"/>
              </a:spcBef>
              <a:buNone/>
            </a:pPr>
            <a:r>
              <a:rPr lang="en-US" sz="1800" b="1" dirty="0">
                <a:latin typeface="Cambria" panose="02040503050406030204" pitchFamily="18" charset="0"/>
                <a:ea typeface="Cambria" panose="02040503050406030204" pitchFamily="18" charset="0"/>
              </a:rPr>
              <a:t>Difficulty </a:t>
            </a:r>
            <a:r>
              <a:rPr lang="en-US" sz="1800" b="1" dirty="0" smtClean="0">
                <a:latin typeface="Cambria" panose="02040503050406030204" pitchFamily="18" charset="0"/>
                <a:ea typeface="Cambria" panose="02040503050406030204" pitchFamily="18" charset="0"/>
              </a:rPr>
              <a:t>Level </a:t>
            </a:r>
            <a:r>
              <a:rPr lang="en-US" sz="1800" dirty="0" smtClean="0">
                <a:latin typeface="Cambria" panose="02040503050406030204" pitchFamily="18" charset="0"/>
                <a:ea typeface="Cambria" panose="02040503050406030204" pitchFamily="18" charset="0"/>
              </a:rPr>
              <a:t>: Complicated</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76200" indent="0">
              <a:buNone/>
            </a:pPr>
            <a:r>
              <a:rPr lang="en-US" b="1" dirty="0" smtClean="0">
                <a:latin typeface="Cambria" panose="02040503050406030204" pitchFamily="18" charset="0"/>
                <a:ea typeface="Cambria" panose="02040503050406030204" pitchFamily="18" charset="0"/>
              </a:rPr>
              <a:t>Technology Stack </a:t>
            </a:r>
            <a:r>
              <a:rPr lang="en-US" b="1" dirty="0" smtClean="0">
                <a:latin typeface="Cambria" panose="02040503050406030204" pitchFamily="18" charset="0"/>
                <a:ea typeface="Cambria" panose="02040503050406030204" pitchFamily="18" charset="0"/>
              </a:rPr>
              <a:t>Components </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The </a:t>
            </a:r>
            <a:r>
              <a:rPr lang="en-US" dirty="0">
                <a:latin typeface="Cambria" panose="02040503050406030204" pitchFamily="18" charset="0"/>
                <a:ea typeface="Cambria" panose="02040503050406030204" pitchFamily="18" charset="0"/>
              </a:rPr>
              <a:t>technology stack for a real-time accent translation system combines several advanced components across various domains. The stack includes:</a:t>
            </a:r>
          </a:p>
          <a:p>
            <a:r>
              <a:rPr lang="en-US" b="1" dirty="0">
                <a:latin typeface="Cambria" panose="02040503050406030204" pitchFamily="18" charset="0"/>
                <a:ea typeface="Cambria" panose="02040503050406030204" pitchFamily="18" charset="0"/>
              </a:rPr>
              <a:t>Speech Recognition</a:t>
            </a:r>
            <a:r>
              <a:rPr lang="en-US" dirty="0">
                <a:latin typeface="Cambria" panose="02040503050406030204" pitchFamily="18" charset="0"/>
                <a:ea typeface="Cambria" panose="02040503050406030204" pitchFamily="18" charset="0"/>
              </a:rPr>
              <a:t>: For transcribing spoken words.</a:t>
            </a:r>
          </a:p>
          <a:p>
            <a:r>
              <a:rPr lang="en-US" b="1" dirty="0">
                <a:latin typeface="Cambria" panose="02040503050406030204" pitchFamily="18" charset="0"/>
                <a:ea typeface="Cambria" panose="02040503050406030204" pitchFamily="18" charset="0"/>
              </a:rPr>
              <a:t>Accent Identification</a:t>
            </a:r>
            <a:r>
              <a:rPr lang="en-US" dirty="0">
                <a:latin typeface="Cambria" panose="02040503050406030204" pitchFamily="18" charset="0"/>
                <a:ea typeface="Cambria" panose="02040503050406030204" pitchFamily="18" charset="0"/>
              </a:rPr>
              <a:t>: To detect and classify accents.</a:t>
            </a:r>
          </a:p>
          <a:p>
            <a:r>
              <a:rPr lang="en-US" b="1" dirty="0">
                <a:latin typeface="Cambria" panose="02040503050406030204" pitchFamily="18" charset="0"/>
                <a:ea typeface="Cambria" panose="02040503050406030204" pitchFamily="18" charset="0"/>
              </a:rPr>
              <a:t>Natural Language Processing</a:t>
            </a:r>
            <a:r>
              <a:rPr lang="en-US" dirty="0">
                <a:latin typeface="Cambria" panose="02040503050406030204" pitchFamily="18" charset="0"/>
                <a:ea typeface="Cambria" panose="02040503050406030204" pitchFamily="18" charset="0"/>
              </a:rPr>
              <a:t>: For understanding and processing text.</a:t>
            </a:r>
          </a:p>
          <a:p>
            <a:r>
              <a:rPr lang="en-US" b="1" dirty="0">
                <a:latin typeface="Cambria" panose="02040503050406030204" pitchFamily="18" charset="0"/>
                <a:ea typeface="Cambria" panose="02040503050406030204" pitchFamily="18" charset="0"/>
              </a:rPr>
              <a:t>Accent Translation</a:t>
            </a:r>
            <a:r>
              <a:rPr lang="en-US" dirty="0">
                <a:latin typeface="Cambria" panose="02040503050406030204" pitchFamily="18" charset="0"/>
                <a:ea typeface="Cambria" panose="02040503050406030204" pitchFamily="18" charset="0"/>
              </a:rPr>
              <a:t>: For converting text to accent-adjusted forms.</a:t>
            </a:r>
          </a:p>
          <a:p>
            <a:r>
              <a:rPr lang="en-US" b="1" dirty="0">
                <a:latin typeface="Cambria" panose="02040503050406030204" pitchFamily="18" charset="0"/>
                <a:ea typeface="Cambria" panose="02040503050406030204" pitchFamily="18" charset="0"/>
              </a:rPr>
              <a:t>Real-Time Processing</a:t>
            </a:r>
            <a:r>
              <a:rPr lang="en-US" dirty="0">
                <a:latin typeface="Cambria" panose="02040503050406030204" pitchFamily="18" charset="0"/>
                <a:ea typeface="Cambria" panose="02040503050406030204" pitchFamily="18" charset="0"/>
              </a:rPr>
              <a:t>: To handle live data with minimal latency.</a:t>
            </a:r>
          </a:p>
          <a:p>
            <a:r>
              <a:rPr lang="en-US" b="1" dirty="0">
                <a:latin typeface="Cambria" panose="02040503050406030204" pitchFamily="18" charset="0"/>
                <a:ea typeface="Cambria" panose="02040503050406030204" pitchFamily="18" charset="0"/>
              </a:rPr>
              <a:t>UI/UX</a:t>
            </a:r>
            <a:r>
              <a:rPr lang="en-US" dirty="0">
                <a:latin typeface="Cambria" panose="02040503050406030204" pitchFamily="18" charset="0"/>
                <a:ea typeface="Cambria" panose="02040503050406030204" pitchFamily="18" charset="0"/>
              </a:rPr>
              <a:t>: For an intuitive user experience.</a:t>
            </a:r>
          </a:p>
          <a:p>
            <a:r>
              <a:rPr lang="en-US" b="1" dirty="0">
                <a:latin typeface="Cambria" panose="02040503050406030204" pitchFamily="18" charset="0"/>
                <a:ea typeface="Cambria" panose="02040503050406030204" pitchFamily="18" charset="0"/>
              </a:rPr>
              <a:t>Integration</a:t>
            </a:r>
            <a:r>
              <a:rPr lang="en-US" dirty="0">
                <a:latin typeface="Cambria" panose="02040503050406030204" pitchFamily="18" charset="0"/>
                <a:ea typeface="Cambria" panose="02040503050406030204" pitchFamily="18" charset="0"/>
              </a:rPr>
              <a:t>: With conferencing platforms.</a:t>
            </a:r>
          </a:p>
          <a:p>
            <a:r>
              <a:rPr lang="en-US" b="1" dirty="0">
                <a:latin typeface="Cambria" panose="02040503050406030204" pitchFamily="18" charset="0"/>
                <a:ea typeface="Cambria" panose="02040503050406030204" pitchFamily="18" charset="0"/>
              </a:rPr>
              <a:t>Data Storage and Management</a:t>
            </a:r>
            <a:r>
              <a:rPr lang="en-US" dirty="0">
                <a:latin typeface="Cambria" panose="02040503050406030204" pitchFamily="18" charset="0"/>
                <a:ea typeface="Cambria" panose="02040503050406030204" pitchFamily="18" charset="0"/>
              </a:rPr>
              <a:t>: For handling data.</a:t>
            </a:r>
          </a:p>
          <a:p>
            <a:r>
              <a:rPr lang="en-US" b="1" dirty="0">
                <a:latin typeface="Cambria" panose="02040503050406030204" pitchFamily="18" charset="0"/>
                <a:ea typeface="Cambria" panose="02040503050406030204" pitchFamily="18" charset="0"/>
              </a:rPr>
              <a:t>Security and Privacy</a:t>
            </a:r>
            <a:r>
              <a:rPr lang="en-US" dirty="0">
                <a:latin typeface="Cambria" panose="02040503050406030204" pitchFamily="18" charset="0"/>
                <a:ea typeface="Cambria" panose="02040503050406030204" pitchFamily="18" charset="0"/>
              </a:rPr>
              <a:t>: To protect sensitive information.</a:t>
            </a:r>
          </a:p>
          <a:p>
            <a:r>
              <a:rPr lang="en-US" b="1" dirty="0">
                <a:latin typeface="Cambria" panose="02040503050406030204" pitchFamily="18" charset="0"/>
                <a:ea typeface="Cambria" panose="02040503050406030204" pitchFamily="18" charset="0"/>
              </a:rPr>
              <a:t>Machine Learning and AI</a:t>
            </a:r>
            <a:r>
              <a:rPr lang="en-US" dirty="0">
                <a:latin typeface="Cambria" panose="02040503050406030204" pitchFamily="18" charset="0"/>
                <a:ea typeface="Cambria" panose="02040503050406030204" pitchFamily="18" charset="0"/>
              </a:rPr>
              <a:t>: For enhancing the system’s capabilities.</a:t>
            </a:r>
          </a:p>
          <a:p>
            <a:r>
              <a:rPr lang="en-US" dirty="0">
                <a:latin typeface="Cambria" panose="02040503050406030204" pitchFamily="18" charset="0"/>
                <a:ea typeface="Cambria" panose="02040503050406030204" pitchFamily="18" charset="0"/>
              </a:rPr>
              <a:t>Each component plays a crucial role in ensuring that the system can deliver accurate, efficient, and effective accent translation in real-time.</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397166"/>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762138"/>
            <a:ext cx="10668000" cy="5333862"/>
          </a:xfrm>
          <a:prstGeom prst="rect">
            <a:avLst/>
          </a:prstGeom>
          <a:noFill/>
          <a:ln>
            <a:noFill/>
          </a:ln>
        </p:spPr>
        <p:txBody>
          <a:bodyPr spcFirstLastPara="1" wrap="square" lIns="91425" tIns="45700" rIns="91425" bIns="45700" anchor="t" anchorCtr="0">
            <a:normAutofit fontScale="25000" lnSpcReduction="20000"/>
          </a:bodyPr>
          <a:lstStyle/>
          <a:p>
            <a:endParaRPr lang="en-US" sz="6400" dirty="0" smtClean="0">
              <a:latin typeface="Cambria" panose="02040503050406030204" pitchFamily="18" charset="0"/>
              <a:ea typeface="Cambria" panose="02040503050406030204" pitchFamily="18" charset="0"/>
            </a:endParaRPr>
          </a:p>
          <a:p>
            <a:pPr marL="76200" indent="0">
              <a:buNone/>
            </a:pPr>
            <a:r>
              <a:rPr lang="en-US" sz="9600" b="1" dirty="0" smtClean="0">
                <a:latin typeface="Cambria" panose="02040503050406030204" pitchFamily="18" charset="0"/>
                <a:ea typeface="Cambria" panose="02040503050406030204" pitchFamily="18" charset="0"/>
              </a:rPr>
              <a:t>Software </a:t>
            </a:r>
            <a:r>
              <a:rPr lang="en-US" sz="9600" b="1" dirty="0" smtClean="0">
                <a:latin typeface="Cambria" panose="02040503050406030204" pitchFamily="18" charset="0"/>
                <a:ea typeface="Cambria" panose="02040503050406030204" pitchFamily="18" charset="0"/>
              </a:rPr>
              <a:t>Requirements</a:t>
            </a:r>
            <a:r>
              <a:rPr lang="en-US" sz="8000" dirty="0" smtClean="0">
                <a:latin typeface="Cambria" panose="02040503050406030204" pitchFamily="18" charset="0"/>
                <a:ea typeface="Cambria" panose="02040503050406030204" pitchFamily="18" charset="0"/>
              </a:rPr>
              <a:t>: </a:t>
            </a:r>
            <a:r>
              <a:rPr lang="en-IN" sz="8000" dirty="0">
                <a:latin typeface="Cambria" panose="02040503050406030204" pitchFamily="18" charset="0"/>
                <a:ea typeface="Cambria" panose="02040503050406030204" pitchFamily="18" charset="0"/>
              </a:rPr>
              <a:t>Here’s a concise summary of the software requirements for the real-time accent translation system:</a:t>
            </a:r>
          </a:p>
          <a:p>
            <a:r>
              <a:rPr lang="en-IN" sz="8000" b="1" dirty="0" smtClean="0">
                <a:latin typeface="Cambria" panose="02040503050406030204" pitchFamily="18" charset="0"/>
                <a:ea typeface="Cambria" panose="02040503050406030204" pitchFamily="18" charset="0"/>
              </a:rPr>
              <a:t>Operating </a:t>
            </a:r>
            <a:r>
              <a:rPr lang="en-IN" sz="8000" b="1" dirty="0">
                <a:latin typeface="Cambria" panose="02040503050406030204" pitchFamily="18" charset="0"/>
                <a:ea typeface="Cambria" panose="02040503050406030204" pitchFamily="18" charset="0"/>
              </a:rPr>
              <a:t>Systems</a:t>
            </a:r>
            <a:r>
              <a:rPr lang="en-IN" sz="8000" dirty="0">
                <a:latin typeface="Cambria" panose="02040503050406030204" pitchFamily="18" charset="0"/>
                <a:ea typeface="Cambria" panose="02040503050406030204" pitchFamily="18" charset="0"/>
              </a:rPr>
              <a:t>:</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Windows, Linux, </a:t>
            </a:r>
            <a:r>
              <a:rPr lang="en-IN" sz="8000" dirty="0" err="1">
                <a:latin typeface="Cambria" panose="02040503050406030204" pitchFamily="18" charset="0"/>
                <a:ea typeface="Cambria" panose="02040503050406030204" pitchFamily="18" charset="0"/>
              </a:rPr>
              <a:t>macOS</a:t>
            </a:r>
            <a:endParaRPr lang="en-IN" sz="8000" dirty="0">
              <a:latin typeface="Cambria" panose="02040503050406030204" pitchFamily="18" charset="0"/>
              <a:ea typeface="Cambria" panose="02040503050406030204" pitchFamily="18" charset="0"/>
            </a:endParaRPr>
          </a:p>
          <a:p>
            <a:r>
              <a:rPr lang="en-IN" sz="8000" b="1" dirty="0">
                <a:latin typeface="Cambria" panose="02040503050406030204" pitchFamily="18" charset="0"/>
                <a:ea typeface="Cambria" panose="02040503050406030204" pitchFamily="18" charset="0"/>
              </a:rPr>
              <a:t>Programming Languages</a:t>
            </a:r>
            <a:r>
              <a:rPr lang="en-IN" sz="8000" dirty="0">
                <a:latin typeface="Cambria" panose="02040503050406030204" pitchFamily="18" charset="0"/>
                <a:ea typeface="Cambria" panose="02040503050406030204" pitchFamily="18" charset="0"/>
              </a:rPr>
              <a:t>:</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Python (for machine learning, NLP)</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JavaScript/</a:t>
            </a:r>
            <a:r>
              <a:rPr lang="en-IN" sz="8000" dirty="0" err="1">
                <a:latin typeface="Cambria" panose="02040503050406030204" pitchFamily="18" charset="0"/>
                <a:ea typeface="Cambria" panose="02040503050406030204" pitchFamily="18" charset="0"/>
              </a:rPr>
              <a:t>TypeScript</a:t>
            </a:r>
            <a:r>
              <a:rPr lang="en-IN" sz="8000" dirty="0">
                <a:latin typeface="Cambria" panose="02040503050406030204" pitchFamily="18" charset="0"/>
                <a:ea typeface="Cambria" panose="02040503050406030204" pitchFamily="18" charset="0"/>
              </a:rPr>
              <a:t> (for frontend)</a:t>
            </a:r>
          </a:p>
          <a:p>
            <a:r>
              <a:rPr lang="en-IN" sz="8000" b="1" dirty="0" smtClean="0">
                <a:latin typeface="Cambria" panose="02040503050406030204" pitchFamily="18" charset="0"/>
                <a:ea typeface="Cambria" panose="02040503050406030204" pitchFamily="18" charset="0"/>
              </a:rPr>
              <a:t>Speech </a:t>
            </a:r>
            <a:r>
              <a:rPr lang="en-IN" sz="8000" b="1" dirty="0">
                <a:latin typeface="Cambria" panose="02040503050406030204" pitchFamily="18" charset="0"/>
                <a:ea typeface="Cambria" panose="02040503050406030204" pitchFamily="18" charset="0"/>
              </a:rPr>
              <a:t>Recognition</a:t>
            </a:r>
            <a:r>
              <a:rPr lang="en-IN" sz="8000" dirty="0">
                <a:latin typeface="Cambria" panose="02040503050406030204" pitchFamily="18" charset="0"/>
                <a:ea typeface="Cambria" panose="02040503050406030204" pitchFamily="18" charset="0"/>
              </a:rPr>
              <a:t>:</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Google Speech-to-Text API</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Microsoft Azure Speech Service</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Mozilla </a:t>
            </a:r>
            <a:r>
              <a:rPr lang="en-IN" sz="8000" dirty="0" err="1">
                <a:latin typeface="Cambria" panose="02040503050406030204" pitchFamily="18" charset="0"/>
                <a:ea typeface="Cambria" panose="02040503050406030204" pitchFamily="18" charset="0"/>
              </a:rPr>
              <a:t>DeepSpeech</a:t>
            </a:r>
            <a:r>
              <a:rPr lang="en-IN" sz="8000" dirty="0">
                <a:latin typeface="Cambria" panose="02040503050406030204" pitchFamily="18" charset="0"/>
                <a:ea typeface="Cambria" panose="02040503050406030204" pitchFamily="18" charset="0"/>
              </a:rPr>
              <a:t> (open-source)</a:t>
            </a:r>
          </a:p>
          <a:p>
            <a:r>
              <a:rPr lang="en-IN" sz="8000" b="1" dirty="0">
                <a:latin typeface="Cambria" panose="02040503050406030204" pitchFamily="18" charset="0"/>
                <a:ea typeface="Cambria" panose="02040503050406030204" pitchFamily="18" charset="0"/>
              </a:rPr>
              <a:t>Natural Language Processing (NLP)</a:t>
            </a:r>
            <a:r>
              <a:rPr lang="en-IN" sz="8000" dirty="0">
                <a:latin typeface="Cambria" panose="02040503050406030204" pitchFamily="18" charset="0"/>
                <a:ea typeface="Cambria" panose="02040503050406030204" pitchFamily="18" charset="0"/>
              </a:rPr>
              <a:t>:</a:t>
            </a:r>
          </a:p>
          <a:p>
            <a:pPr lvl="1">
              <a:buFont typeface="Wingdings" panose="05000000000000000000" pitchFamily="2" charset="2"/>
              <a:buChar char="Ø"/>
            </a:pPr>
            <a:r>
              <a:rPr lang="en-IN" sz="8000" dirty="0" err="1">
                <a:latin typeface="Cambria" panose="02040503050406030204" pitchFamily="18" charset="0"/>
                <a:ea typeface="Cambria" panose="02040503050406030204" pitchFamily="18" charset="0"/>
              </a:rPr>
              <a:t>spaCy</a:t>
            </a:r>
            <a:r>
              <a:rPr lang="en-IN" sz="8000" dirty="0">
                <a:latin typeface="Cambria" panose="02040503050406030204" pitchFamily="18" charset="0"/>
                <a:ea typeface="Cambria" panose="02040503050406030204" pitchFamily="18" charset="0"/>
              </a:rPr>
              <a:t>, NLTK (for text processing)</a:t>
            </a:r>
          </a:p>
          <a:p>
            <a:pPr lvl="1">
              <a:buFont typeface="Wingdings" panose="05000000000000000000" pitchFamily="2" charset="2"/>
              <a:buChar char="Ø"/>
            </a:pPr>
            <a:r>
              <a:rPr lang="en-IN" sz="8000" dirty="0">
                <a:latin typeface="Cambria" panose="02040503050406030204" pitchFamily="18" charset="0"/>
                <a:ea typeface="Cambria" panose="02040503050406030204" pitchFamily="18" charset="0"/>
              </a:rPr>
              <a:t>Transformers library (e.g., BERT, GPT for contextual understanding)</a:t>
            </a: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244108"/>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5" name="Rectangle 3"/>
          <p:cNvSpPr>
            <a:spLocks noGrp="1" noChangeArrowheads="1"/>
          </p:cNvSpPr>
          <p:nvPr>
            <p:ph type="body" idx="1"/>
          </p:nvPr>
        </p:nvSpPr>
        <p:spPr bwMode="auto">
          <a:xfrm>
            <a:off x="291830" y="856033"/>
            <a:ext cx="11188969" cy="6215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Accent Translation</a:t>
            </a: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solidFill>
                  <a:schemeClr val="tx1"/>
                </a:solidFill>
                <a:latin typeface="Cambria" panose="02040503050406030204" pitchFamily="18" charset="0"/>
                <a:ea typeface="Cambria" panose="02040503050406030204" pitchFamily="18" charset="0"/>
              </a:rPr>
              <a:t> </a:t>
            </a: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Google Translate API</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Custom machine translation models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Phonetic conversion tools (e.g., CMU Pronouncing Dictionary)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dirty="0" smtClean="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UI/UX</a:t>
            </a: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React, Angular, or Vue.js (for frontend development)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Design tools like </a:t>
            </a:r>
            <a:r>
              <a:rPr kumimoji="0" lang="en-US" altLang="en-US" sz="2000"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Figma</a:t>
            </a:r>
            <a:r>
              <a:rPr kumimoji="0" lang="en-US" altLang="en-US" sz="20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or Adobe XD</a:t>
            </a:r>
          </a:p>
          <a:p>
            <a:r>
              <a:rPr lang="en-US" sz="2000" b="1" dirty="0" smtClean="0">
                <a:latin typeface="Cambria" panose="02040503050406030204" pitchFamily="18" charset="0"/>
                <a:ea typeface="Cambria" panose="02040503050406030204" pitchFamily="18" charset="0"/>
              </a:rPr>
              <a:t>Machine </a:t>
            </a:r>
            <a:r>
              <a:rPr lang="en-US" sz="2000" b="1" dirty="0">
                <a:latin typeface="Cambria" panose="02040503050406030204" pitchFamily="18" charset="0"/>
                <a:ea typeface="Cambria" panose="02040503050406030204" pitchFamily="18" charset="0"/>
              </a:rPr>
              <a:t>Learning and AI</a:t>
            </a:r>
            <a:r>
              <a:rPr lang="en-US" sz="2000"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en-US" sz="2000" dirty="0" err="1">
                <a:latin typeface="Cambria" panose="02040503050406030204" pitchFamily="18" charset="0"/>
                <a:ea typeface="Cambria" panose="02040503050406030204" pitchFamily="18" charset="0"/>
              </a:rPr>
              <a:t>TensorFlow</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PyTorch</a:t>
            </a:r>
            <a:r>
              <a:rPr lang="en-US" sz="2000" dirty="0">
                <a:latin typeface="Cambria" panose="02040503050406030204" pitchFamily="18" charset="0"/>
                <a:ea typeface="Cambria" panose="02040503050406030204" pitchFamily="18" charset="0"/>
              </a:rPr>
              <a:t> (for model training)</a:t>
            </a:r>
          </a:p>
          <a:p>
            <a:pPr>
              <a:buFont typeface="Wingdings" panose="05000000000000000000" pitchFamily="2" charset="2"/>
              <a:buChar char="Ø"/>
            </a:pPr>
            <a:r>
              <a:rPr lang="en-US" sz="2000" dirty="0" err="1">
                <a:latin typeface="Cambria" panose="02040503050406030204" pitchFamily="18" charset="0"/>
                <a:ea typeface="Cambria" panose="02040503050406030204" pitchFamily="18" charset="0"/>
              </a:rPr>
              <a:t>MLflow</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TensorBoard</a:t>
            </a:r>
            <a:r>
              <a:rPr lang="en-US" sz="2000" dirty="0">
                <a:latin typeface="Cambria" panose="02040503050406030204" pitchFamily="18" charset="0"/>
                <a:ea typeface="Cambria" panose="02040503050406030204" pitchFamily="18" charset="0"/>
              </a:rPr>
              <a:t> (for model management</a:t>
            </a:r>
            <a:r>
              <a:rPr lang="en-US" sz="2000" dirty="0" smtClean="0">
                <a:latin typeface="Cambria" panose="02040503050406030204" pitchFamily="18" charset="0"/>
                <a:ea typeface="Cambria" panose="02040503050406030204" pitchFamily="18" charset="0"/>
              </a:rPr>
              <a:t>)</a:t>
            </a:r>
          </a:p>
          <a:p>
            <a:r>
              <a:rPr lang="en-IN" sz="2000" b="1" dirty="0">
                <a:latin typeface="Cambria" panose="02040503050406030204" pitchFamily="18" charset="0"/>
                <a:ea typeface="Cambria" panose="02040503050406030204" pitchFamily="18" charset="0"/>
                <a:cs typeface="Calibri" panose="020F0502020204030204" pitchFamily="34" charset="0"/>
              </a:rPr>
              <a:t>Data Storage and Management</a:t>
            </a:r>
            <a:r>
              <a:rPr lang="en-IN" sz="20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IN" sz="2000" dirty="0" smtClean="0">
                <a:latin typeface="Cambria" panose="02040503050406030204" pitchFamily="18" charset="0"/>
                <a:ea typeface="Cambria" panose="02040503050406030204" pitchFamily="18" charset="0"/>
                <a:cs typeface="Calibri" panose="020F0502020204030204" pitchFamily="34" charset="0"/>
              </a:rPr>
              <a:t>SQL (PostgreSQL) </a:t>
            </a:r>
            <a:r>
              <a:rPr lang="en-IN" sz="2000" dirty="0">
                <a:latin typeface="Cambria" panose="02040503050406030204" pitchFamily="18" charset="0"/>
                <a:ea typeface="Cambria" panose="02040503050406030204" pitchFamily="18" charset="0"/>
                <a:cs typeface="Calibri" panose="020F0502020204030204" pitchFamily="34" charset="0"/>
              </a:rPr>
              <a:t>and NoSQL (</a:t>
            </a:r>
            <a:r>
              <a:rPr lang="en-IN" sz="2000" dirty="0" smtClean="0">
                <a:latin typeface="Cambria" panose="02040503050406030204" pitchFamily="18" charset="0"/>
                <a:ea typeface="Cambria" panose="02040503050406030204" pitchFamily="18" charset="0"/>
                <a:cs typeface="Calibri" panose="020F0502020204030204" pitchFamily="34" charset="0"/>
              </a:rPr>
              <a:t>MongoDB) </a:t>
            </a:r>
            <a:r>
              <a:rPr lang="en-IN" sz="2000" dirty="0">
                <a:latin typeface="Cambria" panose="02040503050406030204" pitchFamily="18" charset="0"/>
                <a:ea typeface="Cambria" panose="02040503050406030204" pitchFamily="18" charset="0"/>
                <a:cs typeface="Calibri" panose="020F0502020204030204" pitchFamily="34" charset="0"/>
              </a:rPr>
              <a:t>databases</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cs typeface="Calibri" panose="020F0502020204030204" pitchFamily="34" charset="0"/>
              </a:rPr>
              <a:t>Cloud storage (AWS S3, Google Cloud Storage, Azure Blob Storage</a:t>
            </a:r>
            <a:r>
              <a:rPr lang="en-IN" sz="2000" dirty="0" smtClean="0">
                <a:latin typeface="Cambria" panose="02040503050406030204" pitchFamily="18" charset="0"/>
                <a:ea typeface="Cambria" panose="02040503050406030204" pitchFamily="18" charset="0"/>
                <a:cs typeface="Calibri" panose="020F0502020204030204" pitchFamily="34" charset="0"/>
              </a:rPr>
              <a:t>)</a:t>
            </a:r>
          </a:p>
          <a:p>
            <a:pPr marL="76200" indent="0">
              <a:buNone/>
            </a:pPr>
            <a:r>
              <a:rPr lang="en-US" b="1" dirty="0" smtClean="0">
                <a:latin typeface="Cambria" panose="02040503050406030204" pitchFamily="18" charset="0"/>
                <a:ea typeface="Cambria" panose="02040503050406030204" pitchFamily="18" charset="0"/>
                <a:cs typeface="Calibri" panose="020F0502020204030204" pitchFamily="34" charset="0"/>
              </a:rPr>
              <a:t>Hardware Requirements :</a:t>
            </a:r>
          </a:p>
          <a:p>
            <a:pPr>
              <a:buFont typeface="Wingdings" panose="05000000000000000000" pitchFamily="2" charset="2"/>
              <a:buChar char="Ø"/>
            </a:pPr>
            <a:r>
              <a:rPr lang="en-US" sz="2000" dirty="0" smtClean="0">
                <a:latin typeface="Cambria" panose="02040503050406030204" pitchFamily="18" charset="0"/>
                <a:ea typeface="Cambria" panose="02040503050406030204" pitchFamily="18" charset="0"/>
                <a:cs typeface="Calibri" panose="020F0502020204030204" pitchFamily="34" charset="0"/>
              </a:rPr>
              <a:t>Basic laptop devices and mobile devices for testing.</a:t>
            </a:r>
            <a:endParaRPr lang="en-IN" sz="2000" dirty="0">
              <a:latin typeface="Cambria" panose="02040503050406030204" pitchFamily="18" charset="0"/>
              <a:ea typeface="Cambria" panose="02040503050406030204" pitchFamily="18" charset="0"/>
              <a:cs typeface="Calibri" panose="020F0502020204030204" pitchFamily="34" charset="0"/>
            </a:endParaRPr>
          </a:p>
          <a:p>
            <a:pPr marL="76200" indent="0">
              <a:buNone/>
            </a:pPr>
            <a:endParaRPr lang="en-US" sz="2000" dirty="0">
              <a:latin typeface="Calibri" panose="020F0502020204030204" pitchFamily="34" charset="0"/>
              <a:ea typeface="Cambria" panose="02040503050406030204" pitchFamily="18"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321013" y="1001949"/>
            <a:ext cx="11159787" cy="5094051"/>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PROJECT REVIEW:</a:t>
            </a:r>
            <a:endParaRPr dirty="0">
              <a:latin typeface="Cambria" panose="02040503050406030204" pitchFamily="18" charset="0"/>
              <a:ea typeface="Cambria" panose="02040503050406030204" pitchFamily="18" charset="0"/>
            </a:endParaRPr>
          </a:p>
        </p:txBody>
      </p:sp>
      <p:graphicFrame>
        <p:nvGraphicFramePr>
          <p:cNvPr id="7" name="Chart 6"/>
          <p:cNvGraphicFramePr/>
          <p:nvPr>
            <p:extLst>
              <p:ext uri="{D42A27DB-BD31-4B8C-83A1-F6EECF244321}">
                <p14:modId xmlns:p14="http://schemas.microsoft.com/office/powerpoint/2010/main" val="179320689"/>
              </p:ext>
            </p:extLst>
          </p:nvPr>
        </p:nvGraphicFramePr>
        <p:xfrm>
          <a:off x="496112" y="1546698"/>
          <a:ext cx="10564238" cy="4435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Zhang, J., &amp; Wang, J. (2021). Deep learning for speech recognition: A survey. </a:t>
            </a:r>
            <a:r>
              <a:rPr lang="en-US" i="1" dirty="0">
                <a:latin typeface="Cambria" panose="02040503050406030204" pitchFamily="18" charset="0"/>
                <a:ea typeface="Cambria" panose="02040503050406030204" pitchFamily="18" charset="0"/>
              </a:rPr>
              <a:t>IEEE Access, 9</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135340-135362. </a:t>
            </a:r>
            <a:r>
              <a:rPr lang="en-US" dirty="0" smtClean="0">
                <a:latin typeface="Cambria" panose="02040503050406030204" pitchFamily="18" charset="0"/>
                <a:ea typeface="Cambria" panose="02040503050406030204" pitchFamily="18" charset="0"/>
                <a:hlinkClick r:id="rId3"/>
              </a:rPr>
              <a:t>https</a:t>
            </a:r>
            <a:r>
              <a:rPr lang="en-US" dirty="0">
                <a:latin typeface="Cambria" panose="02040503050406030204" pitchFamily="18" charset="0"/>
                <a:ea typeface="Cambria" panose="02040503050406030204" pitchFamily="18" charset="0"/>
                <a:hlinkClick r:id="rId3"/>
              </a:rPr>
              <a:t>://</a:t>
            </a:r>
            <a:r>
              <a:rPr lang="en-US" dirty="0" smtClean="0">
                <a:latin typeface="Cambria" panose="02040503050406030204" pitchFamily="18" charset="0"/>
                <a:ea typeface="Cambria" panose="02040503050406030204" pitchFamily="18" charset="0"/>
                <a:hlinkClick r:id="rId3"/>
              </a:rPr>
              <a:t>doi.org/10.1109/ACCESS.2021.3110163</a:t>
            </a:r>
            <a:endParaRPr lang="en-US" dirty="0" smtClean="0">
              <a:latin typeface="Cambria" panose="02040503050406030204" pitchFamily="18" charset="0"/>
              <a:ea typeface="Cambria" panose="02040503050406030204" pitchFamily="18" charset="0"/>
            </a:endParaRPr>
          </a:p>
          <a:p>
            <a:pPr marL="152400" indent="0">
              <a:spcBef>
                <a:spcPts val="0"/>
              </a:spcBef>
              <a:buNone/>
            </a:pP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Hinton</a:t>
            </a:r>
            <a:r>
              <a:rPr lang="en-IN" dirty="0">
                <a:latin typeface="Cambria" panose="02040503050406030204" pitchFamily="18" charset="0"/>
                <a:ea typeface="Cambria" panose="02040503050406030204" pitchFamily="18" charset="0"/>
              </a:rPr>
              <a:t>, G., Deng, L., Yu, D., Dahl, G. E., Mohamed, A. R., &amp; </a:t>
            </a:r>
            <a:r>
              <a:rPr lang="en-IN" dirty="0" err="1">
                <a:latin typeface="Cambria" panose="02040503050406030204" pitchFamily="18" charset="0"/>
                <a:ea typeface="Cambria" panose="02040503050406030204" pitchFamily="18" charset="0"/>
              </a:rPr>
              <a:t>Jaitly</a:t>
            </a:r>
            <a:r>
              <a:rPr lang="en-IN" dirty="0">
                <a:latin typeface="Cambria" panose="02040503050406030204" pitchFamily="18" charset="0"/>
                <a:ea typeface="Cambria" panose="02040503050406030204" pitchFamily="18" charset="0"/>
              </a:rPr>
              <a:t>, N. (2012). Deep neural networks for acoustic </a:t>
            </a:r>
            <a:r>
              <a:rPr lang="en-IN" dirty="0" err="1">
                <a:latin typeface="Cambria" panose="02040503050406030204" pitchFamily="18" charset="0"/>
                <a:ea typeface="Cambria" panose="02040503050406030204" pitchFamily="18" charset="0"/>
              </a:rPr>
              <a:t>modeling</a:t>
            </a:r>
            <a:r>
              <a:rPr lang="en-IN" dirty="0">
                <a:latin typeface="Cambria" panose="02040503050406030204" pitchFamily="18" charset="0"/>
                <a:ea typeface="Cambria" panose="02040503050406030204" pitchFamily="18" charset="0"/>
              </a:rPr>
              <a:t> in speech recognition. </a:t>
            </a:r>
            <a:r>
              <a:rPr lang="en-IN" i="1" dirty="0">
                <a:latin typeface="Cambria" panose="02040503050406030204" pitchFamily="18" charset="0"/>
                <a:ea typeface="Cambria" panose="02040503050406030204" pitchFamily="18" charset="0"/>
              </a:rPr>
              <a:t>IEEE Signal Processing Magazine, 29</a:t>
            </a:r>
            <a:r>
              <a:rPr lang="en-IN" dirty="0">
                <a:latin typeface="Cambria" panose="02040503050406030204" pitchFamily="18" charset="0"/>
                <a:ea typeface="Cambria" panose="02040503050406030204" pitchFamily="18" charset="0"/>
              </a:rPr>
              <a:t>(6), 82-97. </a:t>
            </a:r>
            <a:r>
              <a:rPr lang="en-IN" dirty="0">
                <a:latin typeface="Cambria" panose="02040503050406030204" pitchFamily="18" charset="0"/>
                <a:ea typeface="Cambria" panose="02040503050406030204" pitchFamily="18" charset="0"/>
                <a:hlinkClick r:id="rId4"/>
              </a:rPr>
              <a:t>https://</a:t>
            </a:r>
            <a:r>
              <a:rPr lang="en-IN" dirty="0" smtClean="0">
                <a:latin typeface="Cambria" panose="02040503050406030204" pitchFamily="18" charset="0"/>
                <a:ea typeface="Cambria" panose="02040503050406030204" pitchFamily="18" charset="0"/>
                <a:hlinkClick r:id="rId4"/>
              </a:rPr>
              <a:t>doi.org/10.1109/MSP.2012.2205597</a:t>
            </a:r>
            <a:endParaRPr lang="en-IN" dirty="0" smtClean="0">
              <a:latin typeface="Cambria" panose="02040503050406030204" pitchFamily="18" charset="0"/>
              <a:ea typeface="Cambria" panose="02040503050406030204" pitchFamily="18" charset="0"/>
            </a:endParaRPr>
          </a:p>
          <a:p>
            <a:pPr marL="152400" indent="0">
              <a:spcBef>
                <a:spcPts val="0"/>
              </a:spcBef>
              <a:buNone/>
            </a:pPr>
            <a:endParaRPr lang="en-IN"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dirty="0" err="1">
                <a:latin typeface="Cambria" panose="02040503050406030204" pitchFamily="18" charset="0"/>
                <a:ea typeface="Cambria" panose="02040503050406030204" pitchFamily="18" charset="0"/>
              </a:rPr>
              <a:t>Vaswani</a:t>
            </a:r>
            <a:r>
              <a:rPr lang="en-IN" dirty="0">
                <a:latin typeface="Cambria" panose="02040503050406030204" pitchFamily="18" charset="0"/>
                <a:ea typeface="Cambria" panose="02040503050406030204" pitchFamily="18" charset="0"/>
              </a:rPr>
              <a:t>, A., </a:t>
            </a:r>
            <a:r>
              <a:rPr lang="en-IN" dirty="0" err="1">
                <a:latin typeface="Cambria" panose="02040503050406030204" pitchFamily="18" charset="0"/>
                <a:ea typeface="Cambria" panose="02040503050406030204" pitchFamily="18" charset="0"/>
              </a:rPr>
              <a:t>Shazeer</a:t>
            </a:r>
            <a:r>
              <a:rPr lang="en-IN" dirty="0">
                <a:latin typeface="Cambria" panose="02040503050406030204" pitchFamily="18" charset="0"/>
                <a:ea typeface="Cambria" panose="02040503050406030204" pitchFamily="18" charset="0"/>
              </a:rPr>
              <a:t>, N., </a:t>
            </a:r>
            <a:r>
              <a:rPr lang="en-IN" dirty="0" err="1">
                <a:latin typeface="Cambria" panose="02040503050406030204" pitchFamily="18" charset="0"/>
                <a:ea typeface="Cambria" panose="02040503050406030204" pitchFamily="18" charset="0"/>
              </a:rPr>
              <a:t>Parmar</a:t>
            </a:r>
            <a:r>
              <a:rPr lang="en-IN" dirty="0">
                <a:latin typeface="Cambria" panose="02040503050406030204" pitchFamily="18" charset="0"/>
                <a:ea typeface="Cambria" panose="02040503050406030204" pitchFamily="18" charset="0"/>
              </a:rPr>
              <a:t>, N., </a:t>
            </a:r>
            <a:r>
              <a:rPr lang="en-IN" dirty="0" err="1">
                <a:latin typeface="Cambria" panose="02040503050406030204" pitchFamily="18" charset="0"/>
                <a:ea typeface="Cambria" panose="02040503050406030204" pitchFamily="18" charset="0"/>
              </a:rPr>
              <a:t>Uszkoreit</a:t>
            </a:r>
            <a:r>
              <a:rPr lang="en-IN" dirty="0">
                <a:latin typeface="Cambria" panose="02040503050406030204" pitchFamily="18" charset="0"/>
                <a:ea typeface="Cambria" panose="02040503050406030204" pitchFamily="18" charset="0"/>
              </a:rPr>
              <a:t>, J., Jones, L., Kaiser, Ł., … &amp; </a:t>
            </a:r>
            <a:r>
              <a:rPr lang="en-IN" dirty="0" err="1">
                <a:latin typeface="Cambria" panose="02040503050406030204" pitchFamily="18" charset="0"/>
                <a:ea typeface="Cambria" panose="02040503050406030204" pitchFamily="18" charset="0"/>
              </a:rPr>
              <a:t>Polosukhin</a:t>
            </a:r>
            <a:r>
              <a:rPr lang="en-IN" dirty="0">
                <a:latin typeface="Cambria" panose="02040503050406030204" pitchFamily="18" charset="0"/>
                <a:ea typeface="Cambria" panose="02040503050406030204" pitchFamily="18" charset="0"/>
              </a:rPr>
              <a:t>, I. (2017). Attention is all you need. </a:t>
            </a:r>
            <a:r>
              <a:rPr lang="en-IN" i="1" dirty="0">
                <a:latin typeface="Cambria" panose="02040503050406030204" pitchFamily="18" charset="0"/>
                <a:ea typeface="Cambria" panose="02040503050406030204" pitchFamily="18" charset="0"/>
              </a:rPr>
              <a:t>Advances in Neural Information Processing Systems, 30</a:t>
            </a: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5"/>
              </a:rPr>
              <a:t>https://arxiv.org/abs/1706.03762</a:t>
            </a: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smtClean="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735</Words>
  <Application>Microsoft Office PowerPoint</Application>
  <PresentationFormat>Widescreen</PresentationFormat>
  <Paragraphs>93</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Cambria</vt:lpstr>
      <vt:lpstr>Verdana</vt:lpstr>
      <vt:lpstr>Wingdings</vt:lpstr>
      <vt:lpstr>Bioinformatics</vt:lpstr>
      <vt:lpstr>PROJECT TITLE-REALTIME ACCENT TRANSLATION</vt:lpstr>
      <vt:lpstr>Content</vt:lpstr>
      <vt:lpstr>Problem Statement Number:(PSCS96)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Owner</cp:lastModifiedBy>
  <cp:revision>45</cp:revision>
  <dcterms:modified xsi:type="dcterms:W3CDTF">2024-09-12T16:39:37Z</dcterms:modified>
</cp:coreProperties>
</file>