
<file path=[Content_Types].xml><?xml version="1.0" encoding="utf-8"?>
<Types xmlns="http://schemas.openxmlformats.org/package/2006/content-types">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gOOImvow/r1/MrIi/SM2JNRka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781FCA-0DD3-457C-A795-57A8528CE54B}">
  <a:tblStyle styleId="{A6781FCA-0DD3-457C-A795-57A8528CE54B}"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Dates</c:v>
                </c:pt>
              </c:strCache>
            </c:strRef>
          </c:tx>
          <c:spPr>
            <a:solidFill>
              <a:schemeClr val="accent1"/>
            </a:solidFill>
            <a:ln>
              <a:noFill/>
            </a:ln>
            <a:effectLst/>
          </c:spPr>
          <c:invertIfNegative val="0"/>
          <c:dLbls>
            <c:delete val="1"/>
          </c:dLbls>
          <c:cat>
            <c:strRef>
              <c:f>Sheet1!$A$2:$A$6</c:f>
              <c:strCache>
                <c:ptCount val="5"/>
                <c:pt idx="0">
                  <c:v>Review 0:Title finalization,Survey,Planning</c:v>
                </c:pt>
                <c:pt idx="1">
                  <c:v>Review 1:Title,Abstract,Objectives</c:v>
                </c:pt>
                <c:pt idx="2">
                  <c:v>Review 2:Algorithm details,Source code,50% implementation</c:v>
                </c:pt>
                <c:pt idx="3">
                  <c:v>Review 3:100% implementation,Report Submission</c:v>
                </c:pt>
                <c:pt idx="4">
                  <c:v>Final Viva Voice:100% Implementation,Report,Publications</c:v>
                </c:pt>
              </c:strCache>
            </c:strRef>
          </c:cat>
          <c:val>
            <c:numRef>
              <c:f>Sheet1!$B$2:$B$6</c:f>
              <c:numCache>
                <c:formatCode>[$-14009]dd/mm/yy;@</c:formatCode>
                <c:ptCount val="5"/>
                <c:pt idx="0">
                  <c:v>45548</c:v>
                </c:pt>
                <c:pt idx="1" c:formatCode="dd/mm/yyyy">
                  <c:v>45559</c:v>
                </c:pt>
                <c:pt idx="2" c:formatCode="dd/mm/yyyy">
                  <c:v>45580</c:v>
                </c:pt>
                <c:pt idx="3" c:formatCode="dd/mm/yyyy">
                  <c:v>45615</c:v>
                </c:pt>
                <c:pt idx="4" c:formatCode="dd/mm/yyyy">
                  <c:v>45643</c:v>
                </c:pt>
              </c:numCache>
            </c:numRef>
          </c:val>
        </c:ser>
        <c:dLbls>
          <c:showLegendKey val="0"/>
          <c:showVal val="0"/>
          <c:showCatName val="0"/>
          <c:showSerName val="0"/>
          <c:showPercent val="0"/>
          <c:showBubbleSize val="0"/>
        </c:dLbls>
        <c:gapWidth val="150"/>
        <c:overlap val="100"/>
        <c:axId val="947434304"/>
        <c:axId val="947435136"/>
      </c:barChart>
      <c:catAx>
        <c:axId val="9474343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947435136"/>
        <c:crosses val="autoZero"/>
        <c:auto val="1"/>
        <c:lblAlgn val="ctr"/>
        <c:lblOffset val="100"/>
        <c:noMultiLvlLbl val="0"/>
      </c:catAx>
      <c:valAx>
        <c:axId val="947435136"/>
        <c:scaling>
          <c:orientation val="minMax"/>
        </c:scaling>
        <c:delete val="1"/>
        <c:axPos val="b"/>
        <c:majorGridlines>
          <c:spPr>
            <a:ln w="9525" cap="flat" cmpd="sng" algn="ctr">
              <a:solidFill>
                <a:schemeClr val="tx1">
                  <a:lumMod val="15000"/>
                  <a:lumOff val="85000"/>
                </a:schemeClr>
              </a:solidFill>
              <a:round/>
            </a:ln>
            <a:effectLst/>
          </c:spPr>
        </c:majorGridlines>
        <c:numFmt formatCode="[$-14009]dd/mm/yy;@" sourceLinked="1"/>
        <c:majorTickMark val="none"/>
        <c:minorTickMark val="none"/>
        <c:tickLblPos val="nextTo"/>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94743430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55" name="Google Shape;15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61" name="Google Shape;16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94" name="Google Shape;9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00" name="Google Shape;10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12" name="Google Shape;1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18" name="Google Shape;11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8dd8ea77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8dd8ea7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36" name="Google Shape;13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4"/>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1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3"/>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2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4"/>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4"/>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2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1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6"/>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1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17"/>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1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8"/>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8"/>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8"/>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8"/>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9"/>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19"/>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1"/>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1"/>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21"/>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2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2"/>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p:nvPr>
            <p:ph idx="2" type="pic"/>
          </p:nvPr>
        </p:nvSpPr>
        <p:spPr>
          <a:xfrm>
            <a:off x="2389717" y="612775"/>
            <a:ext cx="7315200" cy="4114800"/>
          </a:xfrm>
          <a:prstGeom prst="rect">
            <a:avLst/>
          </a:prstGeom>
          <a:noFill/>
          <a:ln>
            <a:noFill/>
          </a:ln>
        </p:spPr>
      </p:sp>
      <p:sp>
        <p:nvSpPr>
          <p:cNvPr id="67" name="Google Shape;67;p22"/>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2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3"/>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3"/>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790469" y="1069102"/>
            <a:ext cx="10363200" cy="9628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800"/>
              <a:buNone/>
            </a:pPr>
            <a:r>
              <a:rPr lang="en-US">
                <a:solidFill>
                  <a:schemeClr val="dk1"/>
                </a:solidFill>
                <a:latin typeface="Cambria"/>
                <a:ea typeface="Cambria"/>
                <a:cs typeface="Cambria"/>
                <a:sym typeface="Cambria"/>
              </a:rPr>
              <a:t>PROJECT TITLE-StartUp AYUSH Portal</a:t>
            </a:r>
            <a:endParaRPr>
              <a:solidFill>
                <a:schemeClr val="dk1"/>
              </a:solidFill>
              <a:latin typeface="Cambria"/>
              <a:ea typeface="Cambria"/>
              <a:cs typeface="Cambria"/>
              <a:sym typeface="Cambria"/>
            </a:endParaRPr>
          </a:p>
        </p:txBody>
      </p:sp>
      <p:sp>
        <p:nvSpPr>
          <p:cNvPr id="88" name="Google Shape;88;p1"/>
          <p:cNvSpPr txBox="1"/>
          <p:nvPr>
            <p:ph idx="1" type="subTitle"/>
          </p:nvPr>
        </p:nvSpPr>
        <p:spPr>
          <a:xfrm>
            <a:off x="790469" y="1838131"/>
            <a:ext cx="3970500" cy="46523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a:latin typeface="Cambria"/>
                <a:ea typeface="Cambria"/>
                <a:cs typeface="Cambria"/>
                <a:sym typeface="Cambria"/>
              </a:rPr>
              <a:t>Batch Number: CSG-G15</a:t>
            </a:r>
            <a:endParaRPr>
              <a:latin typeface="Cambria"/>
              <a:ea typeface="Cambria"/>
              <a:cs typeface="Cambria"/>
              <a:sym typeface="Cambria"/>
            </a:endParaRPr>
          </a:p>
          <a:p>
            <a:pPr indent="0" lvl="0" marL="0" rtl="0" algn="l">
              <a:lnSpc>
                <a:spcPct val="100000"/>
              </a:lnSpc>
              <a:spcBef>
                <a:spcPts val="400"/>
              </a:spcBef>
              <a:spcAft>
                <a:spcPts val="0"/>
              </a:spcAft>
              <a:buClr>
                <a:srgbClr val="17365D"/>
              </a:buClr>
              <a:buSzPts val="2000"/>
              <a:buNone/>
            </a:pPr>
            <a:r>
              <a:t/>
            </a:r>
            <a:endParaRPr>
              <a:latin typeface="Cambria"/>
              <a:ea typeface="Cambria"/>
              <a:cs typeface="Cambria"/>
              <a:sym typeface="Cambria"/>
            </a:endParaRPr>
          </a:p>
        </p:txBody>
      </p:sp>
      <p:graphicFrame>
        <p:nvGraphicFramePr>
          <p:cNvPr id="89" name="Google Shape;89;p1"/>
          <p:cNvGraphicFramePr/>
          <p:nvPr/>
        </p:nvGraphicFramePr>
        <p:xfrm>
          <a:off x="553347" y="2369976"/>
          <a:ext cx="3000000" cy="3000000"/>
        </p:xfrm>
        <a:graphic>
          <a:graphicData uri="http://schemas.openxmlformats.org/drawingml/2006/table">
            <a:tbl>
              <a:tblPr bandRow="1" firstRow="1">
                <a:noFill/>
                <a:tableStyleId>{A6781FCA-0DD3-457C-A795-57A8528CE54B}</a:tableStyleId>
              </a:tblPr>
              <a:tblGrid>
                <a:gridCol w="2085000"/>
                <a:gridCol w="3333675"/>
              </a:tblGrid>
              <a:tr h="340575">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20211CSG0021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PAWAN P</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20211CSG0022</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RISHITH R RAI</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20211CSG0031</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GANASHREE P</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40575">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
          <p:cNvSpPr txBox="1"/>
          <p:nvPr/>
        </p:nvSpPr>
        <p:spPr>
          <a:xfrm>
            <a:off x="6480195" y="2522671"/>
            <a:ext cx="5514300" cy="202056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17365D"/>
              </a:buClr>
              <a:buSzPts val="2000"/>
              <a:buFont typeface="Arial"/>
              <a:buNone/>
            </a:pPr>
            <a:r>
              <a:rPr b="1" i="0" lang="en-US" sz="2000" u="none" cap="none" strike="noStrike">
                <a:solidFill>
                  <a:srgbClr val="17365D"/>
                </a:solidFill>
                <a:latin typeface="Cambria"/>
                <a:ea typeface="Cambria"/>
                <a:cs typeface="Cambria"/>
                <a:sym typeface="Cambria"/>
              </a:rPr>
              <a:t>Under the Supervision of,</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Dr . SARAVANA KUMAR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Associate Professor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
        <p:nvSpPr>
          <p:cNvPr id="91" name="Google Shape;91;p1"/>
          <p:cNvSpPr txBox="1"/>
          <p:nvPr/>
        </p:nvSpPr>
        <p:spPr>
          <a:xfrm>
            <a:off x="0" y="4758612"/>
            <a:ext cx="12249915" cy="13373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B-TECH COMPUTER SCIENCE AND TECHNOLOGY</a:t>
            </a:r>
            <a:endParaRPr b="0" i="0" sz="14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HoD: </a:t>
            </a:r>
            <a:r>
              <a:rPr b="1" i="0" lang="en-US" sz="2000" u="none" cap="none" strike="noStrike">
                <a:solidFill>
                  <a:schemeClr val="dk1"/>
                </a:solidFill>
                <a:latin typeface="Cambria"/>
                <a:ea typeface="Cambria"/>
                <a:cs typeface="Cambria"/>
                <a:sym typeface="Cambria"/>
              </a:rPr>
              <a:t>Dr. Saira Banu Atham</a:t>
            </a:r>
            <a:endParaRPr b="1"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Cambria"/>
                <a:ea typeface="Cambria"/>
                <a:cs typeface="Cambria"/>
                <a:sym typeface="Cambria"/>
              </a:rPr>
              <a:t>Name of the Program Project Coordinator: </a:t>
            </a:r>
            <a:r>
              <a:rPr b="1" i="0" lang="en-US" sz="2000" u="none" cap="none" strike="noStrike">
                <a:solidFill>
                  <a:schemeClr val="dk1"/>
                </a:solidFill>
                <a:latin typeface="Cambria"/>
                <a:ea typeface="Cambria"/>
                <a:cs typeface="Cambria"/>
                <a:sym typeface="Cambria"/>
              </a:rPr>
              <a:t>Dr. Manjula H M </a:t>
            </a:r>
            <a:endParaRPr b="1"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accent1"/>
                </a:solidFill>
                <a:latin typeface="Cambria"/>
                <a:ea typeface="Cambria"/>
                <a:cs typeface="Cambria"/>
                <a:sym typeface="Cambria"/>
              </a:rPr>
              <a:t>Name of the School Project Coordinators: </a:t>
            </a:r>
            <a:r>
              <a:rPr b="1" i="0" lang="en-US" sz="2000" u="none" cap="none" strike="noStrike">
                <a:solidFill>
                  <a:schemeClr val="dk1"/>
                </a:solidFill>
                <a:latin typeface="Cambria"/>
                <a:ea typeface="Cambria"/>
                <a:cs typeface="Cambria"/>
                <a:sym typeface="Cambria"/>
              </a:rPr>
              <a:t>Dr. Sampath A K / Dr. Abdul Khadar A / Mr. Md Ziaur Rahman</a:t>
            </a:r>
            <a:endParaRPr b="1" i="0" sz="20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Times New Roman"/>
                <a:ea typeface="Times New Roman"/>
                <a:cs typeface="Times New Roman"/>
                <a:sym typeface="Times New Roman"/>
              </a:rPr>
              <a:t>EXPECTED OUTCOME</a:t>
            </a:r>
            <a:endParaRPr>
              <a:latin typeface="Times New Roman"/>
              <a:ea typeface="Times New Roman"/>
              <a:cs typeface="Times New Roman"/>
              <a:sym typeface="Times New Roman"/>
            </a:endParaRPr>
          </a:p>
        </p:txBody>
      </p:sp>
      <p:sp>
        <p:nvSpPr>
          <p:cNvPr id="146" name="Google Shape;146;p9"/>
          <p:cNvSpPr txBox="1"/>
          <p:nvPr>
            <p:ph idx="1" type="body"/>
          </p:nvPr>
        </p:nvSpPr>
        <p:spPr>
          <a:xfrm>
            <a:off x="762000" y="1046426"/>
            <a:ext cx="10668000" cy="4953000"/>
          </a:xfrm>
          <a:prstGeom prst="rect">
            <a:avLst/>
          </a:prstGeom>
          <a:noFill/>
          <a:ln>
            <a:noFill/>
          </a:ln>
        </p:spPr>
        <p:txBody>
          <a:bodyPr anchorCtr="0" anchor="t" bIns="45700" lIns="91425" spcFirstLastPara="1" rIns="91425" wrap="square" tIns="45700">
            <a:noAutofit/>
          </a:bodyPr>
          <a:lstStyle/>
          <a:p>
            <a:pPr indent="-273050" lvl="0" marL="285750" rtl="0" algn="l">
              <a:lnSpc>
                <a:spcPct val="150000"/>
              </a:lnSpc>
              <a:spcBef>
                <a:spcPts val="480"/>
              </a:spcBef>
              <a:spcAft>
                <a:spcPts val="0"/>
              </a:spcAft>
              <a:buSzPts val="2200"/>
              <a:buFont typeface="Times New Roman"/>
              <a:buChar char="•"/>
            </a:pPr>
            <a:r>
              <a:rPr lang="en-US" sz="1800">
                <a:latin typeface="Times New Roman"/>
                <a:ea typeface="Times New Roman"/>
                <a:cs typeface="Times New Roman"/>
                <a:sym typeface="Times New Roman"/>
              </a:rPr>
              <a:t>The expected outcome of the Startup AYUSH portal is to create a vibrant, connected community where AYUSH startups can easily access resources, mentorship, and funding. </a:t>
            </a:r>
            <a:endParaRPr sz="1800">
              <a:latin typeface="Times New Roman"/>
              <a:ea typeface="Times New Roman"/>
              <a:cs typeface="Times New Roman"/>
              <a:sym typeface="Times New Roman"/>
            </a:endParaRPr>
          </a:p>
          <a:p>
            <a:pPr indent="-273050" lvl="0" marL="285750" rtl="0" algn="l">
              <a:lnSpc>
                <a:spcPct val="150000"/>
              </a:lnSpc>
              <a:spcBef>
                <a:spcPts val="480"/>
              </a:spcBef>
              <a:spcAft>
                <a:spcPts val="0"/>
              </a:spcAft>
              <a:buSzPts val="2200"/>
              <a:buFont typeface="Times New Roman"/>
              <a:buChar char="•"/>
            </a:pPr>
            <a:r>
              <a:rPr lang="en-US" sz="1800">
                <a:latin typeface="Times New Roman"/>
                <a:ea typeface="Times New Roman"/>
                <a:cs typeface="Times New Roman"/>
                <a:sym typeface="Times New Roman"/>
              </a:rPr>
              <a:t>It will foster collaboration between startups, investors, and mentors, helping businesses grow and scale. </a:t>
            </a:r>
            <a:endParaRPr sz="1800">
              <a:latin typeface="Times New Roman"/>
              <a:ea typeface="Times New Roman"/>
              <a:cs typeface="Times New Roman"/>
              <a:sym typeface="Times New Roman"/>
            </a:endParaRPr>
          </a:p>
          <a:p>
            <a:pPr indent="-273050" lvl="0" marL="285750" rtl="0" algn="l">
              <a:lnSpc>
                <a:spcPct val="150000"/>
              </a:lnSpc>
              <a:spcBef>
                <a:spcPts val="480"/>
              </a:spcBef>
              <a:spcAft>
                <a:spcPts val="0"/>
              </a:spcAft>
              <a:buSzPts val="2200"/>
              <a:buFont typeface="Times New Roman"/>
              <a:buChar char="•"/>
            </a:pPr>
            <a:r>
              <a:rPr lang="en-US" sz="1800">
                <a:latin typeface="Times New Roman"/>
                <a:ea typeface="Times New Roman"/>
                <a:cs typeface="Times New Roman"/>
                <a:sym typeface="Times New Roman"/>
              </a:rPr>
              <a:t>The platform will offer valuable insights, enhance global networking, and provide exposure to international markets. </a:t>
            </a:r>
            <a:endParaRPr sz="1800">
              <a:latin typeface="Times New Roman"/>
              <a:ea typeface="Times New Roman"/>
              <a:cs typeface="Times New Roman"/>
              <a:sym typeface="Times New Roman"/>
            </a:endParaRPr>
          </a:p>
          <a:p>
            <a:pPr indent="-273050" lvl="0" marL="285750" rtl="0" algn="l">
              <a:lnSpc>
                <a:spcPct val="150000"/>
              </a:lnSpc>
              <a:spcBef>
                <a:spcPts val="480"/>
              </a:spcBef>
              <a:spcAft>
                <a:spcPts val="0"/>
              </a:spcAft>
              <a:buSzPts val="2200"/>
              <a:buFont typeface="Times New Roman"/>
              <a:buChar char="•"/>
            </a:pPr>
            <a:r>
              <a:rPr lang="en-US" sz="1800">
                <a:latin typeface="Times New Roman"/>
                <a:ea typeface="Times New Roman"/>
                <a:cs typeface="Times New Roman"/>
                <a:sym typeface="Times New Roman"/>
              </a:rPr>
              <a:t>As a result, the portal will empower AYUSH entrepreneurs to succeed, innovate, and contribute to the global wellness industry. </a:t>
            </a:r>
            <a:endParaRPr sz="1800">
              <a:latin typeface="Times New Roman"/>
              <a:ea typeface="Times New Roman"/>
              <a:cs typeface="Times New Roman"/>
              <a:sym typeface="Times New Roman"/>
            </a:endParaRPr>
          </a:p>
          <a:p>
            <a:pPr indent="-273050" lvl="0" marL="285750" rtl="0" algn="l">
              <a:lnSpc>
                <a:spcPct val="150000"/>
              </a:lnSpc>
              <a:spcBef>
                <a:spcPts val="480"/>
              </a:spcBef>
              <a:spcAft>
                <a:spcPts val="0"/>
              </a:spcAft>
              <a:buSzPts val="2200"/>
              <a:buFont typeface="Times New Roman"/>
              <a:buChar char="•"/>
            </a:pPr>
            <a:r>
              <a:rPr lang="en-US" sz="1800">
                <a:latin typeface="Times New Roman"/>
                <a:ea typeface="Times New Roman"/>
                <a:cs typeface="Times New Roman"/>
                <a:sym typeface="Times New Roman"/>
              </a:rPr>
              <a:t>Continuous improvement based on user feedback will ensure its long-term success and relevance.</a:t>
            </a:r>
            <a:endParaRPr sz="18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52" name="Google Shape;152;p10"/>
          <p:cNvSpPr txBox="1"/>
          <p:nvPr>
            <p:ph idx="1" type="body"/>
          </p:nvPr>
        </p:nvSpPr>
        <p:spPr>
          <a:xfrm>
            <a:off x="812800" y="1057126"/>
            <a:ext cx="10668000" cy="4953000"/>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This project followed a structured four-phase timeline to ensure efficient research, development, and documentation. Beginning with title finalization and literature survey, the project progressed through algorithm design, partial implementation, and full integration before reaching the final phase of report submission and viva preparation. Each phase was planned with clear objectives and milestones, allowing systematic progress.</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By adhering to the set timeline, the project achieved complete implementation, rigorous testing, and well-documented reporting within the scheduled </a:t>
            </a:r>
            <a:r>
              <a:rPr lang="en-US" sz="1800">
                <a:latin typeface="Times New Roman"/>
                <a:ea typeface="Times New Roman"/>
                <a:cs typeface="Times New Roman"/>
                <a:sym typeface="Times New Roman"/>
              </a:rPr>
              <a:t>time frame</a:t>
            </a:r>
            <a:r>
              <a:rPr lang="en-US" sz="1800">
                <a:latin typeface="Times New Roman"/>
                <a:ea typeface="Times New Roman"/>
                <a:cs typeface="Times New Roman"/>
                <a:sym typeface="Times New Roman"/>
              </a:rPr>
              <a:t>. The final outcome is a functional system, supported by a comprehensive research report, ready for presentation and potential publication.</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Overall, this structured approach not only ensured timely completion but also enhanced problem-solving skills, research capabilities, and technical expertise. The project serves as a valuable learning experience, reinforcing the importance of proper planning, execution, and documentation in software development and academic research.</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58" name="Google Shape;158;p11"/>
          <p:cNvSpPr txBox="1"/>
          <p:nvPr>
            <p:ph idx="1" type="body"/>
          </p:nvPr>
        </p:nvSpPr>
        <p:spPr>
          <a:xfrm>
            <a:off x="812800" y="1143000"/>
            <a:ext cx="10668000" cy="53295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"Powering the Growth of India's Ayush Sector"</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  Journal of Research in Ayurvedic Sciences, 2023</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"Enterprise Collaboration Platforms: An Empirical Study of Technology Support for Collaborative Work" ResearchGate, 2022</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"Startup-AYUSH Portal" International Journal of Scientific Research in Science and Technology, 2024 </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"Design Framework for Software Startups Applying Remote Work" SpringerLink, 2025</a:t>
            </a:r>
            <a:endParaRPr sz="1800">
              <a:latin typeface="Times New Roman"/>
              <a:ea typeface="Times New Roman"/>
              <a:cs typeface="Times New Roman"/>
              <a:sym typeface="Times New Roman"/>
            </a:endParaRPr>
          </a:p>
          <a:p>
            <a:pPr indent="-342900" lvl="0" marL="457200" rtl="0" algn="l">
              <a:lnSpc>
                <a:spcPct val="2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"Perspectives on Ayush Sector: Innovations for Future Integrative Health Systems" ResearchGate, 2022.</a:t>
            </a:r>
            <a:endParaRPr sz="1800">
              <a:latin typeface="Times New Roman"/>
              <a:ea typeface="Times New Roman"/>
              <a:cs typeface="Times New Roman"/>
              <a:sym typeface="Times New Roman"/>
            </a:endParaRPr>
          </a:p>
          <a:p>
            <a:pPr indent="-342900" lvl="0" marL="457200" rtl="0" algn="just">
              <a:lnSpc>
                <a:spcPct val="200000"/>
              </a:lnSpc>
              <a:spcBef>
                <a:spcPts val="0"/>
              </a:spcBef>
              <a:spcAft>
                <a:spcPts val="0"/>
              </a:spcAft>
              <a:buSzPts val="1800"/>
              <a:buFont typeface="Times New Roman"/>
              <a:buAutoNum type="arabicPeriod"/>
            </a:pPr>
            <a:r>
              <a:rPr lang="en-US" sz="1800">
                <a:latin typeface="Times New Roman"/>
                <a:ea typeface="Times New Roman"/>
                <a:cs typeface="Times New Roman"/>
                <a:sym typeface="Times New Roman"/>
              </a:rPr>
              <a:t>S. M. Hackett and D. M. Dilts, "A systematic review of business incubation research," The Journal of Technology Transfer, vol. 29, no. 1, pp. 55–82, 2004.</a:t>
            </a:r>
            <a:endParaRPr sz="1800">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800">
              <a:latin typeface="Cambria"/>
              <a:ea typeface="Cambria"/>
              <a:cs typeface="Cambria"/>
              <a:sym typeface="Cambria"/>
            </a:endParaRPr>
          </a:p>
          <a:p>
            <a:pPr indent="0" lvl="0" marL="457200" rtl="0" algn="just">
              <a:lnSpc>
                <a:spcPct val="200000"/>
              </a:lnSpc>
              <a:spcBef>
                <a:spcPts val="0"/>
              </a:spcBef>
              <a:spcAft>
                <a:spcPts val="0"/>
              </a:spcAft>
              <a:buNone/>
            </a:pPr>
            <a:r>
              <a:rPr lang="en-US" sz="1800">
                <a:latin typeface="Cambria"/>
                <a:ea typeface="Cambria"/>
                <a:cs typeface="Cambria"/>
                <a:sym typeface="Cambria"/>
              </a:rPr>
              <a:t> </a:t>
            </a:r>
            <a:endParaRPr sz="1800">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2"/>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INTRODUCTION</a:t>
            </a:r>
            <a:endParaRPr>
              <a:latin typeface="Cambria"/>
              <a:ea typeface="Cambria"/>
              <a:cs typeface="Cambria"/>
              <a:sym typeface="Cambria"/>
            </a:endParaRPr>
          </a:p>
        </p:txBody>
      </p:sp>
      <p:sp>
        <p:nvSpPr>
          <p:cNvPr id="97" name="Google Shape;97;p2"/>
          <p:cNvSpPr txBox="1"/>
          <p:nvPr>
            <p:ph idx="1" type="body"/>
          </p:nvPr>
        </p:nvSpPr>
        <p:spPr>
          <a:xfrm>
            <a:off x="662550" y="1143000"/>
            <a:ext cx="10668000" cy="5095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The Startup AYUSH portal represents a groundbreaking initiative aimed at revolutionizing the AYUSH (Ayurveda, Yoga &amp; Naturopathy, Unani, Siddha, and Homeopathy) ecosystem by creating a unified, dynamic, and collaborative digital platform. This portal is designed to serve as a comprehensive one-stop solution for all stakeholders involved in the AYUSH sector, including startups, investors, incubators, accelerators, government agencies, and public users. By bringing together these diverse entities, the portal seeks to foster a vibrant and interconnected community that can collectively drive innovation, growth, and sustainability in the AYUSH domain.</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At its core, the Startup AYUSH portal is envisioned as a catalyst for transformation, providing a robust platform for stakeholders to engage, collaborate, and share knowledge. For startups, it offers an unparalleled opportunity to connect with mentors, investors, and industry experts, thereby gaining access to the resources and guidance needed to navigate the complexities of the entrepreneurial journey. Investors and funding agencies, on the other hand, can leverage the portal to identify promising ventures and innovative ideas, ensuring that capital is channeled into projects with the potential to make a significant impact.</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2400"/>
              <a:buFont typeface="Noto Sans Symbols"/>
              <a:buNone/>
            </a:pPr>
            <a:r>
              <a:t/>
            </a:r>
            <a:endParaRPr sz="1800">
              <a:latin typeface="Times New Roman"/>
              <a:ea typeface="Times New Roman"/>
              <a:cs typeface="Times New Roman"/>
              <a:sym typeface="Times New Roman"/>
            </a:endParaRPr>
          </a:p>
          <a:p>
            <a:pPr indent="-190500" lvl="0" marL="495300" rtl="0" algn="just">
              <a:lnSpc>
                <a:spcPct val="115000"/>
              </a:lnSpc>
              <a:spcBef>
                <a:spcPts val="0"/>
              </a:spcBef>
              <a:spcAft>
                <a:spcPts val="0"/>
              </a:spcAft>
              <a:buClr>
                <a:schemeClr val="dk1"/>
              </a:buClr>
              <a:buSzPts val="2400"/>
              <a:buFont typeface="Noto Sans Symbols"/>
              <a:buNone/>
            </a:pPr>
            <a:r>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12800" y="246646"/>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ALGORITHM DETAILS</a:t>
            </a:r>
            <a:endParaRPr>
              <a:solidFill>
                <a:schemeClr val="dk2"/>
              </a:solidFill>
              <a:latin typeface="Cambria"/>
              <a:ea typeface="Cambria"/>
              <a:cs typeface="Cambria"/>
              <a:sym typeface="Cambria"/>
            </a:endParaRPr>
          </a:p>
        </p:txBody>
      </p:sp>
      <p:sp>
        <p:nvSpPr>
          <p:cNvPr id="103" name="Google Shape;103;p3"/>
          <p:cNvSpPr txBox="1"/>
          <p:nvPr>
            <p:ph idx="1" type="body"/>
          </p:nvPr>
        </p:nvSpPr>
        <p:spPr>
          <a:xfrm>
            <a:off x="578100" y="1056750"/>
            <a:ext cx="11222100" cy="5200200"/>
          </a:xfrm>
          <a:prstGeom prst="rect">
            <a:avLst/>
          </a:prstGeom>
          <a:noFill/>
          <a:ln>
            <a:noFill/>
          </a:ln>
        </p:spPr>
        <p:txBody>
          <a:bodyPr anchorCtr="0" anchor="t" bIns="45700" lIns="91425" spcFirstLastPara="1" rIns="91425" wrap="square" tIns="45700">
            <a:noAutofit/>
          </a:bodyPr>
          <a:lstStyle/>
          <a:p>
            <a:pPr indent="-342900" lvl="0" marL="457200" rtl="0" algn="just">
              <a:lnSpc>
                <a:spcPct val="150000"/>
              </a:lnSpc>
              <a:spcBef>
                <a:spcPts val="0"/>
              </a:spcBef>
              <a:spcAft>
                <a:spcPts val="0"/>
              </a:spcAft>
              <a:buSzPts val="1800"/>
              <a:buFont typeface="Times New Roman"/>
              <a:buAutoNum type="arabicPeriod"/>
            </a:pPr>
            <a:r>
              <a:rPr b="1" lang="en-US" sz="1800">
                <a:latin typeface="Times New Roman"/>
                <a:ea typeface="Times New Roman"/>
                <a:cs typeface="Times New Roman"/>
                <a:sym typeface="Times New Roman"/>
              </a:rPr>
              <a:t>Objective:  </a:t>
            </a:r>
            <a:r>
              <a:rPr lang="en-US" sz="1800">
                <a:latin typeface="Times New Roman"/>
                <a:ea typeface="Times New Roman"/>
                <a:cs typeface="Times New Roman"/>
                <a:sym typeface="Times New Roman"/>
              </a:rPr>
              <a:t>The objective of this server-side code is to manage user authentication, funding applications, discussions, mentorship, and profile updates efficiently. It ensures secure user registration and login, allows users to apply for funding, track application statuses, find mentors, participate in discussions, and update their profiles. The code follows best practices for security, data validation, and API management to provide a seamless user experience.</a:t>
            </a:r>
            <a:endParaRPr sz="1800">
              <a:latin typeface="Times New Roman"/>
              <a:ea typeface="Times New Roman"/>
              <a:cs typeface="Times New Roman"/>
              <a:sym typeface="Times New Roman"/>
            </a:endParaRPr>
          </a:p>
          <a:p>
            <a:pPr indent="0" lvl="0" marL="400050" rtl="0" algn="just">
              <a:lnSpc>
                <a:spcPct val="150000"/>
              </a:lnSpc>
              <a:spcBef>
                <a:spcPts val="1000"/>
              </a:spcBef>
              <a:spcAft>
                <a:spcPts val="0"/>
              </a:spcAft>
              <a:buNone/>
            </a:pPr>
            <a:r>
              <a:rPr b="1" lang="en-US" sz="1800">
                <a:latin typeface="Times New Roman"/>
                <a:ea typeface="Times New Roman"/>
                <a:cs typeface="Times New Roman"/>
                <a:sym typeface="Times New Roman"/>
              </a:rPr>
              <a:t>Key Components:</a:t>
            </a:r>
            <a:endParaRPr b="1" sz="1800">
              <a:latin typeface="Times New Roman"/>
              <a:ea typeface="Times New Roman"/>
              <a:cs typeface="Times New Roman"/>
              <a:sym typeface="Times New Roman"/>
            </a:endParaRPr>
          </a:p>
          <a:p>
            <a:pPr indent="-342900" lvl="2" marL="800100" rtl="0" algn="l">
              <a:lnSpc>
                <a:spcPct val="115000"/>
              </a:lnSpc>
              <a:spcBef>
                <a:spcPts val="0"/>
              </a:spcBef>
              <a:spcAft>
                <a:spcPts val="0"/>
              </a:spcAft>
              <a:buSzPts val="1800"/>
              <a:buChar char="•"/>
            </a:pPr>
            <a:r>
              <a:rPr b="1" lang="en-US" sz="1500">
                <a:latin typeface="Times New Roman"/>
                <a:ea typeface="Times New Roman"/>
                <a:cs typeface="Times New Roman"/>
                <a:sym typeface="Times New Roman"/>
              </a:rPr>
              <a:t>User Authentication</a:t>
            </a:r>
            <a:r>
              <a:rPr lang="en-US" sz="1500">
                <a:latin typeface="Times New Roman"/>
                <a:ea typeface="Times New Roman"/>
                <a:cs typeface="Times New Roman"/>
                <a:sym typeface="Times New Roman"/>
              </a:rPr>
              <a:t> – Handles user registration, login, and password changes using bcrypt for security and JWT for authentication.</a:t>
            </a:r>
            <a:endParaRPr sz="1500">
              <a:latin typeface="Times New Roman"/>
              <a:ea typeface="Times New Roman"/>
              <a:cs typeface="Times New Roman"/>
              <a:sym typeface="Times New Roman"/>
            </a:endParaRPr>
          </a:p>
          <a:p>
            <a:pPr indent="-323850" lvl="0" marL="800100" rtl="0" algn="l">
              <a:lnSpc>
                <a:spcPct val="115000"/>
              </a:lnSpc>
              <a:spcBef>
                <a:spcPts val="1000"/>
              </a:spcBef>
              <a:spcAft>
                <a:spcPts val="0"/>
              </a:spcAft>
              <a:buSzPts val="1500"/>
              <a:buFont typeface="Times New Roman"/>
              <a:buChar char="•"/>
            </a:pPr>
            <a:r>
              <a:rPr b="1" lang="en-US" sz="1500">
                <a:latin typeface="Times New Roman"/>
                <a:ea typeface="Times New Roman"/>
                <a:cs typeface="Times New Roman"/>
                <a:sym typeface="Times New Roman"/>
              </a:rPr>
              <a:t>Funding Management</a:t>
            </a:r>
            <a:r>
              <a:rPr lang="en-US" sz="1500">
                <a:latin typeface="Times New Roman"/>
                <a:ea typeface="Times New Roman"/>
                <a:cs typeface="Times New Roman"/>
                <a:sym typeface="Times New Roman"/>
              </a:rPr>
              <a:t> – Allows users to view available funding opportunities, apply for them, and track application status.</a:t>
            </a:r>
            <a:endParaRPr sz="1500">
              <a:latin typeface="Times New Roman"/>
              <a:ea typeface="Times New Roman"/>
              <a:cs typeface="Times New Roman"/>
              <a:sym typeface="Times New Roman"/>
            </a:endParaRPr>
          </a:p>
          <a:p>
            <a:pPr indent="-323850" lvl="2" marL="800100" rtl="0" algn="l">
              <a:lnSpc>
                <a:spcPct val="115000"/>
              </a:lnSpc>
              <a:spcBef>
                <a:spcPts val="1000"/>
              </a:spcBef>
              <a:spcAft>
                <a:spcPts val="0"/>
              </a:spcAft>
              <a:buSzPts val="1500"/>
              <a:buFont typeface="Times New Roman"/>
              <a:buChar char="•"/>
            </a:pPr>
            <a:r>
              <a:rPr b="1" lang="en-US" sz="1500">
                <a:latin typeface="Times New Roman"/>
                <a:ea typeface="Times New Roman"/>
                <a:cs typeface="Times New Roman"/>
                <a:sym typeface="Times New Roman"/>
              </a:rPr>
              <a:t>Discussion Forum</a:t>
            </a:r>
            <a:r>
              <a:rPr lang="en-US" sz="1500">
                <a:latin typeface="Times New Roman"/>
                <a:ea typeface="Times New Roman"/>
                <a:cs typeface="Times New Roman"/>
                <a:sym typeface="Times New Roman"/>
              </a:rPr>
              <a:t> – Enables users to access and participate in discussions.</a:t>
            </a:r>
            <a:endParaRPr sz="1500">
              <a:latin typeface="Times New Roman"/>
              <a:ea typeface="Times New Roman"/>
              <a:cs typeface="Times New Roman"/>
              <a:sym typeface="Times New Roman"/>
            </a:endParaRPr>
          </a:p>
          <a:p>
            <a:pPr indent="-323850" lvl="2" marL="800100" rtl="0" algn="l">
              <a:lnSpc>
                <a:spcPct val="115000"/>
              </a:lnSpc>
              <a:spcBef>
                <a:spcPts val="1000"/>
              </a:spcBef>
              <a:spcAft>
                <a:spcPts val="0"/>
              </a:spcAft>
              <a:buSzPts val="1500"/>
              <a:buFont typeface="Times New Roman"/>
              <a:buChar char="•"/>
            </a:pPr>
            <a:r>
              <a:rPr b="1" lang="en-US" sz="1500">
                <a:latin typeface="Times New Roman"/>
                <a:ea typeface="Times New Roman"/>
                <a:cs typeface="Times New Roman"/>
                <a:sym typeface="Times New Roman"/>
              </a:rPr>
              <a:t>Mentor Management</a:t>
            </a:r>
            <a:r>
              <a:rPr lang="en-US" sz="1500">
                <a:latin typeface="Times New Roman"/>
                <a:ea typeface="Times New Roman"/>
                <a:cs typeface="Times New Roman"/>
                <a:sym typeface="Times New Roman"/>
              </a:rPr>
              <a:t> – Provides functionality to list, search, and retrieve mentor details.</a:t>
            </a:r>
            <a:endParaRPr sz="1500">
              <a:latin typeface="Times New Roman"/>
              <a:ea typeface="Times New Roman"/>
              <a:cs typeface="Times New Roman"/>
              <a:sym typeface="Times New Roman"/>
            </a:endParaRPr>
          </a:p>
          <a:p>
            <a:pPr indent="-323850" lvl="2" marL="800100" rtl="0" algn="l">
              <a:lnSpc>
                <a:spcPct val="115000"/>
              </a:lnSpc>
              <a:spcBef>
                <a:spcPts val="1000"/>
              </a:spcBef>
              <a:spcAft>
                <a:spcPts val="0"/>
              </a:spcAft>
              <a:buSzPts val="1500"/>
              <a:buFont typeface="Times New Roman"/>
              <a:buChar char="•"/>
            </a:pPr>
            <a:r>
              <a:rPr b="1" lang="en-US" sz="1500">
                <a:latin typeface="Times New Roman"/>
                <a:ea typeface="Times New Roman"/>
                <a:cs typeface="Times New Roman"/>
                <a:sym typeface="Times New Roman"/>
              </a:rPr>
              <a:t>Profile Management</a:t>
            </a:r>
            <a:r>
              <a:rPr lang="en-US" sz="1500">
                <a:latin typeface="Times New Roman"/>
                <a:ea typeface="Times New Roman"/>
                <a:cs typeface="Times New Roman"/>
                <a:sym typeface="Times New Roman"/>
              </a:rPr>
              <a:t> – Supports user profile updates, including image uploads via Cloudinary.</a:t>
            </a:r>
            <a:endParaRPr sz="1500">
              <a:latin typeface="Times New Roman"/>
              <a:ea typeface="Times New Roman"/>
              <a:cs typeface="Times New Roman"/>
              <a:sym typeface="Times New Roman"/>
            </a:endParaRPr>
          </a:p>
          <a:p>
            <a:pPr indent="-323850" lvl="2" marL="800100" rtl="0" algn="l">
              <a:lnSpc>
                <a:spcPct val="115000"/>
              </a:lnSpc>
              <a:spcBef>
                <a:spcPts val="1000"/>
              </a:spcBef>
              <a:spcAft>
                <a:spcPts val="0"/>
              </a:spcAft>
              <a:buSzPts val="1500"/>
              <a:buFont typeface="Times New Roman"/>
              <a:buChar char="•"/>
            </a:pPr>
            <a:r>
              <a:rPr b="1" lang="en-US" sz="1500">
                <a:latin typeface="Times New Roman"/>
                <a:ea typeface="Times New Roman"/>
                <a:cs typeface="Times New Roman"/>
                <a:sym typeface="Times New Roman"/>
              </a:rPr>
              <a:t>Database Integration</a:t>
            </a:r>
            <a:r>
              <a:rPr lang="en-US" sz="1500">
                <a:latin typeface="Times New Roman"/>
                <a:ea typeface="Times New Roman"/>
                <a:cs typeface="Times New Roman"/>
                <a:sym typeface="Times New Roman"/>
              </a:rPr>
              <a:t> – Uses MongoDB models to store and retrieve user, funding, discussion, and mentor data.</a:t>
            </a:r>
            <a:endParaRPr sz="1500">
              <a:latin typeface="Times New Roman"/>
              <a:ea typeface="Times New Roman"/>
              <a:cs typeface="Times New Roman"/>
              <a:sym typeface="Times New Roman"/>
            </a:endParaRPr>
          </a:p>
          <a:p>
            <a:pPr indent="-323850" lvl="2" marL="800100" rtl="0" algn="l">
              <a:lnSpc>
                <a:spcPct val="115000"/>
              </a:lnSpc>
              <a:spcBef>
                <a:spcPts val="1200"/>
              </a:spcBef>
              <a:spcAft>
                <a:spcPts val="0"/>
              </a:spcAft>
              <a:buSzPts val="1500"/>
              <a:buFont typeface="Times New Roman"/>
              <a:buChar char="•"/>
            </a:pPr>
            <a:r>
              <a:rPr b="1" lang="en-US" sz="1500">
                <a:latin typeface="Times New Roman"/>
                <a:ea typeface="Times New Roman"/>
                <a:cs typeface="Times New Roman"/>
                <a:sym typeface="Times New Roman"/>
              </a:rPr>
              <a:t>Error Handling</a:t>
            </a:r>
            <a:r>
              <a:rPr lang="en-US" sz="1500">
                <a:latin typeface="Times New Roman"/>
                <a:ea typeface="Times New Roman"/>
                <a:cs typeface="Times New Roman"/>
                <a:sym typeface="Times New Roman"/>
              </a:rPr>
              <a:t> – Implements structured error handling for API stability and reliability.</a:t>
            </a:r>
            <a:endParaRPr sz="1500">
              <a:latin typeface="Times New Roman"/>
              <a:ea typeface="Times New Roman"/>
              <a:cs typeface="Times New Roman"/>
              <a:sym typeface="Times New Roman"/>
            </a:endParaRPr>
          </a:p>
          <a:p>
            <a:pPr indent="0" lvl="0" marL="0" rtl="0" algn="just">
              <a:lnSpc>
                <a:spcPct val="150000"/>
              </a:lnSpc>
              <a:spcBef>
                <a:spcPts val="100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133350" lvl="0" marL="285750" rtl="0" algn="just">
              <a:lnSpc>
                <a:spcPct val="115000"/>
              </a:lnSpc>
              <a:spcBef>
                <a:spcPts val="0"/>
              </a:spcBef>
              <a:spcAft>
                <a:spcPts val="0"/>
              </a:spcAft>
              <a:buSzPts val="2400"/>
              <a:buNone/>
            </a:pPr>
            <a:r>
              <a:t/>
            </a:r>
            <a:endParaRPr b="1" sz="2100" u="sng">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Pseudo</a:t>
            </a:r>
            <a:r>
              <a:rPr lang="en-US">
                <a:latin typeface="Cambria"/>
                <a:ea typeface="Cambria"/>
                <a:cs typeface="Cambria"/>
                <a:sym typeface="Cambria"/>
              </a:rPr>
              <a:t> Code (Server-Side)</a:t>
            </a:r>
            <a:endParaRPr sz="1600">
              <a:latin typeface="Cambria"/>
              <a:ea typeface="Cambria"/>
              <a:cs typeface="Cambria"/>
              <a:sym typeface="Cambria"/>
            </a:endParaRPr>
          </a:p>
        </p:txBody>
      </p:sp>
      <p:sp>
        <p:nvSpPr>
          <p:cNvPr id="109" name="Google Shape;109;p4"/>
          <p:cNvSpPr txBox="1"/>
          <p:nvPr>
            <p:ph idx="1" type="body"/>
          </p:nvPr>
        </p:nvSpPr>
        <p:spPr>
          <a:xfrm>
            <a:off x="812800" y="1024950"/>
            <a:ext cx="10668000" cy="5629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latin typeface="Times New Roman"/>
                <a:ea typeface="Times New Roman"/>
                <a:cs typeface="Times New Roman"/>
                <a:sym typeface="Times New Roman"/>
              </a:rPr>
              <a:t>BEGIN</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REGISTER(user) → IF email exists RETURN "Email in use" ELSE Hash password, Save user, RETURN "Registered"</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LOGIN(credentials) → IF invalid RETURN "Invalid credentials" ELSE Generate token, RETURN user &amp; token</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GET_DISCUSSIONS() → RETURN all discussions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GET_FUNDING() → RETURN all funding opportunities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GET_MENTORS() → RETURN all mentors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APPLY_FUNDING(data) → IF funding not found RETURN "Not found" ELSE Save application, RETURN "Submitted"</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USER_FUNDING_STATUS(user) → RETURN user's funding applications OR "No applications"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GET_MENTOR(id) → RETURN mentor OR "Not found"</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SEARCH_MENTORS(query) → RETURN matching mentors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CHANGE_PASSWORD(user, newPass) → IF user not found RETURN "Not found" ELSE Hash &amp; update password, RETURN "Changed"</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EDIT_PROFILE(user, data, img) → IF img Upload &amp; Save ELSE Update profile, RETURN "Updated"</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END</a:t>
            </a:r>
            <a:endParaRPr sz="1600">
              <a:latin typeface="Times New Roman"/>
              <a:ea typeface="Times New Roman"/>
              <a:cs typeface="Times New Roman"/>
              <a:sym typeface="Times New Roman"/>
            </a:endParaRPr>
          </a:p>
          <a:p>
            <a:pPr indent="0" lvl="0" marL="0" rtl="0" algn="just">
              <a:lnSpc>
                <a:spcPct val="115000"/>
              </a:lnSpc>
              <a:spcBef>
                <a:spcPts val="1000"/>
              </a:spcBef>
              <a:spcAft>
                <a:spcPts val="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812800" y="274638"/>
            <a:ext cx="10668000" cy="397166"/>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ALGORITHM DETAILS</a:t>
            </a:r>
            <a:endParaRPr>
              <a:latin typeface="Cambria"/>
              <a:ea typeface="Cambria"/>
              <a:cs typeface="Cambria"/>
              <a:sym typeface="Cambria"/>
            </a:endParaRPr>
          </a:p>
        </p:txBody>
      </p:sp>
      <p:sp>
        <p:nvSpPr>
          <p:cNvPr id="115" name="Google Shape;115;p5"/>
          <p:cNvSpPr txBox="1"/>
          <p:nvPr>
            <p:ph idx="1" type="body"/>
          </p:nvPr>
        </p:nvSpPr>
        <p:spPr>
          <a:xfrm>
            <a:off x="705475" y="1019575"/>
            <a:ext cx="10668000" cy="5054700"/>
          </a:xfrm>
          <a:prstGeom prst="rect">
            <a:avLst/>
          </a:prstGeom>
          <a:noFill/>
          <a:ln>
            <a:noFill/>
          </a:ln>
        </p:spPr>
        <p:txBody>
          <a:bodyPr anchorCtr="0" anchor="t" bIns="45700" lIns="91425" spcFirstLastPara="1" rIns="91425" wrap="square" tIns="45700">
            <a:noAutofit/>
          </a:bodyPr>
          <a:lstStyle/>
          <a:p>
            <a:pPr indent="-285750" lvl="0" marL="342900" rtl="0" algn="just">
              <a:lnSpc>
                <a:spcPct val="105000"/>
              </a:lnSpc>
              <a:spcBef>
                <a:spcPts val="0"/>
              </a:spcBef>
              <a:spcAft>
                <a:spcPts val="0"/>
              </a:spcAft>
              <a:buClr>
                <a:schemeClr val="dk1"/>
              </a:buClr>
              <a:buSzPts val="2400"/>
              <a:buNone/>
            </a:pPr>
            <a:r>
              <a:rPr b="1" lang="en-US" sz="1900">
                <a:latin typeface="Times New Roman"/>
                <a:ea typeface="Times New Roman"/>
                <a:cs typeface="Times New Roman"/>
                <a:sym typeface="Times New Roman"/>
              </a:rPr>
              <a:t>2. </a:t>
            </a:r>
            <a:r>
              <a:rPr b="1" lang="en-US" sz="1900">
                <a:latin typeface="Times New Roman"/>
                <a:ea typeface="Times New Roman"/>
                <a:cs typeface="Times New Roman"/>
                <a:sym typeface="Times New Roman"/>
              </a:rPr>
              <a:t>Objective: </a:t>
            </a:r>
            <a:r>
              <a:rPr lang="en-US" sz="1800">
                <a:latin typeface="Times New Roman"/>
                <a:ea typeface="Times New Roman"/>
                <a:cs typeface="Times New Roman"/>
                <a:sym typeface="Times New Roman"/>
              </a:rPr>
              <a:t>The client-side code provides an interactive platform for AYUSH startups, enabling users to explore funding opportunities, mentorship, and community discussions. It includes authentication, a sidebar navigation system, and various pages for managing applications and connecting with mentors. The goal is to enhance user engagement and streamline access to startup resources.</a:t>
            </a:r>
            <a:endParaRPr sz="1800">
              <a:latin typeface="Times New Roman"/>
              <a:ea typeface="Times New Roman"/>
              <a:cs typeface="Times New Roman"/>
              <a:sym typeface="Times New Roman"/>
            </a:endParaRPr>
          </a:p>
          <a:p>
            <a:pPr indent="-285750" lvl="0" marL="342900" rtl="0" algn="just">
              <a:lnSpc>
                <a:spcPct val="105000"/>
              </a:lnSpc>
              <a:spcBef>
                <a:spcPts val="0"/>
              </a:spcBef>
              <a:spcAft>
                <a:spcPts val="0"/>
              </a:spcAft>
              <a:buClr>
                <a:schemeClr val="dk1"/>
              </a:buClr>
              <a:buSzPts val="2400"/>
              <a:buNone/>
            </a:pPr>
            <a:r>
              <a:t/>
            </a:r>
            <a:endParaRPr sz="1800">
              <a:latin typeface="Times New Roman"/>
              <a:ea typeface="Times New Roman"/>
              <a:cs typeface="Times New Roman"/>
              <a:sym typeface="Times New Roman"/>
            </a:endParaRPr>
          </a:p>
          <a:p>
            <a:pPr indent="-285750" lvl="0" marL="342900" rtl="0" algn="just">
              <a:lnSpc>
                <a:spcPct val="105000"/>
              </a:lnSpc>
              <a:spcBef>
                <a:spcPts val="0"/>
              </a:spcBef>
              <a:spcAft>
                <a:spcPts val="0"/>
              </a:spcAft>
              <a:buClr>
                <a:schemeClr val="dk1"/>
              </a:buClr>
              <a:buSzPts val="2400"/>
              <a:buNone/>
            </a:pPr>
            <a:r>
              <a:rPr b="1" lang="en-US" sz="1800">
                <a:latin typeface="Times New Roman"/>
                <a:ea typeface="Times New Roman"/>
                <a:cs typeface="Times New Roman"/>
                <a:sym typeface="Times New Roman"/>
              </a:rPr>
              <a:t>Key Components:</a:t>
            </a:r>
            <a:endParaRPr b="1"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Arial"/>
              <a:buChar char="●"/>
            </a:pPr>
            <a:r>
              <a:rPr b="1" lang="en-US" sz="1800">
                <a:latin typeface="Times New Roman"/>
                <a:ea typeface="Times New Roman"/>
                <a:cs typeface="Times New Roman"/>
                <a:sym typeface="Times New Roman"/>
              </a:rPr>
              <a:t>Homepage:</a:t>
            </a:r>
            <a:r>
              <a:rPr lang="en-US" sz="1800">
                <a:latin typeface="Times New Roman"/>
                <a:ea typeface="Times New Roman"/>
                <a:cs typeface="Times New Roman"/>
                <a:sym typeface="Times New Roman"/>
              </a:rPr>
              <a:t> Displays platform features, testimonials, and a call-to-action to encourage user sign-ups.</a:t>
            </a:r>
            <a:endParaRPr sz="1800">
              <a:latin typeface="Times New Roman"/>
              <a:ea typeface="Times New Roman"/>
              <a:cs typeface="Times New Roman"/>
              <a:sym typeface="Times New Roman"/>
            </a:endParaRPr>
          </a:p>
          <a:p>
            <a:pPr indent="-342900" lvl="0" marL="457200" rtl="0" algn="l">
              <a:lnSpc>
                <a:spcPct val="115000"/>
              </a:lnSpc>
              <a:spcBef>
                <a:spcPts val="1000"/>
              </a:spcBef>
              <a:spcAft>
                <a:spcPts val="0"/>
              </a:spcAft>
              <a:buSzPts val="1800"/>
              <a:buFont typeface="Arial"/>
              <a:buChar char="●"/>
            </a:pPr>
            <a:r>
              <a:rPr b="1" lang="en-US" sz="1800">
                <a:latin typeface="Times New Roman"/>
                <a:ea typeface="Times New Roman"/>
                <a:cs typeface="Times New Roman"/>
                <a:sym typeface="Times New Roman"/>
              </a:rPr>
              <a:t>Sidebar Navigation:</a:t>
            </a:r>
            <a:r>
              <a:rPr lang="en-US" sz="1800">
                <a:latin typeface="Times New Roman"/>
                <a:ea typeface="Times New Roman"/>
                <a:cs typeface="Times New Roman"/>
                <a:sym typeface="Times New Roman"/>
              </a:rPr>
              <a:t> Provides quick access to dashboard, funding, mentorship, and community sections.</a:t>
            </a:r>
            <a:endParaRPr sz="1800">
              <a:latin typeface="Times New Roman"/>
              <a:ea typeface="Times New Roman"/>
              <a:cs typeface="Times New Roman"/>
              <a:sym typeface="Times New Roman"/>
            </a:endParaRPr>
          </a:p>
          <a:p>
            <a:pPr indent="-342900" lvl="0" marL="457200" rtl="0" algn="l">
              <a:lnSpc>
                <a:spcPct val="115000"/>
              </a:lnSpc>
              <a:spcBef>
                <a:spcPts val="1000"/>
              </a:spcBef>
              <a:spcAft>
                <a:spcPts val="0"/>
              </a:spcAft>
              <a:buSzPts val="1800"/>
              <a:buFont typeface="Arial"/>
              <a:buChar char="●"/>
            </a:pPr>
            <a:r>
              <a:rPr b="1" lang="en-US" sz="1800">
                <a:latin typeface="Times New Roman"/>
                <a:ea typeface="Times New Roman"/>
                <a:cs typeface="Times New Roman"/>
                <a:sym typeface="Times New Roman"/>
              </a:rPr>
              <a:t>Authentication System:</a:t>
            </a:r>
            <a:r>
              <a:rPr lang="en-US" sz="1800">
                <a:latin typeface="Times New Roman"/>
                <a:ea typeface="Times New Roman"/>
                <a:cs typeface="Times New Roman"/>
                <a:sym typeface="Times New Roman"/>
              </a:rPr>
              <a:t> Allows users to register and log in to access personalized features.</a:t>
            </a:r>
            <a:endParaRPr sz="1800">
              <a:latin typeface="Times New Roman"/>
              <a:ea typeface="Times New Roman"/>
              <a:cs typeface="Times New Roman"/>
              <a:sym typeface="Times New Roman"/>
            </a:endParaRPr>
          </a:p>
          <a:p>
            <a:pPr indent="-342900" lvl="0" marL="457200" rtl="0" algn="l">
              <a:lnSpc>
                <a:spcPct val="115000"/>
              </a:lnSpc>
              <a:spcBef>
                <a:spcPts val="1000"/>
              </a:spcBef>
              <a:spcAft>
                <a:spcPts val="0"/>
              </a:spcAft>
              <a:buSzPts val="1800"/>
              <a:buFont typeface="Arial"/>
              <a:buChar char="●"/>
            </a:pPr>
            <a:r>
              <a:rPr b="1" lang="en-US" sz="1800">
                <a:latin typeface="Times New Roman"/>
                <a:ea typeface="Times New Roman"/>
                <a:cs typeface="Times New Roman"/>
                <a:sym typeface="Times New Roman"/>
              </a:rPr>
              <a:t>Funding Applications:</a:t>
            </a:r>
            <a:r>
              <a:rPr lang="en-US" sz="1800">
                <a:latin typeface="Times New Roman"/>
                <a:ea typeface="Times New Roman"/>
                <a:cs typeface="Times New Roman"/>
                <a:sym typeface="Times New Roman"/>
              </a:rPr>
              <a:t> Enables users to view, filter, and track their funding application status.</a:t>
            </a:r>
            <a:endParaRPr sz="1800">
              <a:latin typeface="Times New Roman"/>
              <a:ea typeface="Times New Roman"/>
              <a:cs typeface="Times New Roman"/>
              <a:sym typeface="Times New Roman"/>
            </a:endParaRPr>
          </a:p>
          <a:p>
            <a:pPr indent="-342900" lvl="0" marL="457200" rtl="0" algn="l">
              <a:lnSpc>
                <a:spcPct val="115000"/>
              </a:lnSpc>
              <a:spcBef>
                <a:spcPts val="1000"/>
              </a:spcBef>
              <a:spcAft>
                <a:spcPts val="0"/>
              </a:spcAft>
              <a:buSzPts val="1800"/>
              <a:buFont typeface="Arial"/>
              <a:buChar char="●"/>
            </a:pPr>
            <a:r>
              <a:rPr b="1" lang="en-US" sz="1800">
                <a:latin typeface="Times New Roman"/>
                <a:ea typeface="Times New Roman"/>
                <a:cs typeface="Times New Roman"/>
                <a:sym typeface="Times New Roman"/>
              </a:rPr>
              <a:t>Community Discussions:</a:t>
            </a:r>
            <a:r>
              <a:rPr lang="en-US" sz="1800">
                <a:latin typeface="Times New Roman"/>
                <a:ea typeface="Times New Roman"/>
                <a:cs typeface="Times New Roman"/>
                <a:sym typeface="Times New Roman"/>
              </a:rPr>
              <a:t> Lists recent discussion topics to encourage networking and knowledge sharing.</a:t>
            </a:r>
            <a:endParaRPr sz="1800">
              <a:latin typeface="Times New Roman"/>
              <a:ea typeface="Times New Roman"/>
              <a:cs typeface="Times New Roman"/>
              <a:sym typeface="Times New Roman"/>
            </a:endParaRPr>
          </a:p>
          <a:p>
            <a:pPr indent="-342900" lvl="0" marL="457200" rtl="0" algn="l">
              <a:lnSpc>
                <a:spcPct val="115000"/>
              </a:lnSpc>
              <a:spcBef>
                <a:spcPts val="1000"/>
              </a:spcBef>
              <a:spcAft>
                <a:spcPts val="0"/>
              </a:spcAft>
              <a:buSzPts val="1800"/>
              <a:buFont typeface="Arial"/>
              <a:buChar char="●"/>
            </a:pPr>
            <a:r>
              <a:rPr b="1" lang="en-US" sz="1800">
                <a:latin typeface="Times New Roman"/>
                <a:ea typeface="Times New Roman"/>
                <a:cs typeface="Times New Roman"/>
                <a:sym typeface="Times New Roman"/>
              </a:rPr>
              <a:t>Mentorship Search:</a:t>
            </a:r>
            <a:r>
              <a:rPr lang="en-US" sz="1800">
                <a:latin typeface="Times New Roman"/>
                <a:ea typeface="Times New Roman"/>
                <a:cs typeface="Times New Roman"/>
                <a:sym typeface="Times New Roman"/>
              </a:rPr>
              <a:t> Helps users find and connect with mentors based on expertise and interests.</a:t>
            </a:r>
            <a:endParaRPr sz="1800">
              <a:latin typeface="Times New Roman"/>
              <a:ea typeface="Times New Roman"/>
              <a:cs typeface="Times New Roman"/>
              <a:sym typeface="Times New Roman"/>
            </a:endParaRPr>
          </a:p>
          <a:p>
            <a:pPr indent="-342900" lvl="0" marL="457200" rtl="0" algn="l">
              <a:lnSpc>
                <a:spcPct val="115000"/>
              </a:lnSpc>
              <a:spcBef>
                <a:spcPts val="1200"/>
              </a:spcBef>
              <a:spcAft>
                <a:spcPts val="0"/>
              </a:spcAft>
              <a:buSzPts val="1800"/>
              <a:buFont typeface="Arial"/>
              <a:buChar char="●"/>
            </a:pPr>
            <a:r>
              <a:rPr b="1" lang="en-US" sz="1800">
                <a:latin typeface="Times New Roman"/>
                <a:ea typeface="Times New Roman"/>
                <a:cs typeface="Times New Roman"/>
                <a:sym typeface="Times New Roman"/>
              </a:rPr>
              <a:t>State Management:</a:t>
            </a:r>
            <a:r>
              <a:rPr lang="en-US" sz="1800">
                <a:latin typeface="Times New Roman"/>
                <a:ea typeface="Times New Roman"/>
                <a:cs typeface="Times New Roman"/>
                <a:sym typeface="Times New Roman"/>
              </a:rPr>
              <a:t> Handles UI interactions such as sidebar toggling, login switching, and search filtering.</a:t>
            </a:r>
            <a:endParaRPr sz="1800">
              <a:latin typeface="Times New Roman"/>
              <a:ea typeface="Times New Roman"/>
              <a:cs typeface="Times New Roman"/>
              <a:sym typeface="Times New Roman"/>
            </a:endParaRPr>
          </a:p>
          <a:p>
            <a:pPr indent="-285750" lvl="0" marL="342900" rtl="0" algn="just">
              <a:lnSpc>
                <a:spcPct val="105000"/>
              </a:lnSpc>
              <a:spcBef>
                <a:spcPts val="1000"/>
              </a:spcBef>
              <a:spcAft>
                <a:spcPts val="0"/>
              </a:spcAft>
              <a:buClr>
                <a:schemeClr val="dk1"/>
              </a:buClr>
              <a:buSzPts val="2400"/>
              <a:buNone/>
            </a:pPr>
            <a:r>
              <a:t/>
            </a:r>
            <a:endParaRPr b="1" sz="1800">
              <a:latin typeface="Times New Roman"/>
              <a:ea typeface="Times New Roman"/>
              <a:cs typeface="Times New Roman"/>
              <a:sym typeface="Times New Roman"/>
            </a:endParaRPr>
          </a:p>
          <a:p>
            <a:pPr indent="-190500" lvl="0" marL="342900" rtl="0" algn="just">
              <a:lnSpc>
                <a:spcPct val="105000"/>
              </a:lnSpc>
              <a:spcBef>
                <a:spcPts val="0"/>
              </a:spcBef>
              <a:spcAft>
                <a:spcPts val="0"/>
              </a:spcAft>
              <a:buClr>
                <a:schemeClr val="dk1"/>
              </a:buClr>
              <a:buSzPts val="2400"/>
              <a:buNone/>
            </a:pPr>
            <a:r>
              <a:t/>
            </a: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nvSpPr>
        <p:spPr>
          <a:xfrm>
            <a:off x="855750" y="1041400"/>
            <a:ext cx="10612500" cy="533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600">
                <a:solidFill>
                  <a:schemeClr val="dk1"/>
                </a:solidFill>
              </a:rPr>
              <a:t>START Application</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sz="1600">
                <a:solidFill>
                  <a:schemeClr val="dk1"/>
                </a:solidFill>
              </a:rPr>
              <a:t>FUNCTION renderHomepage():</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sz="1600">
                <a:solidFill>
                  <a:schemeClr val="dk1"/>
                </a:solidFill>
              </a:rPr>
              <a:t>    DISPLAY hero section, features, testimonials, and call-to-action</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sz="1600">
                <a:solidFill>
                  <a:schemeClr val="dk1"/>
                </a:solidFill>
              </a:rPr>
              <a:t>    NAVIGATE to login on "Get Started" click</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sz="1600">
                <a:solidFill>
                  <a:schemeClr val="dk1"/>
                </a:solidFill>
              </a:rPr>
              <a:t>FUNCTION renderSidebar(isOpen):</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sz="1600">
                <a:solidFill>
                  <a:schemeClr val="dk1"/>
                </a:solidFill>
              </a:rPr>
              <a:t>    TOGGLE sidebar visibility</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sz="1600">
                <a:solidFill>
                  <a:schemeClr val="dk1"/>
                </a:solidFill>
              </a:rPr>
              <a:t>    DISPLAY menu links (Dashboard, Funding, Mentorship, Community)</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sz="1600">
                <a:solidFill>
                  <a:schemeClr val="dk1"/>
                </a:solidFill>
              </a:rPr>
              <a:t>    DISPLAY "Logout" button</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sz="1600">
                <a:solidFill>
                  <a:schemeClr val="dk1"/>
                </a:solidFill>
              </a:rPr>
              <a:t>FUNCTION renderPage(title, content):</a:t>
            </a:r>
            <a:endParaRPr sz="16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sz="1600">
                <a:solidFill>
                  <a:schemeClr val="dk1"/>
                </a:solidFill>
              </a:rPr>
              <a:t>    DISPLAY sidebar and page title</a:t>
            </a:r>
            <a:endParaRPr sz="1600">
              <a:solidFill>
                <a:schemeClr val="dk1"/>
              </a:solidFill>
            </a:endParaRPr>
          </a:p>
          <a:p>
            <a:pPr indent="0" lvl="0" marL="0" rtl="0" algn="l">
              <a:lnSpc>
                <a:spcPct val="115000"/>
              </a:lnSpc>
              <a:spcBef>
                <a:spcPts val="1000"/>
              </a:spcBef>
              <a:spcAft>
                <a:spcPts val="0"/>
              </a:spcAft>
              <a:buNone/>
            </a:pPr>
            <a:r>
              <a:rPr lang="en-US" sz="1600">
                <a:solidFill>
                  <a:schemeClr val="dk1"/>
                </a:solidFill>
              </a:rPr>
              <a:t>    DISPLAY content</a:t>
            </a:r>
            <a:endParaRPr sz="1600">
              <a:solidFill>
                <a:schemeClr val="dk1"/>
              </a:solidFill>
            </a:endParaRPr>
          </a:p>
          <a:p>
            <a:pPr indent="0" lvl="0" marL="0" rtl="0" algn="l">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FUNCTION renderAuthPage(isLogin):</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a:t>
            </a:r>
            <a:endParaRPr sz="1600">
              <a:solidFill>
                <a:schemeClr val="dk1"/>
              </a:solidFill>
            </a:endParaRPr>
          </a:p>
        </p:txBody>
      </p:sp>
      <p:sp>
        <p:nvSpPr>
          <p:cNvPr id="121" name="Google Shape;121;p6"/>
          <p:cNvSpPr txBox="1"/>
          <p:nvPr>
            <p:ph type="title"/>
          </p:nvPr>
        </p:nvSpPr>
        <p:spPr>
          <a:xfrm>
            <a:off x="855750" y="360507"/>
            <a:ext cx="10668000" cy="380100"/>
          </a:xfrm>
          <a:prstGeom prst="rect">
            <a:avLst/>
          </a:prstGeom>
          <a:noFill/>
          <a:ln>
            <a:noFill/>
          </a:ln>
        </p:spPr>
        <p:txBody>
          <a:bodyPr anchorCtr="0" anchor="ctr" bIns="45700" lIns="91425" spcFirstLastPara="1" rIns="91425" wrap="square" tIns="45700">
            <a:noAutofit/>
          </a:bodyPr>
          <a:lstStyle/>
          <a:p>
            <a:pPr indent="0" lvl="0" marL="0" rtl="0" algn="l">
              <a:lnSpc>
                <a:spcPct val="200000"/>
              </a:lnSpc>
              <a:spcBef>
                <a:spcPts val="0"/>
              </a:spcBef>
              <a:spcAft>
                <a:spcPts val="0"/>
              </a:spcAft>
              <a:buSzPts val="2800"/>
              <a:buNone/>
            </a:pPr>
            <a:r>
              <a:rPr lang="en-US">
                <a:latin typeface="Cambria"/>
                <a:ea typeface="Cambria"/>
                <a:cs typeface="Cambria"/>
                <a:sym typeface="Cambria"/>
              </a:rPr>
              <a:t>PSEUDO  CODE (CLIENT-SIDE)</a:t>
            </a: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Arial"/>
                <a:ea typeface="Arial"/>
                <a:cs typeface="Arial"/>
                <a:sym typeface="Arial"/>
              </a:rPr>
              <a:t>PSEUDO CODE </a:t>
            </a:r>
            <a:r>
              <a:rPr lang="en-US" sz="1400">
                <a:latin typeface="Arial"/>
                <a:ea typeface="Arial"/>
                <a:cs typeface="Arial"/>
                <a:sym typeface="Arial"/>
              </a:rPr>
              <a:t>CONTD…..</a:t>
            </a:r>
            <a:endParaRPr sz="1400">
              <a:latin typeface="Arial"/>
              <a:ea typeface="Arial"/>
              <a:cs typeface="Arial"/>
              <a:sym typeface="Arial"/>
            </a:endParaRPr>
          </a:p>
        </p:txBody>
      </p:sp>
      <p:sp>
        <p:nvSpPr>
          <p:cNvPr id="127" name="Google Shape;127;p7"/>
          <p:cNvSpPr txBox="1"/>
          <p:nvPr>
            <p:ph idx="1" type="body"/>
          </p:nvPr>
        </p:nvSpPr>
        <p:spPr>
          <a:xfrm>
            <a:off x="812800" y="1057150"/>
            <a:ext cx="10668000" cy="4873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600">
                <a:latin typeface="Times New Roman"/>
                <a:ea typeface="Times New Roman"/>
                <a:cs typeface="Times New Roman"/>
                <a:sym typeface="Times New Roman"/>
              </a:rPr>
              <a:t>IF isLogin:</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        DISPLAY login form</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        SWITCH to register on "Sign up" click</a:t>
            </a: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ELSE:</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DISPLAY registration form</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SWITCH to login on "Login" click</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FUNCTION renderFundingApplications():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DISPLAY filters ("All", "Pending", "Approved", "Rejected")</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FOR each application:</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        DISPLAY title and status icon</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FUNCTION renderCommunityPage():</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600">
                <a:latin typeface="Times New Roman"/>
                <a:ea typeface="Times New Roman"/>
                <a:cs typeface="Times New Roman"/>
                <a:sym typeface="Times New Roman"/>
              </a:rPr>
              <a:t>    DISPLAY recent discussions</a:t>
            </a:r>
            <a:endParaRPr sz="1600">
              <a:latin typeface="Times New Roman"/>
              <a:ea typeface="Times New Roman"/>
              <a:cs typeface="Times New Roman"/>
              <a:sym typeface="Times New Roman"/>
            </a:endParaRPr>
          </a:p>
          <a:p>
            <a:pPr indent="0" lvl="0" marL="0" rtl="0" algn="l">
              <a:lnSpc>
                <a:spcPct val="115000"/>
              </a:lnSpc>
              <a:spcBef>
                <a:spcPts val="1000"/>
              </a:spcBef>
              <a:spcAft>
                <a:spcPts val="10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38dd8ea770_0_9"/>
          <p:cNvSpPr txBox="1"/>
          <p:nvPr>
            <p:ph idx="1" type="body"/>
          </p:nvPr>
        </p:nvSpPr>
        <p:spPr>
          <a:xfrm>
            <a:off x="812800" y="1143001"/>
            <a:ext cx="10668000" cy="49530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FUNCTION renderMentorshipSearch():</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DISPLAY search bar</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FILTER mentors based on query</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FUNCTION handleUserActions():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TOGGLE sidebar</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SWITCH login/register form</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FILTER applications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    SEARCH mentors</a:t>
            </a:r>
            <a:endParaRPr sz="1600">
              <a:latin typeface="Times New Roman"/>
              <a:ea typeface="Times New Roman"/>
              <a:cs typeface="Times New Roman"/>
              <a:sym typeface="Times New Roman"/>
            </a:endParaRPr>
          </a:p>
          <a:p>
            <a:pPr indent="0" lvl="0" marL="0" rtl="0" algn="l">
              <a:lnSpc>
                <a:spcPct val="115000"/>
              </a:lnSpc>
              <a:spcBef>
                <a:spcPts val="1000"/>
              </a:spcBef>
              <a:spcAft>
                <a:spcPts val="0"/>
              </a:spcAft>
              <a:buClr>
                <a:schemeClr val="dk1"/>
              </a:buClr>
              <a:buSzPts val="1100"/>
              <a:buFont typeface="Arial"/>
              <a:buNone/>
            </a:pPr>
            <a:r>
              <a:rPr lang="en-US" sz="1600">
                <a:latin typeface="Times New Roman"/>
                <a:ea typeface="Times New Roman"/>
                <a:cs typeface="Times New Roman"/>
                <a:sym typeface="Times New Roman"/>
              </a:rPr>
              <a:t>END Application</a:t>
            </a:r>
            <a:endParaRPr sz="1600">
              <a:latin typeface="Times New Roman"/>
              <a:ea typeface="Times New Roman"/>
              <a:cs typeface="Times New Roman"/>
              <a:sym typeface="Times New Roman"/>
            </a:endParaRPr>
          </a:p>
          <a:p>
            <a:pPr indent="0" lvl="0" marL="0" rtl="0" algn="l">
              <a:spcBef>
                <a:spcPts val="1000"/>
              </a:spcBef>
              <a:spcAft>
                <a:spcPts val="1000"/>
              </a:spcAft>
              <a:buNone/>
            </a:pPr>
            <a:r>
              <a:t/>
            </a:r>
            <a:endParaRPr sz="1600">
              <a:latin typeface="Times New Roman"/>
              <a:ea typeface="Times New Roman"/>
              <a:cs typeface="Times New Roman"/>
              <a:sym typeface="Times New Roman"/>
            </a:endParaRPr>
          </a:p>
        </p:txBody>
      </p:sp>
      <p:sp>
        <p:nvSpPr>
          <p:cNvPr id="133" name="Google Shape;133;g338dd8ea770_0_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Arial"/>
                <a:ea typeface="Arial"/>
                <a:cs typeface="Arial"/>
                <a:sym typeface="Arial"/>
              </a:rPr>
              <a:t>PSEUDO CODE </a:t>
            </a:r>
            <a:r>
              <a:rPr lang="en-US" sz="1400">
                <a:latin typeface="Arial"/>
                <a:ea typeface="Arial"/>
                <a:cs typeface="Arial"/>
                <a:sym typeface="Arial"/>
              </a:rPr>
              <a:t>CONTD…..</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Times New Roman"/>
                <a:ea typeface="Times New Roman"/>
                <a:cs typeface="Times New Roman"/>
                <a:sym typeface="Times New Roman"/>
              </a:rPr>
              <a:t>TIMELINE OF THE PROJECT(GANTT CHART)</a:t>
            </a:r>
            <a:endParaRPr>
              <a:latin typeface="Times New Roman"/>
              <a:ea typeface="Times New Roman"/>
              <a:cs typeface="Times New Roman"/>
              <a:sym typeface="Times New Roman"/>
            </a:endParaRPr>
          </a:p>
        </p:txBody>
      </p:sp>
      <p:sp>
        <p:nvSpPr>
          <p:cNvPr id="139" name="Google Shape;139;p8"/>
          <p:cNvSpPr txBox="1"/>
          <p:nvPr>
            <p:ph idx="1" type="body"/>
          </p:nvPr>
        </p:nvSpPr>
        <p:spPr>
          <a:xfrm>
            <a:off x="566938" y="1001949"/>
            <a:ext cx="11159700" cy="5094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rPr lang="en-US">
                <a:latin typeface="Times New Roman"/>
                <a:ea typeface="Times New Roman"/>
                <a:cs typeface="Times New Roman"/>
                <a:sym typeface="Times New Roman"/>
              </a:rPr>
              <a:t>PROJECT REVIEW:</a:t>
            </a:r>
            <a:endParaRPr>
              <a:latin typeface="Times New Roman"/>
              <a:ea typeface="Times New Roman"/>
              <a:cs typeface="Times New Roman"/>
              <a:sym typeface="Times New Roman"/>
            </a:endParaRPr>
          </a:p>
        </p:txBody>
      </p:sp>
      <p:graphicFrame>
        <p:nvGraphicFramePr>
          <p:cNvPr id="140" name="Google Shape;140;p8"/>
          <p:cNvGraphicFramePr/>
          <p:nvPr/>
        </p:nvGraphicFramePr>
        <p:xfrm>
          <a:off x="496112" y="1554953"/>
          <a:ext cx="10564238" cy="4435813"/>
        </p:xfrm>
        <a:graphic>
          <a:graphicData uri="http://schemas.openxmlformats.org/drawingml/2006/chart">
            <c:chart r:id="rId3"/>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2025-02-21T05:10:26Z</dcterms:created>
  <dc:creator>Admin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BB7A1F116F6E4B77804179845D4A8787_13</vt:lpwstr>
  </property>
  <property fmtid="{D5CDD505-2E9C-101B-9397-08002B2CF9AE}" pid="3" name="KSOProductBuildVer">
    <vt:lpwstr>1033-11.1.0.11711</vt:lpwstr>
  </property>
</Properties>
</file>