
<file path=[Content_Types].xml><?xml version="1.0" encoding="utf-8"?>
<Types xmlns="http://schemas.openxmlformats.org/package/2006/content-types">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8A5089-CE84-4338-9183-2D5CEE8ADD2B}"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Dates</c:v>
                </c:pt>
              </c:strCache>
            </c:strRef>
          </c:tx>
          <c:spPr>
            <a:solidFill>
              <a:schemeClr val="accent1"/>
            </a:solidFill>
            <a:ln>
              <a:noFill/>
            </a:ln>
            <a:effectLst/>
          </c:spPr>
          <c:invertIfNegative val="0"/>
          <c:dLbls>
            <c:delete val="1"/>
          </c:dLbls>
          <c:cat>
            <c:strRef>
              <c:f>Sheet1!$A$2:$A$6</c:f>
              <c:strCache>
                <c:ptCount val="5"/>
                <c:pt idx="0">
                  <c:v>Review 0:Title finalization,Survey,Planning</c:v>
                </c:pt>
                <c:pt idx="1">
                  <c:v>Review 1:Title,Abstract,Objectives</c:v>
                </c:pt>
                <c:pt idx="2">
                  <c:v>Review 2:Algorithm details,Source code,50% implementation</c:v>
                </c:pt>
                <c:pt idx="3">
                  <c:v>Review 3:100% implementation,Report Submission</c:v>
                </c:pt>
                <c:pt idx="4">
                  <c:v>Final Viva Voice:100% Implementation,Report,Publications</c:v>
                </c:pt>
              </c:strCache>
            </c:strRef>
          </c:cat>
          <c:val>
            <c:numRef>
              <c:f>Sheet1!$B$2:$B$6</c:f>
              <c:numCache>
                <c:formatCode>[$-14009]dd/mm/yy;@</c:formatCode>
                <c:ptCount val="5"/>
                <c:pt idx="0">
                  <c:v>45548</c:v>
                </c:pt>
                <c:pt idx="1" c:formatCode="dd/mm/yyyy">
                  <c:v>45559</c:v>
                </c:pt>
                <c:pt idx="2" c:formatCode="dd/mm/yyyy">
                  <c:v>45580</c:v>
                </c:pt>
                <c:pt idx="3" c:formatCode="dd/mm/yyyy">
                  <c:v>45615</c:v>
                </c:pt>
                <c:pt idx="4" c:formatCode="dd/mm/yyyy">
                  <c:v>45643</c:v>
                </c:pt>
              </c:numCache>
            </c:numRef>
          </c:val>
        </c:ser>
        <c:dLbls>
          <c:showLegendKey val="0"/>
          <c:showVal val="0"/>
          <c:showCatName val="0"/>
          <c:showSerName val="0"/>
          <c:showPercent val="0"/>
          <c:showBubbleSize val="0"/>
        </c:dLbls>
        <c:gapWidth val="150"/>
        <c:overlap val="100"/>
        <c:axId val="947434304"/>
        <c:axId val="947435136"/>
      </c:barChart>
      <c:catAx>
        <c:axId val="947434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947435136"/>
        <c:crosses val="autoZero"/>
        <c:auto val="1"/>
        <c:lblAlgn val="ctr"/>
        <c:lblOffset val="100"/>
        <c:noMultiLvlLbl val="0"/>
      </c:catAx>
      <c:valAx>
        <c:axId val="947435136"/>
        <c:scaling>
          <c:orientation val="minMax"/>
        </c:scaling>
        <c:delete val="1"/>
        <c:axPos val="b"/>
        <c:majorGridlines>
          <c:spPr>
            <a:ln w="9525" cap="flat" cmpd="sng" algn="ctr">
              <a:solidFill>
                <a:schemeClr val="tx1">
                  <a:lumMod val="15000"/>
                  <a:lumOff val="85000"/>
                </a:schemeClr>
              </a:solidFill>
              <a:round/>
            </a:ln>
            <a:effectLst/>
          </c:spPr>
        </c:majorGridlines>
        <c:numFmt formatCode="[$-14009]dd/mm/yy;@" sourceLinked="1"/>
        <c:majorTickMark val="none"/>
        <c:minorTickMark val="none"/>
        <c:tickLblPos val="nextTo"/>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94743430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5" name="Google Shape;85;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2fc42a7e8b2_0_2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c42a7e8b2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0" name="Google Shape;150;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6" name="Google Shape;15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5" name="Google Shape;95;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1" name="Google Shape;101;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7" name="Google Shape;107;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3" name="Google Shape;113;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9" name="Google Shape;119;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2fc42a7e8b2_0_1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c42a7e8b2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1" name="Google Shape;131;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fc42a7e8b2_0_1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c42a7e8b2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3" name="Shape 13"/>
        <p:cNvGrpSpPr/>
        <p:nvPr/>
      </p:nvGrpSpPr>
      <p:grpSpPr>
        <a:xfrm>
          <a:off x="0" y="0"/>
          <a:ext cx="0" cy="0"/>
          <a:chOff x="0" y="0"/>
          <a:chExt cx="0" cy="0"/>
        </a:xfrm>
      </p:grpSpPr>
      <p:sp>
        <p:nvSpPr>
          <p:cNvPr id="14" name="Google Shape;14;p11"/>
          <p:cNvSpPr txBox="1"/>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panose="020B0604030504040204"/>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11"/>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1" name="Shape 71"/>
        <p:cNvGrpSpPr/>
        <p:nvPr/>
      </p:nvGrpSpPr>
      <p:grpSpPr>
        <a:xfrm>
          <a:off x="0" y="0"/>
          <a:ext cx="0" cy="0"/>
          <a:chOff x="0" y="0"/>
          <a:chExt cx="0" cy="0"/>
        </a:xfrm>
      </p:grpSpPr>
      <p:sp>
        <p:nvSpPr>
          <p:cNvPr id="72" name="Google Shape;72;p20"/>
          <p:cNvSpPr txBox="1"/>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4" name="Google Shape;74;p20"/>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7" name="Shape 77"/>
        <p:cNvGrpSpPr/>
        <p:nvPr/>
      </p:nvGrpSpPr>
      <p:grpSpPr>
        <a:xfrm>
          <a:off x="0" y="0"/>
          <a:ext cx="0" cy="0"/>
          <a:chOff x="0" y="0"/>
          <a:chExt cx="0" cy="0"/>
        </a:xfrm>
      </p:grpSpPr>
      <p:sp>
        <p:nvSpPr>
          <p:cNvPr id="78" name="Google Shape;78;p21"/>
          <p:cNvSpPr txBox="1"/>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0" name="Google Shape;80;p21"/>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9" name="Shape 19"/>
        <p:cNvGrpSpPr/>
        <p:nvPr/>
      </p:nvGrpSpPr>
      <p:grpSpPr>
        <a:xfrm>
          <a:off x="0" y="0"/>
          <a:ext cx="0" cy="0"/>
          <a:chOff x="0" y="0"/>
          <a:chExt cx="0" cy="0"/>
        </a:xfrm>
      </p:grpSpPr>
      <p:sp>
        <p:nvSpPr>
          <p:cNvPr id="20" name="Google Shape;20;p12"/>
          <p:cNvSpPr txBox="1"/>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panose="020B0604030504040204"/>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2" name="Google Shape;22;p12"/>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5" name="Shape 25"/>
        <p:cNvGrpSpPr/>
        <p:nvPr/>
      </p:nvGrpSpPr>
      <p:grpSpPr>
        <a:xfrm>
          <a:off x="0" y="0"/>
          <a:ext cx="0" cy="0"/>
          <a:chOff x="0" y="0"/>
          <a:chExt cx="0" cy="0"/>
        </a:xfrm>
      </p:grpSpPr>
      <p:sp>
        <p:nvSpPr>
          <p:cNvPr id="26" name="Google Shape;26;p13"/>
          <p:cNvSpPr txBox="1"/>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panose="020B060403050404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13"/>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1" name="Shape 31"/>
        <p:cNvGrpSpPr/>
        <p:nvPr/>
      </p:nvGrpSpPr>
      <p:grpSpPr>
        <a:xfrm>
          <a:off x="0" y="0"/>
          <a:ext cx="0" cy="0"/>
          <a:chOff x="0" y="0"/>
          <a:chExt cx="0" cy="0"/>
        </a:xfrm>
      </p:grpSpPr>
      <p:sp>
        <p:nvSpPr>
          <p:cNvPr id="32" name="Google Shape;32;p14"/>
          <p:cNvSpPr txBox="1"/>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panose="020B0604030504040204"/>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4" name="Google Shape;34;p14"/>
          <p:cNvSpPr txBox="1"/>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35" name="Google Shape;35;p14"/>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8" name="Shape 38"/>
        <p:cNvGrpSpPr/>
        <p:nvPr/>
      </p:nvGrpSpPr>
      <p:grpSpPr>
        <a:xfrm>
          <a:off x="0" y="0"/>
          <a:ext cx="0" cy="0"/>
          <a:chOff x="0" y="0"/>
          <a:chExt cx="0" cy="0"/>
        </a:xfrm>
      </p:grpSpPr>
      <p:sp>
        <p:nvSpPr>
          <p:cNvPr id="39" name="Google Shape;39;p15"/>
          <p:cNvSpPr txBox="1"/>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panose="020B0604030504040204"/>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1" name="Google Shape;41;p15"/>
          <p:cNvSpPr txBox="1"/>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2" name="Google Shape;42;p15"/>
          <p:cNvSpPr txBox="1"/>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3" name="Google Shape;43;p15"/>
          <p:cNvSpPr txBox="1"/>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4" name="Google Shape;44;p15"/>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7" name="Shape 47"/>
        <p:cNvGrpSpPr/>
        <p:nvPr/>
      </p:nvGrpSpPr>
      <p:grpSpPr>
        <a:xfrm>
          <a:off x="0" y="0"/>
          <a:ext cx="0" cy="0"/>
          <a:chOff x="0" y="0"/>
          <a:chExt cx="0" cy="0"/>
        </a:xfrm>
      </p:grpSpPr>
      <p:sp>
        <p:nvSpPr>
          <p:cNvPr id="48" name="Google Shape;48;p16"/>
          <p:cNvSpPr txBox="1"/>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pic>
        <p:nvPicPr>
          <p:cNvPr id="52" name="Google Shape;52;p16"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7"/>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7" name="Shape 57"/>
        <p:cNvGrpSpPr/>
        <p:nvPr/>
      </p:nvGrpSpPr>
      <p:grpSpPr>
        <a:xfrm>
          <a:off x="0" y="0"/>
          <a:ext cx="0" cy="0"/>
          <a:chOff x="0" y="0"/>
          <a:chExt cx="0" cy="0"/>
        </a:xfrm>
      </p:grpSpPr>
      <p:sp>
        <p:nvSpPr>
          <p:cNvPr id="58" name="Google Shape;58;p18"/>
          <p:cNvSpPr txBox="1"/>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panose="020B060403050404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60" name="Google Shape;60;p18"/>
          <p:cNvSpPr txBox="1"/>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1" name="Google Shape;61;p18"/>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4" name="Shape 64"/>
        <p:cNvGrpSpPr/>
        <p:nvPr/>
      </p:nvGrpSpPr>
      <p:grpSpPr>
        <a:xfrm>
          <a:off x="0" y="0"/>
          <a:ext cx="0" cy="0"/>
          <a:chOff x="0" y="0"/>
          <a:chExt cx="0" cy="0"/>
        </a:xfrm>
      </p:grpSpPr>
      <p:sp>
        <p:nvSpPr>
          <p:cNvPr id="65" name="Google Shape;65;p19"/>
          <p:cNvSpPr txBox="1"/>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panose="020B060403050404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p:nvPr>
            <p:ph type="pic" idx="2"/>
          </p:nvPr>
        </p:nvSpPr>
        <p:spPr>
          <a:xfrm>
            <a:off x="2389717" y="612775"/>
            <a:ext cx="7315200" cy="4114800"/>
          </a:xfrm>
          <a:prstGeom prst="rect">
            <a:avLst/>
          </a:prstGeom>
          <a:noFill/>
          <a:ln>
            <a:noFill/>
          </a:ln>
        </p:spPr>
      </p:sp>
      <p:sp>
        <p:nvSpPr>
          <p:cNvPr id="67" name="Google Shape;67;p19"/>
          <p:cNvSpPr txBox="1"/>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8" name="Google Shape;68;p19"/>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0"/>
          <p:cNvSpPr txBox="1"/>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0"/>
          <p:cNvSpPr txBox="1"/>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0"/>
          <p:cNvSpPr txBox="1"/>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cxnSp>
        <p:nvCxnSpPr>
          <p:cNvPr id="11" name="Google Shape;11;p10"/>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0"/>
          <p:cNvPicPr preferRelativeResize="0"/>
          <p:nvPr/>
        </p:nvPicPr>
        <p:blipFill rotWithShape="1">
          <a:blip r:embed="rId12"/>
          <a:srcRect b="18045"/>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
          <p:cNvSpPr txBox="1"/>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00"/>
              <a:buNone/>
            </a:pPr>
            <a:r>
              <a:rPr lang="en-GB" dirty="0">
                <a:solidFill>
                  <a:schemeClr val="tx1"/>
                </a:solidFill>
                <a:latin typeface="Cambria" panose="02040503050406030204" pitchFamily="18" charset="0"/>
                <a:ea typeface="Cambria" panose="02040503050406030204" pitchFamily="18" charset="0"/>
                <a:sym typeface="+mn-ea"/>
              </a:rPr>
              <a:t>PROJECT </a:t>
            </a:r>
            <a:r>
              <a:rPr lang="en-GB" dirty="0" smtClean="0">
                <a:solidFill>
                  <a:schemeClr val="tx1"/>
                </a:solidFill>
                <a:latin typeface="Cambria" panose="02040503050406030204" pitchFamily="18" charset="0"/>
                <a:ea typeface="Cambria" panose="02040503050406030204" pitchFamily="18" charset="0"/>
                <a:sym typeface="+mn-ea"/>
              </a:rPr>
              <a:t>TITLE</a:t>
            </a:r>
            <a:r>
              <a:rPr lang="en-US" dirty="0" smtClean="0">
                <a:solidFill>
                  <a:schemeClr val="tx1"/>
                </a:solidFill>
                <a:latin typeface="Cambria" panose="02040503050406030204" pitchFamily="18" charset="0"/>
                <a:ea typeface="Cambria" panose="02040503050406030204" pitchFamily="18" charset="0"/>
                <a:sym typeface="+mn-ea"/>
              </a:rPr>
              <a:t>-StartUp AYUSH Portal</a:t>
            </a:r>
            <a:endParaRPr>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88" name="Google Shape;88;p1"/>
          <p:cNvSpPr txBox="1"/>
          <p:nvPr>
            <p:ph type="subTitle" idx="1"/>
          </p:nvPr>
        </p:nvSpPr>
        <p:spPr>
          <a:xfrm>
            <a:off x="790469" y="1838131"/>
            <a:ext cx="3970500" cy="46523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ts val="2000"/>
              <a:buNone/>
            </a:pPr>
            <a:r>
              <a:rPr lang="en-US">
                <a:latin typeface="Cambria" panose="02040503050406030204"/>
                <a:ea typeface="Cambria" panose="02040503050406030204"/>
                <a:cs typeface="Cambria" panose="02040503050406030204"/>
                <a:sym typeface="Cambria" panose="02040503050406030204"/>
              </a:rPr>
              <a:t>Batch Number: CSG-G15</a:t>
            </a:r>
            <a:endParaRPr>
              <a:latin typeface="Cambria" panose="02040503050406030204"/>
              <a:ea typeface="Cambria" panose="02040503050406030204"/>
              <a:cs typeface="Cambria" panose="02040503050406030204"/>
              <a:sym typeface="Cambria" panose="02040503050406030204"/>
            </a:endParaRPr>
          </a:p>
          <a:p>
            <a:pPr marL="0" lvl="0" indent="0" algn="l" rtl="0">
              <a:lnSpc>
                <a:spcPct val="100000"/>
              </a:lnSpc>
              <a:spcBef>
                <a:spcPts val="400"/>
              </a:spcBef>
              <a:spcAft>
                <a:spcPts val="0"/>
              </a:spcAft>
              <a:buClr>
                <a:srgbClr val="17365D"/>
              </a:buClr>
              <a:buSzPts val="2000"/>
              <a:buNone/>
            </a:pPr>
            <a:endParaRPr>
              <a:latin typeface="Cambria" panose="02040503050406030204"/>
              <a:ea typeface="Cambria" panose="02040503050406030204"/>
              <a:cs typeface="Cambria" panose="02040503050406030204"/>
              <a:sym typeface="Cambria" panose="02040503050406030204"/>
            </a:endParaRPr>
          </a:p>
        </p:txBody>
      </p:sp>
      <p:graphicFrame>
        <p:nvGraphicFramePr>
          <p:cNvPr id="89" name="Google Shape;89;p1"/>
          <p:cNvGraphicFramePr/>
          <p:nvPr/>
        </p:nvGraphicFramePr>
        <p:xfrm>
          <a:off x="553347" y="2369976"/>
          <a:ext cx="5418675" cy="3000000"/>
        </p:xfrm>
        <a:graphic>
          <a:graphicData uri="http://schemas.openxmlformats.org/drawingml/2006/table">
            <a:tbl>
              <a:tblPr firstRow="1" bandRow="1">
                <a:noFill/>
                <a:tableStyleId>{C48A5089-CE84-4338-9183-2D5CEE8ADD2B}</a:tableStyleId>
              </a:tblPr>
              <a:tblGrid>
                <a:gridCol w="2085000"/>
                <a:gridCol w="3333675"/>
              </a:tblGrid>
              <a:tr h="340575">
                <a:tc>
                  <a:txBody>
                    <a:bodyPr/>
                    <a:lstStyle/>
                    <a:p>
                      <a:pPr marL="0" marR="0" lvl="1"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405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405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20211CSG0021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PAWAN P</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405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20211CSG0022</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RISHITH R RAI</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405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20211CSG0031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GANASHREE P</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4057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
          <p:cNvSpPr txBox="1"/>
          <p:nvPr/>
        </p:nvSpPr>
        <p:spPr>
          <a:xfrm>
            <a:off x="6480195" y="252267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17365D"/>
              </a:buClr>
              <a:buSzPts val="2000"/>
              <a:buFont typeface="Arial" panose="020B0604020202020204"/>
              <a:buNone/>
            </a:pPr>
            <a:r>
              <a:rPr lang="en-US" sz="2000" b="1" i="0" u="none" strike="noStrike" cap="none">
                <a:solidFill>
                  <a:srgbClr val="17365D"/>
                </a:solidFill>
                <a:latin typeface="Cambria" panose="02040503050406030204"/>
                <a:ea typeface="Cambria" panose="02040503050406030204"/>
                <a:cs typeface="Cambria" panose="02040503050406030204"/>
                <a:sym typeface="Cambria" panose="02040503050406030204"/>
              </a:rPr>
              <a:t>Under the Supervision of,</a:t>
            </a:r>
            <a:endParaRPr sz="14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40"/>
              </a:spcBef>
              <a:spcAft>
                <a:spcPts val="0"/>
              </a:spcAft>
              <a:buClr>
                <a:srgbClr val="17365D"/>
              </a:buClr>
              <a:buSzPts val="1700"/>
              <a:buFont typeface="Arial" panose="020B0604020202020204"/>
              <a:buNone/>
            </a:pPr>
            <a:r>
              <a:rPr lang="en-US" sz="1700" b="1" i="0" u="none" strike="noStrike" cap="none">
                <a:solidFill>
                  <a:srgbClr val="17365D"/>
                </a:solidFill>
                <a:latin typeface="Cambria" panose="02040503050406030204"/>
                <a:ea typeface="Cambria" panose="02040503050406030204"/>
                <a:cs typeface="Cambria" panose="02040503050406030204"/>
                <a:sym typeface="Cambria" panose="02040503050406030204"/>
              </a:rPr>
              <a:t>Dr . </a:t>
            </a:r>
            <a:r>
              <a:rPr lang="en-US" sz="1700" b="1">
                <a:solidFill>
                  <a:srgbClr val="17365D"/>
                </a:solidFill>
                <a:latin typeface="Cambria" panose="02040503050406030204"/>
                <a:ea typeface="Cambria" panose="02040503050406030204"/>
                <a:cs typeface="Cambria" panose="02040503050406030204"/>
                <a:sym typeface="Cambria" panose="02040503050406030204"/>
              </a:rPr>
              <a:t>SARAVANA</a:t>
            </a:r>
            <a:r>
              <a:rPr lang="en-US" sz="1700" b="1" i="0" u="none" strike="noStrike" cap="none">
                <a:solidFill>
                  <a:srgbClr val="17365D"/>
                </a:solidFill>
                <a:latin typeface="Cambria" panose="02040503050406030204"/>
                <a:ea typeface="Cambria" panose="02040503050406030204"/>
                <a:cs typeface="Cambria" panose="02040503050406030204"/>
                <a:sym typeface="Cambria" panose="02040503050406030204"/>
              </a:rPr>
              <a:t> KUMAR</a:t>
            </a:r>
            <a:endParaRPr sz="14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40"/>
              </a:spcBef>
              <a:spcAft>
                <a:spcPts val="0"/>
              </a:spcAft>
              <a:buClr>
                <a:srgbClr val="17365D"/>
              </a:buClr>
              <a:buSzPts val="1700"/>
              <a:buFont typeface="Arial" panose="020B0604020202020204"/>
              <a:buNone/>
            </a:pPr>
            <a:r>
              <a:rPr lang="en-US" sz="1700" b="1" i="0" u="none" strike="noStrike" cap="none">
                <a:solidFill>
                  <a:srgbClr val="17365D"/>
                </a:solidFill>
                <a:latin typeface="Cambria" panose="02040503050406030204"/>
                <a:ea typeface="Cambria" panose="02040503050406030204"/>
                <a:cs typeface="Cambria" panose="02040503050406030204"/>
                <a:sym typeface="Cambria" panose="02040503050406030204"/>
              </a:rPr>
              <a:t>Associate Professor</a:t>
            </a:r>
            <a:endParaRPr sz="14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40"/>
              </a:spcBef>
              <a:spcAft>
                <a:spcPts val="0"/>
              </a:spcAft>
              <a:buClr>
                <a:srgbClr val="17365D"/>
              </a:buClr>
              <a:buSzPts val="1700"/>
              <a:buFont typeface="Arial" panose="020B0604020202020204"/>
              <a:buNone/>
            </a:pPr>
            <a:r>
              <a:rPr lang="en-US" sz="1700" b="1" i="0" u="none" strike="noStrike" cap="none">
                <a:solidFill>
                  <a:srgbClr val="17365D"/>
                </a:solidFill>
                <a:latin typeface="Cambria" panose="02040503050406030204"/>
                <a:ea typeface="Cambria" panose="02040503050406030204"/>
                <a:cs typeface="Cambria" panose="02040503050406030204"/>
                <a:sym typeface="Cambria" panose="02040503050406030204"/>
              </a:rPr>
              <a:t>School of Computer Science and Engineering</a:t>
            </a:r>
            <a:endParaRPr sz="14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40"/>
              </a:spcBef>
              <a:spcAft>
                <a:spcPts val="0"/>
              </a:spcAft>
              <a:buClr>
                <a:srgbClr val="17365D"/>
              </a:buClr>
              <a:buSzPts val="1700"/>
              <a:buFont typeface="Arial" panose="020B0604020202020204"/>
              <a:buNone/>
            </a:pPr>
            <a:r>
              <a:rPr lang="en-US" sz="1700" b="1" i="0" u="none" strike="noStrike" cap="none">
                <a:solidFill>
                  <a:srgbClr val="17365D"/>
                </a:solidFill>
                <a:latin typeface="Cambria" panose="02040503050406030204"/>
                <a:ea typeface="Cambria" panose="02040503050406030204"/>
                <a:cs typeface="Cambria" panose="02040503050406030204"/>
                <a:sym typeface="Cambria" panose="02040503050406030204"/>
              </a:rPr>
              <a:t>Presidency University</a:t>
            </a:r>
            <a:endParaRPr sz="14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400"/>
              </a:spcBef>
              <a:spcAft>
                <a:spcPts val="0"/>
              </a:spcAft>
              <a:buClr>
                <a:srgbClr val="17365D"/>
              </a:buClr>
              <a:buSzPts val="2000"/>
              <a:buFont typeface="Arial" panose="020B0604020202020204"/>
              <a:buNone/>
            </a:pPr>
            <a:endParaRPr sz="20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p:txBody>
      </p:sp>
      <p:sp>
        <p:nvSpPr>
          <p:cNvPr id="92" name="Google Shape;92;p1"/>
          <p:cNvSpPr txBox="1"/>
          <p:nvPr/>
        </p:nvSpPr>
        <p:spPr>
          <a:xfrm>
            <a:off x="0" y="4758612"/>
            <a:ext cx="12249915" cy="1337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65D"/>
              </a:buClr>
              <a:buSzPts val="2000"/>
              <a:buFont typeface="Arial" panose="020B0604020202020204"/>
              <a:buNone/>
            </a:pPr>
            <a:r>
              <a:rPr lang="en-US" sz="20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Program: B-TECH COMPUTER SCIENCE AND TECHNOLOGY</a:t>
            </a:r>
            <a:endParaRPr>
              <a:solidFill>
                <a:schemeClr val="accent1"/>
              </a:solidFill>
            </a:endParaRPr>
          </a:p>
          <a:p>
            <a:pPr marL="0" marR="0" lvl="0" indent="0" algn="l" rtl="0">
              <a:lnSpc>
                <a:spcPct val="100000"/>
              </a:lnSpc>
              <a:spcBef>
                <a:spcPts val="0"/>
              </a:spcBef>
              <a:spcAft>
                <a:spcPts val="0"/>
              </a:spcAft>
              <a:buClr>
                <a:srgbClr val="17365D"/>
              </a:buClr>
              <a:buSzPts val="2000"/>
              <a:buFont typeface="Arial" panose="020B0604020202020204"/>
              <a:buNone/>
            </a:pPr>
            <a:r>
              <a:rPr lang="en-US" sz="20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HoD: </a:t>
            </a:r>
            <a:r>
              <a:rPr lang="en-US" sz="2000" b="1" i="0" u="none" strike="noStrike" cap="none">
                <a:solidFill>
                  <a:schemeClr val="dk1"/>
                </a:solidFill>
                <a:latin typeface="Cambria" panose="02040503050406030204"/>
                <a:ea typeface="Cambria" panose="02040503050406030204"/>
                <a:cs typeface="Cambria" panose="02040503050406030204"/>
                <a:sym typeface="Cambria" panose="02040503050406030204"/>
              </a:rPr>
              <a:t>Dr. Saira Banu Atham</a:t>
            </a:r>
            <a:endParaRPr sz="20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None/>
            </a:pPr>
            <a:r>
              <a:rPr lang="en-US" sz="20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Program Project Coordinator: </a:t>
            </a:r>
            <a:r>
              <a:rPr lang="en-US" sz="2000" b="1" i="0" u="none" strike="noStrike" cap="none">
                <a:solidFill>
                  <a:schemeClr val="dk1"/>
                </a:solidFill>
                <a:latin typeface="Cambria" panose="02040503050406030204"/>
                <a:ea typeface="Cambria" panose="02040503050406030204"/>
                <a:cs typeface="Cambria" panose="02040503050406030204"/>
                <a:sym typeface="Cambria" panose="02040503050406030204"/>
              </a:rPr>
              <a:t>Dr. Manjula H M </a:t>
            </a:r>
            <a:endParaRPr sz="20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None/>
            </a:pPr>
            <a:r>
              <a:rPr lang="en-US" sz="20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School Project Coordinators: </a:t>
            </a:r>
            <a:r>
              <a:rPr lang="en-US" sz="2000" b="1" i="0" u="none" strike="noStrike" cap="none">
                <a:solidFill>
                  <a:schemeClr val="dk1"/>
                </a:solidFill>
                <a:latin typeface="Cambria" panose="02040503050406030204"/>
                <a:ea typeface="Cambria" panose="02040503050406030204"/>
                <a:cs typeface="Cambria" panose="02040503050406030204"/>
                <a:sym typeface="Cambria" panose="02040503050406030204"/>
              </a:rPr>
              <a:t>Dr. Sampath A K / Dr. Abdul Khadar A / Mr. Md Ziaur Rahman</a:t>
            </a:r>
            <a:endParaRPr sz="20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g2fc42a7e8b2_0_25"/>
          <p:cNvSpPr txBox="1"/>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p:txBody>
      </p:sp>
      <p:sp>
        <p:nvSpPr>
          <p:cNvPr id="147" name="Google Shape;147;g2fc42a7e8b2_0_25"/>
          <p:cNvSpPr txBox="1"/>
          <p:nvPr>
            <p:ph type="body" idx="1"/>
          </p:nvPr>
        </p:nvSpPr>
        <p:spPr>
          <a:xfrm>
            <a:off x="812800" y="1057126"/>
            <a:ext cx="10668000" cy="49530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altLang="en-US">
                <a:latin typeface="Arial" panose="020B0604020202020204"/>
                <a:ea typeface="Arial" panose="020B0604020202020204"/>
                <a:cs typeface="Arial" panose="020B0604020202020204"/>
                <a:sym typeface="Arial" panose="020B0604020202020204"/>
              </a:rPr>
              <a:t>In conclusion, the Startup AYUSH portal aims to create a dynamic, collaborative, and resource-rich environment for AYUSH startups by leveraging digital tools, fostering global connections, and offering guidance through mentorship. This aligns with global best practices in promoting startup ecosystems, particularly in niche markets like AYUSH.</a:t>
            </a:r>
            <a:endParaRPr lang="en-US" altLang="en-US">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8"/>
          <p:cNvSpPr txBox="1"/>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US">
                <a:latin typeface="Cambria" panose="02040503050406030204"/>
                <a:ea typeface="Cambria" panose="02040503050406030204"/>
                <a:cs typeface="Cambria" panose="02040503050406030204"/>
                <a:sym typeface="Cambria" panose="02040503050406030204"/>
              </a:rPr>
              <a:t>REFERENCES</a:t>
            </a:r>
            <a:endParaRPr>
              <a:latin typeface="Cambria" panose="02040503050406030204"/>
              <a:ea typeface="Cambria" panose="02040503050406030204"/>
              <a:cs typeface="Cambria" panose="02040503050406030204"/>
              <a:sym typeface="Cambria" panose="02040503050406030204"/>
            </a:endParaRPr>
          </a:p>
        </p:txBody>
      </p:sp>
      <p:sp>
        <p:nvSpPr>
          <p:cNvPr id="153" name="Google Shape;153;p8"/>
          <p:cNvSpPr txBox="1"/>
          <p:nvPr>
            <p:ph type="body" idx="1"/>
          </p:nvPr>
        </p:nvSpPr>
        <p:spPr>
          <a:xfrm>
            <a:off x="812800" y="1143000"/>
            <a:ext cx="10668000" cy="5071200"/>
          </a:xfrm>
          <a:prstGeom prst="rect">
            <a:avLst/>
          </a:prstGeom>
          <a:noFill/>
          <a:ln>
            <a:noFill/>
          </a:ln>
        </p:spPr>
        <p:txBody>
          <a:bodyPr spcFirstLastPara="1" wrap="square" lIns="91425" tIns="45700" rIns="91425" bIns="45700" anchor="t" anchorCtr="0">
            <a:noAutofit/>
          </a:bodyPr>
          <a:lstStyle/>
          <a:p>
            <a:pPr marL="495300" indent="-342900">
              <a:spcBef>
                <a:spcPts val="0"/>
              </a:spcBef>
              <a:buFont typeface="Wingdings" panose="05000000000000000000" pitchFamily="2" charset="2"/>
              <a:buChar char="Ø"/>
            </a:pPr>
            <a:r>
              <a:rPr lang="en-US" sz="2800" dirty="0">
                <a:latin typeface="Cambria" panose="02040503050406030204" pitchFamily="18" charset="0"/>
                <a:ea typeface="Cambria" panose="02040503050406030204" pitchFamily="18" charset="0"/>
                <a:sym typeface="+mn-ea"/>
              </a:rPr>
              <a:t>"Powering the Growth of India's Ayush Sector"</a:t>
            </a:r>
            <a:endParaRPr lang="en-US" sz="28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sz="2800" dirty="0">
                <a:latin typeface="Cambria" panose="02040503050406030204" pitchFamily="18" charset="0"/>
                <a:ea typeface="Cambria" panose="02040503050406030204" pitchFamily="18" charset="0"/>
                <a:sym typeface="+mn-ea"/>
              </a:rPr>
              <a:t>      Journal of Research in Ayurvedic Sciences, 2023</a:t>
            </a:r>
            <a:endParaRPr lang="en-US" sz="28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sz="2800">
                <a:latin typeface="Cambria" panose="02040503050406030204" pitchFamily="18" charset="0"/>
                <a:ea typeface="Cambria" panose="02040503050406030204" pitchFamily="18" charset="0"/>
                <a:sym typeface="+mn-ea"/>
              </a:rPr>
              <a:t>"Enterprise Collaboration Platforms: An Empirical Study of Technology Support for Collaborative Work"</a:t>
            </a:r>
            <a:r>
              <a:rPr lang="en-US" altLang="en-IN" sz="2800">
                <a:latin typeface="Cambria" panose="02040503050406030204" pitchFamily="18" charset="0"/>
                <a:ea typeface="Cambria" panose="02040503050406030204" pitchFamily="18" charset="0"/>
                <a:sym typeface="+mn-ea"/>
              </a:rPr>
              <a:t> </a:t>
            </a:r>
            <a:r>
              <a:rPr lang="en-IN" sz="2800">
                <a:latin typeface="Cambria" panose="02040503050406030204" pitchFamily="18" charset="0"/>
                <a:ea typeface="Cambria" panose="02040503050406030204" pitchFamily="18" charset="0"/>
                <a:sym typeface="+mn-ea"/>
              </a:rPr>
              <a:t>ResearchGate, 2022</a:t>
            </a:r>
            <a:endParaRPr lang="en-IN" sz="280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sz="2800">
                <a:latin typeface="Cambria" panose="02040503050406030204" pitchFamily="18" charset="0"/>
                <a:ea typeface="Cambria" panose="02040503050406030204" pitchFamily="18" charset="0"/>
                <a:sym typeface="+mn-ea"/>
              </a:rPr>
              <a:t>"Startup-AYUSH Portal"</a:t>
            </a:r>
            <a:r>
              <a:rPr lang="en-US" altLang="en-IN" sz="2800">
                <a:latin typeface="Cambria" panose="02040503050406030204" pitchFamily="18" charset="0"/>
                <a:ea typeface="Cambria" panose="02040503050406030204" pitchFamily="18" charset="0"/>
                <a:sym typeface="+mn-ea"/>
              </a:rPr>
              <a:t> </a:t>
            </a:r>
            <a:r>
              <a:rPr lang="en-IN" sz="2800">
                <a:latin typeface="Cambria" panose="02040503050406030204" pitchFamily="18" charset="0"/>
                <a:ea typeface="Cambria" panose="02040503050406030204" pitchFamily="18" charset="0"/>
                <a:sym typeface="+mn-ea"/>
              </a:rPr>
              <a:t>International Journal of Scientific Research in Science and Technology, 2024</a:t>
            </a:r>
            <a:r>
              <a:rPr lang="en-US" sz="2800" dirty="0" smtClean="0">
                <a:latin typeface="Cambria" panose="02040503050406030204" pitchFamily="18" charset="0"/>
                <a:ea typeface="Cambria" panose="02040503050406030204" pitchFamily="18" charset="0"/>
                <a:sym typeface="+mn-ea"/>
              </a:rPr>
              <a:t> </a:t>
            </a:r>
            <a:endParaRPr lang="en-US" sz="2800" dirty="0" smtClean="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sz="2800" dirty="0">
                <a:latin typeface="Cambria" panose="02040503050406030204" pitchFamily="18" charset="0"/>
                <a:ea typeface="Cambria" panose="02040503050406030204" pitchFamily="18" charset="0"/>
                <a:sym typeface="+mn-ea"/>
              </a:rPr>
              <a:t>"Design Framework for Software Startups Applying Remote Work"</a:t>
            </a:r>
            <a:r>
              <a:rPr lang="en-US" sz="2800" dirty="0">
                <a:latin typeface="Cambria" panose="02040503050406030204" pitchFamily="18" charset="0"/>
                <a:ea typeface="Cambria" panose="02040503050406030204" pitchFamily="18" charset="0"/>
                <a:sym typeface="+mn-ea"/>
              </a:rPr>
              <a:t> </a:t>
            </a:r>
            <a:r>
              <a:rPr sz="2800" dirty="0">
                <a:latin typeface="Cambria" panose="02040503050406030204" pitchFamily="18" charset="0"/>
                <a:ea typeface="Cambria" panose="02040503050406030204" pitchFamily="18" charset="0"/>
                <a:sym typeface="+mn-ea"/>
              </a:rPr>
              <a:t>SpringerLink, 2025</a:t>
            </a:r>
            <a:endParaRPr sz="28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sz="2800" dirty="0">
                <a:latin typeface="Cambria" panose="02040503050406030204" pitchFamily="18" charset="0"/>
                <a:ea typeface="Cambria" panose="02040503050406030204" pitchFamily="18" charset="0"/>
                <a:sym typeface="+mn-ea"/>
              </a:rPr>
              <a:t>"Perspectives on Ayush Sector: Innovations for Future Integrative Health Systems"</a:t>
            </a:r>
            <a:r>
              <a:rPr lang="en-US" sz="2800" dirty="0">
                <a:latin typeface="Cambria" panose="02040503050406030204" pitchFamily="18" charset="0"/>
                <a:ea typeface="Cambria" panose="02040503050406030204" pitchFamily="18" charset="0"/>
                <a:sym typeface="+mn-ea"/>
              </a:rPr>
              <a:t> </a:t>
            </a:r>
            <a:r>
              <a:rPr sz="2800" dirty="0">
                <a:latin typeface="Cambria" panose="02040503050406030204" pitchFamily="18" charset="0"/>
                <a:ea typeface="Cambria" panose="02040503050406030204" pitchFamily="18" charset="0"/>
                <a:sym typeface="+mn-ea"/>
              </a:rPr>
              <a:t>ResearchGate, 2022</a:t>
            </a:r>
            <a:endParaRPr sz="2800" dirty="0">
              <a:latin typeface="Cambria" panose="02040503050406030204" pitchFamily="18" charset="0"/>
              <a:ea typeface="Cambria" panose="02040503050406030204" pitchFamily="18" charset="0"/>
            </a:endParaRPr>
          </a:p>
          <a:p>
            <a:pPr marL="120650" lvl="0" indent="0" algn="just" rtl="0">
              <a:lnSpc>
                <a:spcPct val="100000"/>
              </a:lnSpc>
              <a:spcBef>
                <a:spcPts val="0"/>
              </a:spcBef>
              <a:spcAft>
                <a:spcPts val="0"/>
              </a:spcAft>
              <a:buSzPts val="1700"/>
              <a:buFont typeface="Cambria" panose="02040503050406030204"/>
              <a:buNone/>
            </a:pPr>
            <a:br>
              <a:rPr lang="en-US" sz="2800">
                <a:latin typeface="Cambria" panose="02040503050406030204"/>
                <a:ea typeface="Cambria" panose="02040503050406030204"/>
                <a:cs typeface="Cambria" panose="02040503050406030204"/>
                <a:sym typeface="Cambria" panose="02040503050406030204"/>
              </a:rPr>
            </a:br>
            <a:endParaRPr sz="2800">
              <a:latin typeface="Cambria" panose="02040503050406030204"/>
              <a:ea typeface="Cambria" panose="02040503050406030204"/>
              <a:cs typeface="Cambria" panose="02040503050406030204"/>
              <a:sym typeface="Cambria" panose="02040503050406030204"/>
            </a:endParaRPr>
          </a:p>
          <a:p>
            <a:pPr marL="0" lvl="0" indent="0" algn="l" rtl="0">
              <a:lnSpc>
                <a:spcPct val="115000"/>
              </a:lnSpc>
              <a:spcBef>
                <a:spcPts val="1200"/>
              </a:spcBef>
              <a:spcAft>
                <a:spcPts val="0"/>
              </a:spcAft>
              <a:buClr>
                <a:schemeClr val="dk1"/>
              </a:buClr>
              <a:buSzPts val="11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				</a:t>
            </a:r>
            <a:endParaRPr sz="2800">
              <a:latin typeface="Arial" panose="020B0604020202020204"/>
              <a:ea typeface="Arial" panose="020B0604020202020204"/>
              <a:cs typeface="Arial" panose="020B0604020202020204"/>
              <a:sym typeface="Arial" panose="020B0604020202020204"/>
            </a:endParaRPr>
          </a:p>
          <a:p>
            <a:pPr marL="0" lvl="0" indent="0" algn="just" rtl="0">
              <a:spcBef>
                <a:spcPts val="0"/>
              </a:spcBef>
              <a:spcAft>
                <a:spcPts val="0"/>
              </a:spcAft>
              <a:buClr>
                <a:schemeClr val="dk1"/>
              </a:buClr>
              <a:buSzPts val="11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			</a:t>
            </a:r>
            <a:endParaRPr sz="2800">
              <a:latin typeface="Arial" panose="020B0604020202020204"/>
              <a:ea typeface="Arial" panose="020B0604020202020204"/>
              <a:cs typeface="Arial" panose="020B0604020202020204"/>
              <a:sym typeface="Arial" panose="020B0604020202020204"/>
            </a:endParaRPr>
          </a:p>
          <a:p>
            <a:pPr marL="0" lvl="0" indent="0" algn="just" rtl="0">
              <a:spcBef>
                <a:spcPts val="0"/>
              </a:spcBef>
              <a:spcAft>
                <a:spcPts val="0"/>
              </a:spcAft>
              <a:buClr>
                <a:schemeClr val="dk1"/>
              </a:buClr>
              <a:buSzPts val="11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		</a:t>
            </a:r>
            <a:endParaRPr sz="2800">
              <a:latin typeface="Arial" panose="020B0604020202020204"/>
              <a:ea typeface="Arial" panose="020B0604020202020204"/>
              <a:cs typeface="Arial" panose="020B0604020202020204"/>
              <a:sym typeface="Arial" panose="020B0604020202020204"/>
            </a:endParaRPr>
          </a:p>
          <a:p>
            <a:pPr marL="0" lvl="0" indent="0" algn="just" rtl="0">
              <a:lnSpc>
                <a:spcPct val="100000"/>
              </a:lnSpc>
              <a:spcBef>
                <a:spcPts val="0"/>
              </a:spcBef>
              <a:spcAft>
                <a:spcPts val="0"/>
              </a:spcAft>
              <a:buNone/>
            </a:pPr>
            <a:endParaRPr sz="2800">
              <a:latin typeface="Cambria" panose="02040503050406030204"/>
              <a:ea typeface="Cambria" panose="02040503050406030204"/>
              <a:cs typeface="Cambria" panose="02040503050406030204"/>
              <a:sym typeface="Cambria" panose="02040503050406030204"/>
            </a:endParaRPr>
          </a:p>
          <a:p>
            <a:pPr marL="152400" lvl="0" indent="0" algn="just" rtl="0">
              <a:lnSpc>
                <a:spcPct val="100000"/>
              </a:lnSpc>
              <a:spcBef>
                <a:spcPts val="0"/>
              </a:spcBef>
              <a:spcAft>
                <a:spcPts val="0"/>
              </a:spcAft>
              <a:buSzPts val="2400"/>
              <a:buNone/>
            </a:pPr>
            <a:r>
              <a:rPr lang="en-US" sz="2800">
                <a:latin typeface="Cambria" panose="02040503050406030204"/>
                <a:ea typeface="Cambria" panose="02040503050406030204"/>
                <a:cs typeface="Cambria" panose="02040503050406030204"/>
                <a:sym typeface="Cambria" panose="02040503050406030204"/>
              </a:rPr>
              <a:t> </a:t>
            </a:r>
            <a:endParaRPr sz="2800">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pic>
        <p:nvPicPr>
          <p:cNvPr id="158" name="Google Shape;158;p9"/>
          <p:cNvPicPr preferRelativeResize="0"/>
          <p:nvPr/>
        </p:nvPicPr>
        <p:blipFill rotWithShape="1">
          <a:blip r:embed="rId1"/>
          <a:srcRect/>
          <a:stretch>
            <a:fillRect/>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
          <p:cNvSpPr txBox="1"/>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US">
                <a:latin typeface="Cambria" panose="02040503050406030204"/>
                <a:ea typeface="Cambria" panose="02040503050406030204"/>
                <a:cs typeface="Cambria" panose="02040503050406030204"/>
                <a:sym typeface="Cambria" panose="02040503050406030204"/>
              </a:rPr>
              <a:t>INTRODUCTION</a:t>
            </a:r>
            <a:endParaRPr>
              <a:latin typeface="Cambria" panose="02040503050406030204"/>
              <a:ea typeface="Cambria" panose="02040503050406030204"/>
              <a:cs typeface="Cambria" panose="02040503050406030204"/>
              <a:sym typeface="Cambria" panose="02040503050406030204"/>
            </a:endParaRPr>
          </a:p>
        </p:txBody>
      </p:sp>
      <p:sp>
        <p:nvSpPr>
          <p:cNvPr id="98" name="Google Shape;98;p2"/>
          <p:cNvSpPr txBox="1"/>
          <p:nvPr>
            <p:ph type="body" idx="1"/>
          </p:nvPr>
        </p:nvSpPr>
        <p:spPr>
          <a:xfrm>
            <a:off x="662550" y="1143001"/>
            <a:ext cx="10668000" cy="3924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US" altLang="en-US" sz="1800">
                <a:latin typeface="Arial" panose="020B0604020202020204"/>
                <a:ea typeface="Arial" panose="020B0604020202020204"/>
                <a:cs typeface="Arial" panose="020B0604020202020204"/>
                <a:sym typeface="Arial" panose="020B0604020202020204"/>
              </a:rPr>
              <a:t>The Startup AYUSH portal represents a groundbreaking initiative aimed at revolutionizing the AYUSH (Ayurveda, Yoga &amp; Naturopathy, Unani, Siddha, and Homeopathy) ecosystem by creating a unified, dynamic, and collaborative digital platform. This portal is designed to serve as a comprehensive one-stop solution for all stakeholders involved in the AYUSH sector, including startups, investors, incubators, accelerators, government agencies, and public users. By bringing together these diverse entities, the portal seeks to foster a vibrant and interconnected community that can collectively drive innovation, growth, and sustainability in the AYUSH domain.</a:t>
            </a:r>
            <a:endParaRPr lang="en-US" altLang="en-US" sz="18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Clr>
                <a:schemeClr val="dk1"/>
              </a:buClr>
              <a:buSzPts val="1100"/>
              <a:buFont typeface="Arial" panose="020B0604020202020204"/>
              <a:buNone/>
            </a:pPr>
            <a:endParaRPr lang="en-US" altLang="en-US" sz="18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Clr>
                <a:schemeClr val="dk1"/>
              </a:buClr>
              <a:buSzPts val="1100"/>
              <a:buFont typeface="Arial" panose="020B0604020202020204"/>
              <a:buNone/>
            </a:pPr>
            <a:r>
              <a:rPr lang="en-US" altLang="en-US" sz="1800">
                <a:latin typeface="Arial" panose="020B0604020202020204"/>
                <a:ea typeface="Arial" panose="020B0604020202020204"/>
                <a:cs typeface="Arial" panose="020B0604020202020204"/>
                <a:sym typeface="Arial" panose="020B0604020202020204"/>
              </a:rPr>
              <a:t>At its core, the Startup AYUSH portal is envisioned as a catalyst for transformation, providing a robust platform for stakeholders to engage, collaborate, and share knowledge. For startups, it offers an unparalleled opportunity to connect with mentors, investors, and industry experts, thereby gaining access to the resources and guidance needed to navigate the complexities of the entrepreneurial journey. Investors and funding agencies, on the other hand, can leverage the portal to identify promising ventures and innovative ideas, ensuring that capital is channeled into projects with the potential to make a significant impact.</a:t>
            </a:r>
            <a:endParaRPr lang="en-US" altLang="en-US" sz="18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Clr>
                <a:schemeClr val="dk1"/>
              </a:buClr>
              <a:buSzPts val="2400"/>
              <a:buFont typeface="Noto Sans Symbols"/>
              <a:buNone/>
            </a:pPr>
            <a:endParaRPr sz="3100">
              <a:latin typeface="Cambria" panose="02040503050406030204"/>
              <a:ea typeface="Cambria" panose="02040503050406030204"/>
              <a:cs typeface="Cambria" panose="02040503050406030204"/>
              <a:sym typeface="Cambria" panose="02040503050406030204"/>
            </a:endParaRPr>
          </a:p>
          <a:p>
            <a:pPr marL="495300" lvl="0" indent="-190500" algn="just" rtl="0">
              <a:lnSpc>
                <a:spcPct val="115000"/>
              </a:lnSpc>
              <a:spcBef>
                <a:spcPts val="0"/>
              </a:spcBef>
              <a:spcAft>
                <a:spcPts val="0"/>
              </a:spcAft>
              <a:buClr>
                <a:schemeClr val="dk1"/>
              </a:buClr>
              <a:buSzPts val="2400"/>
              <a:buFont typeface="Noto Sans Symbols"/>
              <a:buNone/>
            </a:pPr>
            <a:endParaRPr sz="3100">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12800" y="246646"/>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US">
                <a:latin typeface="Cambria" panose="02040503050406030204"/>
                <a:ea typeface="Cambria" panose="02040503050406030204"/>
                <a:cs typeface="Cambria" panose="02040503050406030204"/>
                <a:sym typeface="Cambria" panose="02040503050406030204"/>
              </a:rPr>
              <a:t>LITERATURE REVIEW</a:t>
            </a:r>
            <a:endParaRPr>
              <a:solidFill>
                <a:schemeClr val="dk2"/>
              </a:solidFill>
              <a:latin typeface="Cambria" panose="02040503050406030204"/>
              <a:ea typeface="Cambria" panose="02040503050406030204"/>
              <a:cs typeface="Cambria" panose="02040503050406030204"/>
              <a:sym typeface="Cambria" panose="02040503050406030204"/>
            </a:endParaRPr>
          </a:p>
        </p:txBody>
      </p:sp>
      <p:sp>
        <p:nvSpPr>
          <p:cNvPr id="104" name="Google Shape;104;p3"/>
          <p:cNvSpPr txBox="1"/>
          <p:nvPr>
            <p:ph type="body" idx="1"/>
          </p:nvPr>
        </p:nvSpPr>
        <p:spPr>
          <a:xfrm>
            <a:off x="812800" y="1056739"/>
            <a:ext cx="10668000" cy="5200200"/>
          </a:xfrm>
          <a:prstGeom prst="rect">
            <a:avLst/>
          </a:prstGeom>
          <a:noFill/>
          <a:ln>
            <a:noFill/>
          </a:ln>
        </p:spPr>
        <p:txBody>
          <a:bodyPr spcFirstLastPara="1" wrap="square" lIns="91425" tIns="45700" rIns="91425" bIns="45700" anchor="t" anchorCtr="0">
            <a:noAutofit/>
          </a:bodyPr>
          <a:lstStyle/>
          <a:p>
            <a:pPr marL="285750" lvl="0" indent="-285750" algn="just" rtl="0">
              <a:lnSpc>
                <a:spcPct val="115000"/>
              </a:lnSpc>
              <a:spcBef>
                <a:spcPts val="0"/>
              </a:spcBef>
              <a:spcAft>
                <a:spcPts val="0"/>
              </a:spcAft>
            </a:pPr>
            <a:r>
              <a:rPr lang="en-US" altLang="en-US" sz="2000" b="1" u="sng">
                <a:latin typeface="Arial" panose="020B0604020202020204"/>
                <a:ea typeface="Arial" panose="020B0604020202020204"/>
                <a:cs typeface="Arial" panose="020B0604020202020204"/>
                <a:sym typeface="Arial" panose="020B0604020202020204"/>
              </a:rPr>
              <a:t>Digital Platforms for Startups:</a:t>
            </a:r>
            <a:r>
              <a:rPr lang="en-IN" altLang="en-US" sz="2000">
                <a:latin typeface="Arial" panose="020B0604020202020204"/>
                <a:ea typeface="Arial" panose="020B0604020202020204"/>
                <a:cs typeface="Arial" panose="020B0604020202020204"/>
                <a:sym typeface="Arial" panose="020B0604020202020204"/>
              </a:rPr>
              <a:t> </a:t>
            </a:r>
            <a:r>
              <a:rPr lang="en-US" altLang="en-US" sz="2000">
                <a:latin typeface="Arial" panose="020B0604020202020204"/>
                <a:ea typeface="Arial" panose="020B0604020202020204"/>
                <a:cs typeface="Arial" panose="020B0604020202020204"/>
                <a:sym typeface="Arial" panose="020B0604020202020204"/>
              </a:rPr>
              <a:t>Several successful initiatives like Startup India, Atal Innovation Mission, and India Stack have demonstrated the benefits of centralized digital ecosystems for entrepreneurs by offering tools for connecting with investors, regulators, and customers.</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pP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pPr>
            <a:r>
              <a:rPr lang="en-US" altLang="en-US" sz="2000">
                <a:latin typeface="Arial" panose="020B0604020202020204"/>
                <a:ea typeface="Arial" panose="020B0604020202020204"/>
                <a:cs typeface="Arial" panose="020B0604020202020204"/>
                <a:sym typeface="Arial" panose="020B0604020202020204"/>
              </a:rPr>
              <a:t> </a:t>
            </a:r>
            <a:r>
              <a:rPr lang="en-US" altLang="en-US" sz="2000" b="1" u="sng">
                <a:latin typeface="Arial" panose="020B0604020202020204"/>
                <a:ea typeface="Arial" panose="020B0604020202020204"/>
                <a:cs typeface="Arial" panose="020B0604020202020204"/>
                <a:sym typeface="Arial" panose="020B0604020202020204"/>
              </a:rPr>
              <a:t>Collaborative Ecosystems:</a:t>
            </a:r>
            <a:r>
              <a:rPr lang="en-US" altLang="en-US" sz="2000">
                <a:latin typeface="Arial" panose="020B0604020202020204"/>
                <a:ea typeface="Arial" panose="020B0604020202020204"/>
                <a:cs typeface="Arial" panose="020B0604020202020204"/>
                <a:sym typeface="Arial" panose="020B0604020202020204"/>
              </a:rPr>
              <a:t>In the context of AYUSH startups, this could mean combining traditional knowledge with modern business practices, leveraging expertise from diverse domains.</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pP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pPr>
            <a:r>
              <a:rPr lang="en-US" altLang="en-US" sz="2000" b="1" u="sng">
                <a:latin typeface="Arial" panose="020B0604020202020204"/>
                <a:ea typeface="Arial" panose="020B0604020202020204"/>
                <a:cs typeface="Arial" panose="020B0604020202020204"/>
                <a:sym typeface="Arial" panose="020B0604020202020204"/>
              </a:rPr>
              <a:t>The Role of Mentorship</a:t>
            </a:r>
            <a:r>
              <a:rPr lang="en-US" altLang="en-US" sz="2000">
                <a:latin typeface="Arial" panose="020B0604020202020204"/>
                <a:ea typeface="Arial" panose="020B0604020202020204"/>
                <a:cs typeface="Arial" panose="020B0604020202020204"/>
                <a:sym typeface="Arial" panose="020B0604020202020204"/>
              </a:rPr>
              <a:t>:</a:t>
            </a:r>
            <a:r>
              <a:rPr lang="en-IN" altLang="en-US" sz="2000">
                <a:latin typeface="Arial" panose="020B0604020202020204"/>
                <a:ea typeface="Arial" panose="020B0604020202020204"/>
                <a:cs typeface="Arial" panose="020B0604020202020204"/>
                <a:sym typeface="Arial" panose="020B0604020202020204"/>
              </a:rPr>
              <a:t>S</a:t>
            </a:r>
            <a:r>
              <a:rPr lang="en-US" altLang="en-US" sz="2000">
                <a:latin typeface="Arial" panose="020B0604020202020204"/>
                <a:ea typeface="Arial" panose="020B0604020202020204"/>
                <a:cs typeface="Arial" panose="020B0604020202020204"/>
                <a:sym typeface="Arial" panose="020B0604020202020204"/>
              </a:rPr>
              <a:t>tudies on mentorship indicate that startups with access to seasoned mentors perform better, as mentorship helps overcome barriers to growth (Eisenman, 2013). Mentors can offer guidance on navigating complex regulatory frameworks, marketing, and financing, which is particularly important in niche sectors like AYUSH.</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pPr>
            <a:endParaRPr lang="en-US" alt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panose="02040503050406030204"/>
                <a:ea typeface="Cambria" panose="02040503050406030204"/>
                <a:cs typeface="Cambria" panose="02040503050406030204"/>
                <a:sym typeface="Cambria" panose="02040503050406030204"/>
              </a:rPr>
              <a:t>LITERATURE REVIEW </a:t>
            </a:r>
            <a:r>
              <a:rPr lang="en-US" sz="1600">
                <a:latin typeface="Cambria" panose="02040503050406030204"/>
                <a:ea typeface="Cambria" panose="02040503050406030204"/>
                <a:cs typeface="Cambria" panose="02040503050406030204"/>
                <a:sym typeface="Cambria" panose="02040503050406030204"/>
              </a:rPr>
              <a:t>CONTD…</a:t>
            </a:r>
            <a:endParaRPr sz="1600">
              <a:latin typeface="Cambria" panose="02040503050406030204"/>
              <a:ea typeface="Cambria" panose="02040503050406030204"/>
              <a:cs typeface="Cambria" panose="02040503050406030204"/>
              <a:sym typeface="Cambria" panose="02040503050406030204"/>
            </a:endParaRPr>
          </a:p>
        </p:txBody>
      </p:sp>
      <p:sp>
        <p:nvSpPr>
          <p:cNvPr id="110" name="Google Shape;110;p4"/>
          <p:cNvSpPr txBox="1"/>
          <p:nvPr>
            <p:ph type="body" idx="1"/>
          </p:nvPr>
        </p:nvSpPr>
        <p:spPr>
          <a:xfrm>
            <a:off x="812800" y="1024950"/>
            <a:ext cx="10668000" cy="5629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US" sz="1100">
                <a:latin typeface="Arial" panose="020B0604020202020204"/>
                <a:ea typeface="Arial" panose="020B0604020202020204"/>
                <a:cs typeface="Arial" panose="020B0604020202020204"/>
                <a:sym typeface="Arial" panose="020B0604020202020204"/>
              </a:rPr>
              <a:t>		</a:t>
            </a:r>
            <a:endParaRPr sz="1100">
              <a:latin typeface="Arial" panose="020B0604020202020204"/>
              <a:ea typeface="Arial" panose="020B0604020202020204"/>
              <a:cs typeface="Arial" panose="020B0604020202020204"/>
              <a:sym typeface="Arial" panose="020B0604020202020204"/>
            </a:endParaRPr>
          </a:p>
          <a:p>
            <a:pPr marL="457200" lvl="0" indent="0" algn="just" rtl="0">
              <a:lnSpc>
                <a:spcPct val="115000"/>
              </a:lnSpc>
              <a:spcBef>
                <a:spcPts val="0"/>
              </a:spcBef>
              <a:spcAft>
                <a:spcPts val="0"/>
              </a:spcAft>
              <a:buClr>
                <a:schemeClr val="dk1"/>
              </a:buClr>
              <a:buSzPts val="1100"/>
              <a:buFont typeface="Arial" panose="020B0604020202020204"/>
              <a:buNone/>
            </a:pPr>
            <a:r>
              <a:rPr lang="en-US" sz="1100">
                <a:latin typeface="Arial" panose="020B0604020202020204"/>
                <a:ea typeface="Arial" panose="020B0604020202020204"/>
                <a:cs typeface="Arial" panose="020B0604020202020204"/>
                <a:sym typeface="Arial" panose="020B0604020202020204"/>
              </a:rPr>
              <a:t>		</a:t>
            </a:r>
            <a:endParaRPr sz="1100" b="1" u="sng">
              <a:latin typeface="Arial" panose="020B0604020202020204"/>
              <a:ea typeface="Arial" panose="020B0604020202020204"/>
              <a:cs typeface="Arial" panose="020B0604020202020204"/>
              <a:sym typeface="Arial" panose="020B0604020202020204"/>
            </a:endParaRPr>
          </a:p>
          <a:p>
            <a:pPr marL="742950" lvl="0" indent="-285750" algn="just" rtl="0">
              <a:lnSpc>
                <a:spcPct val="115000"/>
              </a:lnSpc>
              <a:spcBef>
                <a:spcPts val="0"/>
              </a:spcBef>
              <a:spcAft>
                <a:spcPts val="0"/>
              </a:spcAft>
            </a:pPr>
            <a:r>
              <a:rPr lang="en-US" altLang="en-US" sz="1700" b="1" u="sng">
                <a:latin typeface="Arial" panose="020B0604020202020204"/>
                <a:ea typeface="Arial" panose="020B0604020202020204"/>
                <a:cs typeface="Arial" panose="020B0604020202020204"/>
                <a:sym typeface="Arial" panose="020B0604020202020204"/>
              </a:rPr>
              <a:t>Startup Support in Niche Sectors</a:t>
            </a:r>
            <a:r>
              <a:rPr lang="en-IN" altLang="en-US" sz="1700" b="1" u="sng">
                <a:latin typeface="Arial" panose="020B0604020202020204"/>
                <a:ea typeface="Arial" panose="020B0604020202020204"/>
                <a:cs typeface="Arial" panose="020B0604020202020204"/>
                <a:sym typeface="Arial" panose="020B0604020202020204"/>
              </a:rPr>
              <a:t>:</a:t>
            </a:r>
            <a:r>
              <a:rPr lang="en-US" altLang="en-US" sz="1700">
                <a:latin typeface="Arial" panose="020B0604020202020204"/>
                <a:ea typeface="Arial" panose="020B0604020202020204"/>
                <a:cs typeface="Arial" panose="020B0604020202020204"/>
                <a:sym typeface="Arial" panose="020B0604020202020204"/>
              </a:rPr>
              <a:t> A study by Kothari et al. (2016) indicates that digital platforms targeting AYUSH startups can enhance market access, regulatory navigation, and overall entrepreneurial growth. The AYUSH sector, being unique, requires specialized resources and information to help entrepreneurs innovate within the traditional and modern medicine framewor</a:t>
            </a:r>
            <a:r>
              <a:rPr lang="en-IN" altLang="en-US" sz="1700">
                <a:latin typeface="Arial" panose="020B0604020202020204"/>
                <a:ea typeface="Arial" panose="020B0604020202020204"/>
                <a:cs typeface="Arial" panose="020B0604020202020204"/>
                <a:sym typeface="Arial" panose="020B0604020202020204"/>
              </a:rPr>
              <a:t>k.</a:t>
            </a:r>
            <a:endParaRPr lang="en-IN" altLang="en-US" sz="1700">
              <a:latin typeface="Arial" panose="020B0604020202020204"/>
              <a:ea typeface="Arial" panose="020B0604020202020204"/>
              <a:cs typeface="Arial" panose="020B0604020202020204"/>
              <a:sym typeface="Arial" panose="020B0604020202020204"/>
            </a:endParaRPr>
          </a:p>
          <a:p>
            <a:pPr marL="742950" lvl="0" indent="-285750" algn="just" rtl="0">
              <a:lnSpc>
                <a:spcPct val="115000"/>
              </a:lnSpc>
              <a:spcBef>
                <a:spcPts val="0"/>
              </a:spcBef>
              <a:spcAft>
                <a:spcPts val="0"/>
              </a:spcAft>
            </a:pPr>
            <a:endParaRPr lang="en-IN" altLang="en-US" sz="1700" b="1" u="sng">
              <a:latin typeface="Arial" panose="020B0604020202020204"/>
              <a:ea typeface="Arial" panose="020B0604020202020204"/>
              <a:cs typeface="Arial" panose="020B0604020202020204"/>
              <a:sym typeface="Arial" panose="020B0604020202020204"/>
            </a:endParaRPr>
          </a:p>
          <a:p>
            <a:pPr marL="742950" lvl="0" indent="-285750" algn="just" rtl="0">
              <a:lnSpc>
                <a:spcPct val="115000"/>
              </a:lnSpc>
              <a:spcBef>
                <a:spcPts val="0"/>
              </a:spcBef>
              <a:spcAft>
                <a:spcPts val="0"/>
              </a:spcAft>
            </a:pPr>
            <a:r>
              <a:rPr lang="en-US" altLang="en-US" sz="1700" b="1" u="sng">
                <a:latin typeface="Arial" panose="020B0604020202020204"/>
                <a:ea typeface="Arial" panose="020B0604020202020204"/>
                <a:cs typeface="Arial" panose="020B0604020202020204"/>
                <a:sym typeface="Arial" panose="020B0604020202020204"/>
              </a:rPr>
              <a:t>Global Networking and Virtual Connections:</a:t>
            </a:r>
            <a:r>
              <a:rPr lang="en-US" altLang="en-US" sz="1700">
                <a:latin typeface="Arial" panose="020B0604020202020204"/>
                <a:ea typeface="Arial" panose="020B0604020202020204"/>
                <a:cs typeface="Arial" panose="020B0604020202020204"/>
                <a:sym typeface="Arial" panose="020B0604020202020204"/>
              </a:rPr>
              <a:t>The global integration of AYUSH startups is key to scaling businesses beyond regional borders. The digital transformation and virtual platforms provide opportunities to engage with international investors, consumers, and collaborators, essential for tapping into the worldwide wellness market</a:t>
            </a:r>
            <a:r>
              <a:rPr lang="en-IN" altLang="en-US" sz="1700">
                <a:latin typeface="Arial" panose="020B0604020202020204"/>
                <a:ea typeface="Arial" panose="020B0604020202020204"/>
                <a:cs typeface="Arial" panose="020B0604020202020204"/>
                <a:sym typeface="Arial" panose="020B0604020202020204"/>
              </a:rPr>
              <a:t>.</a:t>
            </a:r>
            <a:endParaRPr lang="en-IN" altLang="en-US" sz="1700">
              <a:latin typeface="Arial" panose="020B0604020202020204"/>
              <a:ea typeface="Arial" panose="020B0604020202020204"/>
              <a:cs typeface="Arial" panose="020B0604020202020204"/>
              <a:sym typeface="Arial" panose="020B0604020202020204"/>
            </a:endParaRPr>
          </a:p>
          <a:p>
            <a:pPr marL="742950" lvl="0" indent="-285750" algn="just" rtl="0">
              <a:lnSpc>
                <a:spcPct val="115000"/>
              </a:lnSpc>
              <a:spcBef>
                <a:spcPts val="0"/>
              </a:spcBef>
              <a:spcAft>
                <a:spcPts val="0"/>
              </a:spcAft>
            </a:pPr>
            <a:endParaRPr lang="en-IN" altLang="en-US" sz="1700">
              <a:latin typeface="Arial" panose="020B0604020202020204"/>
              <a:ea typeface="Arial" panose="020B0604020202020204"/>
              <a:cs typeface="Arial" panose="020B0604020202020204"/>
              <a:sym typeface="Arial" panose="020B0604020202020204"/>
            </a:endParaRPr>
          </a:p>
          <a:p>
            <a:pPr marL="742950" lvl="0" indent="-285750" algn="just" rtl="0">
              <a:lnSpc>
                <a:spcPct val="115000"/>
              </a:lnSpc>
              <a:spcBef>
                <a:spcPts val="0"/>
              </a:spcBef>
              <a:spcAft>
                <a:spcPts val="0"/>
              </a:spcAft>
            </a:pPr>
            <a:r>
              <a:rPr lang="en-US" altLang="en-US" sz="1700" b="1" u="sng">
                <a:latin typeface="Arial" panose="020B0604020202020204"/>
                <a:ea typeface="Arial" panose="020B0604020202020204"/>
                <a:cs typeface="Arial" panose="020B0604020202020204"/>
                <a:sym typeface="Arial" panose="020B0604020202020204"/>
              </a:rPr>
              <a:t>Information Resources and Guides:</a:t>
            </a:r>
            <a:r>
              <a:rPr lang="en-US" altLang="en-US" sz="1700">
                <a:latin typeface="Arial" panose="020B0604020202020204"/>
                <a:ea typeface="Arial" panose="020B0604020202020204"/>
                <a:cs typeface="Arial" panose="020B0604020202020204"/>
                <a:sym typeface="Arial" panose="020B0604020202020204"/>
              </a:rPr>
              <a:t>Access to up-to-date industry reports, regulatory guidelines, research data, and best practices is vital for startup success. Literature emphasizes that entrepreneurs who can quickly access such information can make better decisions and avoid common pitfalls</a:t>
            </a:r>
            <a:r>
              <a:rPr lang="en-IN" altLang="en-US" sz="1700">
                <a:latin typeface="Arial" panose="020B0604020202020204"/>
                <a:ea typeface="Arial" panose="020B0604020202020204"/>
                <a:cs typeface="Arial" panose="020B0604020202020204"/>
                <a:sym typeface="Arial" panose="020B0604020202020204"/>
              </a:rPr>
              <a:t>.</a:t>
            </a:r>
            <a:endParaRPr lang="en-IN" altLang="en-US" sz="17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12800" y="274638"/>
            <a:ext cx="10668000" cy="397166"/>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panose="02040503050406030204"/>
                <a:ea typeface="Cambria" panose="02040503050406030204"/>
                <a:cs typeface="Cambria" panose="02040503050406030204"/>
                <a:sym typeface="Cambria" panose="02040503050406030204"/>
              </a:rPr>
              <a:t>PROPOSED METHOD</a:t>
            </a:r>
            <a:endParaRPr>
              <a:latin typeface="Cambria" panose="02040503050406030204"/>
              <a:ea typeface="Cambria" panose="02040503050406030204"/>
              <a:cs typeface="Cambria" panose="02040503050406030204"/>
              <a:sym typeface="Cambria" panose="02040503050406030204"/>
            </a:endParaRPr>
          </a:p>
        </p:txBody>
      </p:sp>
      <p:sp>
        <p:nvSpPr>
          <p:cNvPr id="116" name="Google Shape;116;p5"/>
          <p:cNvSpPr txBox="1"/>
          <p:nvPr>
            <p:ph type="body" idx="1"/>
          </p:nvPr>
        </p:nvSpPr>
        <p:spPr>
          <a:xfrm>
            <a:off x="705475" y="1019575"/>
            <a:ext cx="10668000" cy="50547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15000"/>
              </a:lnSpc>
              <a:spcBef>
                <a:spcPts val="0"/>
              </a:spcBef>
              <a:spcAft>
                <a:spcPts val="0"/>
              </a:spcAft>
              <a:buClr>
                <a:schemeClr val="dk1"/>
              </a:buClr>
              <a:buSzPts val="1100"/>
            </a:pPr>
            <a:r>
              <a:rPr lang="en-US" altLang="en-US" sz="1800">
                <a:latin typeface="Arial" panose="020B0604020202020204"/>
                <a:ea typeface="Arial" panose="020B0604020202020204"/>
                <a:cs typeface="Arial" panose="020B0604020202020204"/>
                <a:sym typeface="Arial" panose="020B0604020202020204"/>
              </a:rPr>
              <a:t>Develop a single online platform where all stakeholders—startups, investors, incubators, accelerators, government agencies, and the public—can interact.</a:t>
            </a:r>
            <a:endParaRPr lang="en-US" altLang="en-US" sz="18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buClr>
                <a:schemeClr val="dk1"/>
              </a:buClr>
              <a:buSzPts val="1100"/>
            </a:pPr>
            <a:endParaRPr lang="en-US" altLang="en-US" sz="18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buClr>
                <a:schemeClr val="dk1"/>
              </a:buClr>
              <a:buSzPts val="1100"/>
            </a:pPr>
            <a:r>
              <a:rPr lang="en-US" altLang="en-US" sz="1800">
                <a:latin typeface="Arial" panose="020B0604020202020204"/>
                <a:ea typeface="Arial" panose="020B0604020202020204"/>
                <a:cs typeface="Arial" panose="020B0604020202020204"/>
                <a:sym typeface="Arial" panose="020B0604020202020204"/>
              </a:rPr>
              <a:t>Provide an option for startups to connect with experienced mentors who can offer advice, guidance, and business strategies.</a:t>
            </a:r>
            <a:endParaRPr lang="en-US" altLang="en-US" sz="18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buClr>
                <a:schemeClr val="dk1"/>
              </a:buClr>
              <a:buSzPts val="1100"/>
            </a:pPr>
            <a:endParaRPr lang="en-US" altLang="en-US" sz="18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buClr>
                <a:schemeClr val="dk1"/>
              </a:buClr>
              <a:buSzPts val="1100"/>
            </a:pPr>
            <a:r>
              <a:rPr lang="en-US" altLang="en-US" sz="1800">
                <a:latin typeface="Arial" panose="020B0604020202020204"/>
                <a:ea typeface="Arial" panose="020B0604020202020204"/>
                <a:cs typeface="Arial" panose="020B0604020202020204"/>
                <a:sym typeface="Arial" panose="020B0604020202020204"/>
              </a:rPr>
              <a:t>Offer a section where investors can find promising AYUSH startups to invest in. Similarly, startups will be able to submit their business plans or ideas to attract investment</a:t>
            </a:r>
            <a:endParaRPr lang="en-US" altLang="en-US" sz="18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buClr>
                <a:schemeClr val="dk1"/>
              </a:buClr>
              <a:buSzPts val="1100"/>
            </a:pPr>
            <a:endParaRPr lang="en-US" altLang="en-US" sz="18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buClr>
                <a:schemeClr val="dk1"/>
              </a:buClr>
              <a:buSzPts val="1100"/>
            </a:pPr>
            <a:r>
              <a:rPr lang="en-US" altLang="en-US" sz="1800">
                <a:latin typeface="Arial" panose="020B0604020202020204"/>
                <a:ea typeface="Arial" panose="020B0604020202020204"/>
                <a:cs typeface="Arial" panose="020B0604020202020204"/>
                <a:sym typeface="Arial" panose="020B0604020202020204"/>
              </a:rPr>
              <a:t>Ensure the portal is simple to use, with an intuitive interface. It should be easy for startups to join, navigate, and utilize all the tools and features offered</a:t>
            </a:r>
            <a:endParaRPr lang="en-US" altLang="en-US" sz="18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buClr>
                <a:schemeClr val="dk1"/>
              </a:buClr>
              <a:buSzPts val="1100"/>
            </a:pPr>
            <a:endParaRPr lang="en-US" altLang="en-US" sz="1800">
              <a:latin typeface="Arial" panose="020B0604020202020204"/>
              <a:ea typeface="Arial" panose="020B0604020202020204"/>
              <a:cs typeface="Arial" panose="020B0604020202020204"/>
              <a:sym typeface="Arial" panose="020B0604020202020204"/>
            </a:endParaRPr>
          </a:p>
          <a:p>
            <a:pPr marL="285750" lvl="0" indent="-285750" algn="just" rtl="0">
              <a:lnSpc>
                <a:spcPct val="115000"/>
              </a:lnSpc>
              <a:spcBef>
                <a:spcPts val="0"/>
              </a:spcBef>
              <a:spcAft>
                <a:spcPts val="0"/>
              </a:spcAft>
              <a:buClr>
                <a:schemeClr val="dk1"/>
              </a:buClr>
              <a:buSzPts val="1100"/>
            </a:pPr>
            <a:r>
              <a:rPr lang="en-US" altLang="en-US" sz="1800">
                <a:latin typeface="Arial" panose="020B0604020202020204"/>
                <a:ea typeface="Arial" panose="020B0604020202020204"/>
                <a:cs typeface="Arial" panose="020B0604020202020204"/>
                <a:sym typeface="Arial" panose="020B0604020202020204"/>
              </a:rPr>
              <a:t>In essence, the portal will function as an online ecosystem, fostering collaboration, providing resources, and offering support for AYUSH startups, ultimately helping them grow and succeed in a global marketplace.</a:t>
            </a:r>
            <a:endParaRPr lang="en-US" altLang="en-US" sz="1800">
              <a:latin typeface="Arial" panose="020B0604020202020204"/>
              <a:ea typeface="Arial" panose="020B0604020202020204"/>
              <a:cs typeface="Arial" panose="020B0604020202020204"/>
              <a:sym typeface="Arial" panose="020B0604020202020204"/>
            </a:endParaRPr>
          </a:p>
          <a:p>
            <a:pPr marL="342900" lvl="0" indent="-190500" algn="just" rtl="0">
              <a:lnSpc>
                <a:spcPct val="115000"/>
              </a:lnSpc>
              <a:spcBef>
                <a:spcPts val="0"/>
              </a:spcBef>
              <a:spcAft>
                <a:spcPts val="0"/>
              </a:spcAft>
              <a:buClr>
                <a:schemeClr val="dk1"/>
              </a:buClr>
              <a:buSzPts val="2400"/>
              <a:buNone/>
            </a:pPr>
            <a:endParaRPr sz="1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55750" y="360507"/>
            <a:ext cx="10668000" cy="380100"/>
          </a:xfrm>
          <a:prstGeom prst="rect">
            <a:avLst/>
          </a:prstGeom>
          <a:noFill/>
          <a:ln>
            <a:noFill/>
          </a:ln>
        </p:spPr>
        <p:txBody>
          <a:bodyPr spcFirstLastPara="1" wrap="square" lIns="91425" tIns="45700" rIns="91425" bIns="45700" anchor="ctr" anchorCtr="0">
            <a:noAutofit/>
          </a:bodyPr>
          <a:lstStyle/>
          <a:p>
            <a:pPr marL="0" lvl="0" indent="0" algn="l" rtl="0">
              <a:lnSpc>
                <a:spcPct val="200000"/>
              </a:lnSpc>
              <a:spcBef>
                <a:spcPts val="0"/>
              </a:spcBef>
              <a:spcAft>
                <a:spcPts val="0"/>
              </a:spcAft>
              <a:buSzPts val="2800"/>
              <a:buNone/>
            </a:pPr>
            <a:r>
              <a:rPr lang="en-US">
                <a:latin typeface="Cambria" panose="02040503050406030204"/>
                <a:ea typeface="Cambria" panose="02040503050406030204"/>
                <a:cs typeface="Cambria" panose="02040503050406030204"/>
                <a:sym typeface="Cambria" panose="02040503050406030204"/>
              </a:rPr>
              <a:t>OBJECTIVE</a:t>
            </a:r>
            <a:endParaRPr>
              <a:latin typeface="Cambria" panose="02040503050406030204"/>
              <a:ea typeface="Cambria" panose="02040503050406030204"/>
              <a:cs typeface="Cambria" panose="02040503050406030204"/>
              <a:sym typeface="Cambria" panose="02040503050406030204"/>
            </a:endParaRPr>
          </a:p>
        </p:txBody>
      </p:sp>
      <p:sp>
        <p:nvSpPr>
          <p:cNvPr id="122" name="Google Shape;122;p6"/>
          <p:cNvSpPr txBox="1"/>
          <p:nvPr>
            <p:ph type="body" idx="1"/>
          </p:nvPr>
        </p:nvSpPr>
        <p:spPr>
          <a:xfrm>
            <a:off x="759460" y="1403350"/>
            <a:ext cx="10479405" cy="3945255"/>
          </a:xfrm>
          <a:prstGeom prst="rect">
            <a:avLst/>
          </a:prstGeom>
          <a:noFill/>
          <a:ln>
            <a:noFill/>
          </a:ln>
        </p:spPr>
        <p:txBody>
          <a:bodyPr spcFirstLastPara="1" wrap="square" lIns="91425" tIns="45700" rIns="91425" bIns="45700" anchor="ctr" anchorCtr="0">
            <a:noAutofit/>
          </a:bodyPr>
          <a:lstStyle/>
          <a:p>
            <a:pPr marL="285750" lvl="0" indent="-285750" algn="just" rtl="0">
              <a:lnSpc>
                <a:spcPct val="150000"/>
              </a:lnSpc>
              <a:spcBef>
                <a:spcPts val="0"/>
              </a:spcBef>
              <a:spcAft>
                <a:spcPts val="0"/>
              </a:spcAft>
              <a:buClr>
                <a:schemeClr val="dk1"/>
              </a:buClr>
              <a:buSzPts val="1100"/>
            </a:pPr>
            <a:r>
              <a:rPr lang="en-US" altLang="en-US" sz="2000" b="1" u="sng">
                <a:latin typeface="Arial" panose="020B0604020202020204"/>
                <a:ea typeface="Arial" panose="020B0604020202020204"/>
                <a:cs typeface="Arial" panose="020B0604020202020204"/>
                <a:sym typeface="Arial" panose="020B0604020202020204"/>
              </a:rPr>
              <a:t>Bring people together:</a:t>
            </a:r>
            <a:r>
              <a:rPr lang="en-US" altLang="en-US" sz="2000">
                <a:latin typeface="Arial" panose="020B0604020202020204"/>
                <a:ea typeface="Arial" panose="020B0604020202020204"/>
                <a:cs typeface="Arial" panose="020B0604020202020204"/>
                <a:sym typeface="Arial" panose="020B0604020202020204"/>
              </a:rPr>
              <a:t> It will allow startups to network with investors, mentors, and other startups from around the world.</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just" rtl="0">
              <a:lnSpc>
                <a:spcPct val="150000"/>
              </a:lnSpc>
              <a:spcBef>
                <a:spcPts val="0"/>
              </a:spcBef>
              <a:spcAft>
                <a:spcPts val="0"/>
              </a:spcAft>
              <a:buClr>
                <a:schemeClr val="dk1"/>
              </a:buClr>
              <a:buSzPts val="1100"/>
            </a:pPr>
            <a:r>
              <a:rPr lang="en-US" altLang="en-US" sz="2000" b="1" u="sng">
                <a:latin typeface="Arial" panose="020B0604020202020204"/>
                <a:ea typeface="Arial" panose="020B0604020202020204"/>
                <a:cs typeface="Arial" panose="020B0604020202020204"/>
                <a:sym typeface="Arial" panose="020B0604020202020204"/>
              </a:rPr>
              <a:t>Provide resources:</a:t>
            </a:r>
            <a:r>
              <a:rPr lang="en-US" altLang="en-US" sz="2000">
                <a:latin typeface="Arial" panose="020B0604020202020204"/>
                <a:ea typeface="Arial" panose="020B0604020202020204"/>
                <a:cs typeface="Arial" panose="020B0604020202020204"/>
                <a:sym typeface="Arial" panose="020B0604020202020204"/>
              </a:rPr>
              <a:t> The portal will offer useful information, guides, and tools to help AYUSH startups grow and succeed.</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just" rtl="0">
              <a:lnSpc>
                <a:spcPct val="150000"/>
              </a:lnSpc>
              <a:spcBef>
                <a:spcPts val="0"/>
              </a:spcBef>
              <a:spcAft>
                <a:spcPts val="0"/>
              </a:spcAft>
              <a:buClr>
                <a:schemeClr val="dk1"/>
              </a:buClr>
              <a:buSzPts val="1100"/>
            </a:pPr>
            <a:r>
              <a:rPr lang="en-US" altLang="en-US" sz="2000" b="1" u="sng">
                <a:latin typeface="Arial" panose="020B0604020202020204"/>
                <a:ea typeface="Arial" panose="020B0604020202020204"/>
                <a:cs typeface="Arial" panose="020B0604020202020204"/>
                <a:sym typeface="Arial" panose="020B0604020202020204"/>
              </a:rPr>
              <a:t>Offer mentorship: </a:t>
            </a:r>
            <a:r>
              <a:rPr lang="en-US" altLang="en-US" sz="2000">
                <a:latin typeface="Arial" panose="020B0604020202020204"/>
                <a:ea typeface="Arial" panose="020B0604020202020204"/>
                <a:cs typeface="Arial" panose="020B0604020202020204"/>
                <a:sym typeface="Arial" panose="020B0604020202020204"/>
              </a:rPr>
              <a:t>Startups will have access to experienced mentors who can help them solve problems and improve their business strategies.</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just" rtl="0">
              <a:lnSpc>
                <a:spcPct val="150000"/>
              </a:lnSpc>
              <a:spcBef>
                <a:spcPts val="0"/>
              </a:spcBef>
              <a:spcAft>
                <a:spcPts val="0"/>
              </a:spcAft>
              <a:buClr>
                <a:schemeClr val="dk1"/>
              </a:buClr>
              <a:buSzPts val="1100"/>
            </a:pPr>
            <a:r>
              <a:rPr lang="en-US" altLang="en-US" sz="2000" b="1" u="sng">
                <a:latin typeface="Arial" panose="020B0604020202020204"/>
                <a:ea typeface="Arial" panose="020B0604020202020204"/>
                <a:cs typeface="Arial" panose="020B0604020202020204"/>
                <a:sym typeface="Arial" panose="020B0604020202020204"/>
              </a:rPr>
              <a:t>Support funding:</a:t>
            </a:r>
            <a:r>
              <a:rPr lang="en-US" altLang="en-US" sz="2000">
                <a:latin typeface="Arial" panose="020B0604020202020204"/>
                <a:ea typeface="Arial" panose="020B0604020202020204"/>
                <a:cs typeface="Arial" panose="020B0604020202020204"/>
                <a:sym typeface="Arial" panose="020B0604020202020204"/>
              </a:rPr>
              <a:t> It will connect startups with potential investors and provide opportunities to secure funding.</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just" rtl="0">
              <a:lnSpc>
                <a:spcPct val="150000"/>
              </a:lnSpc>
              <a:spcBef>
                <a:spcPts val="0"/>
              </a:spcBef>
              <a:spcAft>
                <a:spcPts val="0"/>
              </a:spcAft>
              <a:buClr>
                <a:schemeClr val="dk1"/>
              </a:buClr>
              <a:buSzPts val="1100"/>
            </a:pPr>
            <a:r>
              <a:rPr lang="en-US" altLang="en-US" sz="2000" b="1" u="sng">
                <a:latin typeface="Arial" panose="020B0604020202020204"/>
                <a:ea typeface="Arial" panose="020B0604020202020204"/>
                <a:cs typeface="Arial" panose="020B0604020202020204"/>
                <a:sym typeface="Arial" panose="020B0604020202020204"/>
              </a:rPr>
              <a:t>Encourage collaboration:</a:t>
            </a:r>
            <a:r>
              <a:rPr lang="en-US" altLang="en-US" sz="2000">
                <a:latin typeface="Arial" panose="020B0604020202020204"/>
                <a:ea typeface="Arial" panose="020B0604020202020204"/>
                <a:cs typeface="Arial" panose="020B0604020202020204"/>
                <a:sym typeface="Arial" panose="020B0604020202020204"/>
              </a:rPr>
              <a:t> The portal will promote teamwork and sharing of ideas, helping startups in the AYUSH sector thrive.</a:t>
            </a:r>
            <a:endParaRPr lang="en-US" alt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g2fc42a7e8b2_0_13"/>
          <p:cNvSpPr txBox="1"/>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panose="020B0604020202020204"/>
                <a:ea typeface="Arial" panose="020B0604020202020204"/>
                <a:cs typeface="Arial" panose="020B0604020202020204"/>
                <a:sym typeface="Arial" panose="020B0604020202020204"/>
              </a:rPr>
              <a:t>METHODOLOGY</a:t>
            </a:r>
            <a:endParaRPr>
              <a:latin typeface="Arial" panose="020B0604020202020204"/>
              <a:ea typeface="Arial" panose="020B0604020202020204"/>
              <a:cs typeface="Arial" panose="020B0604020202020204"/>
              <a:sym typeface="Arial" panose="020B0604020202020204"/>
            </a:endParaRPr>
          </a:p>
        </p:txBody>
      </p:sp>
      <p:sp>
        <p:nvSpPr>
          <p:cNvPr id="128" name="Google Shape;128;g2fc42a7e8b2_0_13"/>
          <p:cNvSpPr txBox="1"/>
          <p:nvPr>
            <p:ph type="body" idx="1"/>
          </p:nvPr>
        </p:nvSpPr>
        <p:spPr>
          <a:xfrm>
            <a:off x="812800" y="1057151"/>
            <a:ext cx="10668000" cy="4953000"/>
          </a:xfrm>
          <a:prstGeom prst="rect">
            <a:avLst/>
          </a:prstGeom>
        </p:spPr>
        <p:txBody>
          <a:bodyPr spcFirstLastPara="1" wrap="square" lIns="91425" tIns="45700" rIns="91425" bIns="45700" anchor="t" anchorCtr="0">
            <a:normAutofit/>
          </a:bodyPr>
          <a:lstStyle/>
          <a:p>
            <a:pPr marL="342900" lvl="0" indent="-342900" algn="l" rtl="0">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Create a user-friendly online platform where startups, investors, mentors, and others can connect and collaborate.</a:t>
            </a:r>
            <a:endParaRPr lang="en-US" altLang="en-US" sz="2000">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pPr>
            <a:endParaRPr lang="en-US" altLang="en-US" sz="2000">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Design easy-to-use features like messaging, profiles, and virtual events for smooth communication and networking</a:t>
            </a:r>
            <a:endParaRPr lang="en-US" altLang="en-US" sz="2000">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pPr>
            <a:endParaRPr lang="en-US" altLang="en-US" sz="2000">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Match startups with mentors based on their needs to offer guidance and support</a:t>
            </a:r>
            <a:endParaRPr lang="en-US" altLang="en-US" sz="2000">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pPr>
            <a:endParaRPr lang="en-US" altLang="en-US" sz="2000">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Provide a space for investors to find and evaluate startups for funding opportunities.</a:t>
            </a:r>
            <a:endParaRPr lang="en-US" altLang="en-US" sz="2000">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pPr>
            <a:endParaRPr lang="en-US" altLang="en-US" sz="2000">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Build a resource library with helpful guides, reports, and industry information for AYUSH startups.</a:t>
            </a:r>
            <a:endParaRPr lang="en-US" alt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US">
                <a:latin typeface="Cambria" panose="02040503050406030204"/>
                <a:ea typeface="Cambria" panose="02040503050406030204"/>
                <a:cs typeface="Cambria" panose="02040503050406030204"/>
                <a:sym typeface="Cambria" panose="02040503050406030204"/>
              </a:rPr>
              <a:t>TIMELINE OF THE PROJECT(</a:t>
            </a:r>
            <a:r>
              <a:rPr lang="en-US">
                <a:latin typeface="Cambria" panose="02040503050406030204"/>
                <a:ea typeface="Cambria" panose="02040503050406030204"/>
                <a:cs typeface="Cambria" panose="02040503050406030204"/>
                <a:sym typeface="Cambria" panose="02040503050406030204"/>
              </a:rPr>
              <a:t>GANTT</a:t>
            </a:r>
            <a:r>
              <a:rPr lang="en-US">
                <a:latin typeface="Cambria" panose="02040503050406030204"/>
                <a:ea typeface="Cambria" panose="02040503050406030204"/>
                <a:cs typeface="Cambria" panose="02040503050406030204"/>
                <a:sym typeface="Cambria" panose="02040503050406030204"/>
              </a:rPr>
              <a:t> CHART)</a:t>
            </a:r>
            <a:endParaRPr>
              <a:latin typeface="Cambria" panose="02040503050406030204"/>
              <a:ea typeface="Cambria" panose="02040503050406030204"/>
              <a:cs typeface="Cambria" panose="02040503050406030204"/>
              <a:sym typeface="Cambria" panose="02040503050406030204"/>
            </a:endParaRPr>
          </a:p>
        </p:txBody>
      </p:sp>
      <p:sp>
        <p:nvSpPr>
          <p:cNvPr id="134" name="Google Shape;134;p7"/>
          <p:cNvSpPr txBox="1"/>
          <p:nvPr>
            <p:ph type="body" idx="1"/>
          </p:nvPr>
        </p:nvSpPr>
        <p:spPr>
          <a:xfrm>
            <a:off x="566938" y="1001949"/>
            <a:ext cx="11159700" cy="5094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00000"/>
              </a:lnSpc>
              <a:spcBef>
                <a:spcPts val="0"/>
              </a:spcBef>
              <a:spcAft>
                <a:spcPts val="0"/>
              </a:spcAft>
              <a:buClr>
                <a:schemeClr val="dk1"/>
              </a:buClr>
              <a:buSzPts val="2400"/>
              <a:buNone/>
            </a:pPr>
            <a:r>
              <a:rPr lang="en-US">
                <a:latin typeface="Cambria" panose="02040503050406030204"/>
                <a:ea typeface="Cambria" panose="02040503050406030204"/>
                <a:cs typeface="Cambria" panose="02040503050406030204"/>
                <a:sym typeface="Cambria" panose="02040503050406030204"/>
              </a:rPr>
              <a:t>PROJECT REVIEW:</a:t>
            </a:r>
            <a:endParaRPr>
              <a:latin typeface="Cambria" panose="02040503050406030204"/>
              <a:ea typeface="Cambria" panose="02040503050406030204"/>
              <a:cs typeface="Cambria" panose="02040503050406030204"/>
              <a:sym typeface="Cambria" panose="02040503050406030204"/>
            </a:endParaRPr>
          </a:p>
        </p:txBody>
      </p:sp>
      <p:graphicFrame>
        <p:nvGraphicFramePr>
          <p:cNvPr id="7" name="Chart 6"/>
          <p:cNvGraphicFramePr/>
          <p:nvPr/>
        </p:nvGraphicFramePr>
        <p:xfrm>
          <a:off x="496112" y="1554953"/>
          <a:ext cx="10564238" cy="44358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g2fc42a7e8b2_0_19"/>
          <p:cNvSpPr txBox="1"/>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panose="020B0604020202020204"/>
                <a:ea typeface="Arial" panose="020B0604020202020204"/>
                <a:cs typeface="Arial" panose="020B0604020202020204"/>
                <a:sym typeface="Arial" panose="020B0604020202020204"/>
              </a:rPr>
              <a:t>EXPECTED OUTCOME</a:t>
            </a:r>
            <a:endParaRPr>
              <a:latin typeface="Arial" panose="020B0604020202020204"/>
              <a:ea typeface="Arial" panose="020B0604020202020204"/>
              <a:cs typeface="Arial" panose="020B0604020202020204"/>
              <a:sym typeface="Arial" panose="020B0604020202020204"/>
            </a:endParaRPr>
          </a:p>
        </p:txBody>
      </p:sp>
      <p:sp>
        <p:nvSpPr>
          <p:cNvPr id="141" name="Google Shape;141;g2fc42a7e8b2_0_19"/>
          <p:cNvSpPr txBox="1"/>
          <p:nvPr>
            <p:ph type="body" idx="1"/>
          </p:nvPr>
        </p:nvSpPr>
        <p:spPr>
          <a:xfrm>
            <a:off x="762000" y="1046426"/>
            <a:ext cx="10668000" cy="4953000"/>
          </a:xfrm>
          <a:prstGeom prst="rect">
            <a:avLst/>
          </a:prstGeom>
        </p:spPr>
        <p:txBody>
          <a:bodyPr spcFirstLastPara="1" wrap="square" lIns="91425" tIns="45700" rIns="91425" bIns="45700" anchor="t" anchorCtr="0">
            <a:normAutofit/>
          </a:bodyPr>
          <a:lstStyle/>
          <a:p>
            <a:pPr marL="285750" lvl="0" indent="-285750" algn="l" rtl="0">
              <a:lnSpc>
                <a:spcPct val="150000"/>
              </a:lnSpc>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The expected outcome of the Startup AYUSH portal is to create a vibrant, connected community where AYUSH startups can easily access resources, mentorship, and funding. </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l" rtl="0">
              <a:lnSpc>
                <a:spcPct val="150000"/>
              </a:lnSpc>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It will foster collaboration between startups, investors, and mentors, helping businesses grow and scale. </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l" rtl="0">
              <a:lnSpc>
                <a:spcPct val="150000"/>
              </a:lnSpc>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The platform will offer valuable insights, enhance global networking, and provide exposure to international markets. </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l" rtl="0">
              <a:lnSpc>
                <a:spcPct val="150000"/>
              </a:lnSpc>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As a result, the portal will empower AYUSH entrepreneurs to succeed, innovate, and contribute to the global wellness industry. </a:t>
            </a:r>
            <a:endParaRPr lang="en-US" altLang="en-US" sz="2000">
              <a:latin typeface="Arial" panose="020B0604020202020204"/>
              <a:ea typeface="Arial" panose="020B0604020202020204"/>
              <a:cs typeface="Arial" panose="020B0604020202020204"/>
              <a:sym typeface="Arial" panose="020B0604020202020204"/>
            </a:endParaRPr>
          </a:p>
          <a:p>
            <a:pPr marL="285750" lvl="0" indent="-285750" algn="l" rtl="0">
              <a:lnSpc>
                <a:spcPct val="150000"/>
              </a:lnSpc>
              <a:spcBef>
                <a:spcPts val="480"/>
              </a:spcBef>
              <a:spcAft>
                <a:spcPts val="0"/>
              </a:spcAft>
            </a:pPr>
            <a:r>
              <a:rPr lang="en-US" altLang="en-US" sz="2000">
                <a:latin typeface="Arial" panose="020B0604020202020204"/>
                <a:ea typeface="Arial" panose="020B0604020202020204"/>
                <a:cs typeface="Arial" panose="020B0604020202020204"/>
                <a:sym typeface="Arial" panose="020B0604020202020204"/>
              </a:rPr>
              <a:t>Continuous improvement based on user feedback will ensure its long-term success and relevance.</a:t>
            </a:r>
            <a:endParaRPr lang="en-US" alt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7185</Words>
  <Application>WPS Presentation</Application>
  <PresentationFormat/>
  <Paragraphs>124</Paragraphs>
  <Slides>12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SimSun</vt:lpstr>
      <vt:lpstr>Wingdings</vt:lpstr>
      <vt:lpstr>Arial</vt:lpstr>
      <vt:lpstr>Nimbus Roman No9 L</vt:lpstr>
      <vt:lpstr>Verdana</vt:lpstr>
      <vt:lpstr>Ubuntu Light</vt:lpstr>
      <vt:lpstr>Bookman Old Style</vt:lpstr>
      <vt:lpstr>DejaVu Serif</vt:lpstr>
      <vt:lpstr>Cambria</vt:lpstr>
      <vt:lpstr>FreeSerif</vt:lpstr>
      <vt:lpstr>Cambria</vt:lpstr>
      <vt:lpstr>Noto Sans Symbols</vt:lpstr>
      <vt:lpstr>Microsoft YaHei</vt:lpstr>
      <vt:lpstr>Droid Sans Fallback</vt:lpstr>
      <vt:lpstr>Arial Unicode MS</vt:lpstr>
      <vt:lpstr>OpenSymbol</vt:lpstr>
      <vt:lpstr>Gubbi</vt:lpstr>
      <vt:lpstr>Bioinformatics</vt:lpstr>
      <vt:lpstr>PROJECT TITLE-StartUp AYUSH Portal</vt:lpstr>
      <vt:lpstr>INTRODUCTION</vt:lpstr>
      <vt:lpstr>LITERATURE REVIEW</vt:lpstr>
      <vt:lpstr>LITERATURE REVIEW CONTD…</vt:lpstr>
      <vt:lpstr>PROPOSED METHOD</vt:lpstr>
      <vt:lpstr>OBJECTIVE</vt:lpstr>
      <vt:lpstr>METHODOLOGY</vt:lpstr>
      <vt:lpstr>TIMELINE OF THE PROJECT(GANTT CHART)</vt:lpstr>
      <vt:lpstr>EXPECTED OUTCOME</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TITLE-StartUp AYUSH Portal</dc:title>
  <dc:creator>Admin</dc:creator>
  <cp:lastModifiedBy>pawan</cp:lastModifiedBy>
  <cp:revision>4</cp:revision>
  <dcterms:created xsi:type="dcterms:W3CDTF">2025-02-21T05:10:26Z</dcterms:created>
  <dcterms:modified xsi:type="dcterms:W3CDTF">2025-02-21T05:10:26Z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BB7A1F116F6E4B77804179845D4A8787_13</vt:lpwstr>
  </property>
  <property fmtid="{D5CDD505-2E9C-101B-9397-08002B2CF9AE}" pid="3" name="KSOProductBuildVer">
    <vt:lpwstr>1033-11.1.0.11711</vt:lpwstr>
  </property>
</Properties>
</file>