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3B3B9-E106-9D22-D60F-BC0A7262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6531B-CAC9-8BF3-EF04-852F707AE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63156-F6BC-BE1C-8844-6670B4C3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A2B9-4283-4EF3-BB9B-B9CD563029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762A0-D43A-D477-C8B8-299A4F1C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8E583-E096-BCD1-1B68-B90F8006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E650-C7A1-4F64-9751-C0ED8A3B8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88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DC37-088F-45E4-6C23-47AEEAB9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D9E35-1793-381D-05E2-0036E3ED5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1735E-135B-75EF-619F-5D65E82F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A2B9-4283-4EF3-BB9B-B9CD563029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82922-6422-C996-B853-B1E585F7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6A4A9-F1D1-7C6D-82FB-F8127541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E650-C7A1-4F64-9751-C0ED8A3B8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409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EE87E9-96C1-6515-413D-59FBBE4CD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42962-0597-CD1F-CCBA-D3087B15E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95342-B510-7A0E-6332-80CC3F9E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A2B9-4283-4EF3-BB9B-B9CD563029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71391-27E2-D1C9-FDF6-2F588807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A91F6-D4D0-5866-F9DC-B54F27D0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E650-C7A1-4F64-9751-C0ED8A3B8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8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78CF-E287-D365-3004-E18C58A1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6789-8953-F1FE-A721-0F0103FDC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31863-2E39-1357-3170-EAF669CC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A2B9-4283-4EF3-BB9B-B9CD563029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D54D8-0A82-CDD4-429F-B64F60F0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8A969-F289-3AE5-3905-19D4CC04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E650-C7A1-4F64-9751-C0ED8A3B8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1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814B-C1BF-BC7B-F29E-0AF3E0BC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CF1D0-9559-9B95-BADB-36E50B75E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CBBBE-E7C8-6C91-A47E-9F6C5976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A2B9-4283-4EF3-BB9B-B9CD563029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3913C-75F8-10E4-0893-B8178CCA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31F9C-1F12-10BE-12E7-8894A23D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E650-C7A1-4F64-9751-C0ED8A3B8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74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FFAB-D766-A01F-46D6-BBAECCFF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56042-B770-5521-DAB1-E0F684EE1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08226-A76E-0D84-8125-6AF0EB154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5DD2-6AFE-9927-A175-719E3F45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A2B9-4283-4EF3-BB9B-B9CD563029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9C4B4-19AD-8678-53A2-979EF6E2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71E89-1386-2162-C42B-5152E725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E650-C7A1-4F64-9751-C0ED8A3B8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71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56D3-2D12-3A5E-CA5E-7F2A3B75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CEB6F-9547-7A03-0D65-4AA6A4A67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8D921-7A2B-70D7-F794-7CB55A9B2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213AC-45C9-0E38-D16E-035646D55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981D0-A44B-4223-30AD-3C4B8B64A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92ADD-0767-46AE-2D33-962B7832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A2B9-4283-4EF3-BB9B-B9CD563029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13EC89-C9B3-F344-55A2-74CF59E1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B58EB-C7A3-553C-2F9B-F9DBFD4F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E650-C7A1-4F64-9751-C0ED8A3B8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93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0B56-736D-14FA-175C-DB37A50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6CD82-9A49-0839-44CC-DDA7F02E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A2B9-4283-4EF3-BB9B-B9CD563029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0959A-8567-7D45-9FFE-80424F22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8557A-FF67-DBBD-4E31-A99A3143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E650-C7A1-4F64-9751-C0ED8A3B8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89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FABA97-89F6-23FC-0FC6-0ABA2A20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A2B9-4283-4EF3-BB9B-B9CD563029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9CAB0-3D82-98F1-BF4E-F8C8E6F7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48761-7C88-6AC1-AE55-0A187024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E650-C7A1-4F64-9751-C0ED8A3B8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31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D930-A285-FF87-B4F7-EDB8285E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9B8B8-5D63-029C-F0D5-25501B832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693AF-57D7-9A94-15D4-ACE66FBA0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1A076-73C2-97C3-5E30-16D6C5F9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A2B9-4283-4EF3-BB9B-B9CD563029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7AEA0-B02D-B737-4E30-909E147E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C0E0D-94B8-90A0-1F88-E729C5D5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E650-C7A1-4F64-9751-C0ED8A3B8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94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BB3F-59B6-6977-F7FF-35E6F913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5D844-8B3E-C1F4-EAE1-5CA1ADA92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9B5DC-0B5C-0525-A20E-88704C7EE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69DF8-BB4B-3338-3004-A098E9FE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A2B9-4283-4EF3-BB9B-B9CD563029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735D7-DC51-9969-18A0-45FA65DE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DABD7-DF42-C75A-7A8B-380D64D6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4E650-C7A1-4F64-9751-C0ED8A3B8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97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B5B07-D1B2-AB26-3F60-3112097C3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D3650-16AA-1385-5F80-8923DA26B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0E94F-350F-94EB-9548-0FE4A34A1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1A2B9-4283-4EF3-BB9B-B9CD563029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4CBAA-3AAC-942C-5CEF-AF48025D2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8735D-BAC5-6A9C-1AE2-EEAD60A14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4E650-C7A1-4F64-9751-C0ED8A3B8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60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A3E646A-D14A-D935-1F74-7878EA0D202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127000"/>
            <a:ext cx="11828206" cy="8542338"/>
          </a:xfrm>
        </p:spPr>
        <p:txBody>
          <a:bodyPr/>
          <a:lstStyle/>
          <a:p>
            <a:pPr marL="205105" marR="209550" indent="0" algn="ctr">
              <a:lnSpc>
                <a:spcPct val="105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	RASHTRAKAVI RAMDHARI SINGH DINKAR COLLEGE OF ENGINEERING, </a:t>
            </a:r>
            <a:r>
              <a:rPr lang="en-US" sz="3600" b="1" spc="-1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BEGUSARAI</a:t>
            </a:r>
          </a:p>
          <a:p>
            <a:pPr marL="205105" marR="209550" indent="4445" algn="ctr">
              <a:lnSpc>
                <a:spcPct val="105000"/>
              </a:lnSpc>
              <a:spcBef>
                <a:spcPts val="340"/>
              </a:spcBef>
              <a:spcAft>
                <a:spcPts val="0"/>
              </a:spcAft>
            </a:pPr>
            <a:endParaRPr lang="en-IN" dirty="0">
              <a:effectLst/>
              <a:latin typeface="Arial MT"/>
              <a:ea typeface="Arial MT"/>
              <a:cs typeface="Arial MT"/>
            </a:endParaRPr>
          </a:p>
          <a:p>
            <a:pPr marL="294640" marR="172720" algn="ctr">
              <a:spcBef>
                <a:spcPts val="870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PRESENTATION</a:t>
            </a:r>
            <a:r>
              <a:rPr lang="en-US" sz="3200" b="1" spc="-20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3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OF</a:t>
            </a:r>
            <a:r>
              <a:rPr lang="en-US" sz="3200" b="1" spc="-195" dirty="0">
                <a:latin typeface="Arial" panose="020B0604020202020204" pitchFamily="34" charset="0"/>
                <a:ea typeface="Arial MT"/>
                <a:cs typeface="Arial MT"/>
              </a:rPr>
              <a:t> DATABASE MANAGEMENT SYSTEM</a:t>
            </a:r>
            <a:endParaRPr lang="en-IN" sz="3200" dirty="0">
              <a:solidFill>
                <a:schemeClr val="tx1"/>
              </a:solidFill>
              <a:effectLst/>
              <a:latin typeface="Arial MT"/>
              <a:ea typeface="Arial MT"/>
              <a:cs typeface="Arial MT"/>
            </a:endParaRPr>
          </a:p>
          <a:p>
            <a:pPr marL="300355" marR="172720" algn="ctr">
              <a:spcBef>
                <a:spcPts val="16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REPRESENTED</a:t>
            </a:r>
            <a:r>
              <a:rPr lang="en-US" sz="3200" b="1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3200" b="1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BY</a:t>
            </a:r>
          </a:p>
          <a:p>
            <a:pPr marL="300355" marR="172720" algn="ctr">
              <a:spcBef>
                <a:spcPts val="165"/>
              </a:spcBef>
              <a:spcAft>
                <a:spcPts val="0"/>
              </a:spcAft>
            </a:pPr>
            <a:endParaRPr lang="en-IN" sz="1600" dirty="0">
              <a:solidFill>
                <a:srgbClr val="FF0000"/>
              </a:solidFill>
              <a:latin typeface="Arial MT"/>
              <a:ea typeface="Arial MT"/>
              <a:cs typeface="Arial MT"/>
            </a:endParaRPr>
          </a:p>
          <a:p>
            <a:pPr marL="300355" marR="172720" algn="ctr">
              <a:spcBef>
                <a:spcPts val="165"/>
              </a:spcBef>
              <a:spcAft>
                <a:spcPts val="0"/>
              </a:spcAft>
            </a:pPr>
            <a:r>
              <a:rPr lang="en-US" sz="2800" b="1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ARYAN</a:t>
            </a:r>
            <a:r>
              <a:rPr lang="en-US" sz="2800" b="1" spc="-1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2800" b="1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ANKIT</a:t>
            </a:r>
            <a:r>
              <a:rPr lang="en-US" sz="2800" b="1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2800" b="1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22105125008</a:t>
            </a:r>
            <a:endParaRPr lang="en-IN" sz="2800" dirty="0">
              <a:solidFill>
                <a:schemeClr val="tx1"/>
              </a:solidFill>
              <a:effectLst/>
              <a:latin typeface="Arial MT"/>
              <a:ea typeface="Arial MT"/>
              <a:cs typeface="Arial MT"/>
            </a:endParaRPr>
          </a:p>
          <a:p>
            <a:pPr marL="302895" marR="172720" algn="ctr">
              <a:spcBef>
                <a:spcPts val="1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NAVEEN</a:t>
            </a:r>
            <a:r>
              <a:rPr lang="en-US" sz="2800" b="1" spc="-1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PRAKASH</a:t>
            </a:r>
            <a:r>
              <a:rPr lang="en-US" sz="2800" b="1" spc="-10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2800" b="1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22105125011</a:t>
            </a:r>
            <a:endParaRPr lang="en-IN" sz="2800" dirty="0">
              <a:solidFill>
                <a:schemeClr val="tx1"/>
              </a:solidFill>
              <a:effectLst/>
              <a:latin typeface="Arial MT"/>
              <a:ea typeface="Arial MT"/>
              <a:cs typeface="Arial MT"/>
            </a:endParaRPr>
          </a:p>
          <a:p>
            <a:pPr marL="302895" marR="172720" algn="ctr">
              <a:spcBef>
                <a:spcPts val="1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SHEKHAR</a:t>
            </a:r>
            <a:r>
              <a:rPr lang="en-US" sz="2800" b="1" spc="-3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SANU</a:t>
            </a:r>
            <a:r>
              <a:rPr lang="en-US" sz="2800" b="1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2800" b="1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22105125013</a:t>
            </a:r>
            <a:endParaRPr lang="en-IN" sz="2800" dirty="0">
              <a:solidFill>
                <a:schemeClr val="tx1"/>
              </a:solidFill>
              <a:effectLst/>
              <a:latin typeface="Arial MT"/>
              <a:ea typeface="Arial MT"/>
              <a:cs typeface="Arial MT"/>
            </a:endParaRPr>
          </a:p>
          <a:p>
            <a:pPr marL="301625" marR="172720" algn="ctr">
              <a:spcBef>
                <a:spcPts val="1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PRINCE</a:t>
            </a:r>
            <a:r>
              <a:rPr lang="en-US" sz="2800" b="1" spc="-3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KUMAR</a:t>
            </a:r>
            <a:r>
              <a:rPr lang="en-US" sz="2800" b="1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2800" b="1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22105125019</a:t>
            </a:r>
            <a:endParaRPr lang="en-IN" sz="2800" dirty="0">
              <a:solidFill>
                <a:schemeClr val="tx1"/>
              </a:solidFill>
              <a:effectLst/>
              <a:latin typeface="Arial MT"/>
              <a:ea typeface="Arial MT"/>
              <a:cs typeface="Arial MT"/>
            </a:endParaRPr>
          </a:p>
          <a:p>
            <a:pPr marL="302895" marR="172720" algn="ctr">
              <a:spcBef>
                <a:spcPts val="1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AYUSHMAAN</a:t>
            </a:r>
            <a:r>
              <a:rPr lang="en-US" sz="2800" b="1" spc="-1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SINGH</a:t>
            </a:r>
            <a:r>
              <a:rPr lang="en-US" sz="2800" b="1" spc="-1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2800" b="1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22105125025</a:t>
            </a:r>
            <a:endParaRPr lang="en-IN" sz="2800" dirty="0">
              <a:solidFill>
                <a:schemeClr val="tx1"/>
              </a:solidFill>
              <a:latin typeface="Arial MT"/>
              <a:ea typeface="Arial MT"/>
              <a:cs typeface="Arial MT"/>
            </a:endParaRPr>
          </a:p>
          <a:p>
            <a:pPr marL="302895" marR="172720" algn="ctr">
              <a:spcBef>
                <a:spcPts val="10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NURUDDIN</a:t>
            </a:r>
            <a:r>
              <a:rPr lang="en-US" sz="2800" b="1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2800" b="1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22105125027</a:t>
            </a:r>
            <a:endParaRPr lang="en-IN" sz="2800" dirty="0">
              <a:solidFill>
                <a:schemeClr val="tx1"/>
              </a:solidFill>
              <a:effectLst/>
              <a:latin typeface="Arial MT"/>
              <a:ea typeface="Arial MT"/>
              <a:cs typeface="Arial MT"/>
            </a:endParaRPr>
          </a:p>
          <a:p>
            <a:pPr marL="302260" marR="172720" algn="ctr">
              <a:spcBef>
                <a:spcPts val="105"/>
              </a:spcBef>
              <a:spcAft>
                <a:spcPts val="0"/>
              </a:spcAft>
            </a:pPr>
            <a:r>
              <a:rPr lang="en-US" sz="2800" b="1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PAWAN</a:t>
            </a:r>
            <a:r>
              <a:rPr lang="en-US" sz="2800" b="1" spc="-1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2800" b="1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KUMAR</a:t>
            </a:r>
            <a:r>
              <a:rPr lang="en-US" sz="2800" b="1" spc="-10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2800" b="1" spc="-2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22105125032</a:t>
            </a:r>
            <a:endParaRPr lang="en-IN" sz="2800" dirty="0">
              <a:solidFill>
                <a:schemeClr val="tx1"/>
              </a:solidFill>
              <a:effectLst/>
              <a:latin typeface="Arial MT"/>
              <a:ea typeface="Arial MT"/>
              <a:cs typeface="Arial MT"/>
            </a:endParaRPr>
          </a:p>
          <a:p>
            <a:r>
              <a:rPr lang="en-US" sz="10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/>
            </a:r>
            <a:br>
              <a:rPr lang="en-US" sz="1000" b="1" dirty="0">
                <a:effectLst/>
                <a:latin typeface="Arial" panose="020B0604020202020204" pitchFamily="34" charset="0"/>
                <a:ea typeface="Arial MT"/>
                <a:cs typeface="Arial MT"/>
              </a:rPr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43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6811-C8C5-5427-2C56-8CAC6A5AC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74561"/>
            <a:ext cx="10515600" cy="2165250"/>
          </a:xfrm>
        </p:spPr>
        <p:txBody>
          <a:bodyPr/>
          <a:lstStyle/>
          <a:p>
            <a:r>
              <a:rPr lang="en-IN" b="1" dirty="0"/>
              <a:t>                    Components of DBMS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49B42-5F30-4857-F3A6-565DC52E9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296"/>
            <a:ext cx="10515600" cy="6516547"/>
          </a:xfrm>
        </p:spPr>
        <p:txBody>
          <a:bodyPr/>
          <a:lstStyle/>
          <a:p>
            <a:r>
              <a:rPr lang="en-US" dirty="0"/>
              <a:t>A DBMS consists of several key components that work together to manage data efficiently.</a:t>
            </a:r>
          </a:p>
          <a:p>
            <a:pPr>
              <a:buNone/>
            </a:pPr>
            <a:r>
              <a:rPr lang="en-IN" b="1" dirty="0"/>
              <a:t>Hardware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Physical devices (servers, storage, computers)</a:t>
            </a:r>
          </a:p>
          <a:p>
            <a:pPr>
              <a:buNone/>
            </a:pPr>
            <a:r>
              <a:rPr lang="en-US" b="1" dirty="0"/>
              <a:t>Software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DBMS software that controls the database (e.g., MySQL, Oracle)</a:t>
            </a:r>
          </a:p>
          <a:p>
            <a:pPr>
              <a:buNone/>
            </a:pPr>
            <a:r>
              <a:rPr lang="en-US" b="1" dirty="0"/>
              <a:t>Data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Raw facts stored in the database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491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195A-73C8-56A3-B137-1EBFDBD592D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19919"/>
            <a:ext cx="10515600" cy="59570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  	Users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Different types:</a:t>
            </a:r>
            <a:br>
              <a:rPr lang="en-US" dirty="0"/>
            </a:br>
            <a:r>
              <a:rPr lang="en-US" dirty="0"/>
              <a:t>• Database Administrator (DBA)</a:t>
            </a:r>
            <a:br>
              <a:rPr lang="en-US" dirty="0"/>
            </a:br>
            <a:r>
              <a:rPr lang="en-US" dirty="0"/>
              <a:t>• Application Programmers</a:t>
            </a:r>
            <a:br>
              <a:rPr lang="en-US" dirty="0"/>
            </a:br>
            <a:r>
              <a:rPr lang="en-US" dirty="0"/>
              <a:t>• End-users</a:t>
            </a:r>
          </a:p>
          <a:p>
            <a:pPr>
              <a:buNone/>
            </a:pPr>
            <a:r>
              <a:rPr lang="en-US" b="1" dirty="0"/>
              <a:t>		Procedures</a:t>
            </a:r>
            <a:endParaRPr lang="en-US" dirty="0"/>
          </a:p>
          <a:p>
            <a:pPr lvl="2"/>
            <a:r>
              <a:rPr lang="en-US" dirty="0"/>
              <a:t>Instructions and rules for using the DBMS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3C9AA-1105-5121-C1F7-6F664D2C8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523" y="3429000"/>
            <a:ext cx="6516546" cy="32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83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C150-2125-34F3-D4E2-7755E9C09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5195"/>
            <a:ext cx="10515600" cy="1875883"/>
          </a:xfrm>
        </p:spPr>
        <p:txBody>
          <a:bodyPr>
            <a:normAutofit/>
          </a:bodyPr>
          <a:lstStyle/>
          <a:p>
            <a:r>
              <a:rPr lang="en-US" b="1" dirty="0"/>
              <a:t>                  Data Models Overview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DCC6-0516-6090-943D-1B6F42B7B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4952"/>
            <a:ext cx="10515600" cy="63197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Data Model</a:t>
            </a:r>
            <a:r>
              <a:rPr lang="en-US" dirty="0"/>
              <a:t> defines how data is connected, stored, and accessed in a DBMS. It provides a logical structure for a database.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Hierarchical Model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➤ Data is organized in a tree-like structure.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Network Model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➤ Data is represented as records connected by links (graph).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Relational Model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➤ Data is stored in tables (rows and columns).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Object-Oriented Model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➤ Combines database and object-oriented programming features.</a:t>
            </a:r>
          </a:p>
          <a:p>
            <a:pPr>
              <a:buNone/>
            </a:pPr>
            <a:r>
              <a:rPr lang="en-US" b="1" dirty="0"/>
              <a:t>Why Data Models Matter: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in designing databases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Defines relationships between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consistency and accuracy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396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3B68-47EC-6B1C-C289-20F6F3D7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09285"/>
            <a:ext cx="10515600" cy="2199974"/>
          </a:xfrm>
        </p:spPr>
        <p:txBody>
          <a:bodyPr/>
          <a:lstStyle/>
          <a:p>
            <a:r>
              <a:rPr lang="en-IN" b="1" dirty="0"/>
              <a:t>               HIERARCHIICAL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E7AB9-81E0-42A2-DEB9-03334BF1F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8572"/>
            <a:ext cx="10515600" cy="5158391"/>
          </a:xfrm>
        </p:spPr>
        <p:txBody>
          <a:bodyPr/>
          <a:lstStyle/>
          <a:p>
            <a:r>
              <a:rPr lang="en-IN" dirty="0"/>
              <a:t>Data is organized  in a Tree structure.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14E75-ECA1-6A8B-8AAA-7D275692C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729" y="1702920"/>
            <a:ext cx="6159071" cy="447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74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1EC6-8579-3165-5A6D-2D668807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8653"/>
            <a:ext cx="10515600" cy="2720050"/>
          </a:xfrm>
        </p:spPr>
        <p:txBody>
          <a:bodyPr/>
          <a:lstStyle/>
          <a:p>
            <a:r>
              <a:rPr lang="en-IN" b="1" dirty="0"/>
              <a:t>                     NETWORK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4E5E1-8939-87D5-85B3-09853D015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9124"/>
            <a:ext cx="10515600" cy="5227839"/>
          </a:xfrm>
        </p:spPr>
        <p:txBody>
          <a:bodyPr/>
          <a:lstStyle/>
          <a:p>
            <a:r>
              <a:rPr lang="en-IN" dirty="0"/>
              <a:t>Data is represented in network model.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DF5AC-EBA3-F76C-4D2A-751B67E1A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495" y="1724628"/>
            <a:ext cx="6697010" cy="483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88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9FA9-FCF0-FA62-536A-C481ED59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52353"/>
            <a:ext cx="10515600" cy="2443042"/>
          </a:xfrm>
        </p:spPr>
        <p:txBody>
          <a:bodyPr/>
          <a:lstStyle/>
          <a:p>
            <a:r>
              <a:rPr lang="en-IN" b="1" dirty="0"/>
              <a:t>                    RELATIONAL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2C826-7217-F522-2B5F-07BE7FDC4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0228"/>
            <a:ext cx="10515600" cy="5366735"/>
          </a:xfrm>
        </p:spPr>
        <p:txBody>
          <a:bodyPr/>
          <a:lstStyle/>
          <a:p>
            <a:r>
              <a:rPr lang="en-IN" dirty="0"/>
              <a:t>Data is stored in tables and row in the form of entities and attributes.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92E07-929A-ADD2-EAB0-00ABF9615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110"/>
            <a:ext cx="12192000" cy="520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4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0870-2315-75EA-8AD8-FF265139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5033"/>
            <a:ext cx="10515600" cy="2315721"/>
          </a:xfrm>
        </p:spPr>
        <p:txBody>
          <a:bodyPr/>
          <a:lstStyle/>
          <a:p>
            <a:r>
              <a:rPr lang="en-IN" b="1" dirty="0"/>
              <a:t>                OBJECT ORIENTED MODEL.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4D430-B64E-848D-D02F-A54EBFA2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4952"/>
            <a:ext cx="10515600" cy="5332011"/>
          </a:xfrm>
        </p:spPr>
        <p:txBody>
          <a:bodyPr/>
          <a:lstStyle/>
          <a:p>
            <a:r>
              <a:rPr lang="en-IN" dirty="0"/>
              <a:t>Data is placed in object oriented forms.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D4E67-7D18-1865-BEFE-C9F2FD044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754" y="1782937"/>
            <a:ext cx="7614682" cy="41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6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258E-61AB-E22D-4CE5-2A5A3E76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63929"/>
            <a:ext cx="10515600" cy="2454617"/>
          </a:xfrm>
        </p:spPr>
        <p:txBody>
          <a:bodyPr/>
          <a:lstStyle/>
          <a:p>
            <a:r>
              <a:rPr lang="en-IN" b="1" dirty="0"/>
              <a:t>			Introduction to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3DC26-73D4-DCF7-11D9-FA0EB1078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9124"/>
            <a:ext cx="11130280" cy="5741043"/>
          </a:xfrm>
        </p:spPr>
        <p:txBody>
          <a:bodyPr>
            <a:normAutofit/>
          </a:bodyPr>
          <a:lstStyle/>
          <a:p>
            <a:r>
              <a:rPr lang="en-US" b="1" dirty="0"/>
              <a:t>SQL (Structured Query Language)</a:t>
            </a:r>
            <a:r>
              <a:rPr lang="en-US" dirty="0"/>
              <a:t> is the standard language used to interact with a </a:t>
            </a:r>
            <a:r>
              <a:rPr lang="en-US" b="1" dirty="0"/>
              <a:t>Relational Database Management System (RDBMS).</a:t>
            </a:r>
          </a:p>
          <a:p>
            <a:pPr>
              <a:buNone/>
            </a:pPr>
            <a:r>
              <a:rPr lang="en-US" b="1" dirty="0"/>
              <a:t>What SQL Does: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and manage </a:t>
            </a:r>
            <a:r>
              <a:rPr lang="en-US" b="1" dirty="0"/>
              <a:t>database structures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Insert, update, and delete </a:t>
            </a:r>
            <a:r>
              <a:rPr lang="en-US" b="1" dirty="0"/>
              <a:t>data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Query and retrieve </a:t>
            </a:r>
            <a:r>
              <a:rPr lang="en-US" b="1" dirty="0"/>
              <a:t>information</a:t>
            </a:r>
            <a:r>
              <a:rPr lang="en-US" dirty="0"/>
              <a:t> from the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Control </a:t>
            </a:r>
            <a:r>
              <a:rPr lang="en-US" b="1" dirty="0"/>
              <a:t>user access and security</a:t>
            </a:r>
            <a:endParaRPr lang="en-US" dirty="0"/>
          </a:p>
          <a:p>
            <a:pPr>
              <a:buNone/>
            </a:pPr>
            <a:r>
              <a:rPr lang="en-US" b="1" dirty="0"/>
              <a:t>Why SQL is Important: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to learn and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in almost all RDBMS like MySQL, Oracle, PostgreSQL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Enables efficient data handling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3886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3DEF-7963-CD05-6388-C917BF81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48181"/>
            <a:ext cx="10515600" cy="2338870"/>
          </a:xfrm>
        </p:spPr>
        <p:txBody>
          <a:bodyPr>
            <a:normAutofit/>
          </a:bodyPr>
          <a:lstStyle/>
          <a:p>
            <a:r>
              <a:rPr lang="en-IN" b="1" dirty="0"/>
              <a:t>		Types of SQL Commands</a:t>
            </a:r>
            <a:r>
              <a:rPr lang="en-US" b="1" dirty="0"/>
              <a:t>.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AD2CF-3212-556D-BFD0-01C6417DF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272"/>
            <a:ext cx="10515600" cy="5885727"/>
          </a:xfrm>
        </p:spPr>
        <p:txBody>
          <a:bodyPr/>
          <a:lstStyle/>
          <a:p>
            <a:r>
              <a:rPr lang="en-US" dirty="0"/>
              <a:t>SQL commands are categorized based on their functionality in a database. Each type performs specific operations</a:t>
            </a:r>
          </a:p>
          <a:p>
            <a:pPr marL="0" indent="0">
              <a:buNone/>
            </a:pPr>
            <a:r>
              <a:rPr lang="it-IT" dirty="0"/>
              <a:t> </a:t>
            </a:r>
            <a:r>
              <a:rPr lang="en-US" dirty="0"/>
              <a:t>   1. DDL (Data Definition Language):</a:t>
            </a:r>
          </a:p>
          <a:p>
            <a:pPr marL="0" indent="0">
              <a:buNone/>
            </a:pPr>
            <a:r>
              <a:rPr lang="en-US" dirty="0"/>
              <a:t>       Used to define and modify the structure of database objects.</a:t>
            </a:r>
          </a:p>
          <a:p>
            <a:pPr marL="0" indent="0">
              <a:buNone/>
            </a:pPr>
            <a:r>
              <a:rPr lang="en-US" dirty="0"/>
              <a:t>       Commands: CREATE, ALTER, DROP</a:t>
            </a:r>
          </a:p>
          <a:p>
            <a:pPr marL="0" indent="0">
              <a:buNone/>
            </a:pPr>
            <a:r>
              <a:rPr lang="en-US" dirty="0"/>
              <a:t> 2. DML (Data Manipulation Language):</a:t>
            </a:r>
          </a:p>
          <a:p>
            <a:pPr marL="0" indent="0">
              <a:buNone/>
            </a:pPr>
            <a:r>
              <a:rPr lang="en-US" dirty="0"/>
              <a:t>      Used to manipulate data stored in tables.</a:t>
            </a:r>
          </a:p>
          <a:p>
            <a:pPr marL="0" indent="0">
              <a:buNone/>
            </a:pPr>
            <a:r>
              <a:rPr lang="en-US" dirty="0"/>
              <a:t>      Commands: INSERT, UPDATE, DELETE </a:t>
            </a:r>
            <a:endParaRPr lang="it-IT" dirty="0"/>
          </a:p>
          <a:p>
            <a:r>
              <a:rPr lang="en-US" dirty="0"/>
              <a:t>3. DQL (Data Query Language):</a:t>
            </a:r>
          </a:p>
          <a:p>
            <a:pPr marL="0" indent="0">
              <a:buNone/>
            </a:pPr>
            <a:r>
              <a:rPr lang="en-US" dirty="0"/>
              <a:t>      Used to query and fetch data from the database.</a:t>
            </a:r>
          </a:p>
          <a:p>
            <a:pPr marL="0" indent="0">
              <a:buNone/>
            </a:pPr>
            <a:r>
              <a:rPr lang="en-US" dirty="0"/>
              <a:t>      Command: SELECT</a:t>
            </a:r>
            <a:endParaRPr lang="it-IT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683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6EB76-A501-BAB6-D454-A40BFC6A255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25475"/>
            <a:ext cx="10515600" cy="555148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	4. DCL (Data Control Language):</a:t>
            </a:r>
          </a:p>
          <a:p>
            <a:pPr marL="0" indent="0">
              <a:buNone/>
            </a:pPr>
            <a:r>
              <a:rPr lang="en-IN" dirty="0"/>
              <a:t>                Controls access to data in the database.</a:t>
            </a:r>
          </a:p>
          <a:p>
            <a:pPr marL="0" indent="0">
              <a:buNone/>
            </a:pPr>
            <a:r>
              <a:rPr lang="en-IN" dirty="0"/>
              <a:t>                Commands: GRANT, REVOKE</a:t>
            </a:r>
          </a:p>
          <a:p>
            <a:pPr marL="0" indent="0">
              <a:buNone/>
            </a:pPr>
            <a:r>
              <a:rPr lang="en-IN" dirty="0"/>
              <a:t>	5. TCL (Transaction Control Language):</a:t>
            </a:r>
          </a:p>
          <a:p>
            <a:pPr marL="0" indent="0">
              <a:buNone/>
            </a:pPr>
            <a:r>
              <a:rPr lang="en-IN" dirty="0"/>
              <a:t>                 Manages transactions in a database.</a:t>
            </a:r>
          </a:p>
          <a:p>
            <a:pPr marL="0" indent="0">
              <a:buNone/>
            </a:pPr>
            <a:r>
              <a:rPr lang="en-IN" dirty="0"/>
              <a:t>                 Commands: COMMIT, ROLLBACK, SAVEPOINT</a:t>
            </a:r>
          </a:p>
        </p:txBody>
      </p:sp>
    </p:spTree>
    <p:extLst>
      <p:ext uri="{BB962C8B-B14F-4D97-AF65-F5344CB8AC3E}">
        <p14:creationId xmlns:p14="http://schemas.microsoft.com/office/powerpoint/2010/main" val="245653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AFE4-FC24-2933-D9AE-6DFD88F7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Introduction – What is DBMS?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717E2-AB9D-B776-086E-65B265E99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122"/>
            <a:ext cx="10724535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DBMS (Database Management System)</a:t>
            </a:r>
            <a:r>
              <a:rPr lang="en-US" dirty="0"/>
              <a:t> is a software system that allows users to:</a:t>
            </a:r>
          </a:p>
          <a:p>
            <a:pPr lvl="1"/>
            <a:r>
              <a:rPr lang="en-US" sz="3200" b="1" dirty="0"/>
              <a:t>Create</a:t>
            </a:r>
            <a:r>
              <a:rPr lang="en-US" sz="3200" dirty="0"/>
              <a:t>, </a:t>
            </a:r>
            <a:r>
              <a:rPr lang="en-US" sz="3200" b="1" dirty="0"/>
              <a:t>store</a:t>
            </a:r>
            <a:r>
              <a:rPr lang="en-US" sz="3200" dirty="0"/>
              <a:t>, </a:t>
            </a:r>
            <a:r>
              <a:rPr lang="en-US" sz="3200" b="1" dirty="0"/>
              <a:t>modify</a:t>
            </a:r>
            <a:r>
              <a:rPr lang="en-US" sz="3200" dirty="0"/>
              <a:t>, and </a:t>
            </a:r>
            <a:r>
              <a:rPr lang="en-US" sz="3200" b="1" dirty="0"/>
              <a:t>retrieve</a:t>
            </a:r>
            <a:r>
              <a:rPr lang="en-US" sz="3200" dirty="0"/>
              <a:t> data efficiently.</a:t>
            </a:r>
          </a:p>
          <a:p>
            <a:pPr lvl="1"/>
            <a:r>
              <a:rPr lang="en-US" sz="3200" dirty="0"/>
              <a:t>Organize data in a </a:t>
            </a:r>
            <a:r>
              <a:rPr lang="en-US" sz="3200" b="1" dirty="0"/>
              <a:t>structured format</a:t>
            </a:r>
            <a:r>
              <a:rPr lang="en-US" sz="3200" dirty="0"/>
              <a:t> using tables or models.</a:t>
            </a:r>
          </a:p>
          <a:p>
            <a:pPr lvl="1"/>
            <a:r>
              <a:rPr lang="en-US" sz="3200" dirty="0"/>
              <a:t>Ensure </a:t>
            </a:r>
            <a:r>
              <a:rPr lang="en-US" sz="3200" b="1" dirty="0"/>
              <a:t>data security</a:t>
            </a:r>
            <a:r>
              <a:rPr lang="en-US" sz="3200" dirty="0"/>
              <a:t>, </a:t>
            </a:r>
            <a:r>
              <a:rPr lang="en-US" sz="3200" b="1" dirty="0"/>
              <a:t>consistency</a:t>
            </a:r>
            <a:r>
              <a:rPr lang="en-US" sz="3200" dirty="0"/>
              <a:t>, and </a:t>
            </a:r>
            <a:r>
              <a:rPr lang="en-US" sz="3200" b="1" dirty="0"/>
              <a:t>integrity</a:t>
            </a:r>
            <a:r>
              <a:rPr lang="en-US" sz="32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Example: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Popular DBMS tools include:</a:t>
            </a:r>
            <a:br>
              <a:rPr lang="en-IN" sz="2400" dirty="0"/>
            </a:br>
            <a:r>
              <a:rPr lang="en-IN" sz="2400" b="1" dirty="0"/>
              <a:t>MySQL</a:t>
            </a:r>
            <a:r>
              <a:rPr lang="en-IN" sz="2400" dirty="0"/>
              <a:t>, </a:t>
            </a:r>
            <a:r>
              <a:rPr lang="en-IN" sz="2400" b="1" dirty="0"/>
              <a:t>Oracle</a:t>
            </a:r>
            <a:r>
              <a:rPr lang="en-IN" sz="2400" dirty="0"/>
              <a:t>, </a:t>
            </a:r>
            <a:r>
              <a:rPr lang="en-IN" sz="2400" b="1" dirty="0"/>
              <a:t>Microsoft SQL Server</a:t>
            </a:r>
            <a:r>
              <a:rPr lang="en-IN" sz="2400" dirty="0"/>
              <a:t>, </a:t>
            </a:r>
            <a:r>
              <a:rPr lang="en-IN" sz="2400" b="1" dirty="0"/>
              <a:t>PostgreSQL</a:t>
            </a:r>
            <a:r>
              <a:rPr lang="en-IN" sz="2400" dirty="0"/>
              <a:t>, etc.</a:t>
            </a:r>
          </a:p>
          <a:p>
            <a:pPr lvl="1"/>
            <a:endParaRPr lang="en-US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926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55C9-431F-683C-13F0-47EBDAE0B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25033"/>
            <a:ext cx="10515600" cy="2315721"/>
          </a:xfrm>
        </p:spPr>
        <p:txBody>
          <a:bodyPr/>
          <a:lstStyle/>
          <a:p>
            <a:r>
              <a:rPr lang="en-IN" b="1" dirty="0"/>
              <a:t>			Basic SQL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7B0A9-FCD2-1F10-2CB7-AA256C89A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9675"/>
            <a:ext cx="10515600" cy="7674015"/>
          </a:xfrm>
        </p:spPr>
        <p:txBody>
          <a:bodyPr>
            <a:normAutofit/>
          </a:bodyPr>
          <a:lstStyle/>
          <a:p>
            <a:r>
              <a:rPr lang="en-IN" dirty="0"/>
              <a:t>Create Table: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US" dirty="0"/>
              <a:t>CREATE TABLE Students (</a:t>
            </a:r>
          </a:p>
          <a:p>
            <a:pPr marL="0" indent="0">
              <a:buNone/>
            </a:pPr>
            <a:r>
              <a:rPr lang="en-US" dirty="0"/>
              <a:t>  ID INT,</a:t>
            </a:r>
          </a:p>
          <a:p>
            <a:pPr marL="0" indent="0">
              <a:buNone/>
            </a:pPr>
            <a:r>
              <a:rPr lang="en-US" dirty="0"/>
              <a:t>  Name VARCHAR(50),</a:t>
            </a:r>
          </a:p>
          <a:p>
            <a:pPr marL="0" indent="0">
              <a:buNone/>
            </a:pPr>
            <a:r>
              <a:rPr lang="en-US" dirty="0"/>
              <a:t>  Grade CHAR(1) );</a:t>
            </a:r>
          </a:p>
          <a:p>
            <a:r>
              <a:rPr lang="en-IN" dirty="0"/>
              <a:t>Insert Data: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US" dirty="0"/>
              <a:t>INSERT INTO Students (ID, Name, Grade)</a:t>
            </a:r>
          </a:p>
          <a:p>
            <a:pPr marL="0" indent="0">
              <a:buNone/>
            </a:pPr>
            <a:r>
              <a:rPr lang="en-US" dirty="0"/>
              <a:t>   VALUES (1, 'Anushka', 'A’); </a:t>
            </a:r>
          </a:p>
          <a:p>
            <a:r>
              <a:rPr lang="en-US" dirty="0"/>
              <a:t>Fetch Data:</a:t>
            </a:r>
          </a:p>
          <a:p>
            <a:pPr marL="0" indent="0">
              <a:buNone/>
            </a:pPr>
            <a:r>
              <a:rPr lang="en-US" dirty="0"/>
              <a:t>    SELECT * FROM Students;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207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267A-A4DD-BDF2-A390-6CD6B62CE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37549"/>
            <a:ext cx="10515600" cy="2628238"/>
          </a:xfrm>
        </p:spPr>
        <p:txBody>
          <a:bodyPr/>
          <a:lstStyle/>
          <a:p>
            <a:r>
              <a:rPr lang="en-IN" b="1" dirty="0"/>
              <a:t>                  Advantages of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ADAD-60C0-D9D4-1A35-94C22DE36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548" y="810228"/>
            <a:ext cx="10220447" cy="57410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Database Management System offers many benefits that make data handling efficient, secure, and reliable</a:t>
            </a:r>
          </a:p>
          <a:p>
            <a:r>
              <a:rPr lang="en-IN" dirty="0"/>
              <a:t>Data Redundancy Control</a:t>
            </a:r>
          </a:p>
          <a:p>
            <a:pPr marL="0" indent="0">
              <a:buNone/>
            </a:pPr>
            <a:r>
              <a:rPr lang="en-IN" dirty="0"/>
              <a:t>   ➤ Avoids storing duplicate data.</a:t>
            </a:r>
          </a:p>
          <a:p>
            <a:r>
              <a:rPr lang="en-IN" dirty="0"/>
              <a:t>Data Consistency</a:t>
            </a:r>
          </a:p>
          <a:p>
            <a:pPr marL="0" indent="0">
              <a:buNone/>
            </a:pPr>
            <a:r>
              <a:rPr lang="en-IN" dirty="0"/>
              <a:t>   ➤ Ensures uniform and accurate data across the system.</a:t>
            </a:r>
          </a:p>
          <a:p>
            <a:r>
              <a:rPr lang="en-IN" dirty="0"/>
              <a:t> Data  Security</a:t>
            </a:r>
          </a:p>
          <a:p>
            <a:pPr marL="0" indent="0">
              <a:buNone/>
            </a:pPr>
            <a:r>
              <a:rPr lang="en-IN" dirty="0"/>
              <a:t>   ➤ Allows user access control and protects sensitive information.</a:t>
            </a:r>
          </a:p>
          <a:p>
            <a:r>
              <a:rPr lang="en-IN" dirty="0"/>
              <a:t>Backup and Recovery</a:t>
            </a:r>
          </a:p>
          <a:p>
            <a:pPr marL="0" indent="0">
              <a:buNone/>
            </a:pPr>
            <a:r>
              <a:rPr lang="en-IN" dirty="0"/>
              <a:t>   ➤ Automatic backup systems protect data from loss.</a:t>
            </a:r>
          </a:p>
          <a:p>
            <a:r>
              <a:rPr lang="en-IN" dirty="0"/>
              <a:t>Efficient Data Access</a:t>
            </a:r>
          </a:p>
          <a:p>
            <a:pPr marL="0" indent="0">
              <a:buNone/>
            </a:pPr>
            <a:r>
              <a:rPr lang="en-US" dirty="0"/>
              <a:t>   ➤ Fast query processing and easy data retrieval.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679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F8C5-FF36-ABE3-5F25-96818D311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52353"/>
            <a:ext cx="10515600" cy="2443042"/>
          </a:xfrm>
        </p:spPr>
        <p:txBody>
          <a:bodyPr/>
          <a:lstStyle/>
          <a:p>
            <a:r>
              <a:rPr lang="en-IN" b="1" dirty="0"/>
              <a:t>		Disadvantages of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38A12-3AF9-3D93-B972-D0B3C7572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9204"/>
            <a:ext cx="10515600" cy="5949387"/>
          </a:xfrm>
        </p:spPr>
        <p:txBody>
          <a:bodyPr/>
          <a:lstStyle/>
          <a:p>
            <a:r>
              <a:rPr lang="en-US" dirty="0"/>
              <a:t>High Cost</a:t>
            </a:r>
          </a:p>
          <a:p>
            <a:pPr marL="0" indent="0">
              <a:buNone/>
            </a:pPr>
            <a:r>
              <a:rPr lang="en-US" dirty="0"/>
              <a:t>   ➤ DBMS software and hardware can be expensive.</a:t>
            </a:r>
          </a:p>
          <a:p>
            <a:pPr marL="0" indent="0">
              <a:buNone/>
            </a:pPr>
            <a:r>
              <a:rPr lang="en-US" dirty="0"/>
              <a:t>Complexity</a:t>
            </a:r>
          </a:p>
          <a:p>
            <a:pPr marL="0" indent="0">
              <a:buNone/>
            </a:pPr>
            <a:r>
              <a:rPr lang="en-US" dirty="0"/>
              <a:t>   ➤ Requires trained personnel to manage and operate.</a:t>
            </a:r>
          </a:p>
          <a:p>
            <a:r>
              <a:rPr lang="en-US" dirty="0"/>
              <a:t>Large Size</a:t>
            </a:r>
          </a:p>
          <a:p>
            <a:pPr marL="0" indent="0">
              <a:buNone/>
            </a:pPr>
            <a:r>
              <a:rPr lang="en-US" dirty="0"/>
              <a:t>   ➤ DBMS software can take up significant storage space.</a:t>
            </a:r>
          </a:p>
          <a:p>
            <a:r>
              <a:rPr lang="en-US" dirty="0"/>
              <a:t>Performance Overhead</a:t>
            </a:r>
          </a:p>
          <a:p>
            <a:pPr marL="0" indent="0">
              <a:buNone/>
            </a:pPr>
            <a:r>
              <a:rPr lang="en-US" dirty="0"/>
              <a:t>   ➤ Extra functionalities may slow down small operations. </a:t>
            </a:r>
          </a:p>
          <a:p>
            <a:r>
              <a:rPr lang="en-US" dirty="0"/>
              <a:t>Risk of Data Loss</a:t>
            </a:r>
          </a:p>
          <a:p>
            <a:pPr marL="0" indent="0">
              <a:buNone/>
            </a:pPr>
            <a:r>
              <a:rPr lang="en-US" dirty="0"/>
              <a:t>   ➤ System failure or security breaches can result in data loss (if not</a:t>
            </a:r>
          </a:p>
          <a:p>
            <a:pPr marL="0" indent="0">
              <a:buNone/>
            </a:pPr>
            <a:r>
              <a:rPr lang="en-US" dirty="0"/>
              <a:t>   properly backed up).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1707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B52D-8B96-98AA-9284-1A33BE6D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48181"/>
            <a:ext cx="10515600" cy="2338870"/>
          </a:xfrm>
        </p:spPr>
        <p:txBody>
          <a:bodyPr/>
          <a:lstStyle/>
          <a:p>
            <a:r>
              <a:rPr lang="en-IN" b="1" dirty="0"/>
              <a:t>			Applications of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A7D20-DA20-BEE1-8A27-C59D8AA39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825"/>
            <a:ext cx="10515600" cy="5752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🌐 Common Applications:</a:t>
            </a:r>
          </a:p>
          <a:p>
            <a:r>
              <a:rPr lang="en-IN" dirty="0"/>
              <a:t>Banking Systems</a:t>
            </a:r>
          </a:p>
          <a:p>
            <a:pPr marL="0" indent="0">
              <a:buNone/>
            </a:pPr>
            <a:r>
              <a:rPr lang="en-IN" dirty="0"/>
              <a:t>   ➤ Manage customer accounts, transactions, and loans securely.</a:t>
            </a:r>
          </a:p>
          <a:p>
            <a:r>
              <a:rPr lang="en-IN" dirty="0"/>
              <a:t>Education</a:t>
            </a:r>
          </a:p>
          <a:p>
            <a:pPr marL="0" indent="0">
              <a:buNone/>
            </a:pPr>
            <a:r>
              <a:rPr lang="en-IN" dirty="0"/>
              <a:t>   ➤ Store student records, results, attendance, and course details.</a:t>
            </a:r>
          </a:p>
          <a:p>
            <a:r>
              <a:rPr lang="en-IN" dirty="0"/>
              <a:t>Healthcare</a:t>
            </a:r>
          </a:p>
          <a:p>
            <a:pPr marL="0" indent="0">
              <a:buNone/>
            </a:pPr>
            <a:r>
              <a:rPr lang="en-IN" dirty="0"/>
              <a:t>   ➤ Maintain patient information, medical history, and billing.</a:t>
            </a:r>
          </a:p>
          <a:p>
            <a:r>
              <a:rPr lang="en-IN" dirty="0"/>
              <a:t>Telecommunications</a:t>
            </a:r>
          </a:p>
          <a:p>
            <a:pPr marL="0" indent="0">
              <a:buNone/>
            </a:pPr>
            <a:r>
              <a:rPr lang="en-IN" dirty="0"/>
              <a:t>➤ Handle customer data, billing systems, and call records.</a:t>
            </a:r>
          </a:p>
          <a:p>
            <a:r>
              <a:rPr lang="en-IN" dirty="0"/>
              <a:t>E-commerce</a:t>
            </a:r>
          </a:p>
          <a:p>
            <a:pPr marL="0" indent="0">
              <a:buNone/>
            </a:pPr>
            <a:r>
              <a:rPr lang="en-IN" dirty="0"/>
              <a:t>➤ Manage product inventories, orders, and customer profiles.</a:t>
            </a:r>
          </a:p>
        </p:txBody>
      </p:sp>
    </p:spTree>
    <p:extLst>
      <p:ext uri="{BB962C8B-B14F-4D97-AF65-F5344CB8AC3E}">
        <p14:creationId xmlns:p14="http://schemas.microsoft.com/office/powerpoint/2010/main" val="1592689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0C4CDE-17DD-9915-4515-49DC7A4D529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40606" y="246062"/>
            <a:ext cx="10110788" cy="6365875"/>
          </a:xfrm>
        </p:spPr>
      </p:pic>
    </p:spTree>
    <p:extLst>
      <p:ext uri="{BB962C8B-B14F-4D97-AF65-F5344CB8AC3E}">
        <p14:creationId xmlns:p14="http://schemas.microsoft.com/office/powerpoint/2010/main" val="295027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1978-D94D-4A52-4E2D-F6FD7D90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56527"/>
            <a:ext cx="10515600" cy="2547215"/>
          </a:xfrm>
        </p:spPr>
        <p:txBody>
          <a:bodyPr/>
          <a:lstStyle/>
          <a:p>
            <a:r>
              <a:rPr lang="en-IN" b="1" dirty="0"/>
              <a:t>		Future Trends in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E064-ED4D-02C0-A4FE-11B39139F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0228"/>
            <a:ext cx="10515600" cy="53667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 technology evolves, Database Management Systems are also advancing to meet new demands.</a:t>
            </a:r>
          </a:p>
          <a:p>
            <a:r>
              <a:rPr lang="en-IN" dirty="0"/>
              <a:t>Cloud Databases</a:t>
            </a:r>
          </a:p>
          <a:p>
            <a:pPr marL="0" indent="0">
              <a:buNone/>
            </a:pPr>
            <a:r>
              <a:rPr lang="en-IN" dirty="0"/>
              <a:t>   ➤ Shift from local servers to cloud-based solutions (e.g., AWS, Azure).</a:t>
            </a:r>
          </a:p>
          <a:p>
            <a:r>
              <a:rPr lang="en-IN" dirty="0"/>
              <a:t>Big Data Integration</a:t>
            </a:r>
          </a:p>
          <a:p>
            <a:pPr marL="0" indent="0">
              <a:buNone/>
            </a:pPr>
            <a:r>
              <a:rPr lang="en-IN" dirty="0"/>
              <a:t>   ➤ Handling large-scale, unstructured data from multiple sources.</a:t>
            </a:r>
          </a:p>
          <a:p>
            <a:r>
              <a:rPr lang="en-IN" dirty="0"/>
              <a:t>AI &amp; Machine Learning Integration</a:t>
            </a:r>
          </a:p>
          <a:p>
            <a:pPr marL="0" indent="0">
              <a:buNone/>
            </a:pPr>
            <a:r>
              <a:rPr lang="en-IN" dirty="0"/>
              <a:t>   ➤ Smarter query processing, automated indexing, predictive analytics.</a:t>
            </a:r>
          </a:p>
          <a:p>
            <a:r>
              <a:rPr lang="en-IN" dirty="0"/>
              <a:t>NoSQL &amp; New Data Models</a:t>
            </a:r>
          </a:p>
          <a:p>
            <a:pPr marL="0" indent="0">
              <a:buNone/>
            </a:pPr>
            <a:r>
              <a:rPr lang="en-IN" dirty="0"/>
              <a:t>   ➤ Use of non-relational databases for flexibility and scalability.</a:t>
            </a:r>
          </a:p>
          <a:p>
            <a:r>
              <a:rPr lang="en-IN" dirty="0"/>
              <a:t>Blockchain Databases</a:t>
            </a:r>
          </a:p>
          <a:p>
            <a:pPr marL="0" indent="0">
              <a:buNone/>
            </a:pPr>
            <a:r>
              <a:rPr lang="en-IN" dirty="0"/>
              <a:t>   ➤ Decentralized data storage for enhanced security and transparency.</a:t>
            </a:r>
          </a:p>
        </p:txBody>
      </p:sp>
    </p:spTree>
    <p:extLst>
      <p:ext uri="{BB962C8B-B14F-4D97-AF65-F5344CB8AC3E}">
        <p14:creationId xmlns:p14="http://schemas.microsoft.com/office/powerpoint/2010/main" val="3175106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C09647-1837-4351-BC68-94F23B5E0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73" y="983226"/>
            <a:ext cx="9642854" cy="5063613"/>
          </a:xfrm>
        </p:spPr>
      </p:pic>
    </p:spTree>
    <p:extLst>
      <p:ext uri="{BB962C8B-B14F-4D97-AF65-F5344CB8AC3E}">
        <p14:creationId xmlns:p14="http://schemas.microsoft.com/office/powerpoint/2010/main" val="68093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6543-EEA0-7D0E-879C-65A7FD1F9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79870"/>
          </a:xfrm>
        </p:spPr>
        <p:txBody>
          <a:bodyPr/>
          <a:lstStyle/>
          <a:p>
            <a:r>
              <a:rPr lang="en-IN" b="1" dirty="0"/>
              <a:t>                    Importance of Data.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4189-F49C-6A7B-0639-73F2047C3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70" y="1061884"/>
            <a:ext cx="10314040" cy="54309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today's world, </a:t>
            </a:r>
            <a:r>
              <a:rPr lang="en-US" b="1" dirty="0"/>
              <a:t>data is the new fuel</a:t>
            </a:r>
            <a:r>
              <a:rPr lang="en-US" dirty="0"/>
              <a:t>. Every organization relies on data to make decisions, analyze trends, and serve users.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Why Data is Important: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in </a:t>
            </a:r>
            <a:r>
              <a:rPr lang="en-US" b="1" dirty="0"/>
              <a:t>decision making.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Useful for </a:t>
            </a:r>
            <a:r>
              <a:rPr lang="en-US" b="1" dirty="0"/>
              <a:t>analysis and predictions.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Essential for </a:t>
            </a:r>
            <a:r>
              <a:rPr lang="en-US" b="1" dirty="0"/>
              <a:t>business operations.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Enables </a:t>
            </a:r>
            <a:r>
              <a:rPr lang="en-US" b="1" dirty="0"/>
              <a:t>personalized services.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Problem: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Without proper management, data becomes </a:t>
            </a:r>
            <a:r>
              <a:rPr lang="en-US" b="1" dirty="0"/>
              <a:t>disorganized</a:t>
            </a:r>
            <a:r>
              <a:rPr lang="en-US" dirty="0"/>
              <a:t>, </a:t>
            </a:r>
            <a:r>
              <a:rPr lang="en-US" b="1" dirty="0"/>
              <a:t>inaccurate</a:t>
            </a:r>
            <a:r>
              <a:rPr lang="en-US" dirty="0"/>
              <a:t>, and </a:t>
            </a:r>
            <a:r>
              <a:rPr lang="en-US" b="1" dirty="0"/>
              <a:t>hard to use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Solution: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That’s why we need a </a:t>
            </a:r>
            <a:r>
              <a:rPr lang="en-US" b="1" dirty="0"/>
              <a:t>Database Management System (DBMS)</a:t>
            </a:r>
            <a:r>
              <a:rPr lang="en-US" dirty="0"/>
              <a:t> to handle data efficiently.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16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BA1F-F1EC-43E9-1785-F26665ACA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</a:t>
            </a:r>
            <a:r>
              <a:rPr lang="en-IN" b="1" dirty="0"/>
              <a:t>Scattered files vs. Organized database</a:t>
            </a:r>
            <a:r>
              <a:rPr lang="en-IN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E8DE22-32A3-4703-7954-CFCA61ED2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14" y="1577803"/>
            <a:ext cx="8583223" cy="4296375"/>
          </a:xfrm>
        </p:spPr>
      </p:pic>
    </p:spTree>
    <p:extLst>
      <p:ext uri="{BB962C8B-B14F-4D97-AF65-F5344CB8AC3E}">
        <p14:creationId xmlns:p14="http://schemas.microsoft.com/office/powerpoint/2010/main" val="358738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C437-EE48-CAB4-6865-238BC98C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5239"/>
          </a:xfrm>
        </p:spPr>
        <p:txBody>
          <a:bodyPr/>
          <a:lstStyle/>
          <a:p>
            <a:r>
              <a:rPr lang="en-IN" b="1" dirty="0"/>
              <a:t>                        Need for DBMS.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904C4-7959-08FF-B176-BBC86CC92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238"/>
            <a:ext cx="10515600" cy="59091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 data grows in size and complexity, managing it manually becomes difficult.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/>
              <a:t>DBMS solves these problems</a:t>
            </a:r>
            <a:r>
              <a:rPr lang="en-US" dirty="0"/>
              <a:t> by providing a structured, secure,        and efficient way to handle data.</a:t>
            </a:r>
          </a:p>
          <a:p>
            <a:pPr>
              <a:buNone/>
            </a:pPr>
            <a:r>
              <a:rPr lang="en-US" b="1" dirty="0"/>
              <a:t>Reasons We Need DBMS: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✅ To </a:t>
            </a:r>
            <a:r>
              <a:rPr lang="en-US" b="1" dirty="0"/>
              <a:t>store large amounts</a:t>
            </a:r>
            <a:r>
              <a:rPr lang="en-US" dirty="0"/>
              <a:t> of data efficiently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✅ To </a:t>
            </a:r>
            <a:r>
              <a:rPr lang="en-US" b="1" dirty="0"/>
              <a:t>avoid data redundancy</a:t>
            </a:r>
            <a:r>
              <a:rPr lang="en-US" dirty="0"/>
              <a:t> (duplicate data)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✅ To maintain </a:t>
            </a:r>
            <a:r>
              <a:rPr lang="en-US" b="1" dirty="0"/>
              <a:t>data integrity</a:t>
            </a:r>
            <a:r>
              <a:rPr lang="en-US" dirty="0"/>
              <a:t> and </a:t>
            </a:r>
            <a:r>
              <a:rPr lang="en-US" b="1" dirty="0"/>
              <a:t>accuracy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✅ To allow </a:t>
            </a:r>
            <a:r>
              <a:rPr lang="en-US" b="1" dirty="0"/>
              <a:t>multi-user access</a:t>
            </a:r>
            <a:r>
              <a:rPr lang="en-US" dirty="0"/>
              <a:t> without conflict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✅ To provide </a:t>
            </a:r>
            <a:r>
              <a:rPr lang="en-US" b="1" dirty="0"/>
              <a:t>data security</a:t>
            </a:r>
            <a:r>
              <a:rPr lang="en-US" dirty="0"/>
              <a:t> and </a:t>
            </a:r>
            <a:r>
              <a:rPr lang="en-US" b="1" dirty="0"/>
              <a:t>controlled access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✅ To support </a:t>
            </a:r>
            <a:r>
              <a:rPr lang="en-US" b="1" dirty="0"/>
              <a:t>backup and recovery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617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2119-57AB-9A6A-096E-34C550942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4465"/>
            <a:ext cx="10515600" cy="1474839"/>
          </a:xfrm>
        </p:spPr>
        <p:txBody>
          <a:bodyPr/>
          <a:lstStyle/>
          <a:p>
            <a:r>
              <a:rPr lang="en-IN" b="1" dirty="0"/>
              <a:t>                   Functions of DBMS.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4AE503-26B8-9467-2C8B-FB3525CC5B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3729" y="1028343"/>
            <a:ext cx="1108095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DBMS performs several key functions that help manage data efficiently and securely.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Functions of DBMS: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Storage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➤ Stores data in structured formats (tables, rows, columns)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Retrieval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➤ Allows users to access data quickly using queries (like SQL)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Manipulation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➤ Supports inserting, updating, and deleting records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➤ Controls user access to sensitive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Backup and Recovery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➤ Restores data in case of system failure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Integrity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➤ Ensures accuracy and consistency of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Concurrency Control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➤ Allows multiple users to access data without conflict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E194-721E-31B9-A93D-4050CCD2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07719"/>
            <a:ext cx="10515600" cy="2390714"/>
          </a:xfrm>
        </p:spPr>
        <p:txBody>
          <a:bodyPr/>
          <a:lstStyle/>
          <a:p>
            <a:r>
              <a:rPr lang="en-IN" b="1" dirty="0"/>
              <a:t>                  Architecture of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48FCE-3B3A-93A3-77EC-817DEA6B8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16280"/>
            <a:ext cx="11157155" cy="712003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DBMS architecture describes how data is stored, accessed, and managed within the system.</a:t>
            </a:r>
            <a:br>
              <a:rPr lang="en-US" dirty="0"/>
            </a:br>
            <a:r>
              <a:rPr lang="en-US" dirty="0"/>
              <a:t>The most common model is the </a:t>
            </a:r>
            <a:r>
              <a:rPr lang="en-US" b="1" dirty="0"/>
              <a:t>three-level architecture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Three Levels of DBMS Architecture: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Internal Level (Physical Level)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Deals with how data is actually stored on storage devices.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Conceptual Level (Logical Level)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Describes the structure of the entire database for the organization.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External Level (View Level)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Defines how users view the data (can be different for different users).</a:t>
            </a:r>
          </a:p>
          <a:p>
            <a:pPr>
              <a:buNone/>
            </a:pPr>
            <a:r>
              <a:rPr lang="en-US" b="1" dirty="0"/>
              <a:t>Benefits: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Abstraction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Improved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Flexibility for multiple users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Flexibility for multiple users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119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689B80-0A16-4B85-0BD8-B05CDCCFF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464" y="2355231"/>
            <a:ext cx="8215072" cy="3675179"/>
          </a:xfr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8AC4802-E4EA-6BE6-FED7-38D04BA1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          Three level of view.</a:t>
            </a:r>
          </a:p>
        </p:txBody>
      </p:sp>
    </p:spTree>
    <p:extLst>
      <p:ext uri="{BB962C8B-B14F-4D97-AF65-F5344CB8AC3E}">
        <p14:creationId xmlns:p14="http://schemas.microsoft.com/office/powerpoint/2010/main" val="107687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1384</Words>
  <Application>Microsoft Office PowerPoint</Application>
  <PresentationFormat>Widescreen</PresentationFormat>
  <Paragraphs>188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MT</vt:lpstr>
      <vt:lpstr>Calibri</vt:lpstr>
      <vt:lpstr>Calibri Light</vt:lpstr>
      <vt:lpstr>Wingdings</vt:lpstr>
      <vt:lpstr>Office Theme</vt:lpstr>
      <vt:lpstr>PowerPoint Presentation</vt:lpstr>
      <vt:lpstr>            Introduction – What is DBMS?</vt:lpstr>
      <vt:lpstr>PowerPoint Presentation</vt:lpstr>
      <vt:lpstr>                    Importance of Data.</vt:lpstr>
      <vt:lpstr>       Scattered files vs. Organized database.</vt:lpstr>
      <vt:lpstr>                        Need for DBMS.</vt:lpstr>
      <vt:lpstr>                   Functions of DBMS.</vt:lpstr>
      <vt:lpstr>                  Architecture of DBMS</vt:lpstr>
      <vt:lpstr>                      Three level of view.</vt:lpstr>
      <vt:lpstr>                    Components of DBMS</vt:lpstr>
      <vt:lpstr>PowerPoint Presentation</vt:lpstr>
      <vt:lpstr>                  Data Models Overview   </vt:lpstr>
      <vt:lpstr>               HIERARCHIICAL MODEL</vt:lpstr>
      <vt:lpstr>                     NETWORK MODEL</vt:lpstr>
      <vt:lpstr>                    RELATIONAL MODEL</vt:lpstr>
      <vt:lpstr>                OBJECT ORIENTED MODEL.</vt:lpstr>
      <vt:lpstr>   Introduction to SQL</vt:lpstr>
      <vt:lpstr>  Types of SQL Commands.</vt:lpstr>
      <vt:lpstr>PowerPoint Presentation</vt:lpstr>
      <vt:lpstr>   Basic SQL Examples</vt:lpstr>
      <vt:lpstr>                  Advantages of DBMS</vt:lpstr>
      <vt:lpstr>  Disadvantages of DBMS</vt:lpstr>
      <vt:lpstr>   Applications of DBMS</vt:lpstr>
      <vt:lpstr>PowerPoint Presentation</vt:lpstr>
      <vt:lpstr>  Future Trends in DBMS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ayushmaan singh</dc:creator>
  <cp:lastModifiedBy>Admin</cp:lastModifiedBy>
  <cp:revision>4</cp:revision>
  <dcterms:created xsi:type="dcterms:W3CDTF">2025-05-18T20:56:33Z</dcterms:created>
  <dcterms:modified xsi:type="dcterms:W3CDTF">2025-07-26T02:14:18Z</dcterms:modified>
</cp:coreProperties>
</file>