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8" r:id="rId3"/>
    <p:sldId id="267" r:id="rId4"/>
    <p:sldId id="258" r:id="rId5"/>
    <p:sldId id="259" r:id="rId6"/>
    <p:sldId id="257" r:id="rId7"/>
    <p:sldId id="260" r:id="rId8"/>
    <p:sldId id="261" r:id="rId9"/>
    <p:sldId id="264" r:id="rId10"/>
    <p:sldId id="266" r:id="rId11"/>
    <p:sldId id="265" r:id="rId12"/>
    <p:sldId id="263"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8" autoAdjust="0"/>
    <p:restoredTop sz="94660"/>
  </p:normalViewPr>
  <p:slideViewPr>
    <p:cSldViewPr snapToGrid="0">
      <p:cViewPr varScale="1">
        <p:scale>
          <a:sx n="89" d="100"/>
          <a:sy n="89"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35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EA4573D-60BD-4785-829E-B734A6A869B4}" type="datetimeFigureOut">
              <a:rPr lang="en-US" smtClean="0"/>
              <a:t>3/25/2017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98392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38787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9239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926322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00520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82340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761971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9895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10184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61937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A4573D-60BD-4785-829E-B734A6A869B4}"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69136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4573D-60BD-4785-829E-B734A6A869B4}" type="datetimeFigureOut">
              <a:rPr lang="en-US" smtClean="0"/>
              <a:t>3/25/2017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1942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A4573D-60BD-4785-829E-B734A6A869B4}" type="datetimeFigureOut">
              <a:rPr lang="en-US" smtClean="0"/>
              <a:t>3/25/2017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93480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4573D-60BD-4785-829E-B734A6A869B4}" type="datetimeFigureOut">
              <a:rPr lang="en-US" smtClean="0"/>
              <a:t>3/25/2017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60738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4573D-60BD-4785-829E-B734A6A869B4}"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410195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4573D-60BD-4785-829E-B734A6A869B4}"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77188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A4573D-60BD-4785-829E-B734A6A869B4}" type="datetimeFigureOut">
              <a:rPr lang="en-US" smtClean="0"/>
              <a:t>3/25/2017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042559-AC0F-42F4-97AF-E88E94738790}" type="slidenum">
              <a:rPr lang="en-US" smtClean="0"/>
              <a:t>‹#›</a:t>
            </a:fld>
            <a:endParaRPr lang="en-US"/>
          </a:p>
        </p:txBody>
      </p:sp>
    </p:spTree>
    <p:extLst>
      <p:ext uri="{BB962C8B-B14F-4D97-AF65-F5344CB8AC3E}">
        <p14:creationId xmlns:p14="http://schemas.microsoft.com/office/powerpoint/2010/main" val="391541770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1955" y="685800"/>
            <a:ext cx="4908429" cy="1371600"/>
          </a:xfrm>
        </p:spPr>
        <p:txBody>
          <a:bodyPr>
            <a:noAutofit/>
          </a:bodyPr>
          <a:lstStyle/>
          <a:p>
            <a:r>
              <a:rPr lang="en-US" sz="5400" dirty="0" smtClean="0">
                <a:solidFill>
                  <a:schemeClr val="accent5">
                    <a:lumMod val="50000"/>
                  </a:schemeClr>
                </a:solidFill>
                <a:effectLst>
                  <a:outerShdw blurRad="38100" dist="38100" dir="2700000" algn="tl">
                    <a:srgbClr val="000000">
                      <a:alpha val="43137"/>
                    </a:srgbClr>
                  </a:outerShdw>
                </a:effectLst>
              </a:rPr>
              <a:t>      ROOM</a:t>
            </a:r>
            <a:r>
              <a:rPr lang="en-US" sz="5400" dirty="0" smtClean="0">
                <a:solidFill>
                  <a:schemeClr val="accent5">
                    <a:lumMod val="50000"/>
                  </a:schemeClr>
                </a:solidFill>
              </a:rPr>
              <a:t> </a:t>
            </a:r>
            <a:r>
              <a:rPr lang="en-US" sz="5400" dirty="0" smtClean="0">
                <a:solidFill>
                  <a:schemeClr val="accent5">
                    <a:lumMod val="50000"/>
                  </a:schemeClr>
                </a:solidFill>
                <a:effectLst>
                  <a:outerShdw blurRad="38100" dist="38100" dir="2700000" algn="tl">
                    <a:srgbClr val="000000">
                      <a:alpha val="43137"/>
                    </a:srgbClr>
                  </a:outerShdw>
                </a:effectLst>
              </a:rPr>
              <a:t>AUTOMATION</a:t>
            </a:r>
            <a:endParaRPr lang="en-US" sz="5400" dirty="0">
              <a:solidFill>
                <a:schemeClr val="accent5">
                  <a:lumMod val="50000"/>
                </a:schemeClr>
              </a:solidFill>
              <a:effectLst>
                <a:outerShdw blurRad="38100" dist="38100" dir="2700000" algn="tl">
                  <a:srgbClr val="000000">
                    <a:alpha val="43137"/>
                  </a:srgbClr>
                </a:outerShdw>
              </a:effectLst>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8963" y="1270794"/>
            <a:ext cx="5518150" cy="4138612"/>
          </a:xfrm>
        </p:spPr>
      </p:pic>
      <p:sp>
        <p:nvSpPr>
          <p:cNvPr id="6" name="Text Placeholder 5"/>
          <p:cNvSpPr>
            <a:spLocks noGrp="1"/>
          </p:cNvSpPr>
          <p:nvPr>
            <p:ph type="body" sz="half" idx="2"/>
          </p:nvPr>
        </p:nvSpPr>
        <p:spPr>
          <a:xfrm>
            <a:off x="7085012" y="2209799"/>
            <a:ext cx="3657600" cy="3207590"/>
          </a:xfrm>
        </p:spPr>
        <p:txBody>
          <a:bodyPr>
            <a:noAutofit/>
          </a:bodyPr>
          <a:lstStyle/>
          <a:p>
            <a:r>
              <a:rPr lang="en-US" sz="3200" dirty="0" smtClean="0"/>
              <a:t>GROUP MEMBERS</a:t>
            </a:r>
          </a:p>
          <a:p>
            <a:pPr marL="514350" indent="-514350">
              <a:buFont typeface="+mj-lt"/>
              <a:buAutoNum type="arabicPeriod"/>
            </a:pPr>
            <a:r>
              <a:rPr lang="en-US" sz="3200" dirty="0" smtClean="0"/>
              <a:t>UTKARSH</a:t>
            </a:r>
          </a:p>
          <a:p>
            <a:pPr marL="514350" indent="-514350">
              <a:buFont typeface="+mj-lt"/>
              <a:buAutoNum type="arabicPeriod"/>
            </a:pPr>
            <a:r>
              <a:rPr lang="en-US" sz="3200" dirty="0" smtClean="0"/>
              <a:t>PAWAN </a:t>
            </a:r>
          </a:p>
          <a:p>
            <a:pPr marL="514350" indent="-514350">
              <a:buFont typeface="+mj-lt"/>
              <a:buAutoNum type="arabicPeriod"/>
            </a:pPr>
            <a:r>
              <a:rPr lang="en-US" sz="3200" dirty="0" smtClean="0"/>
              <a:t>ASHUTOSH</a:t>
            </a:r>
          </a:p>
          <a:p>
            <a:pPr marL="514350" indent="-514350">
              <a:buFont typeface="+mj-lt"/>
              <a:buAutoNum type="arabicPeriod"/>
            </a:pPr>
            <a:r>
              <a:rPr lang="en-US" sz="3200" dirty="0" smtClean="0"/>
              <a:t>KUNAL</a:t>
            </a:r>
          </a:p>
        </p:txBody>
      </p:sp>
    </p:spTree>
    <p:extLst>
      <p:ext uri="{BB962C8B-B14F-4D97-AF65-F5344CB8AC3E}">
        <p14:creationId xmlns:p14="http://schemas.microsoft.com/office/powerpoint/2010/main" val="3836027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710" y="409755"/>
            <a:ext cx="8001000" cy="1444926"/>
          </a:xfrm>
        </p:spPr>
        <p:txBody>
          <a:bodyPr/>
          <a:lstStyle/>
          <a:p>
            <a:r>
              <a:rPr lang="en-US" dirty="0" smtClean="0">
                <a:solidFill>
                  <a:schemeClr val="accent6">
                    <a:lumMod val="75000"/>
                  </a:schemeClr>
                </a:solidFill>
              </a:rPr>
              <a:t>        INNOVATIVENESS</a:t>
            </a:r>
            <a:endParaRPr lang="en-US" dirty="0">
              <a:solidFill>
                <a:schemeClr val="accent6">
                  <a:lumMod val="75000"/>
                </a:schemeClr>
              </a:solidFill>
            </a:endParaRPr>
          </a:p>
        </p:txBody>
      </p:sp>
      <p:sp>
        <p:nvSpPr>
          <p:cNvPr id="3" name="Subtitle 2"/>
          <p:cNvSpPr>
            <a:spLocks noGrp="1"/>
          </p:cNvSpPr>
          <p:nvPr>
            <p:ph type="subTitle" idx="1"/>
          </p:nvPr>
        </p:nvSpPr>
        <p:spPr>
          <a:xfrm>
            <a:off x="744597" y="2027208"/>
            <a:ext cx="9658860" cy="3700732"/>
          </a:xfrm>
        </p:spPr>
        <p:txBody>
          <a:bodyPr/>
          <a:lstStyle/>
          <a:p>
            <a:pPr marL="342900" indent="-342900">
              <a:buFont typeface="Wingdings" panose="05000000000000000000" pitchFamily="2" charset="2"/>
              <a:buChar char="q"/>
            </a:pPr>
            <a:r>
              <a:rPr lang="en-US" dirty="0" smtClean="0">
                <a:solidFill>
                  <a:schemeClr val="accent6">
                    <a:lumMod val="50000"/>
                  </a:schemeClr>
                </a:solidFill>
              </a:rPr>
              <a:t>We have the room with a fan whose speed varies according to the no. of people in the room. </a:t>
            </a:r>
          </a:p>
          <a:p>
            <a:pPr marL="342900" indent="-342900">
              <a:buFont typeface="Wingdings" panose="05000000000000000000" pitchFamily="2" charset="2"/>
              <a:buChar char="q"/>
            </a:pPr>
            <a:r>
              <a:rPr lang="en-US" dirty="0" smtClean="0">
                <a:solidFill>
                  <a:schemeClr val="accent6">
                    <a:lumMod val="50000"/>
                  </a:schemeClr>
                </a:solidFill>
              </a:rPr>
              <a:t>Instead of using Switch we have provided the user with </a:t>
            </a:r>
            <a:r>
              <a:rPr lang="en-US" b="1" i="1" dirty="0" smtClean="0">
                <a:solidFill>
                  <a:schemeClr val="accent6">
                    <a:lumMod val="50000"/>
                  </a:schemeClr>
                </a:solidFill>
              </a:rPr>
              <a:t>USER INTERFACE</a:t>
            </a:r>
            <a:r>
              <a:rPr lang="en-US" dirty="0" smtClean="0">
                <a:solidFill>
                  <a:schemeClr val="accent6">
                    <a:lumMod val="50000"/>
                  </a:schemeClr>
                </a:solidFill>
              </a:rPr>
              <a:t> for manual control of the speed of fan </a:t>
            </a:r>
            <a:r>
              <a:rPr lang="en-US" dirty="0" smtClean="0">
                <a:solidFill>
                  <a:schemeClr val="accent6">
                    <a:lumMod val="50000"/>
                  </a:schemeClr>
                </a:solidFill>
              </a:rPr>
              <a:t>.</a:t>
            </a:r>
            <a:endParaRPr lang="en-US" dirty="0" smtClean="0">
              <a:solidFill>
                <a:schemeClr val="accent6">
                  <a:lumMod val="50000"/>
                </a:schemeClr>
              </a:solidFill>
            </a:endParaRPr>
          </a:p>
          <a:p>
            <a:pPr marL="342900" indent="-342900">
              <a:buFont typeface="Wingdings" panose="05000000000000000000" pitchFamily="2" charset="2"/>
              <a:buChar char="q"/>
            </a:pPr>
            <a:r>
              <a:rPr lang="en-US" dirty="0" smtClean="0">
                <a:solidFill>
                  <a:schemeClr val="accent6">
                    <a:lumMod val="50000"/>
                  </a:schemeClr>
                </a:solidFill>
              </a:rPr>
              <a:t>We have provided the room with an LDR for automatic control of intensity of light.</a:t>
            </a:r>
            <a:endParaRPr lang="en-US" dirty="0">
              <a:solidFill>
                <a:schemeClr val="accent6">
                  <a:lumMod val="50000"/>
                </a:schemeClr>
              </a:solidFill>
            </a:endParaRPr>
          </a:p>
        </p:txBody>
      </p:sp>
    </p:spTree>
    <p:extLst>
      <p:ext uri="{BB962C8B-B14F-4D97-AF65-F5344CB8AC3E}">
        <p14:creationId xmlns:p14="http://schemas.microsoft.com/office/powerpoint/2010/main" val="4076331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099" y="516147"/>
            <a:ext cx="4222780" cy="1143000"/>
          </a:xfrm>
        </p:spPr>
        <p:txBody>
          <a:bodyPr>
            <a:noAutofit/>
          </a:bodyPr>
          <a:lstStyle/>
          <a:p>
            <a:r>
              <a:rPr lang="en-US" sz="4400" dirty="0" smtClean="0">
                <a:solidFill>
                  <a:schemeClr val="accent6">
                    <a:lumMod val="75000"/>
                  </a:schemeClr>
                </a:solidFill>
              </a:rPr>
              <a:t>    USER INTERFACE</a:t>
            </a:r>
            <a:endParaRPr lang="en-US" sz="4400" dirty="0">
              <a:solidFill>
                <a:schemeClr val="accent6">
                  <a:lumMod val="75000"/>
                </a:schemeClr>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70587" y="251927"/>
            <a:ext cx="4152122" cy="5775649"/>
          </a:xfrm>
        </p:spPr>
      </p:pic>
      <p:sp>
        <p:nvSpPr>
          <p:cNvPr id="3" name="Subtitle 2"/>
          <p:cNvSpPr>
            <a:spLocks noGrp="1"/>
          </p:cNvSpPr>
          <p:nvPr>
            <p:ph type="body" sz="half" idx="2"/>
          </p:nvPr>
        </p:nvSpPr>
        <p:spPr>
          <a:xfrm>
            <a:off x="4679680" y="1811547"/>
            <a:ext cx="7285158" cy="4411971"/>
          </a:xfrm>
        </p:spPr>
        <p:txBody>
          <a:bodyPr>
            <a:normAutofit/>
          </a:bodyPr>
          <a:lstStyle/>
          <a:p>
            <a:r>
              <a:rPr lang="en-US" dirty="0" smtClean="0">
                <a:latin typeface="Constantia" panose="02030602050306030303" pitchFamily="18" charset="0"/>
              </a:rPr>
              <a:t>The </a:t>
            </a:r>
            <a:r>
              <a:rPr lang="en-US" dirty="0" err="1" smtClean="0">
                <a:latin typeface="Constantia" panose="02030602050306030303" pitchFamily="18" charset="0"/>
              </a:rPr>
              <a:t>wifi</a:t>
            </a:r>
            <a:r>
              <a:rPr lang="en-US" dirty="0" smtClean="0">
                <a:latin typeface="Constantia" panose="02030602050306030303" pitchFamily="18" charset="0"/>
              </a:rPr>
              <a:t> network established through esp8266 helps us to give commands through android or windows </a:t>
            </a:r>
            <a:r>
              <a:rPr lang="en-US" dirty="0" err="1" smtClean="0">
                <a:latin typeface="Constantia" panose="02030602050306030303" pitchFamily="18" charset="0"/>
              </a:rPr>
              <a:t>device.This</a:t>
            </a:r>
            <a:r>
              <a:rPr lang="en-US" dirty="0" smtClean="0">
                <a:latin typeface="Constantia" panose="02030602050306030303" pitchFamily="18" charset="0"/>
              </a:rPr>
              <a:t> creates the user </a:t>
            </a:r>
            <a:r>
              <a:rPr lang="en-US" dirty="0" err="1" smtClean="0">
                <a:latin typeface="Constantia" panose="02030602050306030303" pitchFamily="18" charset="0"/>
              </a:rPr>
              <a:t>interface.The</a:t>
            </a:r>
            <a:r>
              <a:rPr lang="en-US" dirty="0" smtClean="0">
                <a:latin typeface="Constantia" panose="02030602050306030303" pitchFamily="18" charset="0"/>
              </a:rPr>
              <a:t> user interface will let us enable the following parts whose status would be consecutively displayed on the LCD screen:</a:t>
            </a:r>
          </a:p>
          <a:p>
            <a:pPr marL="342900" indent="-342900">
              <a:buFont typeface="Wingdings" panose="05000000000000000000" pitchFamily="2" charset="2"/>
              <a:buChar char="q"/>
            </a:pPr>
            <a:r>
              <a:rPr lang="en-US" dirty="0" smtClean="0">
                <a:latin typeface="Constantia" panose="02030602050306030303" pitchFamily="18" charset="0"/>
              </a:rPr>
              <a:t>LED</a:t>
            </a:r>
          </a:p>
          <a:p>
            <a:pPr marL="342900" indent="-342900">
              <a:buFont typeface="Wingdings" panose="05000000000000000000" pitchFamily="2" charset="2"/>
              <a:buChar char="q"/>
            </a:pPr>
            <a:r>
              <a:rPr lang="en-US" dirty="0" smtClean="0">
                <a:latin typeface="Constantia" panose="02030602050306030303" pitchFamily="18" charset="0"/>
              </a:rPr>
              <a:t>FAN(SPEED)</a:t>
            </a:r>
          </a:p>
          <a:p>
            <a:r>
              <a:rPr lang="en-US" dirty="0" smtClean="0">
                <a:latin typeface="Constantia" panose="02030602050306030303" pitchFamily="18" charset="0"/>
              </a:rPr>
              <a:t> Then the esp8266 send the commands to the </a:t>
            </a:r>
            <a:r>
              <a:rPr lang="en-US" dirty="0" err="1" smtClean="0">
                <a:latin typeface="Constantia" panose="02030602050306030303" pitchFamily="18" charset="0"/>
              </a:rPr>
              <a:t>arduino</a:t>
            </a:r>
            <a:r>
              <a:rPr lang="en-US" dirty="0" smtClean="0">
                <a:latin typeface="Constantia" panose="02030602050306030303" pitchFamily="18" charset="0"/>
              </a:rPr>
              <a:t> using serial communication. Then the </a:t>
            </a:r>
            <a:r>
              <a:rPr lang="en-US" dirty="0" err="1" smtClean="0">
                <a:latin typeface="Constantia" panose="02030602050306030303" pitchFamily="18" charset="0"/>
              </a:rPr>
              <a:t>Arduino</a:t>
            </a:r>
            <a:r>
              <a:rPr lang="en-US" dirty="0" smtClean="0">
                <a:latin typeface="Constantia" panose="02030602050306030303" pitchFamily="18" charset="0"/>
              </a:rPr>
              <a:t> </a:t>
            </a:r>
            <a:r>
              <a:rPr lang="en-US" dirty="0" err="1" smtClean="0">
                <a:latin typeface="Constantia" panose="02030602050306030303" pitchFamily="18" charset="0"/>
              </a:rPr>
              <a:t>uno</a:t>
            </a:r>
            <a:r>
              <a:rPr lang="en-US" dirty="0" smtClean="0">
                <a:latin typeface="Constantia" panose="02030602050306030303" pitchFamily="18" charset="0"/>
              </a:rPr>
              <a:t> commands the devices to work according as the user commands.</a:t>
            </a:r>
            <a:endParaRPr lang="en-US" dirty="0">
              <a:latin typeface="Constantia" panose="02030602050306030303" pitchFamily="18" charset="0"/>
            </a:endParaRPr>
          </a:p>
        </p:txBody>
      </p:sp>
    </p:spTree>
    <p:extLst>
      <p:ext uri="{BB962C8B-B14F-4D97-AF65-F5344CB8AC3E}">
        <p14:creationId xmlns:p14="http://schemas.microsoft.com/office/powerpoint/2010/main" val="249880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38023"/>
            <a:ext cx="8492706" cy="1820174"/>
          </a:xfrm>
        </p:spPr>
        <p:txBody>
          <a:bodyPr>
            <a:normAutofit fontScale="90000"/>
          </a:bodyPr>
          <a:lstStyle/>
          <a:p>
            <a:r>
              <a:rPr lang="en-US" dirty="0">
                <a:solidFill>
                  <a:schemeClr val="accent6">
                    <a:lumMod val="50000"/>
                  </a:schemeClr>
                </a:solidFill>
              </a:rPr>
              <a:t>	</a:t>
            </a:r>
            <a:r>
              <a:rPr lang="en-US" dirty="0" smtClean="0">
                <a:solidFill>
                  <a:schemeClr val="accent6">
                    <a:lumMod val="50000"/>
                  </a:schemeClr>
                </a:solidFill>
              </a:rPr>
              <a:t>				EFFECTIVENESS       </a:t>
            </a:r>
            <a:br>
              <a:rPr lang="en-US" dirty="0" smtClean="0">
                <a:solidFill>
                  <a:schemeClr val="accent6">
                    <a:lumMod val="50000"/>
                  </a:schemeClr>
                </a:solidFill>
              </a:rPr>
            </a:br>
            <a:r>
              <a:rPr lang="en-US" dirty="0">
                <a:solidFill>
                  <a:schemeClr val="accent6">
                    <a:lumMod val="50000"/>
                  </a:schemeClr>
                </a:solidFill>
              </a:rPr>
              <a:t> </a:t>
            </a:r>
            <a:r>
              <a:rPr lang="en-US" dirty="0" smtClean="0">
                <a:solidFill>
                  <a:schemeClr val="accent6">
                    <a:lumMod val="50000"/>
                  </a:schemeClr>
                </a:solidFill>
              </a:rPr>
              <a:t>                          &amp;</a:t>
            </a:r>
            <a:br>
              <a:rPr lang="en-US" dirty="0" smtClean="0">
                <a:solidFill>
                  <a:schemeClr val="accent6">
                    <a:lumMod val="50000"/>
                  </a:schemeClr>
                </a:solidFill>
              </a:rPr>
            </a:br>
            <a:r>
              <a:rPr lang="en-US" dirty="0" smtClean="0">
                <a:solidFill>
                  <a:schemeClr val="accent6">
                    <a:lumMod val="50000"/>
                  </a:schemeClr>
                </a:solidFill>
              </a:rPr>
              <a:t>         POWER CONSUMPTION</a:t>
            </a:r>
            <a:endParaRPr lang="en-US" dirty="0">
              <a:solidFill>
                <a:schemeClr val="accent6">
                  <a:lumMod val="50000"/>
                </a:schemeClr>
              </a:solidFill>
            </a:endParaRPr>
          </a:p>
        </p:txBody>
      </p:sp>
      <p:sp>
        <p:nvSpPr>
          <p:cNvPr id="3" name="Subtitle 2"/>
          <p:cNvSpPr>
            <a:spLocks noGrp="1"/>
          </p:cNvSpPr>
          <p:nvPr>
            <p:ph type="subTitle" idx="1"/>
          </p:nvPr>
        </p:nvSpPr>
        <p:spPr>
          <a:xfrm>
            <a:off x="1131198" y="2406769"/>
            <a:ext cx="8045720" cy="3315420"/>
          </a:xfrm>
        </p:spPr>
        <p:txBody>
          <a:bodyPr/>
          <a:lstStyle/>
          <a:p>
            <a:pPr marL="342900" indent="-342900">
              <a:buFont typeface="Wingdings" panose="05000000000000000000" pitchFamily="2" charset="2"/>
              <a:buChar char="v"/>
            </a:pPr>
            <a:r>
              <a:rPr lang="en-US" dirty="0" smtClean="0">
                <a:latin typeface="Constantia" panose="02030602050306030303" pitchFamily="18" charset="0"/>
              </a:rPr>
              <a:t>Rotating speed of the fan is being varied by number of persons entering the room. Lesser the number of people lower is the fan speed hence consuming less power.</a:t>
            </a:r>
          </a:p>
          <a:p>
            <a:pPr marL="342900" indent="-342900">
              <a:buFont typeface="Wingdings" panose="05000000000000000000" pitchFamily="2" charset="2"/>
              <a:buChar char="v"/>
            </a:pPr>
            <a:r>
              <a:rPr lang="en-US" dirty="0" smtClean="0">
                <a:latin typeface="Constantia" panose="02030602050306030303" pitchFamily="18" charset="0"/>
              </a:rPr>
              <a:t>The led, in high intensity light glazes dim and bright in low intensity light with the help of LDR sensor.</a:t>
            </a:r>
          </a:p>
          <a:p>
            <a:pPr marL="342900" indent="-342900">
              <a:buFont typeface="Wingdings" panose="05000000000000000000" pitchFamily="2" charset="2"/>
              <a:buChar char="v"/>
            </a:pPr>
            <a:r>
              <a:rPr lang="en-US" dirty="0" smtClean="0">
                <a:latin typeface="Constantia" panose="02030602050306030303" pitchFamily="18" charset="0"/>
              </a:rPr>
              <a:t>So in this way we reduce power  consumption</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159948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27" y="129397"/>
            <a:ext cx="4155208" cy="1079174"/>
          </a:xfrm>
        </p:spPr>
        <p:txBody>
          <a:bodyPr>
            <a:normAutofit/>
          </a:bodyPr>
          <a:lstStyle/>
          <a:p>
            <a:r>
              <a:rPr lang="en-US" sz="4000" dirty="0" smtClean="0">
                <a:solidFill>
                  <a:schemeClr val="accent6">
                    <a:lumMod val="50000"/>
                  </a:schemeClr>
                </a:solidFill>
              </a:rPr>
              <a:t>COST ANALYSIS</a:t>
            </a:r>
            <a:endParaRPr lang="en-US" sz="4000" dirty="0">
              <a:solidFill>
                <a:schemeClr val="accent6">
                  <a:lumMod val="50000"/>
                </a:schemeClr>
              </a:solidFill>
            </a:endParaRPr>
          </a:p>
        </p:txBody>
      </p:sp>
      <p:sp>
        <p:nvSpPr>
          <p:cNvPr id="3" name="Text Placeholder 2"/>
          <p:cNvSpPr>
            <a:spLocks noGrp="1"/>
          </p:cNvSpPr>
          <p:nvPr>
            <p:ph type="body" idx="1"/>
          </p:nvPr>
        </p:nvSpPr>
        <p:spPr>
          <a:xfrm>
            <a:off x="684213" y="1552755"/>
            <a:ext cx="8534400" cy="4441645"/>
          </a:xfrm>
        </p:spPr>
        <p:txBody>
          <a:bodyPr/>
          <a:lstStyle/>
          <a:p>
            <a:r>
              <a:rPr lang="en-US" dirty="0" err="1" smtClean="0">
                <a:solidFill>
                  <a:schemeClr val="accent4">
                    <a:lumMod val="20000"/>
                    <a:lumOff val="80000"/>
                  </a:schemeClr>
                </a:solidFill>
              </a:rPr>
              <a:t>Arduino</a:t>
            </a:r>
            <a:r>
              <a:rPr lang="en-US" dirty="0" smtClean="0">
                <a:solidFill>
                  <a:schemeClr val="accent4">
                    <a:lumMod val="20000"/>
                    <a:lumOff val="80000"/>
                  </a:schemeClr>
                </a:solidFill>
              </a:rPr>
              <a:t> </a:t>
            </a:r>
            <a:r>
              <a:rPr lang="en-US" dirty="0" smtClean="0">
                <a:solidFill>
                  <a:schemeClr val="accent4">
                    <a:lumMod val="20000"/>
                    <a:lumOff val="80000"/>
                  </a:schemeClr>
                </a:solidFill>
              </a:rPr>
              <a:t>Uno-					 </a:t>
            </a:r>
            <a:r>
              <a:rPr lang="en-US" dirty="0" smtClean="0">
                <a:solidFill>
                  <a:schemeClr val="accent4">
                    <a:lumMod val="20000"/>
                    <a:lumOff val="80000"/>
                  </a:schemeClr>
                </a:solidFill>
              </a:rPr>
              <a:t>500</a:t>
            </a:r>
          </a:p>
          <a:p>
            <a:r>
              <a:rPr lang="en-US" dirty="0" err="1" smtClean="0">
                <a:solidFill>
                  <a:schemeClr val="accent4">
                    <a:lumMod val="20000"/>
                    <a:lumOff val="80000"/>
                  </a:schemeClr>
                </a:solidFill>
              </a:rPr>
              <a:t>Esp</a:t>
            </a:r>
            <a:r>
              <a:rPr lang="en-US" dirty="0" smtClean="0">
                <a:solidFill>
                  <a:schemeClr val="accent4">
                    <a:lumMod val="20000"/>
                    <a:lumOff val="80000"/>
                  </a:schemeClr>
                </a:solidFill>
              </a:rPr>
              <a:t> 8266 </a:t>
            </a:r>
            <a:r>
              <a:rPr lang="en-US" dirty="0" err="1" smtClean="0">
                <a:solidFill>
                  <a:schemeClr val="accent4">
                    <a:lumMod val="20000"/>
                    <a:lumOff val="80000"/>
                  </a:schemeClr>
                </a:solidFill>
              </a:rPr>
              <a:t>NodeMCU</a:t>
            </a:r>
            <a:r>
              <a:rPr lang="en-US" dirty="0" smtClean="0">
                <a:solidFill>
                  <a:schemeClr val="accent4">
                    <a:lumMod val="20000"/>
                    <a:lumOff val="80000"/>
                  </a:schemeClr>
                </a:solidFill>
              </a:rPr>
              <a:t> </a:t>
            </a:r>
            <a:r>
              <a:rPr lang="en-US" dirty="0" err="1" smtClean="0">
                <a:solidFill>
                  <a:schemeClr val="accent4">
                    <a:lumMod val="20000"/>
                    <a:lumOff val="80000"/>
                  </a:schemeClr>
                </a:solidFill>
              </a:rPr>
              <a:t>Wifi</a:t>
            </a:r>
            <a:r>
              <a:rPr lang="en-US" dirty="0" smtClean="0">
                <a:solidFill>
                  <a:schemeClr val="accent4">
                    <a:lumMod val="20000"/>
                    <a:lumOff val="80000"/>
                  </a:schemeClr>
                </a:solidFill>
              </a:rPr>
              <a:t> Module-470</a:t>
            </a:r>
          </a:p>
          <a:p>
            <a:r>
              <a:rPr lang="en-US" dirty="0" smtClean="0">
                <a:solidFill>
                  <a:schemeClr val="accent4">
                    <a:lumMod val="20000"/>
                    <a:lumOff val="80000"/>
                  </a:schemeClr>
                </a:solidFill>
              </a:rPr>
              <a:t>Motor Driver IC </a:t>
            </a:r>
            <a:r>
              <a:rPr lang="en-US" dirty="0" smtClean="0">
                <a:solidFill>
                  <a:schemeClr val="accent4">
                    <a:lumMod val="20000"/>
                    <a:lumOff val="80000"/>
                  </a:schemeClr>
                </a:solidFill>
              </a:rPr>
              <a:t>L293D-			100</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Motors-							 </a:t>
            </a:r>
            <a:r>
              <a:rPr lang="en-US" dirty="0" smtClean="0">
                <a:solidFill>
                  <a:schemeClr val="accent4">
                    <a:lumMod val="20000"/>
                    <a:lumOff val="80000"/>
                  </a:schemeClr>
                </a:solidFill>
              </a:rPr>
              <a:t>50</a:t>
            </a:r>
          </a:p>
          <a:p>
            <a:r>
              <a:rPr lang="en-US" dirty="0" smtClean="0">
                <a:solidFill>
                  <a:schemeClr val="accent4">
                    <a:lumMod val="20000"/>
                    <a:lumOff val="80000"/>
                  </a:schemeClr>
                </a:solidFill>
              </a:rPr>
              <a:t>16x2 LCD </a:t>
            </a:r>
            <a:r>
              <a:rPr lang="en-US" dirty="0" smtClean="0">
                <a:solidFill>
                  <a:schemeClr val="accent4">
                    <a:lumMod val="20000"/>
                    <a:lumOff val="80000"/>
                  </a:schemeClr>
                </a:solidFill>
              </a:rPr>
              <a:t>-						120</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IR </a:t>
            </a:r>
            <a:r>
              <a:rPr lang="en-US" dirty="0" smtClean="0">
                <a:solidFill>
                  <a:schemeClr val="accent4">
                    <a:lumMod val="20000"/>
                    <a:lumOff val="80000"/>
                  </a:schemeClr>
                </a:solidFill>
              </a:rPr>
              <a:t>Sensors-						100</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LDR </a:t>
            </a:r>
            <a:r>
              <a:rPr lang="en-US" dirty="0" smtClean="0">
                <a:solidFill>
                  <a:schemeClr val="accent4">
                    <a:lumMod val="20000"/>
                    <a:lumOff val="80000"/>
                  </a:schemeClr>
                </a:solidFill>
              </a:rPr>
              <a:t>Sensors-						20</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Temp Sensor[LM35]- </a:t>
            </a:r>
            <a:r>
              <a:rPr lang="en-US" dirty="0" smtClean="0">
                <a:solidFill>
                  <a:schemeClr val="accent4">
                    <a:lumMod val="20000"/>
                    <a:lumOff val="80000"/>
                  </a:schemeClr>
                </a:solidFill>
              </a:rPr>
              <a:t>				50</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Jumper wires-  (M-M,M-F,F-F</a:t>
            </a:r>
            <a:r>
              <a:rPr lang="en-US" dirty="0" smtClean="0">
                <a:solidFill>
                  <a:schemeClr val="accent4">
                    <a:lumMod val="20000"/>
                    <a:lumOff val="80000"/>
                  </a:schemeClr>
                </a:solidFill>
              </a:rPr>
              <a:t>)-	120</a:t>
            </a:r>
            <a:endParaRPr lang="en-US" dirty="0" smtClean="0">
              <a:solidFill>
                <a:schemeClr val="accent4">
                  <a:lumMod val="20000"/>
                  <a:lumOff val="80000"/>
                </a:schemeClr>
              </a:solidFill>
            </a:endParaRPr>
          </a:p>
          <a:p>
            <a:r>
              <a:rPr lang="en-US" sz="2800" dirty="0" smtClean="0">
                <a:solidFill>
                  <a:schemeClr val="accent4">
                    <a:lumMod val="40000"/>
                    <a:lumOff val="60000"/>
                  </a:schemeClr>
                </a:solidFill>
              </a:rPr>
              <a:t>Total Cost- </a:t>
            </a:r>
            <a:r>
              <a:rPr lang="en-US" sz="2800" dirty="0" smtClean="0">
                <a:solidFill>
                  <a:schemeClr val="accent4">
                    <a:lumMod val="40000"/>
                    <a:lumOff val="60000"/>
                  </a:schemeClr>
                </a:solidFill>
              </a:rPr>
              <a:t>			1530</a:t>
            </a:r>
            <a:endParaRPr lang="en-US" sz="2800" dirty="0">
              <a:solidFill>
                <a:schemeClr val="accent4">
                  <a:lumMod val="40000"/>
                  <a:lumOff val="60000"/>
                </a:schemeClr>
              </a:solidFill>
            </a:endParaRPr>
          </a:p>
        </p:txBody>
      </p:sp>
    </p:spTree>
    <p:extLst>
      <p:ext uri="{BB962C8B-B14F-4D97-AF65-F5344CB8AC3E}">
        <p14:creationId xmlns:p14="http://schemas.microsoft.com/office/powerpoint/2010/main" val="108460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7200" dirty="0" smtClean="0">
                <a:latin typeface="Algerian" panose="04020705040A02060702" pitchFamily="82" charset="0"/>
              </a:rPr>
              <a:t>THANK YOU</a:t>
            </a:r>
            <a:endParaRPr lang="en-US" sz="7200" dirty="0">
              <a:latin typeface="Algerian" panose="04020705040A02060702" pitchFamily="82" charset="0"/>
            </a:endParaRPr>
          </a:p>
        </p:txBody>
      </p:sp>
    </p:spTree>
    <p:extLst>
      <p:ext uri="{BB962C8B-B14F-4D97-AF65-F5344CB8AC3E}">
        <p14:creationId xmlns:p14="http://schemas.microsoft.com/office/powerpoint/2010/main" val="115138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620" y="187846"/>
            <a:ext cx="10129968" cy="1950097"/>
          </a:xfrm>
        </p:spPr>
        <p:txBody>
          <a:bodyPr>
            <a:noAutofit/>
          </a:bodyPr>
          <a:lstStyle/>
          <a:p>
            <a:r>
              <a:rPr lang="en-US" sz="4800" b="1" i="1" dirty="0" smtClean="0">
                <a:solidFill>
                  <a:schemeClr val="accent6">
                    <a:lumMod val="50000"/>
                  </a:schemeClr>
                </a:solidFill>
              </a:rPr>
              <a:t>TECHKRITI</a:t>
            </a:r>
            <a:r>
              <a:rPr lang="en-US" sz="4800" b="1" dirty="0" smtClean="0">
                <a:solidFill>
                  <a:schemeClr val="accent6">
                    <a:lumMod val="50000"/>
                  </a:schemeClr>
                </a:solidFill>
              </a:rPr>
              <a:t> -</a:t>
            </a:r>
            <a:r>
              <a:rPr lang="en-US" sz="4800" b="1" i="1" dirty="0" smtClean="0">
                <a:solidFill>
                  <a:schemeClr val="accent6">
                    <a:lumMod val="50000"/>
                  </a:schemeClr>
                </a:solidFill>
              </a:rPr>
              <a:t>2K17 IIT-KANPUR</a:t>
            </a:r>
            <a:r>
              <a:rPr lang="en-US" sz="8000" b="1" i="1" dirty="0" smtClean="0">
                <a:solidFill>
                  <a:schemeClr val="accent6">
                    <a:lumMod val="50000"/>
                  </a:schemeClr>
                </a:solidFill>
              </a:rPr>
              <a:t/>
            </a:r>
            <a:br>
              <a:rPr lang="en-US" sz="8000" b="1" i="1" dirty="0" smtClean="0">
                <a:solidFill>
                  <a:schemeClr val="accent6">
                    <a:lumMod val="50000"/>
                  </a:schemeClr>
                </a:solidFill>
              </a:rPr>
            </a:br>
            <a:r>
              <a:rPr lang="en-US" sz="2800" b="1" i="1" dirty="0" smtClean="0">
                <a:solidFill>
                  <a:schemeClr val="accent6"/>
                </a:solidFill>
              </a:rPr>
              <a:t>Problem statement</a:t>
            </a:r>
            <a:br>
              <a:rPr lang="en-US" sz="2800" b="1" i="1" dirty="0" smtClean="0">
                <a:solidFill>
                  <a:schemeClr val="accent6"/>
                </a:solidFill>
              </a:rPr>
            </a:br>
            <a:r>
              <a:rPr lang="en-US" sz="2800" b="1" i="1" dirty="0" smtClean="0">
                <a:solidFill>
                  <a:schemeClr val="accent6"/>
                </a:solidFill>
              </a:rPr>
              <a:t>Event-</a:t>
            </a:r>
            <a:r>
              <a:rPr lang="en-US" sz="2800" b="1" i="1" dirty="0" err="1" smtClean="0">
                <a:solidFill>
                  <a:schemeClr val="accent6"/>
                </a:solidFill>
              </a:rPr>
              <a:t>Ecdc</a:t>
            </a:r>
            <a:r>
              <a:rPr lang="en-US" sz="2800" b="1" i="1" dirty="0" smtClean="0">
                <a:solidFill>
                  <a:schemeClr val="accent6"/>
                </a:solidFill>
              </a:rPr>
              <a:t>(Embedded)</a:t>
            </a:r>
            <a:endParaRPr lang="en-US" sz="2800" b="1" i="1" dirty="0">
              <a:solidFill>
                <a:schemeClr val="accent6"/>
              </a:solidFill>
            </a:endParaRPr>
          </a:p>
        </p:txBody>
      </p:sp>
      <p:sp>
        <p:nvSpPr>
          <p:cNvPr id="3" name="Rectangle 2"/>
          <p:cNvSpPr/>
          <p:nvPr/>
        </p:nvSpPr>
        <p:spPr>
          <a:xfrm>
            <a:off x="1216325" y="1582341"/>
            <a:ext cx="7927675" cy="3693319"/>
          </a:xfrm>
          <a:prstGeom prst="rect">
            <a:avLst/>
          </a:prstGeom>
        </p:spPr>
        <p:txBody>
          <a:bodyPr wrap="square">
            <a:spAutoFit/>
          </a:bodyPr>
          <a:lstStyle/>
          <a:p>
            <a:pPr marL="68580" indent="0">
              <a:buNone/>
            </a:pPr>
            <a:endParaRPr lang="en-IN" i="1" dirty="0" smtClean="0">
              <a:latin typeface="Baskerville Old Face" pitchFamily="18" charset="0"/>
            </a:endParaRPr>
          </a:p>
          <a:p>
            <a:pPr marL="68580" indent="0">
              <a:buNone/>
            </a:pPr>
            <a:endParaRPr lang="en-IN" i="1" dirty="0">
              <a:latin typeface="Baskerville Old Face" pitchFamily="18" charset="0"/>
            </a:endParaRPr>
          </a:p>
          <a:p>
            <a:pPr marL="68580" indent="0">
              <a:buNone/>
            </a:pPr>
            <a:r>
              <a:rPr lang="en-IN" i="1" dirty="0" smtClean="0">
                <a:solidFill>
                  <a:schemeClr val="bg1"/>
                </a:solidFill>
                <a:latin typeface="Baskerville Old Face" pitchFamily="18" charset="0"/>
              </a:rPr>
              <a:t>To </a:t>
            </a:r>
            <a:r>
              <a:rPr lang="en-IN" i="1" dirty="0">
                <a:solidFill>
                  <a:schemeClr val="bg1"/>
                </a:solidFill>
                <a:latin typeface="Baskerville Old Face" pitchFamily="18" charset="0"/>
              </a:rPr>
              <a:t>design a miniaturized home automation system. </a:t>
            </a:r>
            <a:br>
              <a:rPr lang="en-IN" i="1" dirty="0">
                <a:solidFill>
                  <a:schemeClr val="bg1"/>
                </a:solidFill>
                <a:latin typeface="Baskerville Old Face" pitchFamily="18" charset="0"/>
              </a:rPr>
            </a:br>
            <a:r>
              <a:rPr lang="en-IN" i="1" dirty="0">
                <a:solidFill>
                  <a:schemeClr val="bg1"/>
                </a:solidFill>
                <a:latin typeface="Baskerville Old Face" pitchFamily="18" charset="0"/>
              </a:rPr>
              <a:t/>
            </a:r>
            <a:br>
              <a:rPr lang="en-IN" i="1" dirty="0">
                <a:solidFill>
                  <a:schemeClr val="bg1"/>
                </a:solidFill>
                <a:latin typeface="Baskerville Old Face" pitchFamily="18" charset="0"/>
              </a:rPr>
            </a:br>
            <a:r>
              <a:rPr lang="en-IN" b="1" i="1" dirty="0">
                <a:solidFill>
                  <a:schemeClr val="bg1"/>
                </a:solidFill>
                <a:latin typeface="Baskerville Old Face" pitchFamily="18" charset="0"/>
              </a:rPr>
              <a:t>Explanation:</a:t>
            </a:r>
            <a:r>
              <a:rPr lang="en-IN" i="1" dirty="0">
                <a:solidFill>
                  <a:schemeClr val="bg1"/>
                </a:solidFill>
                <a:latin typeface="Baskerville Old Face" pitchFamily="18" charset="0"/>
              </a:rPr>
              <a:t> The project must have the following features </a:t>
            </a:r>
            <a:br>
              <a:rPr lang="en-IN" i="1" dirty="0">
                <a:solidFill>
                  <a:schemeClr val="bg1"/>
                </a:solidFill>
                <a:latin typeface="Baskerville Old Face" pitchFamily="18" charset="0"/>
              </a:rPr>
            </a:br>
            <a:r>
              <a:rPr lang="en-IN" i="1" dirty="0">
                <a:solidFill>
                  <a:schemeClr val="bg1"/>
                </a:solidFill>
                <a:latin typeface="Baskerville Old Face" pitchFamily="18" charset="0"/>
              </a:rPr>
              <a:t>▸A centralized unit consisting of a display and a Wi-Fi module, connected to at least two home appliances (like Motor, LED, etc.). </a:t>
            </a:r>
            <a:br>
              <a:rPr lang="en-IN" i="1" dirty="0">
                <a:solidFill>
                  <a:schemeClr val="bg1"/>
                </a:solidFill>
                <a:latin typeface="Baskerville Old Face" pitchFamily="18" charset="0"/>
              </a:rPr>
            </a:br>
            <a:r>
              <a:rPr lang="en-IN" i="1" dirty="0">
                <a:solidFill>
                  <a:schemeClr val="bg1"/>
                </a:solidFill>
                <a:latin typeface="Baskerville Old Face" pitchFamily="18" charset="0"/>
              </a:rPr>
              <a:t>▸ A user interface in laptop or any other device (e.g., Python terminal can be directly used for the same) </a:t>
            </a:r>
            <a:br>
              <a:rPr lang="en-IN" i="1" dirty="0">
                <a:solidFill>
                  <a:schemeClr val="bg1"/>
                </a:solidFill>
                <a:latin typeface="Baskerville Old Face" pitchFamily="18" charset="0"/>
              </a:rPr>
            </a:br>
            <a:r>
              <a:rPr lang="en-IN" i="1" dirty="0">
                <a:solidFill>
                  <a:schemeClr val="bg1"/>
                </a:solidFill>
                <a:latin typeface="Baskerville Old Face" pitchFamily="18" charset="0"/>
              </a:rPr>
              <a:t>▸A two way communication between the centralized unit and the user interface using Wi-Fi. </a:t>
            </a:r>
            <a:br>
              <a:rPr lang="en-IN" i="1" dirty="0">
                <a:solidFill>
                  <a:schemeClr val="bg1"/>
                </a:solidFill>
                <a:latin typeface="Baskerville Old Face" pitchFamily="18" charset="0"/>
              </a:rPr>
            </a:br>
            <a:r>
              <a:rPr lang="en-IN" i="1" dirty="0">
                <a:solidFill>
                  <a:schemeClr val="bg1"/>
                </a:solidFill>
                <a:latin typeface="Baskerville Old Face" pitchFamily="18" charset="0"/>
              </a:rPr>
              <a:t>▸You should be able to command the central unit, using the user interface, to switch ON/OFF the devices instantly OR set an alarm for the same. </a:t>
            </a:r>
          </a:p>
        </p:txBody>
      </p:sp>
    </p:spTree>
    <p:extLst>
      <p:ext uri="{BB962C8B-B14F-4D97-AF65-F5344CB8AC3E}">
        <p14:creationId xmlns:p14="http://schemas.microsoft.com/office/powerpoint/2010/main" val="102119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37" y="608162"/>
            <a:ext cx="10138763" cy="866955"/>
          </a:xfrm>
        </p:spPr>
        <p:txBody>
          <a:bodyPr>
            <a:normAutofit/>
          </a:bodyPr>
          <a:lstStyle/>
          <a:p>
            <a:r>
              <a:rPr lang="en-US" sz="4000" dirty="0" smtClean="0">
                <a:solidFill>
                  <a:schemeClr val="accent5">
                    <a:lumMod val="50000"/>
                  </a:schemeClr>
                </a:solidFill>
                <a:latin typeface="Algerian" panose="04020705040A02060702" pitchFamily="82" charset="0"/>
              </a:rPr>
              <a:t>Components used</a:t>
            </a:r>
            <a:endParaRPr lang="en-US" sz="4000" dirty="0">
              <a:solidFill>
                <a:schemeClr val="accent5">
                  <a:lumMod val="50000"/>
                </a:schemeClr>
              </a:solidFill>
              <a:latin typeface="Algerian" panose="04020705040A02060702" pitchFamily="82" charset="0"/>
            </a:endParaRPr>
          </a:p>
        </p:txBody>
      </p:sp>
      <p:sp>
        <p:nvSpPr>
          <p:cNvPr id="4" name="Text Placeholder 3"/>
          <p:cNvSpPr>
            <a:spLocks noGrp="1"/>
          </p:cNvSpPr>
          <p:nvPr>
            <p:ph type="body" sz="half" idx="2"/>
          </p:nvPr>
        </p:nvSpPr>
        <p:spPr>
          <a:xfrm>
            <a:off x="448573" y="1933755"/>
            <a:ext cx="10225027" cy="4449792"/>
          </a:xfrm>
        </p:spPr>
        <p:txBody>
          <a:bodyPr>
            <a:noAutofit/>
          </a:bodyPr>
          <a:lstStyle/>
          <a:p>
            <a:pPr marL="285750" indent="-285750">
              <a:buFont typeface="Arial" panose="020B0604020202020204" pitchFamily="34" charset="0"/>
              <a:buChar char="•"/>
            </a:pPr>
            <a:r>
              <a:rPr lang="en-US" sz="2000" dirty="0" err="1" smtClean="0">
                <a:latin typeface="Constantia" panose="02030602050306030303" pitchFamily="18" charset="0"/>
              </a:rPr>
              <a:t>Arduino</a:t>
            </a:r>
            <a:r>
              <a:rPr lang="en-US" sz="2000" dirty="0" smtClean="0">
                <a:latin typeface="Constantia" panose="02030602050306030303" pitchFamily="18" charset="0"/>
              </a:rPr>
              <a:t> </a:t>
            </a:r>
            <a:r>
              <a:rPr lang="en-US" sz="2000" dirty="0" err="1" smtClean="0">
                <a:latin typeface="Constantia" panose="02030602050306030303" pitchFamily="18" charset="0"/>
              </a:rPr>
              <a:t>uno</a:t>
            </a:r>
            <a:endParaRPr lang="en-US" sz="2000" dirty="0" smtClean="0">
              <a:latin typeface="Constantia" panose="02030602050306030303" pitchFamily="18" charset="0"/>
            </a:endParaRPr>
          </a:p>
          <a:p>
            <a:pPr marL="285750" indent="-285750">
              <a:buFont typeface="Arial" panose="020B0604020202020204" pitchFamily="34" charset="0"/>
              <a:buChar char="•"/>
            </a:pPr>
            <a:r>
              <a:rPr lang="en-US" sz="2000" dirty="0" smtClean="0">
                <a:latin typeface="Constantia" panose="02030602050306030303" pitchFamily="18" charset="0"/>
              </a:rPr>
              <a:t>Esp8266 </a:t>
            </a:r>
            <a:r>
              <a:rPr lang="en-US" sz="2000" dirty="0" err="1" smtClean="0">
                <a:latin typeface="Constantia" panose="02030602050306030303" pitchFamily="18" charset="0"/>
              </a:rPr>
              <a:t>NodeMCU</a:t>
            </a:r>
            <a:r>
              <a:rPr lang="en-US" sz="2000" dirty="0" smtClean="0">
                <a:latin typeface="Constantia" panose="02030602050306030303" pitchFamily="18" charset="0"/>
              </a:rPr>
              <a:t>  </a:t>
            </a:r>
            <a:r>
              <a:rPr lang="en-US" sz="2000" dirty="0" err="1" smtClean="0">
                <a:latin typeface="Constantia" panose="02030602050306030303" pitchFamily="18" charset="0"/>
              </a:rPr>
              <a:t>Wifi</a:t>
            </a:r>
            <a:r>
              <a:rPr lang="en-US" sz="2000" dirty="0" smtClean="0">
                <a:latin typeface="Constantia" panose="02030602050306030303" pitchFamily="18" charset="0"/>
              </a:rPr>
              <a:t> Module</a:t>
            </a:r>
          </a:p>
          <a:p>
            <a:pPr marL="285750" indent="-285750">
              <a:buFont typeface="Arial" panose="020B0604020202020204" pitchFamily="34" charset="0"/>
              <a:buChar char="•"/>
            </a:pPr>
            <a:r>
              <a:rPr lang="en-US" sz="2000" dirty="0" smtClean="0">
                <a:latin typeface="Constantia" panose="02030602050306030303" pitchFamily="18" charset="0"/>
              </a:rPr>
              <a:t>16x2 LCD  </a:t>
            </a:r>
          </a:p>
          <a:p>
            <a:pPr marL="285750" indent="-285750">
              <a:buFont typeface="Arial" panose="020B0604020202020204" pitchFamily="34" charset="0"/>
              <a:buChar char="•"/>
            </a:pPr>
            <a:r>
              <a:rPr lang="en-US" sz="2000" dirty="0" smtClean="0">
                <a:latin typeface="Constantia" panose="02030602050306030303" pitchFamily="18" charset="0"/>
              </a:rPr>
              <a:t>IR </a:t>
            </a:r>
            <a:r>
              <a:rPr lang="en-US" sz="2000" dirty="0" err="1" smtClean="0">
                <a:latin typeface="Constantia" panose="02030602050306030303" pitchFamily="18" charset="0"/>
              </a:rPr>
              <a:t>Sensors,LDR</a:t>
            </a:r>
            <a:r>
              <a:rPr lang="en-US" sz="2000" dirty="0" smtClean="0">
                <a:latin typeface="Constantia" panose="02030602050306030303" pitchFamily="18" charset="0"/>
              </a:rPr>
              <a:t> Sensor</a:t>
            </a:r>
          </a:p>
          <a:p>
            <a:pPr marL="285750" indent="-285750">
              <a:buFont typeface="Arial" panose="020B0604020202020204" pitchFamily="34" charset="0"/>
              <a:buChar char="•"/>
            </a:pPr>
            <a:r>
              <a:rPr lang="en-US" sz="2000" dirty="0" smtClean="0">
                <a:latin typeface="Constantia" panose="02030602050306030303" pitchFamily="18" charset="0"/>
              </a:rPr>
              <a:t>Temp sensor(LM 35)</a:t>
            </a:r>
          </a:p>
          <a:p>
            <a:pPr marL="285750" indent="-285750">
              <a:buFont typeface="Arial" panose="020B0604020202020204" pitchFamily="34" charset="0"/>
              <a:buChar char="•"/>
            </a:pPr>
            <a:r>
              <a:rPr lang="en-US" sz="2000" dirty="0" smtClean="0">
                <a:latin typeface="Constantia" panose="02030602050306030303" pitchFamily="18" charset="0"/>
              </a:rPr>
              <a:t>Motor Driver IC L293d</a:t>
            </a:r>
          </a:p>
          <a:p>
            <a:pPr marL="285750" indent="-285750">
              <a:buFont typeface="Arial" panose="020B0604020202020204" pitchFamily="34" charset="0"/>
              <a:buChar char="•"/>
            </a:pPr>
            <a:r>
              <a:rPr lang="en-US" sz="2000" dirty="0" smtClean="0">
                <a:latin typeface="Constantia" panose="02030602050306030303" pitchFamily="18" charset="0"/>
              </a:rPr>
              <a:t>LEDs</a:t>
            </a:r>
          </a:p>
          <a:p>
            <a:pPr marL="285750" indent="-285750">
              <a:buFont typeface="Arial" panose="020B0604020202020204" pitchFamily="34" charset="0"/>
              <a:buChar char="•"/>
            </a:pPr>
            <a:r>
              <a:rPr lang="en-US" sz="2000" dirty="0" smtClean="0">
                <a:latin typeface="Constantia" panose="02030602050306030303" pitchFamily="18" charset="0"/>
              </a:rPr>
              <a:t>Breadboard</a:t>
            </a:r>
          </a:p>
          <a:p>
            <a:pPr marL="285750" indent="-285750">
              <a:buFont typeface="Arial" panose="020B0604020202020204" pitchFamily="34" charset="0"/>
              <a:buChar char="•"/>
            </a:pPr>
            <a:r>
              <a:rPr lang="en-US" sz="2000" dirty="0" smtClean="0">
                <a:latin typeface="Constantia" panose="02030602050306030303" pitchFamily="18" charset="0"/>
              </a:rPr>
              <a:t>Motors</a:t>
            </a:r>
          </a:p>
          <a:p>
            <a:pPr marL="285750" indent="-285750">
              <a:buFont typeface="Arial" panose="020B0604020202020204" pitchFamily="34" charset="0"/>
              <a:buChar char="•"/>
            </a:pPr>
            <a:r>
              <a:rPr lang="en-US" sz="2000" dirty="0" smtClean="0">
                <a:latin typeface="Constantia" panose="02030602050306030303" pitchFamily="18" charset="0"/>
              </a:rPr>
              <a:t>Connecting Wires</a:t>
            </a:r>
            <a:endParaRPr lang="en-US" sz="2000" dirty="0">
              <a:latin typeface="Constantia" panose="02030602050306030303" pitchFamily="18" charset="0"/>
            </a:endParaRPr>
          </a:p>
        </p:txBody>
      </p:sp>
    </p:spTree>
    <p:extLst>
      <p:ext uri="{BB962C8B-B14F-4D97-AF65-F5344CB8AC3E}">
        <p14:creationId xmlns:p14="http://schemas.microsoft.com/office/powerpoint/2010/main" val="1185850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10" y="244618"/>
            <a:ext cx="4588828" cy="891540"/>
          </a:xfrm>
        </p:spPr>
        <p:txBody>
          <a:bodyPr>
            <a:normAutofit/>
          </a:bodyPr>
          <a:lstStyle/>
          <a:p>
            <a:r>
              <a:rPr lang="en-US" sz="3600" dirty="0" smtClean="0">
                <a:solidFill>
                  <a:schemeClr val="accent6">
                    <a:lumMod val="75000"/>
                  </a:schemeClr>
                </a:solidFill>
              </a:rPr>
              <a:t>ARDUINO UNO</a:t>
            </a:r>
            <a:endParaRPr lang="en-US" sz="3600" dirty="0">
              <a:solidFill>
                <a:schemeClr val="accent6">
                  <a:lumMod val="75000"/>
                </a:schemeClr>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15138" y="1819470"/>
            <a:ext cx="3843338" cy="2686050"/>
          </a:xfrm>
        </p:spPr>
      </p:pic>
      <p:sp>
        <p:nvSpPr>
          <p:cNvPr id="4" name="Text Placeholder 3"/>
          <p:cNvSpPr>
            <a:spLocks noGrp="1"/>
          </p:cNvSpPr>
          <p:nvPr>
            <p:ph type="body" sz="half" idx="2"/>
          </p:nvPr>
        </p:nvSpPr>
        <p:spPr>
          <a:xfrm>
            <a:off x="5288591" y="1405572"/>
            <a:ext cx="6179820" cy="4168140"/>
          </a:xfrm>
        </p:spPr>
        <p:txBody>
          <a:bodyPr>
            <a:normAutofit lnSpcReduction="10000"/>
          </a:bodyPr>
          <a:lstStyle/>
          <a:p>
            <a:r>
              <a:rPr lang="en-US" dirty="0" smtClean="0">
                <a:solidFill>
                  <a:schemeClr val="accent6">
                    <a:lumMod val="50000"/>
                  </a:schemeClr>
                </a:solidFill>
                <a:latin typeface="Constantia" panose="02030602050306030303" pitchFamily="18" charset="0"/>
              </a:rPr>
              <a:t>Arduino </a:t>
            </a:r>
            <a:r>
              <a:rPr lang="en-US" dirty="0">
                <a:solidFill>
                  <a:schemeClr val="accent6">
                    <a:lumMod val="50000"/>
                  </a:schemeClr>
                </a:solidFill>
                <a:latin typeface="Constantia" panose="02030602050306030303" pitchFamily="18" charset="0"/>
              </a:rPr>
              <a:t>Uno is a microcontroller board based on the </a:t>
            </a:r>
            <a:r>
              <a:rPr lang="en-US" dirty="0" smtClean="0">
                <a:solidFill>
                  <a:schemeClr val="accent6">
                    <a:lumMod val="50000"/>
                  </a:schemeClr>
                </a:solidFill>
                <a:latin typeface="Constantia" panose="02030602050306030303" pitchFamily="18" charset="0"/>
              </a:rPr>
              <a:t>ATmega328P. </a:t>
            </a:r>
            <a:r>
              <a:rPr lang="en-US" dirty="0">
                <a:solidFill>
                  <a:schemeClr val="accent6">
                    <a:lumMod val="50000"/>
                  </a:schemeClr>
                </a:solidFill>
                <a:latin typeface="Constantia" panose="02030602050306030303" pitchFamily="18" charset="0"/>
              </a:rPr>
              <a:t>It has 14 digital input/output pins (of which 6 can be used as PWM outputs), 6 analog inputs, a 16 MHz quartz crystal, a USB connection, a power jack, an ICSP header and a reset button</a:t>
            </a:r>
            <a:r>
              <a:rPr lang="en-US" dirty="0" smtClean="0"/>
              <a:t>.</a:t>
            </a:r>
          </a:p>
          <a:p>
            <a:r>
              <a:rPr lang="en-US" dirty="0" smtClean="0">
                <a:solidFill>
                  <a:schemeClr val="accent6">
                    <a:lumMod val="50000"/>
                  </a:schemeClr>
                </a:solidFill>
                <a:latin typeface="Constantia" panose="02030602050306030303" pitchFamily="18" charset="0"/>
              </a:rPr>
              <a:t>It acts as the brain of the circuit. All the devices are controlled using it.</a:t>
            </a:r>
          </a:p>
          <a:p>
            <a:pPr marL="285750" indent="-285750">
              <a:buFont typeface="Wingdings" panose="05000000000000000000" pitchFamily="2" charset="2"/>
              <a:buChar char="§"/>
            </a:pPr>
            <a:r>
              <a:rPr lang="en-US" dirty="0" smtClean="0">
                <a:solidFill>
                  <a:schemeClr val="accent6">
                    <a:lumMod val="50000"/>
                  </a:schemeClr>
                </a:solidFill>
                <a:latin typeface="Constantia" panose="02030602050306030303" pitchFamily="18" charset="0"/>
              </a:rPr>
              <a:t>Motor</a:t>
            </a:r>
          </a:p>
          <a:p>
            <a:pPr marL="285750" indent="-285750">
              <a:buFont typeface="Wingdings" panose="05000000000000000000" pitchFamily="2" charset="2"/>
              <a:buChar char="§"/>
            </a:pPr>
            <a:r>
              <a:rPr lang="en-US" dirty="0" smtClean="0">
                <a:solidFill>
                  <a:schemeClr val="accent6">
                    <a:lumMod val="50000"/>
                  </a:schemeClr>
                </a:solidFill>
                <a:latin typeface="Constantia" panose="02030602050306030303" pitchFamily="18" charset="0"/>
              </a:rPr>
              <a:t>ESP-8266(NODE MCU) WIFI MODULE</a:t>
            </a:r>
          </a:p>
          <a:p>
            <a:pPr marL="285750" indent="-285750">
              <a:buFont typeface="Wingdings" panose="05000000000000000000" pitchFamily="2" charset="2"/>
              <a:buChar char="§"/>
            </a:pPr>
            <a:r>
              <a:rPr lang="en-US" dirty="0" smtClean="0">
                <a:solidFill>
                  <a:schemeClr val="accent6">
                    <a:lumMod val="50000"/>
                  </a:schemeClr>
                </a:solidFill>
                <a:latin typeface="Constantia" panose="02030602050306030303" pitchFamily="18" charset="0"/>
              </a:rPr>
              <a:t>LED’S</a:t>
            </a:r>
          </a:p>
          <a:p>
            <a:pPr marL="285750" indent="-285750">
              <a:buFont typeface="Wingdings" panose="05000000000000000000" pitchFamily="2" charset="2"/>
              <a:buChar char="§"/>
            </a:pPr>
            <a:r>
              <a:rPr lang="en-US" dirty="0" smtClean="0">
                <a:solidFill>
                  <a:schemeClr val="accent6">
                    <a:lumMod val="50000"/>
                  </a:schemeClr>
                </a:solidFill>
                <a:latin typeface="Constantia" panose="02030602050306030303" pitchFamily="18" charset="0"/>
              </a:rPr>
              <a:t>LCD</a:t>
            </a:r>
            <a:endParaRPr lang="en-US" dirty="0" smtClean="0">
              <a:solidFill>
                <a:schemeClr val="accent6">
                  <a:lumMod val="50000"/>
                </a:schemeClr>
              </a:solidFill>
              <a:latin typeface="Constantia" panose="02030602050306030303" pitchFamily="18" charset="0"/>
            </a:endParaRPr>
          </a:p>
          <a:p>
            <a:pPr marL="285750" indent="-285750">
              <a:buFont typeface="Wingdings" panose="05000000000000000000" pitchFamily="2" charset="2"/>
              <a:buChar char="§"/>
            </a:pPr>
            <a:r>
              <a:rPr lang="en-US" dirty="0" smtClean="0">
                <a:solidFill>
                  <a:schemeClr val="accent6">
                    <a:lumMod val="50000"/>
                  </a:schemeClr>
                </a:solidFill>
                <a:latin typeface="Constantia" panose="02030602050306030303" pitchFamily="18" charset="0"/>
              </a:rPr>
              <a:t>SENSORS (LDR ,IR ,TEMPERTATURE)</a:t>
            </a:r>
            <a:endParaRPr lang="en-US" dirty="0">
              <a:solidFill>
                <a:schemeClr val="accent6">
                  <a:lumMod val="50000"/>
                </a:schemeClr>
              </a:solidFill>
              <a:latin typeface="Constantia" panose="02030602050306030303" pitchFamily="18" charset="0"/>
            </a:endParaRPr>
          </a:p>
        </p:txBody>
      </p:sp>
    </p:spTree>
    <p:extLst>
      <p:ext uri="{BB962C8B-B14F-4D97-AF65-F5344CB8AC3E}">
        <p14:creationId xmlns:p14="http://schemas.microsoft.com/office/powerpoint/2010/main" val="2096865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404" y="342900"/>
            <a:ext cx="4551817" cy="1143000"/>
          </a:xfrm>
        </p:spPr>
        <p:txBody>
          <a:bodyPr>
            <a:normAutofit/>
          </a:bodyPr>
          <a:lstStyle/>
          <a:p>
            <a:r>
              <a:rPr lang="en-US" sz="6000" dirty="0" smtClean="0">
                <a:solidFill>
                  <a:schemeClr val="accent6">
                    <a:lumMod val="75000"/>
                  </a:schemeClr>
                </a:solidFill>
                <a:latin typeface="Constantia" panose="02030602050306030303" pitchFamily="18" charset="0"/>
              </a:rPr>
              <a:t>ESP -8266</a:t>
            </a:r>
            <a:endParaRPr lang="en-US" sz="6000" dirty="0">
              <a:solidFill>
                <a:schemeClr val="accent6">
                  <a:lumMod val="75000"/>
                </a:schemeClr>
              </a:solidFill>
              <a:latin typeface="Constantia" panose="02030602050306030303" pitchFamily="18" charset="0"/>
            </a:endParaRPr>
          </a:p>
        </p:txBody>
      </p:sp>
      <p:pic>
        <p:nvPicPr>
          <p:cNvPr id="5" name="Picture Placeholder 4" descr="&#10;" title="ESP-8266"/>
          <p:cNvPicPr preferRelativeResize="0">
            <a:picLocks noGrp="1"/>
          </p:cNvPicPr>
          <p:nvPr>
            <p:ph type="pic" idx="1"/>
          </p:nvPr>
        </p:nvPicPr>
        <p:blipFill rotWithShape="1">
          <a:blip r:embed="rId2">
            <a:extLst>
              <a:ext uri="{28A0092B-C50C-407E-A947-70E740481C1C}">
                <a14:useLocalDpi xmlns:a14="http://schemas.microsoft.com/office/drawing/2010/main" val="0"/>
              </a:ext>
            </a:extLst>
          </a:blip>
          <a:srcRect l="4172" t="10396" b="11148"/>
          <a:stretch/>
        </p:blipFill>
        <p:spPr>
          <a:xfrm>
            <a:off x="382555" y="2528596"/>
            <a:ext cx="3928530" cy="2276670"/>
          </a:xfrm>
        </p:spPr>
      </p:pic>
      <p:sp>
        <p:nvSpPr>
          <p:cNvPr id="4" name="Text Placeholder 3"/>
          <p:cNvSpPr>
            <a:spLocks noGrp="1"/>
          </p:cNvSpPr>
          <p:nvPr>
            <p:ph type="body" sz="half" idx="2"/>
          </p:nvPr>
        </p:nvSpPr>
        <p:spPr>
          <a:xfrm>
            <a:off x="4722812" y="1810139"/>
            <a:ext cx="6772502" cy="4357395"/>
          </a:xfrm>
        </p:spPr>
        <p:txBody>
          <a:bodyPr/>
          <a:lstStyle/>
          <a:p>
            <a:r>
              <a:rPr lang="en-US" dirty="0">
                <a:latin typeface="Constantia" panose="02030602050306030303" pitchFamily="18" charset="0"/>
              </a:rPr>
              <a:t> </a:t>
            </a:r>
            <a:r>
              <a:rPr lang="en-US" b="1" dirty="0">
                <a:latin typeface="Constantia" panose="02030602050306030303" pitchFamily="18" charset="0"/>
              </a:rPr>
              <a:t>ESP8266</a:t>
            </a:r>
            <a:r>
              <a:rPr lang="en-US" dirty="0">
                <a:latin typeface="Constantia" panose="02030602050306030303" pitchFamily="18" charset="0"/>
              </a:rPr>
              <a:t> </a:t>
            </a:r>
            <a:r>
              <a:rPr lang="en-US" dirty="0" err="1">
                <a:latin typeface="Constantia" panose="02030602050306030303" pitchFamily="18" charset="0"/>
              </a:rPr>
              <a:t>WiFi</a:t>
            </a:r>
            <a:r>
              <a:rPr lang="en-US" dirty="0">
                <a:latin typeface="Constantia" panose="02030602050306030303" pitchFamily="18" charset="0"/>
              </a:rPr>
              <a:t> Module </a:t>
            </a:r>
            <a:r>
              <a:rPr lang="en-US" dirty="0" smtClean="0">
                <a:latin typeface="Constantia" panose="02030602050306030303" pitchFamily="18" charset="0"/>
              </a:rPr>
              <a:t>has an </a:t>
            </a:r>
            <a:r>
              <a:rPr lang="en-US" dirty="0" smtClean="0">
                <a:latin typeface="Constantia" panose="02030602050306030303" pitchFamily="18" charset="0"/>
              </a:rPr>
              <a:t>Integrated </a:t>
            </a:r>
            <a:r>
              <a:rPr lang="en-US" dirty="0">
                <a:latin typeface="Constantia" panose="02030602050306030303" pitchFamily="18" charset="0"/>
              </a:rPr>
              <a:t>TCP/IP protocol stack that can give any microcontroller access to your </a:t>
            </a:r>
            <a:r>
              <a:rPr lang="en-US" dirty="0" err="1">
                <a:latin typeface="Constantia" panose="02030602050306030303" pitchFamily="18" charset="0"/>
              </a:rPr>
              <a:t>WiFi</a:t>
            </a:r>
            <a:r>
              <a:rPr lang="en-US" dirty="0">
                <a:latin typeface="Constantia" panose="02030602050306030303" pitchFamily="18" charset="0"/>
              </a:rPr>
              <a:t> network. The </a:t>
            </a:r>
            <a:r>
              <a:rPr lang="en-US" b="1" dirty="0">
                <a:latin typeface="Constantia" panose="02030602050306030303" pitchFamily="18" charset="0"/>
              </a:rPr>
              <a:t>ESP8266</a:t>
            </a:r>
            <a:r>
              <a:rPr lang="en-US" dirty="0">
                <a:latin typeface="Constantia" panose="02030602050306030303" pitchFamily="18" charset="0"/>
              </a:rPr>
              <a:t> is capable of either hosting an application or offloading all Wi-Fi networking functions from another application </a:t>
            </a:r>
            <a:r>
              <a:rPr lang="en-US" dirty="0" smtClean="0">
                <a:latin typeface="Constantia" panose="02030602050306030303" pitchFamily="18" charset="0"/>
              </a:rPr>
              <a:t>processor.</a:t>
            </a:r>
          </a:p>
          <a:p>
            <a:r>
              <a:rPr lang="en-US" dirty="0" smtClean="0">
                <a:latin typeface="Constantia" panose="02030602050306030303" pitchFamily="18" charset="0"/>
              </a:rPr>
              <a:t>It creates a platform for the serial communication between the </a:t>
            </a:r>
            <a:r>
              <a:rPr lang="en-US" dirty="0" err="1" smtClean="0">
                <a:latin typeface="Constantia" panose="02030602050306030303" pitchFamily="18" charset="0"/>
              </a:rPr>
              <a:t>arduino</a:t>
            </a:r>
            <a:r>
              <a:rPr lang="en-US" dirty="0" smtClean="0">
                <a:latin typeface="Constantia" panose="02030602050306030303" pitchFamily="18" charset="0"/>
              </a:rPr>
              <a:t> and itself. The user provides the command which is being read by the esp8266 and send to </a:t>
            </a:r>
            <a:r>
              <a:rPr lang="en-US" dirty="0" err="1" smtClean="0">
                <a:latin typeface="Constantia" panose="02030602050306030303" pitchFamily="18" charset="0"/>
              </a:rPr>
              <a:t>arduino</a:t>
            </a:r>
            <a:r>
              <a:rPr lang="en-US" dirty="0" smtClean="0">
                <a:latin typeface="Constantia" panose="02030602050306030303" pitchFamily="18" charset="0"/>
              </a:rPr>
              <a:t> via serial communication which executes all the processes.</a:t>
            </a:r>
            <a:endParaRPr lang="en-US" dirty="0">
              <a:latin typeface="Constantia" panose="02030602050306030303" pitchFamily="18" charset="0"/>
            </a:endParaRPr>
          </a:p>
        </p:txBody>
      </p:sp>
    </p:spTree>
    <p:extLst>
      <p:ext uri="{BB962C8B-B14F-4D97-AF65-F5344CB8AC3E}">
        <p14:creationId xmlns:p14="http://schemas.microsoft.com/office/powerpoint/2010/main" val="311034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099" y="204160"/>
            <a:ext cx="6019800" cy="908648"/>
          </a:xfrm>
        </p:spPr>
        <p:txBody>
          <a:bodyPr>
            <a:normAutofit/>
          </a:bodyPr>
          <a:lstStyle/>
          <a:p>
            <a:r>
              <a:rPr lang="en-US" sz="4800" dirty="0" smtClean="0">
                <a:solidFill>
                  <a:schemeClr val="accent6">
                    <a:lumMod val="75000"/>
                  </a:schemeClr>
                </a:solidFill>
              </a:rPr>
              <a:t>LCD DISPLAY</a:t>
            </a:r>
            <a:endParaRPr lang="en-US" sz="4800" dirty="0">
              <a:solidFill>
                <a:schemeClr val="accent6">
                  <a:lumMod val="75000"/>
                </a:schemeClr>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299" r="3299"/>
          <a:stretch>
            <a:fillRect/>
          </a:stretch>
        </p:blipFill>
        <p:spPr>
          <a:xfrm>
            <a:off x="0" y="1112808"/>
            <a:ext cx="3795623" cy="3881886"/>
          </a:xfrm>
        </p:spPr>
      </p:pic>
      <p:sp>
        <p:nvSpPr>
          <p:cNvPr id="4" name="Text Placeholder 3"/>
          <p:cNvSpPr>
            <a:spLocks noGrp="1"/>
          </p:cNvSpPr>
          <p:nvPr>
            <p:ph type="body" sz="half" idx="2"/>
          </p:nvPr>
        </p:nvSpPr>
        <p:spPr>
          <a:xfrm>
            <a:off x="4450080" y="1293962"/>
            <a:ext cx="6294120" cy="4796287"/>
          </a:xfrm>
        </p:spPr>
        <p:txBody>
          <a:bodyPr/>
          <a:lstStyle/>
          <a:p>
            <a:r>
              <a:rPr lang="en-US" dirty="0">
                <a:solidFill>
                  <a:schemeClr val="accent6">
                    <a:lumMod val="50000"/>
                  </a:schemeClr>
                </a:solidFill>
                <a:latin typeface="Constantia" panose="02030602050306030303" pitchFamily="18" charset="0"/>
                <a:cs typeface="Aharoni" panose="02010803020104030203" pitchFamily="2" charset="-79"/>
              </a:rPr>
              <a:t>A liquid-crystal display (LCD) is a flat panel display, electronic visual display, or video display that uses the light modulating properties of liquid crystals. Liquid crystals do not emit light </a:t>
            </a:r>
            <a:r>
              <a:rPr lang="en-US" dirty="0" smtClean="0">
                <a:solidFill>
                  <a:schemeClr val="accent6">
                    <a:lumMod val="50000"/>
                  </a:schemeClr>
                </a:solidFill>
                <a:latin typeface="Constantia" panose="02030602050306030303" pitchFamily="18" charset="0"/>
                <a:cs typeface="Aharoni" panose="02010803020104030203" pitchFamily="2" charset="-79"/>
              </a:rPr>
              <a:t>directly.</a:t>
            </a:r>
            <a:r>
              <a:rPr lang="en-US" dirty="0">
                <a:solidFill>
                  <a:schemeClr val="accent6">
                    <a:lumMod val="50000"/>
                  </a:schemeClr>
                </a:solidFill>
                <a:latin typeface="Constantia" panose="02030602050306030303" pitchFamily="18" charset="0"/>
                <a:cs typeface="Aharoni" panose="02010803020104030203" pitchFamily="2" charset="-79"/>
              </a:rPr>
              <a:t> LCDs are used in a wide range of applications including computer monitors, </a:t>
            </a:r>
            <a:r>
              <a:rPr lang="en-US" dirty="0" err="1">
                <a:solidFill>
                  <a:schemeClr val="accent6">
                    <a:lumMod val="50000"/>
                  </a:schemeClr>
                </a:solidFill>
                <a:latin typeface="Constantia" panose="02030602050306030303" pitchFamily="18" charset="0"/>
                <a:cs typeface="Aharoni" panose="02010803020104030203" pitchFamily="2" charset="-79"/>
              </a:rPr>
              <a:t>televisions,instrument</a:t>
            </a:r>
            <a:r>
              <a:rPr lang="en-US" dirty="0">
                <a:solidFill>
                  <a:schemeClr val="accent6">
                    <a:lumMod val="50000"/>
                  </a:schemeClr>
                </a:solidFill>
                <a:latin typeface="Constantia" panose="02030602050306030303" pitchFamily="18" charset="0"/>
                <a:cs typeface="Aharoni" panose="02010803020104030203" pitchFamily="2" charset="-79"/>
              </a:rPr>
              <a:t> panels, aircraft </a:t>
            </a:r>
            <a:r>
              <a:rPr lang="en-US" b="1" dirty="0">
                <a:solidFill>
                  <a:schemeClr val="accent6">
                    <a:lumMod val="50000"/>
                  </a:schemeClr>
                </a:solidFill>
                <a:latin typeface="Constantia" panose="02030602050306030303" pitchFamily="18" charset="0"/>
                <a:cs typeface="Aharoni" panose="02010803020104030203" pitchFamily="2" charset="-79"/>
              </a:rPr>
              <a:t>cockpit</a:t>
            </a:r>
            <a:r>
              <a:rPr lang="en-US" dirty="0">
                <a:solidFill>
                  <a:schemeClr val="accent6">
                    <a:lumMod val="50000"/>
                  </a:schemeClr>
                </a:solidFill>
                <a:latin typeface="Constantia" panose="02030602050306030303" pitchFamily="18" charset="0"/>
                <a:cs typeface="Aharoni" panose="02010803020104030203" pitchFamily="2" charset="-79"/>
              </a:rPr>
              <a:t> displays, and </a:t>
            </a:r>
            <a:r>
              <a:rPr lang="en-US" dirty="0" smtClean="0">
                <a:solidFill>
                  <a:schemeClr val="accent6">
                    <a:lumMod val="50000"/>
                  </a:schemeClr>
                </a:solidFill>
                <a:latin typeface="Constantia" panose="02030602050306030303" pitchFamily="18" charset="0"/>
                <a:cs typeface="Aharoni" panose="02010803020104030203" pitchFamily="2" charset="-79"/>
              </a:rPr>
              <a:t>signage</a:t>
            </a:r>
            <a:r>
              <a:rPr lang="en-US" dirty="0" smtClean="0">
                <a:solidFill>
                  <a:schemeClr val="accent6">
                    <a:lumMod val="50000"/>
                  </a:schemeClr>
                </a:solidFill>
                <a:latin typeface="Constantia" panose="02030602050306030303" pitchFamily="18" charset="0"/>
              </a:rPr>
              <a:t>.</a:t>
            </a:r>
          </a:p>
          <a:p>
            <a:r>
              <a:rPr lang="en-US" dirty="0" smtClean="0">
                <a:solidFill>
                  <a:schemeClr val="accent6">
                    <a:lumMod val="50000"/>
                  </a:schemeClr>
                </a:solidFill>
                <a:latin typeface="Constantia" panose="02030602050306030303" pitchFamily="18" charset="0"/>
              </a:rPr>
              <a:t>The LCD utilized  displays the following things </a:t>
            </a:r>
            <a:r>
              <a:rPr lang="en-US" dirty="0" smtClean="0">
                <a:solidFill>
                  <a:schemeClr val="accent6">
                    <a:lumMod val="50000"/>
                  </a:schemeClr>
                </a:solidFill>
                <a:latin typeface="Constantia" panose="02030602050306030303" pitchFamily="18" charset="0"/>
              </a:rPr>
              <a:t>:-</a:t>
            </a:r>
            <a:endParaRPr lang="en-US" dirty="0" smtClean="0">
              <a:solidFill>
                <a:schemeClr val="accent6">
                  <a:lumMod val="50000"/>
                </a:schemeClr>
              </a:solidFill>
              <a:latin typeface="Constantia" panose="02030602050306030303" pitchFamily="18" charset="0"/>
            </a:endParaRPr>
          </a:p>
          <a:p>
            <a:pPr marL="285750" indent="-285750">
              <a:buFont typeface="Wingdings" panose="05000000000000000000" pitchFamily="2" charset="2"/>
              <a:buChar char="q"/>
            </a:pPr>
            <a:r>
              <a:rPr lang="en-US" dirty="0" smtClean="0">
                <a:solidFill>
                  <a:schemeClr val="accent6">
                    <a:lumMod val="50000"/>
                  </a:schemeClr>
                </a:solidFill>
                <a:latin typeface="Constantia" panose="02030602050306030303" pitchFamily="18" charset="0"/>
              </a:rPr>
              <a:t>Room temperature</a:t>
            </a:r>
          </a:p>
          <a:p>
            <a:pPr marL="285750" indent="-285750">
              <a:buFont typeface="Wingdings" panose="05000000000000000000" pitchFamily="2" charset="2"/>
              <a:buChar char="q"/>
            </a:pPr>
            <a:r>
              <a:rPr lang="en-US" dirty="0" smtClean="0">
                <a:solidFill>
                  <a:schemeClr val="accent6">
                    <a:lumMod val="50000"/>
                  </a:schemeClr>
                </a:solidFill>
                <a:latin typeface="Constantia" panose="02030602050306030303" pitchFamily="18" charset="0"/>
              </a:rPr>
              <a:t>Total no. of person present in the room</a:t>
            </a:r>
          </a:p>
          <a:p>
            <a:pPr marL="285750" indent="-285750">
              <a:buFont typeface="Wingdings" panose="05000000000000000000" pitchFamily="2" charset="2"/>
              <a:buChar char="q"/>
            </a:pPr>
            <a:r>
              <a:rPr lang="en-US" dirty="0" smtClean="0">
                <a:solidFill>
                  <a:schemeClr val="accent6">
                    <a:lumMod val="50000"/>
                  </a:schemeClr>
                </a:solidFill>
                <a:latin typeface="Constantia" panose="02030602050306030303" pitchFamily="18" charset="0"/>
              </a:rPr>
              <a:t>The last action performed using the </a:t>
            </a:r>
            <a:r>
              <a:rPr lang="en-US" b="1" dirty="0" smtClean="0">
                <a:solidFill>
                  <a:schemeClr val="accent6">
                    <a:lumMod val="50000"/>
                  </a:schemeClr>
                </a:solidFill>
                <a:latin typeface="Constantia" panose="02030602050306030303" pitchFamily="18" charset="0"/>
              </a:rPr>
              <a:t>USER INTERFACE </a:t>
            </a:r>
            <a:r>
              <a:rPr lang="en-US" dirty="0" smtClean="0">
                <a:solidFill>
                  <a:schemeClr val="accent6">
                    <a:lumMod val="50000"/>
                  </a:schemeClr>
                </a:solidFill>
                <a:latin typeface="Constantia" panose="02030602050306030303" pitchFamily="18" charset="0"/>
              </a:rPr>
              <a:t>is displayed on the LCD screen</a:t>
            </a:r>
          </a:p>
          <a:p>
            <a:pPr marL="285750" indent="-285750">
              <a:buFont typeface="Wingdings" panose="05000000000000000000" pitchFamily="2" charset="2"/>
              <a:buChar char="Ø"/>
            </a:pPr>
            <a:endParaRPr lang="en-US" dirty="0" smtClean="0">
              <a:solidFill>
                <a:schemeClr val="accent6">
                  <a:lumMod val="50000"/>
                </a:schemeClr>
              </a:solidFill>
              <a:latin typeface="Constantia" panose="02030602050306030303" pitchFamily="18" charset="0"/>
            </a:endParaRPr>
          </a:p>
        </p:txBody>
      </p:sp>
    </p:spTree>
    <p:extLst>
      <p:ext uri="{BB962C8B-B14F-4D97-AF65-F5344CB8AC3E}">
        <p14:creationId xmlns:p14="http://schemas.microsoft.com/office/powerpoint/2010/main" val="250489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8" y="214603"/>
            <a:ext cx="3674739" cy="967274"/>
          </a:xfrm>
        </p:spPr>
        <p:txBody>
          <a:bodyPr>
            <a:normAutofit/>
          </a:bodyPr>
          <a:lstStyle/>
          <a:p>
            <a:r>
              <a:rPr lang="en-US" sz="4800" dirty="0" smtClean="0">
                <a:solidFill>
                  <a:schemeClr val="accent6">
                    <a:lumMod val="75000"/>
                  </a:schemeClr>
                </a:solidFill>
                <a:latin typeface="Constantia" panose="02030602050306030303" pitchFamily="18" charset="0"/>
              </a:rPr>
              <a:t>sensors</a:t>
            </a:r>
            <a:endParaRPr lang="en-US" sz="4800" dirty="0">
              <a:solidFill>
                <a:schemeClr val="accent6">
                  <a:lumMod val="75000"/>
                </a:schemeClr>
              </a:solidFill>
              <a:latin typeface="Constantia" panose="02030602050306030303" pitchFamily="18"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48" t="-11992" r="3825" b="-1144"/>
          <a:stretch/>
        </p:blipFill>
        <p:spPr>
          <a:xfrm>
            <a:off x="363538" y="698500"/>
            <a:ext cx="4065587" cy="4719320"/>
          </a:xfrm>
        </p:spPr>
      </p:pic>
      <p:sp>
        <p:nvSpPr>
          <p:cNvPr id="4" name="Text Placeholder 3"/>
          <p:cNvSpPr>
            <a:spLocks noGrp="1"/>
          </p:cNvSpPr>
          <p:nvPr>
            <p:ph type="body" sz="half" idx="2"/>
          </p:nvPr>
        </p:nvSpPr>
        <p:spPr>
          <a:xfrm>
            <a:off x="5114698" y="1181877"/>
            <a:ext cx="6021388" cy="5050972"/>
          </a:xfrm>
        </p:spPr>
        <p:txBody>
          <a:bodyPr>
            <a:normAutofit/>
          </a:bodyPr>
          <a:lstStyle/>
          <a:p>
            <a:pPr marL="342900" indent="-342900">
              <a:buFont typeface="+mj-lt"/>
              <a:buAutoNum type="arabicPeriod"/>
            </a:pPr>
            <a:r>
              <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LDR </a:t>
            </a:r>
            <a:r>
              <a:rPr lang="en-US" dirty="0">
                <a:solidFill>
                  <a:schemeClr val="accent6">
                    <a:lumMod val="50000"/>
                  </a:schemeClr>
                </a:solidFill>
                <a:latin typeface="Constantia" panose="02030602050306030303" pitchFamily="18" charset="0"/>
              </a:rPr>
              <a:t>is light dependent resistor for controlling the loads based on the intensity of light. </a:t>
            </a:r>
            <a:r>
              <a:rPr lang="en-US" dirty="0" smtClean="0">
                <a:solidFill>
                  <a:schemeClr val="accent6">
                    <a:lumMod val="50000"/>
                  </a:schemeClr>
                </a:solidFill>
                <a:latin typeface="Constantia" panose="02030602050306030303" pitchFamily="18" charset="0"/>
              </a:rPr>
              <a:t>When light falls on the  sensors its resistance varies . They </a:t>
            </a:r>
            <a:r>
              <a:rPr lang="en-US" dirty="0">
                <a:solidFill>
                  <a:schemeClr val="accent6">
                    <a:lumMod val="50000"/>
                  </a:schemeClr>
                </a:solidFill>
                <a:latin typeface="Constantia" panose="02030602050306030303" pitchFamily="18" charset="0"/>
              </a:rPr>
              <a:t>are often used as light </a:t>
            </a:r>
            <a:r>
              <a:rPr lang="en-US" dirty="0" smtClean="0">
                <a:solidFill>
                  <a:schemeClr val="accent6">
                    <a:lumMod val="50000"/>
                  </a:schemeClr>
                </a:solidFill>
                <a:latin typeface="Constantia" panose="02030602050306030303" pitchFamily="18" charset="0"/>
              </a:rPr>
              <a:t>sensors.</a:t>
            </a:r>
          </a:p>
          <a:p>
            <a:pPr marL="342900" indent="-342900">
              <a:buFont typeface="+mj-lt"/>
              <a:buAutoNum type="arabicPeriod"/>
            </a:pPr>
            <a:r>
              <a:rPr lang="en-US" b="1" i="1" u="sng" dirty="0" smtClean="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IR sensors </a:t>
            </a:r>
            <a:r>
              <a:rPr lang="en-US" dirty="0">
                <a:solidFill>
                  <a:schemeClr val="accent6">
                    <a:lumMod val="50000"/>
                  </a:schemeClr>
                </a:solidFill>
                <a:latin typeface="Constantia" panose="02030602050306030303" pitchFamily="18" charset="0"/>
              </a:rPr>
              <a:t>IR (Infra Red) sensor is, as the name suggests, used for sensing the infrared light. It is not used to transmit IR, but to measure it. IR has LED and light sensor. When IR light falls on the area surrounded by wavelength of IR sensor, LED blows, indicating that there is IR light</a:t>
            </a:r>
            <a:r>
              <a:rPr lang="en-US" dirty="0">
                <a:solidFill>
                  <a:schemeClr val="accent6">
                    <a:lumMod val="50000"/>
                  </a:schemeClr>
                </a:solidFill>
              </a:rPr>
              <a:t>. </a:t>
            </a:r>
            <a:endParaRPr lang="en-US" dirty="0" smtClean="0">
              <a:solidFill>
                <a:schemeClr val="accent6">
                  <a:lumMod val="50000"/>
                </a:schemeClr>
              </a:solidFill>
            </a:endParaRPr>
          </a:p>
          <a:p>
            <a:pPr marL="342900" indent="-342900">
              <a:buFont typeface="+mj-lt"/>
              <a:buAutoNum type="arabicPeriod"/>
            </a:pPr>
            <a:r>
              <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Temperature sensors </a:t>
            </a:r>
            <a:r>
              <a:rPr lang="en-US" dirty="0"/>
              <a:t> </a:t>
            </a:r>
            <a:r>
              <a:rPr lang="en-US" dirty="0">
                <a:latin typeface="Constantia" panose="02030602050306030303" pitchFamily="18" charset="0"/>
              </a:rPr>
              <a:t> </a:t>
            </a:r>
            <a:r>
              <a:rPr lang="en-US" dirty="0">
                <a:solidFill>
                  <a:schemeClr val="accent6">
                    <a:lumMod val="50000"/>
                  </a:schemeClr>
                </a:solidFill>
                <a:latin typeface="Constantia" panose="02030602050306030303" pitchFamily="18" charset="0"/>
              </a:rPr>
              <a:t>The LM35 is an integrated circuit sensor that can be used to measure temperature with an electrical output proportional to the temperature (in </a:t>
            </a:r>
            <a:r>
              <a:rPr lang="en-US" b="1" baseline="30000" dirty="0" err="1">
                <a:solidFill>
                  <a:schemeClr val="accent6">
                    <a:lumMod val="50000"/>
                  </a:schemeClr>
                </a:solidFill>
                <a:latin typeface="Constantia" panose="02030602050306030303" pitchFamily="18" charset="0"/>
              </a:rPr>
              <a:t>o</a:t>
            </a:r>
            <a:r>
              <a:rPr lang="en-US" dirty="0" err="1">
                <a:solidFill>
                  <a:schemeClr val="accent6">
                    <a:lumMod val="50000"/>
                  </a:schemeClr>
                </a:solidFill>
                <a:latin typeface="Constantia" panose="02030602050306030303" pitchFamily="18" charset="0"/>
              </a:rPr>
              <a:t>C</a:t>
            </a:r>
            <a:r>
              <a:rPr lang="en-US" dirty="0" smtClean="0">
                <a:solidFill>
                  <a:schemeClr val="accent6">
                    <a:lumMod val="50000"/>
                  </a:schemeClr>
                </a:solidFill>
                <a:latin typeface="Constantia" panose="02030602050306030303" pitchFamily="18" charset="0"/>
              </a:rPr>
              <a:t>)</a:t>
            </a:r>
            <a:endParaRPr lang="en-US" b="1" i="1" u="sng" dirty="0" smtClean="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endParaRPr>
          </a:p>
          <a:p>
            <a:r>
              <a:rPr lang="en-US" dirty="0">
                <a:solidFill>
                  <a:schemeClr val="accent6">
                    <a:lumMod val="50000"/>
                  </a:schemeClr>
                </a:solidFill>
              </a:rPr>
              <a:t/>
            </a:r>
            <a:br>
              <a:rPr lang="en-US" dirty="0">
                <a:solidFill>
                  <a:schemeClr val="accent6">
                    <a:lumMod val="50000"/>
                  </a:schemeClr>
                </a:solidFill>
              </a:rPr>
            </a:br>
            <a:endPar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1332906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471141" y="215661"/>
            <a:ext cx="1777041" cy="8249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INTERFACE</a:t>
            </a:r>
            <a:endParaRPr lang="en-US" dirty="0"/>
          </a:p>
        </p:txBody>
      </p:sp>
      <p:sp>
        <p:nvSpPr>
          <p:cNvPr id="5" name="Rounded Rectangle 4"/>
          <p:cNvSpPr/>
          <p:nvPr/>
        </p:nvSpPr>
        <p:spPr>
          <a:xfrm>
            <a:off x="267418" y="1639019"/>
            <a:ext cx="1940944" cy="8281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TEMPERATURE SENSOR</a:t>
            </a:r>
            <a:endParaRPr lang="en-US" dirty="0"/>
          </a:p>
        </p:txBody>
      </p:sp>
      <p:sp>
        <p:nvSpPr>
          <p:cNvPr id="6" name="Rounded Rectangle 5"/>
          <p:cNvSpPr/>
          <p:nvPr/>
        </p:nvSpPr>
        <p:spPr>
          <a:xfrm>
            <a:off x="2579298" y="1621766"/>
            <a:ext cx="1708030" cy="8885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LDR SENSOR</a:t>
            </a:r>
            <a:endParaRPr lang="en-US" dirty="0"/>
          </a:p>
        </p:txBody>
      </p:sp>
      <p:sp>
        <p:nvSpPr>
          <p:cNvPr id="7" name="Rounded Rectangle 6"/>
          <p:cNvSpPr/>
          <p:nvPr/>
        </p:nvSpPr>
        <p:spPr>
          <a:xfrm>
            <a:off x="4925683" y="1621766"/>
            <a:ext cx="1751163" cy="8626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IR SENSOR</a:t>
            </a:r>
            <a:endParaRPr lang="en-US" dirty="0"/>
          </a:p>
        </p:txBody>
      </p:sp>
      <p:sp>
        <p:nvSpPr>
          <p:cNvPr id="8" name="Rounded Rectangle 7"/>
          <p:cNvSpPr/>
          <p:nvPr/>
        </p:nvSpPr>
        <p:spPr>
          <a:xfrm>
            <a:off x="7401464" y="1639019"/>
            <a:ext cx="1863306" cy="87126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WIFI Module</a:t>
            </a:r>
            <a:endParaRPr lang="en-US" dirty="0"/>
          </a:p>
        </p:txBody>
      </p:sp>
      <p:sp>
        <p:nvSpPr>
          <p:cNvPr id="11" name="Oval 10"/>
          <p:cNvSpPr/>
          <p:nvPr/>
        </p:nvSpPr>
        <p:spPr>
          <a:xfrm>
            <a:off x="3623094" y="3254315"/>
            <a:ext cx="2605177" cy="10351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ARDUINO</a:t>
            </a:r>
            <a:endParaRPr lang="en-US" sz="2800" dirty="0"/>
          </a:p>
        </p:txBody>
      </p:sp>
      <p:cxnSp>
        <p:nvCxnSpPr>
          <p:cNvPr id="15" name="Straight Arrow Connector 14"/>
          <p:cNvCxnSpPr/>
          <p:nvPr/>
        </p:nvCxnSpPr>
        <p:spPr>
          <a:xfrm>
            <a:off x="1518249" y="2510287"/>
            <a:ext cx="2156604" cy="100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6" idx="2"/>
          </p:cNvCxnSpPr>
          <p:nvPr/>
        </p:nvCxnSpPr>
        <p:spPr>
          <a:xfrm>
            <a:off x="3433313" y="2510287"/>
            <a:ext cx="1035170" cy="719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5469147" y="2540479"/>
            <a:ext cx="569345" cy="713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6150634" y="2540479"/>
            <a:ext cx="1673524" cy="9381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ounded Rectangle 29"/>
          <p:cNvSpPr/>
          <p:nvPr/>
        </p:nvSpPr>
        <p:spPr>
          <a:xfrm>
            <a:off x="422694" y="5357003"/>
            <a:ext cx="1397479" cy="7677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GATE</a:t>
            </a:r>
            <a:endParaRPr lang="en-US" sz="2400" dirty="0"/>
          </a:p>
        </p:txBody>
      </p:sp>
      <p:sp>
        <p:nvSpPr>
          <p:cNvPr id="31" name="Rounded Rectangle 30"/>
          <p:cNvSpPr/>
          <p:nvPr/>
        </p:nvSpPr>
        <p:spPr>
          <a:xfrm>
            <a:off x="2277373" y="5331123"/>
            <a:ext cx="1552754" cy="793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LED</a:t>
            </a:r>
            <a:endParaRPr lang="en-US" sz="2400" dirty="0"/>
          </a:p>
        </p:txBody>
      </p:sp>
      <p:sp>
        <p:nvSpPr>
          <p:cNvPr id="32" name="Rounded Rectangle 31"/>
          <p:cNvSpPr/>
          <p:nvPr/>
        </p:nvSpPr>
        <p:spPr>
          <a:xfrm>
            <a:off x="4157933" y="5365630"/>
            <a:ext cx="1751164" cy="7677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VARIABLELED</a:t>
            </a:r>
            <a:endParaRPr lang="en-US" sz="2400" dirty="0"/>
          </a:p>
        </p:txBody>
      </p:sp>
      <p:sp>
        <p:nvSpPr>
          <p:cNvPr id="33" name="Rounded Rectangle 32"/>
          <p:cNvSpPr/>
          <p:nvPr/>
        </p:nvSpPr>
        <p:spPr>
          <a:xfrm>
            <a:off x="6211019" y="5365630"/>
            <a:ext cx="1535502" cy="793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FAN</a:t>
            </a:r>
            <a:endParaRPr lang="en-US" sz="2400" dirty="0"/>
          </a:p>
        </p:txBody>
      </p:sp>
      <p:sp>
        <p:nvSpPr>
          <p:cNvPr id="34" name="Rounded Rectangle 33"/>
          <p:cNvSpPr/>
          <p:nvPr/>
        </p:nvSpPr>
        <p:spPr>
          <a:xfrm>
            <a:off x="8471141" y="5365630"/>
            <a:ext cx="1518248" cy="759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LCD </a:t>
            </a:r>
          </a:p>
          <a:p>
            <a:pPr algn="ctr"/>
            <a:r>
              <a:rPr lang="en-US" sz="2400" dirty="0" smtClean="0"/>
              <a:t>DISPLAY</a:t>
            </a:r>
            <a:endParaRPr lang="en-US" sz="2400" dirty="0"/>
          </a:p>
        </p:txBody>
      </p:sp>
      <p:cxnSp>
        <p:nvCxnSpPr>
          <p:cNvPr id="38" name="Straight Arrow Connector 37"/>
          <p:cNvCxnSpPr/>
          <p:nvPr/>
        </p:nvCxnSpPr>
        <p:spPr>
          <a:xfrm flipH="1">
            <a:off x="1237890" y="4091078"/>
            <a:ext cx="2568514" cy="1162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3234907" y="4245275"/>
            <a:ext cx="992039" cy="1085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4813540" y="4382219"/>
            <a:ext cx="112142" cy="948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5671870" y="4278701"/>
            <a:ext cx="823821" cy="1052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6211019" y="4063042"/>
            <a:ext cx="2493034" cy="11904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8971472" y="1040562"/>
            <a:ext cx="17253" cy="555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269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832450"/>
          </a:xfrm>
        </p:spPr>
        <p:txBody>
          <a:bodyPr>
            <a:normAutofit fontScale="90000"/>
          </a:bodyPr>
          <a:lstStyle/>
          <a:p>
            <a:r>
              <a:rPr lang="en-US" dirty="0" smtClean="0">
                <a:solidFill>
                  <a:schemeClr val="accent6">
                    <a:lumMod val="75000"/>
                  </a:schemeClr>
                </a:solidFill>
              </a:rPr>
              <a:t>Detailed </a:t>
            </a:r>
            <a:r>
              <a:rPr lang="en-US" dirty="0" err="1" smtClean="0">
                <a:solidFill>
                  <a:schemeClr val="accent6">
                    <a:lumMod val="75000"/>
                  </a:schemeClr>
                </a:solidFill>
              </a:rPr>
              <a:t>explaination</a:t>
            </a:r>
            <a:r>
              <a:rPr lang="en-US" dirty="0" smtClean="0">
                <a:solidFill>
                  <a:schemeClr val="accent6">
                    <a:lumMod val="75000"/>
                  </a:schemeClr>
                </a:solidFill>
              </a:rPr>
              <a:t> of                              model</a:t>
            </a:r>
            <a:endParaRPr lang="en-US" dirty="0">
              <a:solidFill>
                <a:schemeClr val="accent6">
                  <a:lumMod val="75000"/>
                </a:schemeClr>
              </a:solidFill>
            </a:endParaRPr>
          </a:p>
        </p:txBody>
      </p:sp>
      <p:sp>
        <p:nvSpPr>
          <p:cNvPr id="3" name="Subtitle 2"/>
          <p:cNvSpPr>
            <a:spLocks noGrp="1"/>
          </p:cNvSpPr>
          <p:nvPr>
            <p:ph type="subTitle" idx="1"/>
          </p:nvPr>
        </p:nvSpPr>
        <p:spPr>
          <a:xfrm>
            <a:off x="69011" y="1708030"/>
            <a:ext cx="12215003" cy="5020573"/>
          </a:xfrm>
        </p:spPr>
        <p:txBody>
          <a:bodyPr/>
          <a:lstStyle/>
          <a:p>
            <a:r>
              <a:rPr lang="en-US" dirty="0" smtClean="0">
                <a:latin typeface="Constantia" panose="02030602050306030303" pitchFamily="18" charset="0"/>
              </a:rPr>
              <a:t>As soon as we switch on the device, the LCD displays the temperature of the room. When someone tries to enter the room the </a:t>
            </a:r>
            <a:r>
              <a:rPr lang="en-US" b="1" i="1" dirty="0" smtClean="0">
                <a:latin typeface="Constantia" panose="02030602050306030303" pitchFamily="18" charset="0"/>
              </a:rPr>
              <a:t>IR sensors </a:t>
            </a:r>
            <a:r>
              <a:rPr lang="en-US" dirty="0" smtClean="0">
                <a:latin typeface="Constantia" panose="02030602050306030303" pitchFamily="18" charset="0"/>
              </a:rPr>
              <a:t>sense it and open the gate, which is later closed automatically after the person has entered the room. These sensors also detect the total no. of people present in the room and displays it on screen.</a:t>
            </a:r>
          </a:p>
          <a:p>
            <a:r>
              <a:rPr lang="en-US" dirty="0" smtClean="0">
                <a:latin typeface="Constantia" panose="02030602050306030303" pitchFamily="18" charset="0"/>
              </a:rPr>
              <a:t>When someone enters the room ,the </a:t>
            </a:r>
            <a:r>
              <a:rPr lang="en-US" b="1" i="1" dirty="0" smtClean="0">
                <a:latin typeface="Constantia" panose="02030602050306030303" pitchFamily="18" charset="0"/>
              </a:rPr>
              <a:t>fan</a:t>
            </a:r>
            <a:r>
              <a:rPr lang="en-US" dirty="0" smtClean="0">
                <a:latin typeface="Constantia" panose="02030602050306030303" pitchFamily="18" charset="0"/>
              </a:rPr>
              <a:t> is switched </a:t>
            </a:r>
            <a:r>
              <a:rPr lang="en-US" b="1" i="1" dirty="0" smtClean="0">
                <a:latin typeface="Constantia" panose="02030602050306030303" pitchFamily="18" charset="0"/>
              </a:rPr>
              <a:t>ON </a:t>
            </a:r>
            <a:r>
              <a:rPr lang="en-US" dirty="0" smtClean="0">
                <a:latin typeface="Constantia" panose="02030602050306030303" pitchFamily="18" charset="0"/>
              </a:rPr>
              <a:t>and its speed varies depending on the no. of people present in the room. Also, the person sitting in the room can change the speed of the fan manually . The </a:t>
            </a:r>
            <a:r>
              <a:rPr lang="en-US" dirty="0" err="1" smtClean="0">
                <a:latin typeface="Constantia" panose="02030602050306030303" pitchFamily="18" charset="0"/>
              </a:rPr>
              <a:t>Arduino</a:t>
            </a:r>
            <a:r>
              <a:rPr lang="en-US" dirty="0" smtClean="0">
                <a:latin typeface="Constantia" panose="02030602050306030303" pitchFamily="18" charset="0"/>
              </a:rPr>
              <a:t> gives logic to the </a:t>
            </a:r>
            <a:r>
              <a:rPr lang="en-US" b="1" i="1" dirty="0" smtClean="0">
                <a:latin typeface="Constantia" panose="02030602050306030303" pitchFamily="18" charset="0"/>
              </a:rPr>
              <a:t>motor driver ,</a:t>
            </a:r>
            <a:r>
              <a:rPr lang="en-US" dirty="0" smtClean="0">
                <a:latin typeface="Constantia" panose="02030602050306030303" pitchFamily="18" charset="0"/>
              </a:rPr>
              <a:t>the motor driver is connected to </a:t>
            </a:r>
            <a:r>
              <a:rPr lang="en-US" b="1" i="1" dirty="0" smtClean="0">
                <a:latin typeface="Constantia" panose="02030602050306030303" pitchFamily="18" charset="0"/>
              </a:rPr>
              <a:t>MOTOR </a:t>
            </a:r>
            <a:r>
              <a:rPr lang="en-US" dirty="0" smtClean="0">
                <a:latin typeface="Constantia" panose="02030602050306030303" pitchFamily="18" charset="0"/>
              </a:rPr>
              <a:t>which in turn runs the fan.</a:t>
            </a:r>
          </a:p>
          <a:p>
            <a:r>
              <a:rPr lang="en-US" dirty="0" smtClean="0">
                <a:latin typeface="Constantia" panose="02030602050306030303" pitchFamily="18" charset="0"/>
              </a:rPr>
              <a:t>The LDR sensor senses the intensity of light in the room and glows accordingly . If the intensity is high, the LED will glow dim and bright if the room is dark. Room is provided with another led which can be switched ON and OFF manually using the </a:t>
            </a:r>
            <a:r>
              <a:rPr lang="en-US" b="1" i="1" dirty="0" smtClean="0">
                <a:latin typeface="Constantia" panose="02030602050306030303" pitchFamily="18" charset="0"/>
              </a:rPr>
              <a:t>user interface .</a:t>
            </a:r>
          </a:p>
          <a:p>
            <a:endParaRPr lang="en-US" dirty="0" smtClean="0">
              <a:latin typeface="Constantia" panose="02030602050306030303" pitchFamily="18" charset="0"/>
            </a:endParaRPr>
          </a:p>
        </p:txBody>
      </p:sp>
    </p:spTree>
    <p:extLst>
      <p:ext uri="{BB962C8B-B14F-4D97-AF65-F5344CB8AC3E}">
        <p14:creationId xmlns:p14="http://schemas.microsoft.com/office/powerpoint/2010/main" val="1665437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2346</TotalTime>
  <Words>745</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Algerian</vt:lpstr>
      <vt:lpstr>Arial</vt:lpstr>
      <vt:lpstr>Baskerville Old Face</vt:lpstr>
      <vt:lpstr>Century Gothic</vt:lpstr>
      <vt:lpstr>Constantia</vt:lpstr>
      <vt:lpstr>Wingdings</vt:lpstr>
      <vt:lpstr>Wingdings 3</vt:lpstr>
      <vt:lpstr>Slice</vt:lpstr>
      <vt:lpstr>      ROOM AUTOMATION</vt:lpstr>
      <vt:lpstr>TECHKRITI -2K17 IIT-KANPUR Problem statement Event-Ecdc(Embedded)</vt:lpstr>
      <vt:lpstr>Components used</vt:lpstr>
      <vt:lpstr>ARDUINO UNO</vt:lpstr>
      <vt:lpstr>ESP -8266</vt:lpstr>
      <vt:lpstr>LCD DISPLAY</vt:lpstr>
      <vt:lpstr>sensors</vt:lpstr>
      <vt:lpstr>PowerPoint Presentation</vt:lpstr>
      <vt:lpstr>Detailed explaination of                              model</vt:lpstr>
      <vt:lpstr>        INNOVATIVENESS</vt:lpstr>
      <vt:lpstr>    USER INTERFACE</vt:lpstr>
      <vt:lpstr>     EFFECTIVENESS                                   &amp;          POWER CONSUMPTION</vt:lpstr>
      <vt:lpstr>COST ANALYSIS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AUTOMATION</dc:title>
  <dc:creator>Pawan Thapa</dc:creator>
  <cp:lastModifiedBy>Pawan Thapa</cp:lastModifiedBy>
  <cp:revision>51</cp:revision>
  <dcterms:created xsi:type="dcterms:W3CDTF">2017-03-22T14:33:29Z</dcterms:created>
  <dcterms:modified xsi:type="dcterms:W3CDTF">2017-03-25T10:23:48Z</dcterms:modified>
</cp:coreProperties>
</file>