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6" r:id="rId10"/>
    <p:sldId id="262" r:id="rId11"/>
    <p:sldId id="267" r:id="rId12"/>
    <p:sldId id="268" r:id="rId13"/>
    <p:sldId id="269" r:id="rId14"/>
    <p:sldId id="270" r:id="rId15"/>
    <p:sldId id="271" r:id="rId16"/>
    <p:sldId id="272" r:id="rId17"/>
    <p:sldId id="275" r:id="rId18"/>
    <p:sldId id="276" r:id="rId19"/>
    <p:sldId id="277" r:id="rId20"/>
    <p:sldId id="278" r:id="rId21"/>
    <p:sldId id="279" r:id="rId22"/>
    <p:sldId id="283" r:id="rId23"/>
    <p:sldId id="280" r:id="rId24"/>
    <p:sldId id="281" r:id="rId25"/>
    <p:sldId id="284" r:id="rId26"/>
    <p:sldId id="285" r:id="rId27"/>
    <p:sldId id="286" r:id="rId28"/>
    <p:sldId id="299" r:id="rId29"/>
    <p:sldId id="288" r:id="rId30"/>
    <p:sldId id="287" r:id="rId31"/>
    <p:sldId id="300" r:id="rId32"/>
    <p:sldId id="289" r:id="rId33"/>
    <p:sldId id="290" r:id="rId34"/>
    <p:sldId id="301" r:id="rId35"/>
    <p:sldId id="291" r:id="rId36"/>
    <p:sldId id="292" r:id="rId37"/>
    <p:sldId id="302" r:id="rId38"/>
    <p:sldId id="294" r:id="rId39"/>
    <p:sldId id="293" r:id="rId40"/>
    <p:sldId id="296" r:id="rId41"/>
    <p:sldId id="303" r:id="rId42"/>
    <p:sldId id="295" r:id="rId43"/>
    <p:sldId id="297" r:id="rId44"/>
    <p:sldId id="298" r:id="rId45"/>
    <p:sldId id="320" r:id="rId46"/>
    <p:sldId id="321" r:id="rId47"/>
    <p:sldId id="343" r:id="rId48"/>
    <p:sldId id="344" r:id="rId49"/>
    <p:sldId id="345" r:id="rId50"/>
    <p:sldId id="346" r:id="rId51"/>
    <p:sldId id="347" r:id="rId52"/>
    <p:sldId id="322" r:id="rId53"/>
    <p:sldId id="348" r:id="rId54"/>
    <p:sldId id="349" r:id="rId55"/>
    <p:sldId id="350" r:id="rId56"/>
    <p:sldId id="351" r:id="rId57"/>
    <p:sldId id="323" r:id="rId58"/>
    <p:sldId id="324" r:id="rId59"/>
    <p:sldId id="325" r:id="rId60"/>
    <p:sldId id="326" r:id="rId61"/>
    <p:sldId id="327" r:id="rId62"/>
    <p:sldId id="352" r:id="rId63"/>
    <p:sldId id="353" r:id="rId64"/>
    <p:sldId id="310" r:id="rId65"/>
    <p:sldId id="311" r:id="rId66"/>
    <p:sldId id="312" r:id="rId67"/>
    <p:sldId id="313" r:id="rId68"/>
    <p:sldId id="314" r:id="rId69"/>
    <p:sldId id="315" r:id="rId70"/>
    <p:sldId id="316" r:id="rId71"/>
    <p:sldId id="317" r:id="rId72"/>
    <p:sldId id="318" r:id="rId73"/>
    <p:sldId id="319" r:id="rId74"/>
    <p:sldId id="354" r:id="rId75"/>
    <p:sldId id="328" r:id="rId76"/>
    <p:sldId id="329" r:id="rId77"/>
    <p:sldId id="330" r:id="rId78"/>
    <p:sldId id="331" r:id="rId79"/>
    <p:sldId id="332" r:id="rId80"/>
    <p:sldId id="333" r:id="rId81"/>
    <p:sldId id="335" r:id="rId82"/>
    <p:sldId id="337" r:id="rId83"/>
    <p:sldId id="336" r:id="rId84"/>
    <p:sldId id="338" r:id="rId85"/>
    <p:sldId id="339" r:id="rId86"/>
    <p:sldId id="341" r:id="rId87"/>
    <p:sldId id="342" r:id="rId88"/>
    <p:sldId id="340" r:id="rId89"/>
    <p:sldId id="355" r:id="rId9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2" d="100"/>
          <a:sy n="102" d="100"/>
        </p:scale>
        <p:origin x="8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C0401B8-79B2-4516-B9ED-B036C9F34951}"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5191D-9E4F-4F98-81F7-FD854369ABE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514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401B8-79B2-4516-B9ED-B036C9F34951}"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5191D-9E4F-4F98-81F7-FD854369ABEC}" type="slidenum">
              <a:rPr lang="en-IN" smtClean="0"/>
              <a:t>‹#›</a:t>
            </a:fld>
            <a:endParaRPr lang="en-IN"/>
          </a:p>
        </p:txBody>
      </p:sp>
    </p:spTree>
    <p:extLst>
      <p:ext uri="{BB962C8B-B14F-4D97-AF65-F5344CB8AC3E}">
        <p14:creationId xmlns:p14="http://schemas.microsoft.com/office/powerpoint/2010/main" val="337334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401B8-79B2-4516-B9ED-B036C9F34951}"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5191D-9E4F-4F98-81F7-FD854369ABEC}"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546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0401B8-79B2-4516-B9ED-B036C9F34951}"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5191D-9E4F-4F98-81F7-FD854369ABEC}" type="slidenum">
              <a:rPr lang="en-IN" smtClean="0"/>
              <a:t>‹#›</a:t>
            </a:fld>
            <a:endParaRPr lang="en-IN"/>
          </a:p>
        </p:txBody>
      </p:sp>
    </p:spTree>
    <p:extLst>
      <p:ext uri="{BB962C8B-B14F-4D97-AF65-F5344CB8AC3E}">
        <p14:creationId xmlns:p14="http://schemas.microsoft.com/office/powerpoint/2010/main" val="206268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401B8-79B2-4516-B9ED-B036C9F34951}" type="datetimeFigureOut">
              <a:rPr lang="en-IN" smtClean="0"/>
              <a:t>23-01-2024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95191D-9E4F-4F98-81F7-FD854369ABE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803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401B8-79B2-4516-B9ED-B036C9F34951}"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5191D-9E4F-4F98-81F7-FD854369ABEC}" type="slidenum">
              <a:rPr lang="en-IN" smtClean="0"/>
              <a:t>‹#›</a:t>
            </a:fld>
            <a:endParaRPr lang="en-IN"/>
          </a:p>
        </p:txBody>
      </p:sp>
    </p:spTree>
    <p:extLst>
      <p:ext uri="{BB962C8B-B14F-4D97-AF65-F5344CB8AC3E}">
        <p14:creationId xmlns:p14="http://schemas.microsoft.com/office/powerpoint/2010/main" val="1702243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0401B8-79B2-4516-B9ED-B036C9F34951}" type="datetimeFigureOut">
              <a:rPr lang="en-IN" smtClean="0"/>
              <a:t>23-01-2024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95191D-9E4F-4F98-81F7-FD854369ABEC}" type="slidenum">
              <a:rPr lang="en-IN" smtClean="0"/>
              <a:t>‹#›</a:t>
            </a:fld>
            <a:endParaRPr lang="en-IN"/>
          </a:p>
        </p:txBody>
      </p:sp>
    </p:spTree>
    <p:extLst>
      <p:ext uri="{BB962C8B-B14F-4D97-AF65-F5344CB8AC3E}">
        <p14:creationId xmlns:p14="http://schemas.microsoft.com/office/powerpoint/2010/main" val="1183891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0401B8-79B2-4516-B9ED-B036C9F34951}" type="datetimeFigureOut">
              <a:rPr lang="en-IN" smtClean="0"/>
              <a:t>23-01-2024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95191D-9E4F-4F98-81F7-FD854369ABEC}" type="slidenum">
              <a:rPr lang="en-IN" smtClean="0"/>
              <a:t>‹#›</a:t>
            </a:fld>
            <a:endParaRPr lang="en-IN"/>
          </a:p>
        </p:txBody>
      </p:sp>
    </p:spTree>
    <p:extLst>
      <p:ext uri="{BB962C8B-B14F-4D97-AF65-F5344CB8AC3E}">
        <p14:creationId xmlns:p14="http://schemas.microsoft.com/office/powerpoint/2010/main" val="418556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401B8-79B2-4516-B9ED-B036C9F34951}" type="datetimeFigureOut">
              <a:rPr lang="en-IN" smtClean="0"/>
              <a:t>23-01-2024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95191D-9E4F-4F98-81F7-FD854369ABEC}" type="slidenum">
              <a:rPr lang="en-IN" smtClean="0"/>
              <a:t>‹#›</a:t>
            </a:fld>
            <a:endParaRPr lang="en-IN"/>
          </a:p>
        </p:txBody>
      </p:sp>
    </p:spTree>
    <p:extLst>
      <p:ext uri="{BB962C8B-B14F-4D97-AF65-F5344CB8AC3E}">
        <p14:creationId xmlns:p14="http://schemas.microsoft.com/office/powerpoint/2010/main" val="163437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401B8-79B2-4516-B9ED-B036C9F34951}"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5191D-9E4F-4F98-81F7-FD854369ABEC}" type="slidenum">
              <a:rPr lang="en-IN" smtClean="0"/>
              <a:t>‹#›</a:t>
            </a:fld>
            <a:endParaRPr lang="en-IN"/>
          </a:p>
        </p:txBody>
      </p:sp>
    </p:spTree>
    <p:extLst>
      <p:ext uri="{BB962C8B-B14F-4D97-AF65-F5344CB8AC3E}">
        <p14:creationId xmlns:p14="http://schemas.microsoft.com/office/powerpoint/2010/main" val="184945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0401B8-79B2-4516-B9ED-B036C9F34951}" type="datetimeFigureOut">
              <a:rPr lang="en-IN" smtClean="0"/>
              <a:t>23-01-2024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95191D-9E4F-4F98-81F7-FD854369ABEC}"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331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C0401B8-79B2-4516-B9ED-B036C9F34951}" type="datetimeFigureOut">
              <a:rPr lang="en-IN" smtClean="0"/>
              <a:t>23-01-2024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895191D-9E4F-4F98-81F7-FD854369ABEC}"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09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08D3-F6F6-EB90-6830-806F687E517D}"/>
              </a:ext>
            </a:extLst>
          </p:cNvPr>
          <p:cNvSpPr>
            <a:spLocks noGrp="1"/>
          </p:cNvSpPr>
          <p:nvPr>
            <p:ph type="ctrTitle"/>
          </p:nvPr>
        </p:nvSpPr>
        <p:spPr/>
        <p:txBody>
          <a:bodyPr/>
          <a:lstStyle/>
          <a:p>
            <a:r>
              <a:rPr lang="en-IN" dirty="0"/>
              <a:t>AVISPA</a:t>
            </a:r>
          </a:p>
        </p:txBody>
      </p:sp>
      <p:sp>
        <p:nvSpPr>
          <p:cNvPr id="3" name="Subtitle 2">
            <a:extLst>
              <a:ext uri="{FF2B5EF4-FFF2-40B4-BE49-F238E27FC236}">
                <a16:creationId xmlns:a16="http://schemas.microsoft.com/office/drawing/2014/main" id="{32DCB984-884F-B4A5-0B6E-24C9231E87E6}"/>
              </a:ext>
            </a:extLst>
          </p:cNvPr>
          <p:cNvSpPr>
            <a:spLocks noGrp="1"/>
          </p:cNvSpPr>
          <p:nvPr>
            <p:ph type="subTitle" idx="1"/>
          </p:nvPr>
        </p:nvSpPr>
        <p:spPr/>
        <p:txBody>
          <a:bodyPr/>
          <a:lstStyle/>
          <a:p>
            <a:r>
              <a:rPr lang="en-US" b="1" i="0" dirty="0">
                <a:effectLst/>
                <a:latin typeface="arial" panose="020B0604020202020204" pitchFamily="34" charset="0"/>
              </a:rPr>
              <a:t>Automated Validation of</a:t>
            </a:r>
            <a:br>
              <a:rPr lang="en-US" b="1" i="0" dirty="0">
                <a:effectLst/>
                <a:latin typeface="arial" panose="020B0604020202020204" pitchFamily="34" charset="0"/>
              </a:rPr>
            </a:br>
            <a:r>
              <a:rPr lang="en-US" b="1" i="0" dirty="0">
                <a:effectLst/>
                <a:latin typeface="arial" panose="020B0604020202020204" pitchFamily="34" charset="0"/>
              </a:rPr>
              <a:t>Internet Security Protocols and Applications</a:t>
            </a:r>
          </a:p>
        </p:txBody>
      </p:sp>
    </p:spTree>
    <p:extLst>
      <p:ext uri="{BB962C8B-B14F-4D97-AF65-F5344CB8AC3E}">
        <p14:creationId xmlns:p14="http://schemas.microsoft.com/office/powerpoint/2010/main" val="38307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B5133-C60C-F5C9-36FB-9EA0DB89638B}"/>
              </a:ext>
            </a:extLst>
          </p:cNvPr>
          <p:cNvSpPr>
            <a:spLocks noGrp="1"/>
          </p:cNvSpPr>
          <p:nvPr>
            <p:ph type="title"/>
          </p:nvPr>
        </p:nvSpPr>
        <p:spPr/>
        <p:txBody>
          <a:bodyPr/>
          <a:lstStyle/>
          <a:p>
            <a:r>
              <a:rPr lang="en-IN" b="1" i="0" dirty="0">
                <a:effectLst/>
                <a:latin typeface="Söhne"/>
              </a:rPr>
              <a:t>4. Results Interpretation</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7E8CE293-465D-0B67-1E3A-A3518BE60650}"/>
              </a:ext>
            </a:extLst>
          </p:cNvPr>
          <p:cNvSpPr>
            <a:spLocks noGrp="1"/>
          </p:cNvSpPr>
          <p:nvPr>
            <p:ph idx="1"/>
          </p:nvPr>
        </p:nvSpPr>
        <p:spPr/>
        <p:txBody>
          <a:bodyPr/>
          <a:lstStyle/>
          <a:p>
            <a:pPr algn="l"/>
            <a:r>
              <a:rPr lang="en-US" b="0" i="0" dirty="0">
                <a:solidFill>
                  <a:srgbClr val="374151"/>
                </a:solidFill>
                <a:effectLst/>
                <a:latin typeface="Söhne"/>
              </a:rPr>
              <a:t>After the analysis, the results are interpreted to determine if the security properties are upheld.</a:t>
            </a:r>
          </a:p>
          <a:p>
            <a:pPr algn="l"/>
            <a:r>
              <a:rPr lang="en-US" b="1" i="0" dirty="0">
                <a:solidFill>
                  <a:srgbClr val="374151"/>
                </a:solidFill>
                <a:effectLst/>
                <a:latin typeface="Söhne"/>
              </a:rPr>
              <a:t>Example 1:</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Authentication Protocol Results</a:t>
            </a:r>
            <a:r>
              <a:rPr lang="en-US" b="0" i="0" dirty="0">
                <a:solidFill>
                  <a:srgbClr val="374151"/>
                </a:solidFill>
                <a:effectLst/>
                <a:latin typeface="Söhne"/>
              </a:rPr>
              <a:t>: The analysis might reveal a vulnerability where an intruder can replay an old nonce, breaking the protocol's authentication goal.</a:t>
            </a:r>
          </a:p>
          <a:p>
            <a:pPr algn="l">
              <a:buFont typeface="Arial" panose="020B0604020202020204" pitchFamily="34" charset="0"/>
              <a:buChar char="•"/>
            </a:pPr>
            <a:r>
              <a:rPr lang="en-US" b="1" i="0" dirty="0">
                <a:solidFill>
                  <a:srgbClr val="374151"/>
                </a:solidFill>
                <a:effectLst/>
                <a:latin typeface="Söhne"/>
              </a:rPr>
              <a:t>Key Exchange Results</a:t>
            </a:r>
            <a:r>
              <a:rPr lang="en-US" b="0" i="0" dirty="0">
                <a:solidFill>
                  <a:srgbClr val="374151"/>
                </a:solidFill>
                <a:effectLst/>
                <a:latin typeface="Söhne"/>
              </a:rPr>
              <a:t>: The results might confirm that the session key remains secret under normal circumstances, but under certain conditions (like a compromised server), the secrecy might be violated.</a:t>
            </a:r>
          </a:p>
          <a:p>
            <a:endParaRPr lang="en-IN" dirty="0"/>
          </a:p>
        </p:txBody>
      </p:sp>
    </p:spTree>
    <p:extLst>
      <p:ext uri="{BB962C8B-B14F-4D97-AF65-F5344CB8AC3E}">
        <p14:creationId xmlns:p14="http://schemas.microsoft.com/office/powerpoint/2010/main" val="845453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75F0B-DE7B-06BE-CC30-47D4E3518E3D}"/>
              </a:ext>
            </a:extLst>
          </p:cNvPr>
          <p:cNvSpPr>
            <a:spLocks noGrp="1"/>
          </p:cNvSpPr>
          <p:nvPr>
            <p:ph type="title"/>
          </p:nvPr>
        </p:nvSpPr>
        <p:spPr/>
        <p:txBody>
          <a:bodyPr/>
          <a:lstStyle/>
          <a:p>
            <a:r>
              <a:rPr lang="en-US" b="1" i="0" dirty="0">
                <a:effectLst/>
                <a:latin typeface="Söhne"/>
              </a:rPr>
              <a:t>5. Iterative Refinement</a:t>
            </a:r>
            <a:endParaRPr lang="en-IN" dirty="0"/>
          </a:p>
        </p:txBody>
      </p:sp>
      <p:sp>
        <p:nvSpPr>
          <p:cNvPr id="3" name="Content Placeholder 2">
            <a:extLst>
              <a:ext uri="{FF2B5EF4-FFF2-40B4-BE49-F238E27FC236}">
                <a16:creationId xmlns:a16="http://schemas.microsoft.com/office/drawing/2014/main" id="{A434E280-9799-E9C4-8479-C2C080C26D70}"/>
              </a:ext>
            </a:extLst>
          </p:cNvPr>
          <p:cNvSpPr>
            <a:spLocks noGrp="1"/>
          </p:cNvSpPr>
          <p:nvPr>
            <p:ph idx="1"/>
          </p:nvPr>
        </p:nvSpPr>
        <p:spPr/>
        <p:txBody>
          <a:bodyPr>
            <a:normAutofit/>
          </a:bodyPr>
          <a:lstStyle/>
          <a:p>
            <a:pPr algn="l"/>
            <a:r>
              <a:rPr lang="en-US" b="0" i="0" dirty="0">
                <a:solidFill>
                  <a:srgbClr val="374151"/>
                </a:solidFill>
                <a:effectLst/>
                <a:latin typeface="Söhne"/>
              </a:rPr>
              <a:t>Based on the analysis results, the protocol can be refined and reanalyzed.</a:t>
            </a:r>
          </a:p>
          <a:p>
            <a:pPr algn="l"/>
            <a:r>
              <a:rPr lang="en-US" b="1" i="0" dirty="0">
                <a:solidFill>
                  <a:srgbClr val="374151"/>
                </a:solidFill>
                <a:effectLst/>
                <a:latin typeface="Söhne"/>
              </a:rPr>
              <a:t>Example 1:</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Refinement for Authentication</a:t>
            </a:r>
            <a:r>
              <a:rPr lang="en-US" b="0" i="0" dirty="0">
                <a:solidFill>
                  <a:srgbClr val="374151"/>
                </a:solidFill>
                <a:effectLst/>
                <a:latin typeface="Söhne"/>
              </a:rPr>
              <a:t>: To address the replay attack, a timestamp might be added to the nonce to ensure its freshness.</a:t>
            </a:r>
          </a:p>
          <a:p>
            <a:pPr algn="l">
              <a:buFont typeface="Arial" panose="020B0604020202020204" pitchFamily="34" charset="0"/>
              <a:buChar char="•"/>
            </a:pPr>
            <a:r>
              <a:rPr lang="en-US" b="1" i="0" dirty="0">
                <a:solidFill>
                  <a:srgbClr val="374151"/>
                </a:solidFill>
                <a:effectLst/>
                <a:latin typeface="Söhne"/>
              </a:rPr>
              <a:t>Refinement for Key Exchange</a:t>
            </a:r>
            <a:r>
              <a:rPr lang="en-US" b="0" i="0" dirty="0">
                <a:solidFill>
                  <a:srgbClr val="374151"/>
                </a:solidFill>
                <a:effectLst/>
                <a:latin typeface="Söhne"/>
              </a:rPr>
              <a:t>: If a vulnerability is found when the server is compromised, an additional layer of encryption or a different key distribution method might be introduced.</a:t>
            </a:r>
          </a:p>
          <a:p>
            <a:endParaRPr lang="en-IN" dirty="0"/>
          </a:p>
        </p:txBody>
      </p:sp>
    </p:spTree>
    <p:extLst>
      <p:ext uri="{BB962C8B-B14F-4D97-AF65-F5344CB8AC3E}">
        <p14:creationId xmlns:p14="http://schemas.microsoft.com/office/powerpoint/2010/main" val="410990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ED7D-695B-ECA2-FEF2-7AC2E091697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C898335-373E-EDB7-9307-D293D857ECE1}"/>
              </a:ext>
            </a:extLst>
          </p:cNvPr>
          <p:cNvPicPr>
            <a:picLocks noGrp="1" noChangeAspect="1"/>
          </p:cNvPicPr>
          <p:nvPr>
            <p:ph idx="1"/>
          </p:nvPr>
        </p:nvPicPr>
        <p:blipFill>
          <a:blip r:embed="rId2"/>
          <a:stretch>
            <a:fillRect/>
          </a:stretch>
        </p:blipFill>
        <p:spPr>
          <a:xfrm>
            <a:off x="-1" y="-1"/>
            <a:ext cx="12292553" cy="6560609"/>
          </a:xfrm>
        </p:spPr>
      </p:pic>
    </p:spTree>
    <p:extLst>
      <p:ext uri="{BB962C8B-B14F-4D97-AF65-F5344CB8AC3E}">
        <p14:creationId xmlns:p14="http://schemas.microsoft.com/office/powerpoint/2010/main" val="2012556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B23EB-231E-F16A-AEF7-D6FCF07A30E6}"/>
              </a:ext>
            </a:extLst>
          </p:cNvPr>
          <p:cNvSpPr>
            <a:spLocks noGrp="1"/>
          </p:cNvSpPr>
          <p:nvPr>
            <p:ph type="title"/>
          </p:nvPr>
        </p:nvSpPr>
        <p:spPr/>
        <p:txBody>
          <a:bodyPr/>
          <a:lstStyle/>
          <a:p>
            <a:r>
              <a:rPr lang="en-US" b="0" i="0" dirty="0">
                <a:solidFill>
                  <a:srgbClr val="374151"/>
                </a:solidFill>
                <a:effectLst/>
                <a:latin typeface="Söhne"/>
              </a:rPr>
              <a:t> HLPSL </a:t>
            </a:r>
            <a:endParaRPr lang="en-IN" dirty="0"/>
          </a:p>
        </p:txBody>
      </p:sp>
      <p:sp>
        <p:nvSpPr>
          <p:cNvPr id="3" name="Content Placeholder 2">
            <a:extLst>
              <a:ext uri="{FF2B5EF4-FFF2-40B4-BE49-F238E27FC236}">
                <a16:creationId xmlns:a16="http://schemas.microsoft.com/office/drawing/2014/main" id="{01FF5F11-3967-CDC5-E32C-51D87D8FCD91}"/>
              </a:ext>
            </a:extLst>
          </p:cNvPr>
          <p:cNvSpPr>
            <a:spLocks noGrp="1"/>
          </p:cNvSpPr>
          <p:nvPr>
            <p:ph idx="1"/>
          </p:nvPr>
        </p:nvSpPr>
        <p:spPr/>
        <p:txBody>
          <a:bodyPr/>
          <a:lstStyle/>
          <a:p>
            <a:r>
              <a:rPr lang="en-US" b="0" i="0" dirty="0">
                <a:solidFill>
                  <a:srgbClr val="374151"/>
                </a:solidFill>
                <a:effectLst/>
                <a:latin typeface="Söhne"/>
              </a:rPr>
              <a:t>The High-Level Protocol Specification Language (HLPSL) is a crucial component in the architecture of the AVISPA Tool. HLPSL is specifically designed to enable the formal specification of security protocols and their properties in a way that is both abstract and expressive. Let's explore its role and features in the context of AVISPA's architecture:</a:t>
            </a:r>
            <a:endParaRPr lang="en-IN" dirty="0"/>
          </a:p>
        </p:txBody>
      </p:sp>
    </p:spTree>
    <p:extLst>
      <p:ext uri="{BB962C8B-B14F-4D97-AF65-F5344CB8AC3E}">
        <p14:creationId xmlns:p14="http://schemas.microsoft.com/office/powerpoint/2010/main" val="10016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A645-BFFF-D928-D309-51232DE9EB41}"/>
              </a:ext>
            </a:extLst>
          </p:cNvPr>
          <p:cNvSpPr>
            <a:spLocks noGrp="1"/>
          </p:cNvSpPr>
          <p:nvPr>
            <p:ph type="title"/>
          </p:nvPr>
        </p:nvSpPr>
        <p:spPr/>
        <p:txBody>
          <a:bodyPr/>
          <a:lstStyle/>
          <a:p>
            <a:r>
              <a:rPr lang="en-IN" b="1" i="0" dirty="0">
                <a:effectLst/>
                <a:latin typeface="Söhne"/>
              </a:rPr>
              <a:t>Role in AVISPA's Architecture</a:t>
            </a:r>
            <a:endParaRPr lang="en-IN" dirty="0"/>
          </a:p>
        </p:txBody>
      </p:sp>
      <p:sp>
        <p:nvSpPr>
          <p:cNvPr id="3" name="Content Placeholder 2">
            <a:extLst>
              <a:ext uri="{FF2B5EF4-FFF2-40B4-BE49-F238E27FC236}">
                <a16:creationId xmlns:a16="http://schemas.microsoft.com/office/drawing/2014/main" id="{C41C5670-A2BD-B479-A8D0-7EB6F8D30E4D}"/>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Interface for Protocol Specification</a:t>
            </a:r>
            <a:r>
              <a:rPr lang="en-US" b="0" i="0" dirty="0">
                <a:solidFill>
                  <a:srgbClr val="374151"/>
                </a:solidFill>
                <a:effectLst/>
                <a:latin typeface="Söhne"/>
              </a:rPr>
              <a:t>: HLPSL is the primary language used by protocol designers to describe the behavior of security protocols within the AVISPA framework. It serves as the interface between the user's protocol design and the automated analysis tools of AVISPA.</a:t>
            </a:r>
          </a:p>
          <a:p>
            <a:pPr algn="l">
              <a:buFont typeface="+mj-lt"/>
              <a:buAutoNum type="arabicPeriod"/>
            </a:pPr>
            <a:r>
              <a:rPr lang="en-US" b="1" i="0" dirty="0">
                <a:solidFill>
                  <a:srgbClr val="374151"/>
                </a:solidFill>
                <a:effectLst/>
                <a:latin typeface="Söhne"/>
              </a:rPr>
              <a:t>Abstraction Layer</a:t>
            </a:r>
            <a:r>
              <a:rPr lang="en-US" b="0" i="0" dirty="0">
                <a:solidFill>
                  <a:srgbClr val="374151"/>
                </a:solidFill>
                <a:effectLst/>
                <a:latin typeface="Söhne"/>
              </a:rPr>
              <a:t>: HLPSL provides an abstraction layer that allows users to focus on the high-level logic and security properties of the protocol without delving into low-level implementation details.</a:t>
            </a:r>
          </a:p>
          <a:p>
            <a:endParaRPr lang="en-IN" dirty="0"/>
          </a:p>
        </p:txBody>
      </p:sp>
    </p:spTree>
    <p:extLst>
      <p:ext uri="{BB962C8B-B14F-4D97-AF65-F5344CB8AC3E}">
        <p14:creationId xmlns:p14="http://schemas.microsoft.com/office/powerpoint/2010/main" val="2383347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DA19-B573-6883-9EF7-178F04320C17}"/>
              </a:ext>
            </a:extLst>
          </p:cNvPr>
          <p:cNvSpPr>
            <a:spLocks noGrp="1"/>
          </p:cNvSpPr>
          <p:nvPr>
            <p:ph type="title"/>
          </p:nvPr>
        </p:nvSpPr>
        <p:spPr/>
        <p:txBody>
          <a:bodyPr/>
          <a:lstStyle/>
          <a:p>
            <a:r>
              <a:rPr lang="en-IN" b="1" i="0" dirty="0">
                <a:effectLst/>
                <a:latin typeface="Söhne"/>
              </a:rPr>
              <a:t>Key Features of HLPSL</a:t>
            </a:r>
            <a:br>
              <a:rPr lang="en-IN" b="1" i="0" dirty="0">
                <a:effectLst/>
                <a:latin typeface="Söhne"/>
              </a:rPr>
            </a:br>
            <a:endParaRPr lang="en-IN" dirty="0"/>
          </a:p>
        </p:txBody>
      </p:sp>
      <p:sp>
        <p:nvSpPr>
          <p:cNvPr id="3" name="Content Placeholder 2">
            <a:extLst>
              <a:ext uri="{FF2B5EF4-FFF2-40B4-BE49-F238E27FC236}">
                <a16:creationId xmlns:a16="http://schemas.microsoft.com/office/drawing/2014/main" id="{0ADF7C68-0BD9-CE38-C898-62422CA63955}"/>
              </a:ext>
            </a:extLst>
          </p:cNvPr>
          <p:cNvSpPr>
            <a:spLocks noGrp="1"/>
          </p:cNvSpPr>
          <p:nvPr>
            <p:ph idx="1"/>
          </p:nvPr>
        </p:nvSpPr>
        <p:spPr/>
        <p:txBody>
          <a:bodyPr>
            <a:normAutofit fontScale="92500" lnSpcReduction="10000"/>
          </a:bodyPr>
          <a:lstStyle/>
          <a:p>
            <a:pPr algn="l">
              <a:buFont typeface="+mj-lt"/>
              <a:buAutoNum type="arabicPeriod"/>
            </a:pPr>
            <a:r>
              <a:rPr lang="en-US" b="1" i="0" dirty="0">
                <a:solidFill>
                  <a:srgbClr val="374151"/>
                </a:solidFill>
                <a:effectLst/>
                <a:latin typeface="Söhne"/>
              </a:rPr>
              <a:t>Role-Based Specification</a:t>
            </a:r>
            <a:r>
              <a:rPr lang="en-US" b="0" i="0" dirty="0">
                <a:solidFill>
                  <a:srgbClr val="374151"/>
                </a:solidFill>
                <a:effectLst/>
                <a:latin typeface="Söhne"/>
              </a:rPr>
              <a:t>: HLPSL allows the definition of protocol roles (like initiator, responder, or server). Each role encapsulates the actions and states relevant to a participant in the protocol.</a:t>
            </a:r>
          </a:p>
          <a:p>
            <a:pPr algn="l">
              <a:buFont typeface="+mj-lt"/>
              <a:buAutoNum type="arabicPeriod"/>
            </a:pPr>
            <a:r>
              <a:rPr lang="en-US" b="1" i="0" dirty="0">
                <a:solidFill>
                  <a:srgbClr val="374151"/>
                </a:solidFill>
                <a:effectLst/>
                <a:latin typeface="Söhne"/>
              </a:rPr>
              <a:t>Multi-Role Protocols</a:t>
            </a:r>
            <a:r>
              <a:rPr lang="en-US" b="0" i="0" dirty="0">
                <a:solidFill>
                  <a:srgbClr val="374151"/>
                </a:solidFill>
                <a:effectLst/>
                <a:latin typeface="Söhne"/>
              </a:rPr>
              <a:t>: HLPSL supports the specification of protocols involving multiple roles, facilitating the description of complex interactions between different entities.</a:t>
            </a:r>
          </a:p>
          <a:p>
            <a:pPr algn="l">
              <a:buFont typeface="+mj-lt"/>
              <a:buAutoNum type="arabicPeriod"/>
            </a:pPr>
            <a:r>
              <a:rPr lang="en-US" b="1" i="0" dirty="0">
                <a:solidFill>
                  <a:srgbClr val="374151"/>
                </a:solidFill>
                <a:effectLst/>
                <a:latin typeface="Söhne"/>
              </a:rPr>
              <a:t>Message Exchanges</a:t>
            </a:r>
            <a:r>
              <a:rPr lang="en-US" b="0" i="0" dirty="0">
                <a:solidFill>
                  <a:srgbClr val="374151"/>
                </a:solidFill>
                <a:effectLst/>
                <a:latin typeface="Söhne"/>
              </a:rPr>
              <a:t>: The language allows specifying the messages exchanged between roles, including the order and the conditions under which these exchanges occur.</a:t>
            </a:r>
          </a:p>
          <a:p>
            <a:pPr algn="l">
              <a:buFont typeface="+mj-lt"/>
              <a:buAutoNum type="arabicPeriod"/>
            </a:pPr>
            <a:r>
              <a:rPr lang="en-US" b="1" i="0" dirty="0">
                <a:solidFill>
                  <a:srgbClr val="374151"/>
                </a:solidFill>
                <a:effectLst/>
                <a:latin typeface="Söhne"/>
              </a:rPr>
              <a:t>Security Properties</a:t>
            </a:r>
            <a:r>
              <a:rPr lang="en-US" b="0" i="0" dirty="0">
                <a:solidFill>
                  <a:srgbClr val="374151"/>
                </a:solidFill>
                <a:effectLst/>
                <a:latin typeface="Söhne"/>
              </a:rPr>
              <a:t>: HLPSL enables the explicit declaration of security properties that the protocol aims to achieve, such as </a:t>
            </a:r>
            <a:r>
              <a:rPr lang="en-US" b="1" i="1" dirty="0">
                <a:solidFill>
                  <a:srgbClr val="374151"/>
                </a:solidFill>
                <a:effectLst/>
                <a:latin typeface="Söhne"/>
              </a:rPr>
              <a:t>confidentiality, authentication, and integrity</a:t>
            </a:r>
            <a:r>
              <a:rPr lang="en-US" b="0" i="0" dirty="0">
                <a:solidFill>
                  <a:srgbClr val="374151"/>
                </a:solidFill>
                <a:effectLst/>
                <a:latin typeface="Söhne"/>
              </a:rPr>
              <a:t>.</a:t>
            </a:r>
          </a:p>
          <a:p>
            <a:pPr algn="l">
              <a:buFont typeface="+mj-lt"/>
              <a:buAutoNum type="arabicPeriod"/>
            </a:pPr>
            <a:r>
              <a:rPr lang="en-US" b="1" i="0" dirty="0">
                <a:solidFill>
                  <a:srgbClr val="374151"/>
                </a:solidFill>
                <a:effectLst/>
                <a:latin typeface="Söhne"/>
              </a:rPr>
              <a:t>Modular Structure</a:t>
            </a:r>
            <a:r>
              <a:rPr lang="en-US" b="0" i="0" dirty="0">
                <a:solidFill>
                  <a:srgbClr val="374151"/>
                </a:solidFill>
                <a:effectLst/>
                <a:latin typeface="Söhne"/>
              </a:rPr>
              <a:t>: HLPSL supports a modular approach, </a:t>
            </a:r>
            <a:r>
              <a:rPr lang="en-US" b="1" i="1" dirty="0">
                <a:solidFill>
                  <a:srgbClr val="374151"/>
                </a:solidFill>
                <a:effectLst/>
                <a:latin typeface="Söhne"/>
              </a:rPr>
              <a:t>allowing components of the protocol to be specified and analyzed independently</a:t>
            </a:r>
            <a:r>
              <a:rPr lang="en-US" b="0" i="0" dirty="0">
                <a:solidFill>
                  <a:srgbClr val="374151"/>
                </a:solidFill>
                <a:effectLst/>
                <a:latin typeface="Söhne"/>
              </a:rPr>
              <a:t> before being integrated into a larger system.</a:t>
            </a:r>
          </a:p>
        </p:txBody>
      </p:sp>
    </p:spTree>
    <p:extLst>
      <p:ext uri="{BB962C8B-B14F-4D97-AF65-F5344CB8AC3E}">
        <p14:creationId xmlns:p14="http://schemas.microsoft.com/office/powerpoint/2010/main" val="637256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C6F0-3C9E-EAD8-4751-B7476811AD2E}"/>
              </a:ext>
            </a:extLst>
          </p:cNvPr>
          <p:cNvSpPr>
            <a:spLocks noGrp="1"/>
          </p:cNvSpPr>
          <p:nvPr>
            <p:ph type="title"/>
          </p:nvPr>
        </p:nvSpPr>
        <p:spPr/>
        <p:txBody>
          <a:bodyPr>
            <a:normAutofit fontScale="90000"/>
          </a:bodyPr>
          <a:lstStyle/>
          <a:p>
            <a:r>
              <a:rPr lang="en-US" b="1" i="0" dirty="0">
                <a:effectLst/>
                <a:latin typeface="Söhne"/>
              </a:rPr>
              <a:t>Integration with AVISPA's Analysis Components</a:t>
            </a:r>
            <a:br>
              <a:rPr lang="en-US" b="1" i="0" dirty="0">
                <a:effectLst/>
                <a:latin typeface="Söhne"/>
              </a:rPr>
            </a:br>
            <a:endParaRPr lang="en-IN" dirty="0"/>
          </a:p>
        </p:txBody>
      </p:sp>
      <p:sp>
        <p:nvSpPr>
          <p:cNvPr id="3" name="Content Placeholder 2">
            <a:extLst>
              <a:ext uri="{FF2B5EF4-FFF2-40B4-BE49-F238E27FC236}">
                <a16:creationId xmlns:a16="http://schemas.microsoft.com/office/drawing/2014/main" id="{75458208-A90A-81B4-CD78-575ED8ABE4F6}"/>
              </a:ext>
            </a:extLst>
          </p:cNvPr>
          <p:cNvSpPr>
            <a:spLocks noGrp="1"/>
          </p:cNvSpPr>
          <p:nvPr>
            <p:ph idx="1"/>
          </p:nvPr>
        </p:nvSpPr>
        <p:spPr/>
        <p:txBody>
          <a:bodyPr>
            <a:normAutofit lnSpcReduction="10000"/>
          </a:bodyPr>
          <a:lstStyle/>
          <a:p>
            <a:pPr algn="l">
              <a:buFont typeface="+mj-lt"/>
              <a:buAutoNum type="arabicPeriod"/>
            </a:pPr>
            <a:r>
              <a:rPr lang="en-US" b="1" i="0" dirty="0">
                <a:solidFill>
                  <a:srgbClr val="374151"/>
                </a:solidFill>
                <a:effectLst/>
                <a:latin typeface="Söhne"/>
              </a:rPr>
              <a:t>Translation to Intermediate Format</a:t>
            </a:r>
            <a:r>
              <a:rPr lang="en-US" b="0" i="0" dirty="0">
                <a:solidFill>
                  <a:srgbClr val="374151"/>
                </a:solidFill>
                <a:effectLst/>
                <a:latin typeface="Söhne"/>
              </a:rPr>
              <a:t>: Once a protocol is specified in HLPSL, the AVISPA Tool automatically translates this high-level description into an intermediate format. This format is compatible with the various backend analyzers included in AVISPA.</a:t>
            </a:r>
          </a:p>
          <a:p>
            <a:pPr algn="l">
              <a:buFont typeface="+mj-lt"/>
              <a:buAutoNum type="arabicPeriod"/>
            </a:pPr>
            <a:r>
              <a:rPr lang="en-US" b="1" i="0" dirty="0">
                <a:solidFill>
                  <a:srgbClr val="374151"/>
                </a:solidFill>
                <a:effectLst/>
                <a:latin typeface="Söhne"/>
              </a:rPr>
              <a:t>Compatibility with Analyzers</a:t>
            </a:r>
            <a:r>
              <a:rPr lang="en-US" b="0" i="0" dirty="0">
                <a:solidFill>
                  <a:srgbClr val="374151"/>
                </a:solidFill>
                <a:effectLst/>
                <a:latin typeface="Söhne"/>
              </a:rPr>
              <a:t>: The translated protocol is then processed by backend analyzers like OFMC (On-the-Fly Model Checker) and CL-</a:t>
            </a:r>
            <a:r>
              <a:rPr lang="en-US" b="0" i="0" dirty="0" err="1">
                <a:solidFill>
                  <a:srgbClr val="374151"/>
                </a:solidFill>
                <a:effectLst/>
                <a:latin typeface="Söhne"/>
              </a:rPr>
              <a:t>AtSe</a:t>
            </a:r>
            <a:r>
              <a:rPr lang="en-US" b="0" i="0" dirty="0">
                <a:solidFill>
                  <a:srgbClr val="374151"/>
                </a:solidFill>
                <a:effectLst/>
                <a:latin typeface="Söhne"/>
              </a:rPr>
              <a:t> (Constraint-Logic-based Attack Searcher). These tools analyze the protocol based on the security properties defined in the HLPSL specification.</a:t>
            </a:r>
          </a:p>
          <a:p>
            <a:pPr algn="l">
              <a:buFont typeface="+mj-lt"/>
              <a:buAutoNum type="arabicPeriod"/>
            </a:pPr>
            <a:r>
              <a:rPr lang="en-US" b="1" i="0" dirty="0">
                <a:solidFill>
                  <a:srgbClr val="374151"/>
                </a:solidFill>
                <a:effectLst/>
                <a:latin typeface="Söhne"/>
              </a:rPr>
              <a:t>Feedback for Refinement</a:t>
            </a:r>
            <a:r>
              <a:rPr lang="en-US" b="0" i="0" dirty="0">
                <a:solidFill>
                  <a:srgbClr val="374151"/>
                </a:solidFill>
                <a:effectLst/>
                <a:latin typeface="Söhne"/>
              </a:rPr>
              <a:t>: The results from these analyzers provide feedback on the security properties of the protocol. If vulnerabilities are identified, the protocol can be refined in HLPSL and reanalyzed, making HLPSL integral to the iterative design and analysis process in AVISPA.</a:t>
            </a:r>
          </a:p>
          <a:p>
            <a:endParaRPr lang="en-IN" dirty="0"/>
          </a:p>
        </p:txBody>
      </p:sp>
    </p:spTree>
    <p:extLst>
      <p:ext uri="{BB962C8B-B14F-4D97-AF65-F5344CB8AC3E}">
        <p14:creationId xmlns:p14="http://schemas.microsoft.com/office/powerpoint/2010/main" val="127392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ED7D-695B-ECA2-FEF2-7AC2E091697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C898335-373E-EDB7-9307-D293D857ECE1}"/>
              </a:ext>
            </a:extLst>
          </p:cNvPr>
          <p:cNvPicPr>
            <a:picLocks noGrp="1" noChangeAspect="1"/>
          </p:cNvPicPr>
          <p:nvPr>
            <p:ph idx="1"/>
          </p:nvPr>
        </p:nvPicPr>
        <p:blipFill>
          <a:blip r:embed="rId2"/>
          <a:stretch>
            <a:fillRect/>
          </a:stretch>
        </p:blipFill>
        <p:spPr>
          <a:xfrm>
            <a:off x="-1" y="-1"/>
            <a:ext cx="12292553" cy="6560609"/>
          </a:xfrm>
        </p:spPr>
      </p:pic>
    </p:spTree>
    <p:extLst>
      <p:ext uri="{BB962C8B-B14F-4D97-AF65-F5344CB8AC3E}">
        <p14:creationId xmlns:p14="http://schemas.microsoft.com/office/powerpoint/2010/main" val="1069557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979C7-9A05-6438-CE44-363FC96AEF74}"/>
              </a:ext>
            </a:extLst>
          </p:cNvPr>
          <p:cNvSpPr>
            <a:spLocks noGrp="1"/>
          </p:cNvSpPr>
          <p:nvPr>
            <p:ph type="title"/>
          </p:nvPr>
        </p:nvSpPr>
        <p:spPr/>
        <p:txBody>
          <a:bodyPr/>
          <a:lstStyle/>
          <a:p>
            <a:r>
              <a:rPr lang="en-US" b="1" i="0" dirty="0">
                <a:effectLst/>
                <a:latin typeface="Söhne"/>
              </a:rPr>
              <a:t>Functionality of HLPSL2IF</a:t>
            </a:r>
            <a:endParaRPr lang="en-IN" dirty="0"/>
          </a:p>
        </p:txBody>
      </p:sp>
      <p:sp>
        <p:nvSpPr>
          <p:cNvPr id="3" name="Content Placeholder 2">
            <a:extLst>
              <a:ext uri="{FF2B5EF4-FFF2-40B4-BE49-F238E27FC236}">
                <a16:creationId xmlns:a16="http://schemas.microsoft.com/office/drawing/2014/main" id="{6C5D1D2F-5A9F-D567-4806-5A0C24BF5198}"/>
              </a:ext>
            </a:extLst>
          </p:cNvPr>
          <p:cNvSpPr>
            <a:spLocks noGrp="1"/>
          </p:cNvSpPr>
          <p:nvPr>
            <p:ph idx="1"/>
          </p:nvPr>
        </p:nvSpPr>
        <p:spPr/>
        <p:txBody>
          <a:bodyPr>
            <a:normAutofit lnSpcReduction="10000"/>
          </a:bodyPr>
          <a:lstStyle/>
          <a:p>
            <a:pPr algn="l">
              <a:buFont typeface="+mj-lt"/>
              <a:buAutoNum type="arabicPeriod"/>
            </a:pPr>
            <a:r>
              <a:rPr lang="en-US" b="1" i="0" dirty="0">
                <a:solidFill>
                  <a:srgbClr val="374151"/>
                </a:solidFill>
                <a:effectLst/>
                <a:latin typeface="Söhne"/>
              </a:rPr>
              <a:t>Translation Process</a:t>
            </a:r>
            <a:r>
              <a:rPr lang="en-US" b="0" i="0" dirty="0">
                <a:solidFill>
                  <a:srgbClr val="374151"/>
                </a:solidFill>
                <a:effectLst/>
                <a:latin typeface="Söhne"/>
              </a:rPr>
              <a:t>: HLPSL2IF takes the abstract, high-level protocol specifications written in HLPSL and translates them into a lower-level, more concrete representation called the Intermediate Format (IF). This translation is essential because the backend analyzers in AVISPA (like OFMC and CL-</a:t>
            </a:r>
            <a:r>
              <a:rPr lang="en-US" b="0" i="0" dirty="0" err="1">
                <a:solidFill>
                  <a:srgbClr val="374151"/>
                </a:solidFill>
                <a:effectLst/>
                <a:latin typeface="Söhne"/>
              </a:rPr>
              <a:t>AtSe</a:t>
            </a:r>
            <a:r>
              <a:rPr lang="en-US" b="0" i="0" dirty="0">
                <a:solidFill>
                  <a:srgbClr val="374151"/>
                </a:solidFill>
                <a:effectLst/>
                <a:latin typeface="Söhne"/>
              </a:rPr>
              <a:t>) operate on this Intermediate Format.</a:t>
            </a:r>
          </a:p>
          <a:p>
            <a:pPr algn="l">
              <a:buFont typeface="+mj-lt"/>
              <a:buAutoNum type="arabicPeriod"/>
            </a:pPr>
            <a:r>
              <a:rPr lang="en-US" b="1" i="0" dirty="0">
                <a:solidFill>
                  <a:srgbClr val="374151"/>
                </a:solidFill>
                <a:effectLst/>
                <a:latin typeface="Söhne"/>
              </a:rPr>
              <a:t>Preserving Protocol Semantics</a:t>
            </a:r>
            <a:r>
              <a:rPr lang="en-US" b="0" i="0" dirty="0">
                <a:solidFill>
                  <a:srgbClr val="374151"/>
                </a:solidFill>
                <a:effectLst/>
                <a:latin typeface="Söhne"/>
              </a:rPr>
              <a:t>: During this translation, HLPSL2IF ensures that the semantics of the protocol — the behavior, roles, message flows, and security properties — are accurately preserved in the Intermediate Format.</a:t>
            </a:r>
          </a:p>
          <a:p>
            <a:pPr algn="l">
              <a:buFont typeface="+mj-lt"/>
              <a:buAutoNum type="arabicPeriod"/>
            </a:pPr>
            <a:r>
              <a:rPr lang="en-US" b="1" i="0" dirty="0">
                <a:solidFill>
                  <a:srgbClr val="374151"/>
                </a:solidFill>
                <a:effectLst/>
                <a:latin typeface="Söhne"/>
              </a:rPr>
              <a:t>Handling Complex Constructs</a:t>
            </a:r>
            <a:r>
              <a:rPr lang="en-US" b="0" i="0" dirty="0">
                <a:solidFill>
                  <a:srgbClr val="374151"/>
                </a:solidFill>
                <a:effectLst/>
                <a:latin typeface="Söhne"/>
              </a:rPr>
              <a:t>: HLPSL allows for quite complex protocol specifications including </a:t>
            </a:r>
            <a:r>
              <a:rPr lang="en-US" b="1" i="1" dirty="0">
                <a:solidFill>
                  <a:srgbClr val="374151"/>
                </a:solidFill>
                <a:effectLst/>
                <a:latin typeface="Söhne"/>
              </a:rPr>
              <a:t>various roles, concurrent sessions, and intricate message exchanges</a:t>
            </a:r>
            <a:r>
              <a:rPr lang="en-US" b="0" i="0" dirty="0">
                <a:solidFill>
                  <a:srgbClr val="374151"/>
                </a:solidFill>
                <a:effectLst/>
                <a:latin typeface="Söhne"/>
              </a:rPr>
              <a:t>. HLPSL2IF handles these complexities and translates them into a form that can be systematically analyzed.</a:t>
            </a:r>
          </a:p>
          <a:p>
            <a:endParaRPr lang="en-IN" dirty="0"/>
          </a:p>
        </p:txBody>
      </p:sp>
    </p:spTree>
    <p:extLst>
      <p:ext uri="{BB962C8B-B14F-4D97-AF65-F5344CB8AC3E}">
        <p14:creationId xmlns:p14="http://schemas.microsoft.com/office/powerpoint/2010/main" val="1495355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3A83-C356-8AF7-6A31-B5F47CF93FC8}"/>
              </a:ext>
            </a:extLst>
          </p:cNvPr>
          <p:cNvSpPr>
            <a:spLocks noGrp="1"/>
          </p:cNvSpPr>
          <p:nvPr>
            <p:ph type="title"/>
          </p:nvPr>
        </p:nvSpPr>
        <p:spPr/>
        <p:txBody>
          <a:bodyPr/>
          <a:lstStyle/>
          <a:p>
            <a:r>
              <a:rPr lang="en-IN" b="1" i="0" dirty="0">
                <a:effectLst/>
                <a:latin typeface="Söhne"/>
              </a:rPr>
              <a:t>Importance in AVISPA's Architecture</a:t>
            </a:r>
            <a:endParaRPr lang="en-IN" dirty="0"/>
          </a:p>
        </p:txBody>
      </p:sp>
      <p:sp>
        <p:nvSpPr>
          <p:cNvPr id="3" name="Content Placeholder 2">
            <a:extLst>
              <a:ext uri="{FF2B5EF4-FFF2-40B4-BE49-F238E27FC236}">
                <a16:creationId xmlns:a16="http://schemas.microsoft.com/office/drawing/2014/main" id="{CC1E00BB-734B-88F7-0CF1-D8703EDA6F0A}"/>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374151"/>
                </a:solidFill>
                <a:effectLst/>
                <a:latin typeface="Söhne"/>
              </a:rPr>
              <a:t>Bridge Between Specification and Analysis</a:t>
            </a:r>
            <a:r>
              <a:rPr lang="en-US" b="0" i="0" dirty="0">
                <a:solidFill>
                  <a:srgbClr val="374151"/>
                </a:solidFill>
                <a:effectLst/>
                <a:latin typeface="Söhne"/>
              </a:rPr>
              <a:t>: HLPSL2IF acts as the bridge between the protocol specification stage and the analysis stage. It enables the transition from a human-readable and writable specification to a machine-readable format tailored for automated analysis.</a:t>
            </a:r>
          </a:p>
          <a:p>
            <a:pPr algn="l">
              <a:buFont typeface="+mj-lt"/>
              <a:buAutoNum type="arabicPeriod"/>
            </a:pPr>
            <a:r>
              <a:rPr lang="en-US" b="1" i="0" dirty="0">
                <a:solidFill>
                  <a:srgbClr val="374151"/>
                </a:solidFill>
                <a:effectLst/>
                <a:latin typeface="Söhne"/>
              </a:rPr>
              <a:t>Enabling Automated Analysis</a:t>
            </a:r>
            <a:r>
              <a:rPr lang="en-US" b="0" i="0" dirty="0">
                <a:solidFill>
                  <a:srgbClr val="374151"/>
                </a:solidFill>
                <a:effectLst/>
                <a:latin typeface="Söhne"/>
              </a:rPr>
              <a:t>: Without HLPSL2IF, it would be challenging to analyze the high-level HLPSL specifications directly. This translator automates the process of converting these specifications into a format suited for the analytical tools, facilitating a seamless analysis workflow.</a:t>
            </a:r>
          </a:p>
          <a:p>
            <a:pPr algn="l">
              <a:buFont typeface="+mj-lt"/>
              <a:buAutoNum type="arabicPeriod"/>
            </a:pPr>
            <a:r>
              <a:rPr lang="en-US" b="1" i="0" dirty="0">
                <a:solidFill>
                  <a:srgbClr val="374151"/>
                </a:solidFill>
                <a:effectLst/>
                <a:latin typeface="Söhne"/>
              </a:rPr>
              <a:t>Flexibility and Extensibility</a:t>
            </a:r>
            <a:r>
              <a:rPr lang="en-US" b="0" i="0" dirty="0">
                <a:solidFill>
                  <a:srgbClr val="374151"/>
                </a:solidFill>
                <a:effectLst/>
                <a:latin typeface="Söhne"/>
              </a:rPr>
              <a:t>: The use of HLPSL2IF allows for flexibility in the AVISPA Tool's architecture. New analysis tools can be added to AVISPA as long as they can work with or are adapted to the Intermediate Format.</a:t>
            </a:r>
          </a:p>
          <a:p>
            <a:pPr algn="l">
              <a:buFont typeface="+mj-lt"/>
              <a:buAutoNum type="arabicPeriod"/>
            </a:pPr>
            <a:r>
              <a:rPr lang="en-US" b="1" i="0" dirty="0">
                <a:solidFill>
                  <a:srgbClr val="374151"/>
                </a:solidFill>
                <a:effectLst/>
                <a:latin typeface="Söhne"/>
              </a:rPr>
              <a:t>Error Detection and Reporting</a:t>
            </a:r>
            <a:r>
              <a:rPr lang="en-US" b="0" i="0" dirty="0">
                <a:solidFill>
                  <a:srgbClr val="374151"/>
                </a:solidFill>
                <a:effectLst/>
                <a:latin typeface="Söhne"/>
              </a:rPr>
              <a:t>: During the translation, HLPSL2IF can also perform checks for syntactical correctness and logical consistency in the HLPSL specifications. It plays a role in early error detection and reporting, which is crucial for the iterative refinement of protocols.</a:t>
            </a:r>
          </a:p>
          <a:p>
            <a:endParaRPr lang="en-IN" dirty="0"/>
          </a:p>
        </p:txBody>
      </p:sp>
    </p:spTree>
    <p:extLst>
      <p:ext uri="{BB962C8B-B14F-4D97-AF65-F5344CB8AC3E}">
        <p14:creationId xmlns:p14="http://schemas.microsoft.com/office/powerpoint/2010/main" val="310898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655F-A869-1291-F888-020F23F04D4A}"/>
              </a:ext>
            </a:extLst>
          </p:cNvPr>
          <p:cNvSpPr>
            <a:spLocks noGrp="1"/>
          </p:cNvSpPr>
          <p:nvPr>
            <p:ph type="title"/>
          </p:nvPr>
        </p:nvSpPr>
        <p:spPr/>
        <p:txBody>
          <a:bodyPr/>
          <a:lstStyle/>
          <a:p>
            <a:r>
              <a:rPr lang="en-US" b="0" i="0" dirty="0" err="1">
                <a:solidFill>
                  <a:srgbClr val="374151"/>
                </a:solidFill>
                <a:effectLst/>
                <a:latin typeface="Söhne"/>
              </a:rPr>
              <a:t>Avispa</a:t>
            </a:r>
            <a:r>
              <a:rPr lang="en-US" b="0" i="0" dirty="0">
                <a:solidFill>
                  <a:srgbClr val="374151"/>
                </a:solidFill>
                <a:effectLst/>
                <a:latin typeface="Söhne"/>
              </a:rPr>
              <a:t> Tool</a:t>
            </a:r>
            <a:endParaRPr lang="en-IN" dirty="0"/>
          </a:p>
        </p:txBody>
      </p:sp>
      <p:sp>
        <p:nvSpPr>
          <p:cNvPr id="3" name="Content Placeholder 2">
            <a:extLst>
              <a:ext uri="{FF2B5EF4-FFF2-40B4-BE49-F238E27FC236}">
                <a16:creationId xmlns:a16="http://schemas.microsoft.com/office/drawing/2014/main" id="{AF7D3007-73B2-45CA-0B08-58E4E541991E}"/>
              </a:ext>
            </a:extLst>
          </p:cNvPr>
          <p:cNvSpPr>
            <a:spLocks noGrp="1"/>
          </p:cNvSpPr>
          <p:nvPr>
            <p:ph idx="1"/>
          </p:nvPr>
        </p:nvSpPr>
        <p:spPr/>
        <p:txBody>
          <a:bodyPr/>
          <a:lstStyle/>
          <a:p>
            <a:pPr algn="l"/>
            <a:r>
              <a:rPr lang="en-US" b="0" i="0" dirty="0">
                <a:solidFill>
                  <a:srgbClr val="374151"/>
                </a:solidFill>
                <a:effectLst/>
                <a:latin typeface="Söhne"/>
              </a:rPr>
              <a:t>The </a:t>
            </a:r>
            <a:r>
              <a:rPr lang="en-US" b="0" i="0" dirty="0" err="1">
                <a:solidFill>
                  <a:srgbClr val="374151"/>
                </a:solidFill>
                <a:effectLst/>
                <a:latin typeface="Söhne"/>
              </a:rPr>
              <a:t>Avispa</a:t>
            </a:r>
            <a:r>
              <a:rPr lang="en-US" b="0" i="0" dirty="0">
                <a:solidFill>
                  <a:srgbClr val="374151"/>
                </a:solidFill>
                <a:effectLst/>
                <a:latin typeface="Söhne"/>
              </a:rPr>
              <a:t> Tool is a framework designed for the automated validation of security protocols and applications. Its primary function is to analyze the </a:t>
            </a:r>
            <a:r>
              <a:rPr lang="en-US" b="0" i="1" u="sng" dirty="0">
                <a:solidFill>
                  <a:srgbClr val="FF0000"/>
                </a:solidFill>
                <a:effectLst/>
                <a:latin typeface="Söhne"/>
              </a:rPr>
              <a:t>security properties</a:t>
            </a:r>
            <a:r>
              <a:rPr lang="en-US" b="0" i="0" dirty="0">
                <a:solidFill>
                  <a:srgbClr val="FF0000"/>
                </a:solidFill>
                <a:effectLst/>
                <a:latin typeface="Söhne"/>
              </a:rPr>
              <a:t> </a:t>
            </a:r>
            <a:r>
              <a:rPr lang="en-US" b="0" i="0" dirty="0">
                <a:solidFill>
                  <a:srgbClr val="374151"/>
                </a:solidFill>
                <a:effectLst/>
                <a:latin typeface="Söhne"/>
              </a:rPr>
              <a:t>of these protocols to ensure they are robust against various cyber threats.</a:t>
            </a:r>
          </a:p>
          <a:p>
            <a:pPr algn="l"/>
            <a:r>
              <a:rPr lang="en-US" b="0" i="0" dirty="0">
                <a:solidFill>
                  <a:srgbClr val="374151"/>
                </a:solidFill>
                <a:effectLst/>
                <a:latin typeface="Söhne"/>
              </a:rPr>
              <a:t>At its core, </a:t>
            </a:r>
            <a:r>
              <a:rPr lang="en-US" b="0" i="0" dirty="0" err="1">
                <a:solidFill>
                  <a:srgbClr val="374151"/>
                </a:solidFill>
                <a:effectLst/>
                <a:latin typeface="Söhne"/>
              </a:rPr>
              <a:t>Avispa</a:t>
            </a:r>
            <a:r>
              <a:rPr lang="en-US" b="0" i="0" dirty="0">
                <a:solidFill>
                  <a:srgbClr val="374151"/>
                </a:solidFill>
                <a:effectLst/>
                <a:latin typeface="Söhne"/>
              </a:rPr>
              <a:t> uses </a:t>
            </a:r>
            <a:r>
              <a:rPr lang="en-US" b="0" i="1" dirty="0">
                <a:solidFill>
                  <a:srgbClr val="FF0000"/>
                </a:solidFill>
                <a:effectLst/>
                <a:latin typeface="Söhne"/>
              </a:rPr>
              <a:t>a high-level protocol specification language called HLPSL</a:t>
            </a:r>
            <a:r>
              <a:rPr lang="en-US" b="0" i="0" dirty="0">
                <a:solidFill>
                  <a:srgbClr val="374151"/>
                </a:solidFill>
                <a:effectLst/>
                <a:latin typeface="Söhne"/>
              </a:rPr>
              <a:t> (High-Level Protocol Specification Language). This language allows the user to describe protocols in an abstract way, focusing on their main security properties and mechanisms rather than low-level implementation details.</a:t>
            </a:r>
          </a:p>
          <a:p>
            <a:endParaRPr lang="en-IN" dirty="0"/>
          </a:p>
        </p:txBody>
      </p:sp>
    </p:spTree>
    <p:extLst>
      <p:ext uri="{BB962C8B-B14F-4D97-AF65-F5344CB8AC3E}">
        <p14:creationId xmlns:p14="http://schemas.microsoft.com/office/powerpoint/2010/main" val="140048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8AF72-FCAE-62A3-D436-0716C0DB25C4}"/>
              </a:ext>
            </a:extLst>
          </p:cNvPr>
          <p:cNvSpPr>
            <a:spLocks noGrp="1"/>
          </p:cNvSpPr>
          <p:nvPr>
            <p:ph type="title"/>
          </p:nvPr>
        </p:nvSpPr>
        <p:spPr/>
        <p:txBody>
          <a:bodyPr/>
          <a:lstStyle/>
          <a:p>
            <a:r>
              <a:rPr lang="en-US" b="0" i="0" dirty="0">
                <a:solidFill>
                  <a:srgbClr val="374151"/>
                </a:solidFill>
                <a:effectLst/>
                <a:latin typeface="Söhne"/>
              </a:rPr>
              <a:t>HLPSL2IF</a:t>
            </a:r>
            <a:endParaRPr lang="en-IN" dirty="0"/>
          </a:p>
        </p:txBody>
      </p:sp>
      <p:sp>
        <p:nvSpPr>
          <p:cNvPr id="3" name="Content Placeholder 2">
            <a:extLst>
              <a:ext uri="{FF2B5EF4-FFF2-40B4-BE49-F238E27FC236}">
                <a16:creationId xmlns:a16="http://schemas.microsoft.com/office/drawing/2014/main" id="{E09A43FA-7D4A-DDEC-A155-AF8F400EA78E}"/>
              </a:ext>
            </a:extLst>
          </p:cNvPr>
          <p:cNvSpPr>
            <a:spLocks noGrp="1"/>
          </p:cNvSpPr>
          <p:nvPr>
            <p:ph idx="1"/>
          </p:nvPr>
        </p:nvSpPr>
        <p:spPr/>
        <p:txBody>
          <a:bodyPr/>
          <a:lstStyle/>
          <a:p>
            <a:r>
              <a:rPr lang="en-US" b="0" i="0" dirty="0">
                <a:solidFill>
                  <a:srgbClr val="374151"/>
                </a:solidFill>
                <a:effectLst/>
                <a:latin typeface="Söhne"/>
              </a:rPr>
              <a:t>HLPSL2IF is a vital component within the AVISPA architecture, enabling the transition from high-level protocol design in HLPSL to detailed, automated analysis by various backend tools. Its role in accurately and efficiently translating protocols into a form suitable for analysis is key to the effectiveness and usability of the AVISPA Tool in the field of security protocol analysis.</a:t>
            </a:r>
            <a:endParaRPr lang="en-IN" dirty="0"/>
          </a:p>
        </p:txBody>
      </p:sp>
    </p:spTree>
    <p:extLst>
      <p:ext uri="{BB962C8B-B14F-4D97-AF65-F5344CB8AC3E}">
        <p14:creationId xmlns:p14="http://schemas.microsoft.com/office/powerpoint/2010/main" val="921858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ED7D-695B-ECA2-FEF2-7AC2E091697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C898335-373E-EDB7-9307-D293D857ECE1}"/>
              </a:ext>
            </a:extLst>
          </p:cNvPr>
          <p:cNvPicPr>
            <a:picLocks noGrp="1" noChangeAspect="1"/>
          </p:cNvPicPr>
          <p:nvPr>
            <p:ph idx="1"/>
          </p:nvPr>
        </p:nvPicPr>
        <p:blipFill>
          <a:blip r:embed="rId2"/>
          <a:stretch>
            <a:fillRect/>
          </a:stretch>
        </p:blipFill>
        <p:spPr>
          <a:xfrm>
            <a:off x="-1" y="-1"/>
            <a:ext cx="12292553" cy="6560609"/>
          </a:xfrm>
        </p:spPr>
      </p:pic>
    </p:spTree>
    <p:extLst>
      <p:ext uri="{BB962C8B-B14F-4D97-AF65-F5344CB8AC3E}">
        <p14:creationId xmlns:p14="http://schemas.microsoft.com/office/powerpoint/2010/main" val="3960896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3E1AA-EDF1-ED9F-31E5-6E5753942406}"/>
              </a:ext>
            </a:extLst>
          </p:cNvPr>
          <p:cNvSpPr>
            <a:spLocks noGrp="1"/>
          </p:cNvSpPr>
          <p:nvPr>
            <p:ph type="title"/>
          </p:nvPr>
        </p:nvSpPr>
        <p:spPr/>
        <p:txBody>
          <a:bodyPr/>
          <a:lstStyle/>
          <a:p>
            <a:r>
              <a:rPr lang="en-US" b="0" i="0" dirty="0">
                <a:solidFill>
                  <a:srgbClr val="374151"/>
                </a:solidFill>
                <a:effectLst/>
                <a:latin typeface="Söhne"/>
              </a:rPr>
              <a:t>Intermediate Format (IF)</a:t>
            </a:r>
            <a:endParaRPr lang="en-IN" dirty="0"/>
          </a:p>
        </p:txBody>
      </p:sp>
      <p:sp>
        <p:nvSpPr>
          <p:cNvPr id="3" name="Content Placeholder 2">
            <a:extLst>
              <a:ext uri="{FF2B5EF4-FFF2-40B4-BE49-F238E27FC236}">
                <a16:creationId xmlns:a16="http://schemas.microsoft.com/office/drawing/2014/main" id="{8D3D1701-2E82-E70F-574B-FD9B7BAA00CC}"/>
              </a:ext>
            </a:extLst>
          </p:cNvPr>
          <p:cNvSpPr>
            <a:spLocks noGrp="1"/>
          </p:cNvSpPr>
          <p:nvPr>
            <p:ph idx="1"/>
          </p:nvPr>
        </p:nvSpPr>
        <p:spPr/>
        <p:txBody>
          <a:bodyPr/>
          <a:lstStyle/>
          <a:p>
            <a:r>
              <a:rPr lang="en-US" b="0" i="0" dirty="0">
                <a:solidFill>
                  <a:srgbClr val="374151"/>
                </a:solidFill>
                <a:effectLst/>
                <a:latin typeface="Söhne"/>
              </a:rPr>
              <a:t>The Intermediate Format (IF) in the AVISPA tool architecture serves as a standardized representation of security protocols, bridging the gap between the high-level protocol specifications written in HLPSL and the lower-level analysis that is conducted by the backend analyzers.</a:t>
            </a:r>
            <a:endParaRPr lang="en-IN" dirty="0"/>
          </a:p>
        </p:txBody>
      </p:sp>
    </p:spTree>
    <p:extLst>
      <p:ext uri="{BB962C8B-B14F-4D97-AF65-F5344CB8AC3E}">
        <p14:creationId xmlns:p14="http://schemas.microsoft.com/office/powerpoint/2010/main" val="1110463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D30E5-FD04-E3F7-6FBF-B2ADBFEF4C0C}"/>
              </a:ext>
            </a:extLst>
          </p:cNvPr>
          <p:cNvSpPr>
            <a:spLocks noGrp="1"/>
          </p:cNvSpPr>
          <p:nvPr>
            <p:ph type="title"/>
          </p:nvPr>
        </p:nvSpPr>
        <p:spPr/>
        <p:txBody>
          <a:bodyPr/>
          <a:lstStyle/>
          <a:p>
            <a:r>
              <a:rPr lang="en-US" b="1" i="0" dirty="0">
                <a:effectLst/>
                <a:latin typeface="Söhne"/>
              </a:rPr>
              <a:t>Purpose of the Intermediate Format (IF)</a:t>
            </a:r>
            <a:endParaRPr lang="en-IN" dirty="0"/>
          </a:p>
        </p:txBody>
      </p:sp>
      <p:sp>
        <p:nvSpPr>
          <p:cNvPr id="3" name="Content Placeholder 2">
            <a:extLst>
              <a:ext uri="{FF2B5EF4-FFF2-40B4-BE49-F238E27FC236}">
                <a16:creationId xmlns:a16="http://schemas.microsoft.com/office/drawing/2014/main" id="{213EE948-551B-D1D7-BC94-B5119C121DBD}"/>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Universal Language for Analyzers</a:t>
            </a:r>
            <a:r>
              <a:rPr lang="en-US" b="0" i="0" dirty="0">
                <a:solidFill>
                  <a:srgbClr val="374151"/>
                </a:solidFill>
                <a:effectLst/>
                <a:latin typeface="Söhne"/>
              </a:rPr>
              <a:t>: The IF is a standardized, low-level language that each of the backend analyzers understands. It allows these analyzers to interpret the protocol specifications consistently.</a:t>
            </a:r>
          </a:p>
          <a:p>
            <a:pPr algn="l">
              <a:buFont typeface="Arial" panose="020B0604020202020204" pitchFamily="34" charset="0"/>
              <a:buChar char="•"/>
            </a:pPr>
            <a:r>
              <a:rPr lang="en-US" b="1" i="0" dirty="0">
                <a:solidFill>
                  <a:srgbClr val="374151"/>
                </a:solidFill>
                <a:effectLst/>
                <a:latin typeface="Söhne"/>
              </a:rPr>
              <a:t>Bridge Between HLPSL and Analyzers</a:t>
            </a:r>
            <a:r>
              <a:rPr lang="en-US" b="0" i="0" dirty="0">
                <a:solidFill>
                  <a:srgbClr val="374151"/>
                </a:solidFill>
                <a:effectLst/>
                <a:latin typeface="Söhne"/>
              </a:rPr>
              <a:t>: IF acts as the intermediary between the high-level HLPSL (High-Level Protocol Specification Language) specifications and the backend analyzers. It is the output of the translation process carried out by HLPSL2IF and the input for the backend tools.</a:t>
            </a: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331067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055B2-B843-29FB-7BF1-A03D85F62B25}"/>
              </a:ext>
            </a:extLst>
          </p:cNvPr>
          <p:cNvSpPr>
            <a:spLocks noGrp="1"/>
          </p:cNvSpPr>
          <p:nvPr>
            <p:ph type="title"/>
          </p:nvPr>
        </p:nvSpPr>
        <p:spPr/>
        <p:txBody>
          <a:bodyPr>
            <a:normAutofit fontScale="90000"/>
          </a:bodyPr>
          <a:lstStyle/>
          <a:p>
            <a:r>
              <a:rPr lang="en-US" b="1" i="0" dirty="0">
                <a:effectLst/>
                <a:latin typeface="Söhne"/>
              </a:rPr>
              <a:t>Features of the Intermediate Format</a:t>
            </a:r>
            <a:br>
              <a:rPr lang="en-US" b="1" i="0" dirty="0">
                <a:effectLst/>
                <a:latin typeface="Söhne"/>
              </a:rPr>
            </a:br>
            <a:endParaRPr lang="en-IN" dirty="0"/>
          </a:p>
        </p:txBody>
      </p:sp>
      <p:sp>
        <p:nvSpPr>
          <p:cNvPr id="3" name="Content Placeholder 2">
            <a:extLst>
              <a:ext uri="{FF2B5EF4-FFF2-40B4-BE49-F238E27FC236}">
                <a16:creationId xmlns:a16="http://schemas.microsoft.com/office/drawing/2014/main" id="{D8DF7A3E-A61A-4463-4A60-066ED98FA18A}"/>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374151"/>
                </a:solidFill>
                <a:effectLst/>
                <a:latin typeface="Söhne"/>
              </a:rPr>
              <a:t>Detailed Protocol Representation</a:t>
            </a:r>
            <a:r>
              <a:rPr lang="en-US" b="0" i="0" dirty="0">
                <a:solidFill>
                  <a:srgbClr val="374151"/>
                </a:solidFill>
                <a:effectLst/>
                <a:latin typeface="Söhne"/>
              </a:rPr>
              <a:t>: IF provides a detailed representation of the protocol, which includes the roles, actions, state transitions, and message exchanges defined in the original HLPSL specification.</a:t>
            </a:r>
          </a:p>
          <a:p>
            <a:pPr algn="l">
              <a:buFont typeface="Arial" panose="020B0604020202020204" pitchFamily="34" charset="0"/>
              <a:buChar char="•"/>
            </a:pPr>
            <a:r>
              <a:rPr lang="en-US" b="1" i="0" dirty="0">
                <a:solidFill>
                  <a:srgbClr val="374151"/>
                </a:solidFill>
                <a:effectLst/>
                <a:latin typeface="Söhne"/>
              </a:rPr>
              <a:t>Analyzable Format</a:t>
            </a:r>
            <a:r>
              <a:rPr lang="en-US" b="0" i="0" dirty="0">
                <a:solidFill>
                  <a:srgbClr val="374151"/>
                </a:solidFill>
                <a:effectLst/>
                <a:latin typeface="Söhne"/>
              </a:rPr>
              <a:t>: The format is designed to be easily </a:t>
            </a:r>
            <a:r>
              <a:rPr lang="en-US" b="0" i="0" dirty="0" err="1">
                <a:solidFill>
                  <a:srgbClr val="374151"/>
                </a:solidFill>
                <a:effectLst/>
                <a:latin typeface="Söhne"/>
              </a:rPr>
              <a:t>parsable</a:t>
            </a:r>
            <a:r>
              <a:rPr lang="en-US" b="0" i="0" dirty="0">
                <a:solidFill>
                  <a:srgbClr val="374151"/>
                </a:solidFill>
                <a:effectLst/>
                <a:latin typeface="Söhne"/>
              </a:rPr>
              <a:t> by automated tools, which can process it to detect security flaws, verify properties, and simulate the behavior of protocol participants under various conditions.</a:t>
            </a:r>
          </a:p>
          <a:p>
            <a:pPr algn="l">
              <a:buFont typeface="Arial" panose="020B0604020202020204" pitchFamily="34" charset="0"/>
              <a:buChar char="•"/>
            </a:pPr>
            <a:r>
              <a:rPr lang="en-US" b="1" i="0" dirty="0">
                <a:solidFill>
                  <a:srgbClr val="374151"/>
                </a:solidFill>
                <a:effectLst/>
                <a:latin typeface="Söhne"/>
              </a:rPr>
              <a:t>Minimal Loss of Information</a:t>
            </a:r>
            <a:r>
              <a:rPr lang="en-US" b="0" i="0" dirty="0">
                <a:solidFill>
                  <a:srgbClr val="374151"/>
                </a:solidFill>
                <a:effectLst/>
                <a:latin typeface="Söhne"/>
              </a:rPr>
              <a:t>: The translation into IF aims to minimize the loss of information from the high-level specification, ensuring that the analysis is as true to the original design as possible.</a:t>
            </a:r>
          </a:p>
          <a:p>
            <a:endParaRPr lang="en-IN" dirty="0"/>
          </a:p>
        </p:txBody>
      </p:sp>
    </p:spTree>
    <p:extLst>
      <p:ext uri="{BB962C8B-B14F-4D97-AF65-F5344CB8AC3E}">
        <p14:creationId xmlns:p14="http://schemas.microsoft.com/office/powerpoint/2010/main" val="279511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ED7D-695B-ECA2-FEF2-7AC2E091697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C898335-373E-EDB7-9307-D293D857ECE1}"/>
              </a:ext>
            </a:extLst>
          </p:cNvPr>
          <p:cNvPicPr>
            <a:picLocks noGrp="1" noChangeAspect="1"/>
          </p:cNvPicPr>
          <p:nvPr>
            <p:ph idx="1"/>
          </p:nvPr>
        </p:nvPicPr>
        <p:blipFill>
          <a:blip r:embed="rId2"/>
          <a:stretch>
            <a:fillRect/>
          </a:stretch>
        </p:blipFill>
        <p:spPr>
          <a:xfrm>
            <a:off x="-1" y="-1"/>
            <a:ext cx="12292553" cy="6560609"/>
          </a:xfrm>
        </p:spPr>
      </p:pic>
    </p:spTree>
    <p:extLst>
      <p:ext uri="{BB962C8B-B14F-4D97-AF65-F5344CB8AC3E}">
        <p14:creationId xmlns:p14="http://schemas.microsoft.com/office/powerpoint/2010/main" val="4142706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5C7A-56DF-FEC0-2BD6-271D5F00DFDE}"/>
              </a:ext>
            </a:extLst>
          </p:cNvPr>
          <p:cNvSpPr>
            <a:spLocks noGrp="1"/>
          </p:cNvSpPr>
          <p:nvPr>
            <p:ph type="title"/>
          </p:nvPr>
        </p:nvSpPr>
        <p:spPr/>
        <p:txBody>
          <a:bodyPr/>
          <a:lstStyle/>
          <a:p>
            <a:r>
              <a:rPr lang="en-IN" dirty="0"/>
              <a:t>BACKEND ANALYSIS+</a:t>
            </a:r>
          </a:p>
        </p:txBody>
      </p:sp>
      <p:pic>
        <p:nvPicPr>
          <p:cNvPr id="5" name="Content Placeholder 4">
            <a:extLst>
              <a:ext uri="{FF2B5EF4-FFF2-40B4-BE49-F238E27FC236}">
                <a16:creationId xmlns:a16="http://schemas.microsoft.com/office/drawing/2014/main" id="{58F3CB7A-5639-859D-E26B-11B17CA1B1C1}"/>
              </a:ext>
            </a:extLst>
          </p:cNvPr>
          <p:cNvPicPr>
            <a:picLocks noGrp="1" noChangeAspect="1"/>
          </p:cNvPicPr>
          <p:nvPr>
            <p:ph idx="1"/>
          </p:nvPr>
        </p:nvPicPr>
        <p:blipFill>
          <a:blip r:embed="rId2"/>
          <a:stretch>
            <a:fillRect/>
          </a:stretch>
        </p:blipFill>
        <p:spPr>
          <a:xfrm>
            <a:off x="-22084" y="1746789"/>
            <a:ext cx="12214084" cy="3202376"/>
          </a:xfrm>
        </p:spPr>
      </p:pic>
    </p:spTree>
    <p:extLst>
      <p:ext uri="{BB962C8B-B14F-4D97-AF65-F5344CB8AC3E}">
        <p14:creationId xmlns:p14="http://schemas.microsoft.com/office/powerpoint/2010/main" val="3192786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0ECB-767F-6598-68DC-313A9FAD2AE2}"/>
              </a:ext>
            </a:extLst>
          </p:cNvPr>
          <p:cNvSpPr>
            <a:spLocks noGrp="1"/>
          </p:cNvSpPr>
          <p:nvPr>
            <p:ph type="title"/>
          </p:nvPr>
        </p:nvSpPr>
        <p:spPr/>
        <p:txBody>
          <a:bodyPr>
            <a:normAutofit/>
          </a:bodyPr>
          <a:lstStyle/>
          <a:p>
            <a:r>
              <a:rPr lang="en-IN" sz="4000" b="1" i="0" dirty="0">
                <a:solidFill>
                  <a:srgbClr val="000000"/>
                </a:solidFill>
                <a:effectLst/>
                <a:latin typeface="+mn-lt"/>
              </a:rPr>
              <a:t>On-the-fly Model-Checker (OFMC)</a:t>
            </a:r>
            <a:r>
              <a:rPr lang="en-IN" sz="4000" b="1" dirty="0">
                <a:latin typeface="+mn-lt"/>
              </a:rPr>
              <a:t> </a:t>
            </a:r>
          </a:p>
        </p:txBody>
      </p:sp>
      <p:sp>
        <p:nvSpPr>
          <p:cNvPr id="3" name="Content Placeholder 2">
            <a:extLst>
              <a:ext uri="{FF2B5EF4-FFF2-40B4-BE49-F238E27FC236}">
                <a16:creationId xmlns:a16="http://schemas.microsoft.com/office/drawing/2014/main" id="{458CD9DC-497E-3BF7-2F62-1E3E54D0663F}"/>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Function</a:t>
            </a:r>
            <a:r>
              <a:rPr lang="en-US" b="0" i="0" dirty="0">
                <a:solidFill>
                  <a:srgbClr val="374151"/>
                </a:solidFill>
                <a:effectLst/>
                <a:latin typeface="Söhne"/>
              </a:rPr>
              <a:t>: OFMC is a backend analyzer that performs automated security protocol verification. It uses an "on-the-fly" approach, meaning </a:t>
            </a:r>
            <a:r>
              <a:rPr lang="en-US" b="0" i="0" u="sng" dirty="0">
                <a:solidFill>
                  <a:srgbClr val="374151"/>
                </a:solidFill>
                <a:effectLst/>
                <a:latin typeface="Söhne"/>
              </a:rPr>
              <a:t>it dynamically constructs the state space of the protocol during the verification process rather than in advance</a:t>
            </a:r>
            <a:r>
              <a:rPr lang="en-US" b="0" i="0" dirty="0">
                <a:solidFill>
                  <a:srgbClr val="374151"/>
                </a:solidFill>
                <a:effectLst/>
                <a:latin typeface="Söhne"/>
              </a:rPr>
              <a:t>.</a:t>
            </a:r>
          </a:p>
          <a:p>
            <a:pPr algn="l">
              <a:buFont typeface="Arial" panose="020B0604020202020204" pitchFamily="34" charset="0"/>
              <a:buChar char="•"/>
            </a:pPr>
            <a:r>
              <a:rPr lang="en-US" b="1" i="0" dirty="0">
                <a:solidFill>
                  <a:srgbClr val="374151"/>
                </a:solidFill>
                <a:effectLst/>
                <a:latin typeface="Söhne"/>
              </a:rPr>
              <a:t>Use Case</a:t>
            </a:r>
            <a:r>
              <a:rPr lang="en-US" b="0" i="0" dirty="0">
                <a:solidFill>
                  <a:srgbClr val="374151"/>
                </a:solidFill>
                <a:effectLst/>
                <a:latin typeface="Söhne"/>
              </a:rPr>
              <a:t>: This is particularly useful for protocols with a large or infinite state space because it allows the analyzer to focus on the most relevant parts of the state space. It's good at finding attacks quickly and can handle a wide range of security properties.</a:t>
            </a:r>
          </a:p>
          <a:p>
            <a:endParaRPr lang="en-IN" dirty="0"/>
          </a:p>
        </p:txBody>
      </p:sp>
    </p:spTree>
    <p:extLst>
      <p:ext uri="{BB962C8B-B14F-4D97-AF65-F5344CB8AC3E}">
        <p14:creationId xmlns:p14="http://schemas.microsoft.com/office/powerpoint/2010/main" val="2939863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0ECB-767F-6598-68DC-313A9FAD2AE2}"/>
              </a:ext>
            </a:extLst>
          </p:cNvPr>
          <p:cNvSpPr>
            <a:spLocks noGrp="1"/>
          </p:cNvSpPr>
          <p:nvPr>
            <p:ph type="title"/>
          </p:nvPr>
        </p:nvSpPr>
        <p:spPr/>
        <p:txBody>
          <a:bodyPr>
            <a:normAutofit/>
          </a:bodyPr>
          <a:lstStyle/>
          <a:p>
            <a:r>
              <a:rPr lang="en-IN" sz="4000" b="1" i="0" dirty="0">
                <a:solidFill>
                  <a:srgbClr val="000000"/>
                </a:solidFill>
                <a:effectLst/>
                <a:latin typeface="+mn-lt"/>
              </a:rPr>
              <a:t>On-the-fly Model-Checker (OFMC)</a:t>
            </a:r>
            <a:r>
              <a:rPr lang="en-IN" sz="4000" b="1" dirty="0">
                <a:latin typeface="+mn-lt"/>
              </a:rPr>
              <a:t> </a:t>
            </a:r>
          </a:p>
        </p:txBody>
      </p:sp>
      <p:sp>
        <p:nvSpPr>
          <p:cNvPr id="3" name="Content Placeholder 2">
            <a:extLst>
              <a:ext uri="{FF2B5EF4-FFF2-40B4-BE49-F238E27FC236}">
                <a16:creationId xmlns:a16="http://schemas.microsoft.com/office/drawing/2014/main" id="{458CD9DC-497E-3BF7-2F62-1E3E54D0663F}"/>
              </a:ext>
            </a:extLst>
          </p:cNvPr>
          <p:cNvSpPr>
            <a:spLocks noGrp="1"/>
          </p:cNvSpPr>
          <p:nvPr>
            <p:ph idx="1"/>
          </p:nvPr>
        </p:nvSpPr>
        <p:spPr/>
        <p:txBody>
          <a:bodyPr>
            <a:normAutofit lnSpcReduction="10000"/>
          </a:bodyPr>
          <a:lstStyle/>
          <a:p>
            <a:pPr algn="l"/>
            <a:r>
              <a:rPr lang="en-US" b="1" i="0" dirty="0">
                <a:solidFill>
                  <a:srgbClr val="374151"/>
                </a:solidFill>
                <a:effectLst/>
                <a:latin typeface="Söhne"/>
              </a:rPr>
              <a:t>Real-life Example</a:t>
            </a:r>
            <a:r>
              <a:rPr lang="en-US" b="0" i="0" dirty="0">
                <a:solidFill>
                  <a:srgbClr val="374151"/>
                </a:solidFill>
                <a:effectLst/>
                <a:latin typeface="Söhne"/>
              </a:rPr>
              <a:t>: Imagine a security checkpoint at a large international airport. The airport doesn't pre-plan checks for every passenger; instead, it performs checks dynamically as each passenger arrives, based on risk profiles and random selection. This is akin to the "on-the-fly" approach of OFMC.</a:t>
            </a:r>
          </a:p>
          <a:p>
            <a:pPr algn="l"/>
            <a:r>
              <a:rPr lang="en-US" b="1" i="0" dirty="0">
                <a:solidFill>
                  <a:srgbClr val="374151"/>
                </a:solidFill>
                <a:effectLst/>
                <a:latin typeface="Söhne"/>
              </a:rPr>
              <a:t>Function</a:t>
            </a:r>
            <a:r>
              <a:rPr lang="en-US" b="0" i="0" dirty="0">
                <a:solidFill>
                  <a:srgbClr val="374151"/>
                </a:solidFill>
                <a:effectLst/>
                <a:latin typeface="Söhne"/>
              </a:rPr>
              <a:t>: OFMC doesn't pre-compute the entire state space of a protocol (which could be very large or even infinite); it dynamically constructs states as it analyzes the protocol, which allows it to efficiently focus on the relevant parts of the protocol that might be susceptible to attacks.</a:t>
            </a:r>
          </a:p>
          <a:p>
            <a:pPr algn="l"/>
            <a:r>
              <a:rPr lang="en-US" b="1" i="0" dirty="0">
                <a:solidFill>
                  <a:srgbClr val="374151"/>
                </a:solidFill>
                <a:effectLst/>
                <a:latin typeface="Söhne"/>
              </a:rPr>
              <a:t>Use Case</a:t>
            </a:r>
            <a:r>
              <a:rPr lang="en-US" b="0" i="0" dirty="0">
                <a:solidFill>
                  <a:srgbClr val="374151"/>
                </a:solidFill>
                <a:effectLst/>
                <a:latin typeface="Söhne"/>
              </a:rPr>
              <a:t>: OFMC is particularly adept at handling security protocols used in online banking systems, where you have a vast number of transactions and user interactions. It can quickly identify potential security breaches by examining the transactions dynamically, just as the security checkpoint deals with passengers on a case-by-case basis.</a:t>
            </a:r>
          </a:p>
        </p:txBody>
      </p:sp>
    </p:spTree>
    <p:extLst>
      <p:ext uri="{BB962C8B-B14F-4D97-AF65-F5344CB8AC3E}">
        <p14:creationId xmlns:p14="http://schemas.microsoft.com/office/powerpoint/2010/main" val="3136893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5C7A-56DF-FEC0-2BD6-271D5F00DFDE}"/>
              </a:ext>
            </a:extLst>
          </p:cNvPr>
          <p:cNvSpPr>
            <a:spLocks noGrp="1"/>
          </p:cNvSpPr>
          <p:nvPr>
            <p:ph type="title"/>
          </p:nvPr>
        </p:nvSpPr>
        <p:spPr/>
        <p:txBody>
          <a:bodyPr/>
          <a:lstStyle/>
          <a:p>
            <a:r>
              <a:rPr lang="en-IN" dirty="0"/>
              <a:t>BACKEND ANALYSIS+</a:t>
            </a:r>
          </a:p>
        </p:txBody>
      </p:sp>
      <p:pic>
        <p:nvPicPr>
          <p:cNvPr id="5" name="Content Placeholder 4">
            <a:extLst>
              <a:ext uri="{FF2B5EF4-FFF2-40B4-BE49-F238E27FC236}">
                <a16:creationId xmlns:a16="http://schemas.microsoft.com/office/drawing/2014/main" id="{58F3CB7A-5639-859D-E26B-11B17CA1B1C1}"/>
              </a:ext>
            </a:extLst>
          </p:cNvPr>
          <p:cNvPicPr>
            <a:picLocks noGrp="1" noChangeAspect="1"/>
          </p:cNvPicPr>
          <p:nvPr>
            <p:ph idx="1"/>
          </p:nvPr>
        </p:nvPicPr>
        <p:blipFill>
          <a:blip r:embed="rId2"/>
          <a:stretch>
            <a:fillRect/>
          </a:stretch>
        </p:blipFill>
        <p:spPr>
          <a:xfrm>
            <a:off x="-22084" y="1746789"/>
            <a:ext cx="12214084" cy="3202376"/>
          </a:xfrm>
        </p:spPr>
      </p:pic>
    </p:spTree>
    <p:extLst>
      <p:ext uri="{BB962C8B-B14F-4D97-AF65-F5344CB8AC3E}">
        <p14:creationId xmlns:p14="http://schemas.microsoft.com/office/powerpoint/2010/main" val="293841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9EF3D-4AA7-EB23-8C40-8F4C33D87FE4}"/>
              </a:ext>
            </a:extLst>
          </p:cNvPr>
          <p:cNvSpPr>
            <a:spLocks noGrp="1"/>
          </p:cNvSpPr>
          <p:nvPr>
            <p:ph type="title"/>
          </p:nvPr>
        </p:nvSpPr>
        <p:spPr/>
        <p:txBody>
          <a:bodyPr/>
          <a:lstStyle/>
          <a:p>
            <a:r>
              <a:rPr lang="en-US" b="1" i="0" dirty="0">
                <a:solidFill>
                  <a:srgbClr val="000000"/>
                </a:solidFill>
                <a:effectLst/>
                <a:latin typeface="arial" panose="020B0604020202020204" pitchFamily="34" charset="0"/>
              </a:rPr>
              <a:t>SPAN</a:t>
            </a:r>
            <a:endParaRPr lang="en-IN" dirty="0"/>
          </a:p>
        </p:txBody>
      </p:sp>
      <p:sp>
        <p:nvSpPr>
          <p:cNvPr id="3" name="Content Placeholder 2">
            <a:extLst>
              <a:ext uri="{FF2B5EF4-FFF2-40B4-BE49-F238E27FC236}">
                <a16:creationId xmlns:a16="http://schemas.microsoft.com/office/drawing/2014/main" id="{3F3EB6C0-E167-AA81-1CEF-F0F29A9F3AF4}"/>
              </a:ext>
            </a:extLst>
          </p:cNvPr>
          <p:cNvSpPr>
            <a:spLocks noGrp="1"/>
          </p:cNvSpPr>
          <p:nvPr>
            <p:ph idx="1"/>
          </p:nvPr>
        </p:nvSpPr>
        <p:spPr/>
        <p:txBody>
          <a:bodyPr/>
          <a:lstStyle/>
          <a:p>
            <a:pPr algn="l"/>
            <a:r>
              <a:rPr lang="en-US" b="1" i="0" dirty="0">
                <a:solidFill>
                  <a:srgbClr val="000000"/>
                </a:solidFill>
                <a:effectLst/>
                <a:latin typeface="arial" panose="020B0604020202020204" pitchFamily="34" charset="0"/>
              </a:rPr>
              <a:t>SPAN, the Security Protocol </a:t>
            </a:r>
            <a:r>
              <a:rPr lang="en-US" b="1" i="0" dirty="0" err="1">
                <a:solidFill>
                  <a:srgbClr val="000000"/>
                </a:solidFill>
                <a:effectLst/>
                <a:latin typeface="arial" panose="020B0604020202020204" pitchFamily="34" charset="0"/>
              </a:rPr>
              <a:t>ANimator</a:t>
            </a:r>
            <a:r>
              <a:rPr lang="en-US" b="1" i="0" dirty="0">
                <a:solidFill>
                  <a:srgbClr val="000000"/>
                </a:solidFill>
                <a:effectLst/>
                <a:latin typeface="arial" panose="020B0604020202020204" pitchFamily="34" charset="0"/>
              </a:rPr>
              <a:t> for AVISPA, has been released!</a:t>
            </a:r>
            <a:endParaRPr lang="en-US" b="0" i="0" dirty="0">
              <a:solidFill>
                <a:srgbClr val="000000"/>
              </a:solidFill>
              <a:effectLst/>
              <a:latin typeface="arial" panose="020B0604020202020204" pitchFamily="34" charset="0"/>
            </a:endParaRPr>
          </a:p>
          <a:p>
            <a:pPr algn="l"/>
            <a:r>
              <a:rPr lang="en-US" b="0" i="0" dirty="0">
                <a:solidFill>
                  <a:srgbClr val="000000"/>
                </a:solidFill>
                <a:effectLst/>
                <a:latin typeface="arial" panose="020B0604020202020204" pitchFamily="34" charset="0"/>
              </a:rPr>
              <a:t>SPAN is designed to help protocol developers in writing HLPSL specifications. From an HLPSL specification SPAN helps in interactively </a:t>
            </a:r>
            <a:r>
              <a:rPr lang="en-US" b="0" i="0" dirty="0" err="1">
                <a:solidFill>
                  <a:srgbClr val="000000"/>
                </a:solidFill>
                <a:effectLst/>
                <a:latin typeface="arial" panose="020B0604020202020204" pitchFamily="34" charset="0"/>
              </a:rPr>
              <a:t>buiding</a:t>
            </a:r>
            <a:r>
              <a:rPr lang="en-US" b="0" i="0" dirty="0">
                <a:solidFill>
                  <a:srgbClr val="000000"/>
                </a:solidFill>
                <a:effectLst/>
                <a:latin typeface="arial" panose="020B0604020202020204" pitchFamily="34" charset="0"/>
              </a:rPr>
              <a:t> Message Sequence Charts (MSC) of the protocol execution. Since </a:t>
            </a:r>
            <a:r>
              <a:rPr lang="en-US" b="0" i="1" dirty="0">
                <a:solidFill>
                  <a:srgbClr val="000000"/>
                </a:solidFill>
                <a:effectLst/>
                <a:latin typeface="arial" panose="020B0604020202020204" pitchFamily="34" charset="0"/>
              </a:rPr>
              <a:t>SPAN implements an </a:t>
            </a:r>
            <a:r>
              <a:rPr lang="en-US" b="0" i="1" dirty="0">
                <a:solidFill>
                  <a:srgbClr val="FF0000"/>
                </a:solidFill>
                <a:effectLst/>
                <a:latin typeface="arial" panose="020B0604020202020204" pitchFamily="34" charset="0"/>
              </a:rPr>
              <a:t>active intruder</a:t>
            </a:r>
            <a:r>
              <a:rPr lang="en-US" b="0" i="0" dirty="0">
                <a:solidFill>
                  <a:srgbClr val="000000"/>
                </a:solidFill>
                <a:effectLst/>
                <a:latin typeface="arial" panose="020B0604020202020204" pitchFamily="34" charset="0"/>
              </a:rPr>
              <a:t>, </a:t>
            </a:r>
            <a:r>
              <a:rPr lang="en-US" b="0" i="1" dirty="0">
                <a:solidFill>
                  <a:srgbClr val="000000"/>
                </a:solidFill>
                <a:effectLst/>
                <a:latin typeface="arial" panose="020B0604020202020204" pitchFamily="34" charset="0"/>
              </a:rPr>
              <a:t>it can also be used to interactively find and build attacks over protocols</a:t>
            </a:r>
            <a:r>
              <a:rPr lang="en-IN" b="0" i="0" dirty="0">
                <a:solidFill>
                  <a:srgbClr val="000000"/>
                </a:solidFill>
                <a:effectLst/>
                <a:latin typeface="arial" panose="020B0604020202020204" pitchFamily="34" charset="0"/>
              </a:rPr>
              <a:t>.</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053492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01AE-E6C7-F6AE-797D-98EDCD34308D}"/>
              </a:ext>
            </a:extLst>
          </p:cNvPr>
          <p:cNvSpPr>
            <a:spLocks noGrp="1"/>
          </p:cNvSpPr>
          <p:nvPr>
            <p:ph type="title"/>
          </p:nvPr>
        </p:nvSpPr>
        <p:spPr/>
        <p:txBody>
          <a:bodyPr>
            <a:normAutofit fontScale="90000"/>
          </a:bodyPr>
          <a:lstStyle/>
          <a:p>
            <a:r>
              <a:rPr lang="en-IN" b="1" i="0" dirty="0">
                <a:effectLst/>
                <a:latin typeface="Söhne"/>
              </a:rPr>
              <a:t>Constraint-Logic-based Attack Searcher </a:t>
            </a:r>
            <a:br>
              <a:rPr lang="en-IN" b="1" i="0" dirty="0">
                <a:effectLst/>
                <a:latin typeface="Söhne"/>
              </a:rPr>
            </a:br>
            <a:r>
              <a:rPr lang="en-IN" b="1" i="0" dirty="0">
                <a:effectLst/>
                <a:latin typeface="Söhne"/>
              </a:rPr>
              <a:t>(CL-</a:t>
            </a:r>
            <a:r>
              <a:rPr lang="en-IN" b="1" i="0" dirty="0" err="1">
                <a:effectLst/>
                <a:latin typeface="Söhne"/>
              </a:rPr>
              <a:t>AtSe</a:t>
            </a:r>
            <a:r>
              <a:rPr lang="en-IN" b="1" i="0" dirty="0">
                <a:effectLst/>
                <a:latin typeface="Söhne"/>
              </a:rPr>
              <a:t>)</a:t>
            </a:r>
            <a:endParaRPr lang="en-IN" dirty="0"/>
          </a:p>
        </p:txBody>
      </p:sp>
      <p:sp>
        <p:nvSpPr>
          <p:cNvPr id="3" name="Content Placeholder 2">
            <a:extLst>
              <a:ext uri="{FF2B5EF4-FFF2-40B4-BE49-F238E27FC236}">
                <a16:creationId xmlns:a16="http://schemas.microsoft.com/office/drawing/2014/main" id="{9FEEC460-7463-DA34-A914-927C721AEE90}"/>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Function</a:t>
            </a:r>
            <a:r>
              <a:rPr lang="en-US" b="0" i="0" dirty="0">
                <a:solidFill>
                  <a:srgbClr val="374151"/>
                </a:solidFill>
                <a:effectLst/>
                <a:latin typeface="Söhne"/>
              </a:rPr>
              <a:t>: CL-</a:t>
            </a:r>
            <a:r>
              <a:rPr lang="en-US" b="0" i="0" dirty="0" err="1">
                <a:solidFill>
                  <a:srgbClr val="374151"/>
                </a:solidFill>
                <a:effectLst/>
                <a:latin typeface="Söhne"/>
              </a:rPr>
              <a:t>AtSe</a:t>
            </a:r>
            <a:r>
              <a:rPr lang="en-US" b="0" i="0" dirty="0">
                <a:solidFill>
                  <a:srgbClr val="374151"/>
                </a:solidFill>
                <a:effectLst/>
                <a:latin typeface="Söhne"/>
              </a:rPr>
              <a:t> uses constraint logic programming to search for attacks against security protocols. It converts the protocol model and the security properties into a set of constraints and tries to find a solution that would constitute a breach of security.</a:t>
            </a:r>
          </a:p>
          <a:p>
            <a:pPr algn="l">
              <a:buFont typeface="Arial" panose="020B0604020202020204" pitchFamily="34" charset="0"/>
              <a:buChar char="•"/>
            </a:pPr>
            <a:r>
              <a:rPr lang="en-US" b="1" i="0" dirty="0">
                <a:solidFill>
                  <a:srgbClr val="374151"/>
                </a:solidFill>
                <a:effectLst/>
                <a:latin typeface="Söhne"/>
              </a:rPr>
              <a:t>Use Case</a:t>
            </a:r>
            <a:r>
              <a:rPr lang="en-US" b="0" i="0" dirty="0">
                <a:solidFill>
                  <a:srgbClr val="374151"/>
                </a:solidFill>
                <a:effectLst/>
                <a:latin typeface="Söhne"/>
              </a:rPr>
              <a:t>: This tool is effective for protocols where potential attacks involve complex interactions and dependencies between different steps and messages in the protocol.</a:t>
            </a:r>
          </a:p>
          <a:p>
            <a:endParaRPr lang="en-IN" dirty="0"/>
          </a:p>
        </p:txBody>
      </p:sp>
    </p:spTree>
    <p:extLst>
      <p:ext uri="{BB962C8B-B14F-4D97-AF65-F5344CB8AC3E}">
        <p14:creationId xmlns:p14="http://schemas.microsoft.com/office/powerpoint/2010/main" val="398284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901AE-E6C7-F6AE-797D-98EDCD34308D}"/>
              </a:ext>
            </a:extLst>
          </p:cNvPr>
          <p:cNvSpPr>
            <a:spLocks noGrp="1"/>
          </p:cNvSpPr>
          <p:nvPr>
            <p:ph type="title"/>
          </p:nvPr>
        </p:nvSpPr>
        <p:spPr/>
        <p:txBody>
          <a:bodyPr>
            <a:normAutofit fontScale="90000"/>
          </a:bodyPr>
          <a:lstStyle/>
          <a:p>
            <a:r>
              <a:rPr lang="en-IN" b="1" i="0" dirty="0">
                <a:effectLst/>
                <a:latin typeface="Söhne"/>
              </a:rPr>
              <a:t>Constraint-Logic-based Attack Searcher </a:t>
            </a:r>
            <a:br>
              <a:rPr lang="en-IN" b="1" i="0" dirty="0">
                <a:effectLst/>
                <a:latin typeface="Söhne"/>
              </a:rPr>
            </a:br>
            <a:r>
              <a:rPr lang="en-IN" b="1" i="0" dirty="0">
                <a:effectLst/>
                <a:latin typeface="Söhne"/>
              </a:rPr>
              <a:t>(CL-</a:t>
            </a:r>
            <a:r>
              <a:rPr lang="en-IN" b="1" i="0" dirty="0" err="1">
                <a:effectLst/>
                <a:latin typeface="Söhne"/>
              </a:rPr>
              <a:t>AtSe</a:t>
            </a:r>
            <a:r>
              <a:rPr lang="en-IN" b="1" i="0" dirty="0">
                <a:effectLst/>
                <a:latin typeface="Söhne"/>
              </a:rPr>
              <a:t>)</a:t>
            </a:r>
            <a:endParaRPr lang="en-IN" dirty="0"/>
          </a:p>
        </p:txBody>
      </p:sp>
      <p:sp>
        <p:nvSpPr>
          <p:cNvPr id="3" name="Content Placeholder 2">
            <a:extLst>
              <a:ext uri="{FF2B5EF4-FFF2-40B4-BE49-F238E27FC236}">
                <a16:creationId xmlns:a16="http://schemas.microsoft.com/office/drawing/2014/main" id="{9FEEC460-7463-DA34-A914-927C721AEE90}"/>
              </a:ext>
            </a:extLst>
          </p:cNvPr>
          <p:cNvSpPr>
            <a:spLocks noGrp="1"/>
          </p:cNvSpPr>
          <p:nvPr>
            <p:ph idx="1"/>
          </p:nvPr>
        </p:nvSpPr>
        <p:spPr/>
        <p:txBody>
          <a:bodyPr>
            <a:normAutofit/>
          </a:bodyPr>
          <a:lstStyle/>
          <a:p>
            <a:pPr algn="l"/>
            <a:r>
              <a:rPr lang="en-US" b="1" i="0" dirty="0">
                <a:solidFill>
                  <a:srgbClr val="374151"/>
                </a:solidFill>
                <a:effectLst/>
                <a:latin typeface="Söhne"/>
              </a:rPr>
              <a:t>Real-life Example</a:t>
            </a:r>
            <a:r>
              <a:rPr lang="en-US" b="0" i="0" dirty="0">
                <a:solidFill>
                  <a:srgbClr val="374151"/>
                </a:solidFill>
                <a:effectLst/>
                <a:latin typeface="Söhne"/>
              </a:rPr>
              <a:t>: Consider a detective trying to solve a complex case with many suspects, where each suspect's alibi involves interactions with others. The detective uses clues to create constraints (alibis, times, motives) to eliminate suspects and find the culprit.</a:t>
            </a:r>
          </a:p>
          <a:p>
            <a:pPr algn="l"/>
            <a:r>
              <a:rPr lang="en-US" b="1" i="0" dirty="0">
                <a:solidFill>
                  <a:srgbClr val="374151"/>
                </a:solidFill>
                <a:effectLst/>
                <a:latin typeface="Söhne"/>
              </a:rPr>
              <a:t>Function</a:t>
            </a:r>
            <a:r>
              <a:rPr lang="en-US" b="0" i="0" dirty="0">
                <a:solidFill>
                  <a:srgbClr val="374151"/>
                </a:solidFill>
                <a:effectLst/>
                <a:latin typeface="Söhne"/>
              </a:rPr>
              <a:t>: CL-</a:t>
            </a:r>
            <a:r>
              <a:rPr lang="en-US" b="0" i="0" dirty="0" err="1">
                <a:solidFill>
                  <a:srgbClr val="374151"/>
                </a:solidFill>
                <a:effectLst/>
                <a:latin typeface="Söhne"/>
              </a:rPr>
              <a:t>AtSe</a:t>
            </a:r>
            <a:r>
              <a:rPr lang="en-US" b="0" i="0" dirty="0">
                <a:solidFill>
                  <a:srgbClr val="374151"/>
                </a:solidFill>
                <a:effectLst/>
                <a:latin typeface="Söhne"/>
              </a:rPr>
              <a:t> approaches protocol analysis similarly by converting the protocol and its expected security outcomes into a set of logical constraints. It then searches for scenarios that would violate these constraints, which would indicate a security flaw.</a:t>
            </a:r>
          </a:p>
          <a:p>
            <a:pPr algn="l"/>
            <a:r>
              <a:rPr lang="en-US" b="1" i="0" dirty="0">
                <a:solidFill>
                  <a:srgbClr val="374151"/>
                </a:solidFill>
                <a:effectLst/>
                <a:latin typeface="Söhne"/>
              </a:rPr>
              <a:t>Use Case</a:t>
            </a:r>
            <a:r>
              <a:rPr lang="en-US" b="0" i="0" dirty="0">
                <a:solidFill>
                  <a:srgbClr val="374151"/>
                </a:solidFill>
                <a:effectLst/>
                <a:latin typeface="Söhne"/>
              </a:rPr>
              <a:t>: CL-</a:t>
            </a:r>
            <a:r>
              <a:rPr lang="en-US" b="0" i="0" dirty="0" err="1">
                <a:solidFill>
                  <a:srgbClr val="374151"/>
                </a:solidFill>
                <a:effectLst/>
                <a:latin typeface="Söhne"/>
              </a:rPr>
              <a:t>AtSe</a:t>
            </a:r>
            <a:r>
              <a:rPr lang="en-US" b="0" i="0" dirty="0">
                <a:solidFill>
                  <a:srgbClr val="374151"/>
                </a:solidFill>
                <a:effectLst/>
                <a:latin typeface="Söhne"/>
              </a:rPr>
              <a:t> is effective in analyzing complex supply chain management systems where there are many dependent steps. If an attacker can exploit the dependencies between these steps, CL-</a:t>
            </a:r>
            <a:r>
              <a:rPr lang="en-US" b="0" i="0" dirty="0" err="1">
                <a:solidFill>
                  <a:srgbClr val="374151"/>
                </a:solidFill>
                <a:effectLst/>
                <a:latin typeface="Söhne"/>
              </a:rPr>
              <a:t>AtSe</a:t>
            </a:r>
            <a:r>
              <a:rPr lang="en-US" b="0" i="0" dirty="0">
                <a:solidFill>
                  <a:srgbClr val="374151"/>
                </a:solidFill>
                <a:effectLst/>
                <a:latin typeface="Söhne"/>
              </a:rPr>
              <a:t> would identify such a vulnerability.</a:t>
            </a:r>
          </a:p>
        </p:txBody>
      </p:sp>
    </p:spTree>
    <p:extLst>
      <p:ext uri="{BB962C8B-B14F-4D97-AF65-F5344CB8AC3E}">
        <p14:creationId xmlns:p14="http://schemas.microsoft.com/office/powerpoint/2010/main" val="1221505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5C7A-56DF-FEC0-2BD6-271D5F00DFDE}"/>
              </a:ext>
            </a:extLst>
          </p:cNvPr>
          <p:cNvSpPr>
            <a:spLocks noGrp="1"/>
          </p:cNvSpPr>
          <p:nvPr>
            <p:ph type="title"/>
          </p:nvPr>
        </p:nvSpPr>
        <p:spPr/>
        <p:txBody>
          <a:bodyPr/>
          <a:lstStyle/>
          <a:p>
            <a:r>
              <a:rPr lang="en-IN" dirty="0"/>
              <a:t>BACKEND ANALYSIS+</a:t>
            </a:r>
          </a:p>
        </p:txBody>
      </p:sp>
      <p:pic>
        <p:nvPicPr>
          <p:cNvPr id="5" name="Content Placeholder 4">
            <a:extLst>
              <a:ext uri="{FF2B5EF4-FFF2-40B4-BE49-F238E27FC236}">
                <a16:creationId xmlns:a16="http://schemas.microsoft.com/office/drawing/2014/main" id="{58F3CB7A-5639-859D-E26B-11B17CA1B1C1}"/>
              </a:ext>
            </a:extLst>
          </p:cNvPr>
          <p:cNvPicPr>
            <a:picLocks noGrp="1" noChangeAspect="1"/>
          </p:cNvPicPr>
          <p:nvPr>
            <p:ph idx="1"/>
          </p:nvPr>
        </p:nvPicPr>
        <p:blipFill>
          <a:blip r:embed="rId2"/>
          <a:stretch>
            <a:fillRect/>
          </a:stretch>
        </p:blipFill>
        <p:spPr>
          <a:xfrm>
            <a:off x="-22084" y="1746789"/>
            <a:ext cx="12214084" cy="3202376"/>
          </a:xfrm>
        </p:spPr>
      </p:pic>
    </p:spTree>
    <p:extLst>
      <p:ext uri="{BB962C8B-B14F-4D97-AF65-F5344CB8AC3E}">
        <p14:creationId xmlns:p14="http://schemas.microsoft.com/office/powerpoint/2010/main" val="1543734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42BC-33B7-572E-C522-EC0500B051D4}"/>
              </a:ext>
            </a:extLst>
          </p:cNvPr>
          <p:cNvSpPr>
            <a:spLocks noGrp="1"/>
          </p:cNvSpPr>
          <p:nvPr>
            <p:ph type="title"/>
          </p:nvPr>
        </p:nvSpPr>
        <p:spPr/>
        <p:txBody>
          <a:bodyPr/>
          <a:lstStyle/>
          <a:p>
            <a:r>
              <a:rPr lang="en-IN" b="1" i="0" dirty="0">
                <a:effectLst/>
                <a:latin typeface="Söhne"/>
              </a:rPr>
              <a:t>SAT-based Model-Checker (SATMC)</a:t>
            </a:r>
            <a:endParaRPr lang="en-IN" dirty="0"/>
          </a:p>
        </p:txBody>
      </p:sp>
      <p:sp>
        <p:nvSpPr>
          <p:cNvPr id="3" name="Content Placeholder 2">
            <a:extLst>
              <a:ext uri="{FF2B5EF4-FFF2-40B4-BE49-F238E27FC236}">
                <a16:creationId xmlns:a16="http://schemas.microsoft.com/office/drawing/2014/main" id="{C07F8FC9-9A26-22B9-E1A8-D799CCC13E87}"/>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Function</a:t>
            </a:r>
            <a:r>
              <a:rPr lang="en-US" b="0" i="0" dirty="0">
                <a:solidFill>
                  <a:srgbClr val="374151"/>
                </a:solidFill>
                <a:effectLst/>
                <a:latin typeface="Söhne"/>
              </a:rPr>
              <a:t>: SATMC employs </a:t>
            </a:r>
            <a:r>
              <a:rPr lang="en-US" b="1" i="0" dirty="0">
                <a:solidFill>
                  <a:srgbClr val="374151"/>
                </a:solidFill>
                <a:effectLst/>
                <a:latin typeface="Söhne"/>
              </a:rPr>
              <a:t>Boolean satisfiability </a:t>
            </a:r>
            <a:r>
              <a:rPr lang="en-US" b="0" i="0" dirty="0">
                <a:solidFill>
                  <a:srgbClr val="374151"/>
                </a:solidFill>
                <a:effectLst/>
                <a:latin typeface="Söhne"/>
              </a:rPr>
              <a:t>solving techniques (SAT) to analyze protocols. It translates the problem of finding attacks on a protocol into a SAT problem, which is then solved using a SAT solver.</a:t>
            </a:r>
          </a:p>
          <a:p>
            <a:pPr algn="l">
              <a:buFont typeface="Arial" panose="020B0604020202020204" pitchFamily="34" charset="0"/>
              <a:buChar char="•"/>
            </a:pPr>
            <a:r>
              <a:rPr lang="en-US" b="1" i="0" dirty="0">
                <a:solidFill>
                  <a:srgbClr val="374151"/>
                </a:solidFill>
                <a:effectLst/>
                <a:latin typeface="Söhne"/>
              </a:rPr>
              <a:t>Use Case</a:t>
            </a:r>
            <a:r>
              <a:rPr lang="en-US" b="0" i="0" dirty="0">
                <a:solidFill>
                  <a:srgbClr val="374151"/>
                </a:solidFill>
                <a:effectLst/>
                <a:latin typeface="Söhne"/>
              </a:rPr>
              <a:t>: SATMC is particularly useful for protocols where the underlying security properties can be effectively represented as Boolean equations. SAT solvers are very efficient and can handle large, complex protocols</a:t>
            </a:r>
          </a:p>
          <a:p>
            <a:endParaRPr lang="en-IN" dirty="0"/>
          </a:p>
        </p:txBody>
      </p:sp>
    </p:spTree>
    <p:extLst>
      <p:ext uri="{BB962C8B-B14F-4D97-AF65-F5344CB8AC3E}">
        <p14:creationId xmlns:p14="http://schemas.microsoft.com/office/powerpoint/2010/main" val="34781913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F42BC-33B7-572E-C522-EC0500B051D4}"/>
              </a:ext>
            </a:extLst>
          </p:cNvPr>
          <p:cNvSpPr>
            <a:spLocks noGrp="1"/>
          </p:cNvSpPr>
          <p:nvPr>
            <p:ph type="title"/>
          </p:nvPr>
        </p:nvSpPr>
        <p:spPr/>
        <p:txBody>
          <a:bodyPr/>
          <a:lstStyle/>
          <a:p>
            <a:r>
              <a:rPr lang="en-IN" b="1" i="0" dirty="0">
                <a:effectLst/>
                <a:latin typeface="Söhne"/>
              </a:rPr>
              <a:t>SAT-based Model-Checker (SATMC)</a:t>
            </a:r>
            <a:endParaRPr lang="en-IN" dirty="0"/>
          </a:p>
        </p:txBody>
      </p:sp>
      <p:sp>
        <p:nvSpPr>
          <p:cNvPr id="3" name="Content Placeholder 2">
            <a:extLst>
              <a:ext uri="{FF2B5EF4-FFF2-40B4-BE49-F238E27FC236}">
                <a16:creationId xmlns:a16="http://schemas.microsoft.com/office/drawing/2014/main" id="{C07F8FC9-9A26-22B9-E1A8-D799CCC13E87}"/>
              </a:ext>
            </a:extLst>
          </p:cNvPr>
          <p:cNvSpPr>
            <a:spLocks noGrp="1"/>
          </p:cNvSpPr>
          <p:nvPr>
            <p:ph idx="1"/>
          </p:nvPr>
        </p:nvSpPr>
        <p:spPr/>
        <p:txBody>
          <a:bodyPr>
            <a:normAutofit/>
          </a:bodyPr>
          <a:lstStyle/>
          <a:p>
            <a:pPr algn="l"/>
            <a:r>
              <a:rPr lang="en-US" b="1" i="0" dirty="0">
                <a:solidFill>
                  <a:srgbClr val="374151"/>
                </a:solidFill>
                <a:effectLst/>
                <a:latin typeface="Söhne"/>
              </a:rPr>
              <a:t>Real-life Example</a:t>
            </a:r>
            <a:r>
              <a:rPr lang="en-US" b="0" i="0" dirty="0">
                <a:solidFill>
                  <a:srgbClr val="374151"/>
                </a:solidFill>
                <a:effectLst/>
                <a:latin typeface="Söhne"/>
              </a:rPr>
              <a:t>: Think of a complex electrical circuit where you need to verify if a certain configuration of switches (true/false) will turn on all necessary lights. A SAT solver is like an electrician who tests combinations of switch positions to find a solution.</a:t>
            </a:r>
          </a:p>
          <a:p>
            <a:pPr algn="l"/>
            <a:r>
              <a:rPr lang="en-US" b="1" i="0" dirty="0">
                <a:solidFill>
                  <a:srgbClr val="374151"/>
                </a:solidFill>
                <a:effectLst/>
                <a:latin typeface="Söhne"/>
              </a:rPr>
              <a:t>Function</a:t>
            </a:r>
            <a:r>
              <a:rPr lang="en-US" b="0" i="0" dirty="0">
                <a:solidFill>
                  <a:srgbClr val="374151"/>
                </a:solidFill>
                <a:effectLst/>
                <a:latin typeface="Söhne"/>
              </a:rPr>
              <a:t>: SATMC converts the problem of finding vulnerabilities in a protocol into a SAT problem. It then uses a SAT solver, which is highly efficient at finding satisfying assignments to Boolean variables that would indicate a protocol attack.</a:t>
            </a:r>
          </a:p>
          <a:p>
            <a:pPr algn="l"/>
            <a:r>
              <a:rPr lang="en-US" b="1" i="0" dirty="0">
                <a:solidFill>
                  <a:srgbClr val="374151"/>
                </a:solidFill>
                <a:effectLst/>
                <a:latin typeface="Söhne"/>
              </a:rPr>
              <a:t>Use Case</a:t>
            </a:r>
            <a:r>
              <a:rPr lang="en-US" b="0" i="0" dirty="0">
                <a:solidFill>
                  <a:srgbClr val="374151"/>
                </a:solidFill>
                <a:effectLst/>
                <a:latin typeface="Söhne"/>
              </a:rPr>
              <a:t>: SATMC is useful for protocols with clearly defined logical conditions, such as access control systems where permissions might be based on a complex set of rules. SATMC can efficiently determine if there are rule combinations that would allow unauthorized access.</a:t>
            </a:r>
          </a:p>
        </p:txBody>
      </p:sp>
    </p:spTree>
    <p:extLst>
      <p:ext uri="{BB962C8B-B14F-4D97-AF65-F5344CB8AC3E}">
        <p14:creationId xmlns:p14="http://schemas.microsoft.com/office/powerpoint/2010/main" val="34996197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5C7A-56DF-FEC0-2BD6-271D5F00DFDE}"/>
              </a:ext>
            </a:extLst>
          </p:cNvPr>
          <p:cNvSpPr>
            <a:spLocks noGrp="1"/>
          </p:cNvSpPr>
          <p:nvPr>
            <p:ph type="title"/>
          </p:nvPr>
        </p:nvSpPr>
        <p:spPr/>
        <p:txBody>
          <a:bodyPr/>
          <a:lstStyle/>
          <a:p>
            <a:r>
              <a:rPr lang="en-IN" dirty="0"/>
              <a:t>BACKEND ANALYSIS+</a:t>
            </a:r>
          </a:p>
        </p:txBody>
      </p:sp>
      <p:pic>
        <p:nvPicPr>
          <p:cNvPr id="5" name="Content Placeholder 4">
            <a:extLst>
              <a:ext uri="{FF2B5EF4-FFF2-40B4-BE49-F238E27FC236}">
                <a16:creationId xmlns:a16="http://schemas.microsoft.com/office/drawing/2014/main" id="{58F3CB7A-5639-859D-E26B-11B17CA1B1C1}"/>
              </a:ext>
            </a:extLst>
          </p:cNvPr>
          <p:cNvPicPr>
            <a:picLocks noGrp="1" noChangeAspect="1"/>
          </p:cNvPicPr>
          <p:nvPr>
            <p:ph idx="1"/>
          </p:nvPr>
        </p:nvPicPr>
        <p:blipFill>
          <a:blip r:embed="rId2"/>
          <a:stretch>
            <a:fillRect/>
          </a:stretch>
        </p:blipFill>
        <p:spPr>
          <a:xfrm>
            <a:off x="-22084" y="1746789"/>
            <a:ext cx="12214084" cy="3202376"/>
          </a:xfrm>
        </p:spPr>
      </p:pic>
    </p:spTree>
    <p:extLst>
      <p:ext uri="{BB962C8B-B14F-4D97-AF65-F5344CB8AC3E}">
        <p14:creationId xmlns:p14="http://schemas.microsoft.com/office/powerpoint/2010/main" val="3547486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2B48-281A-BEE5-E386-34F3BDE66120}"/>
              </a:ext>
            </a:extLst>
          </p:cNvPr>
          <p:cNvSpPr>
            <a:spLocks noGrp="1"/>
          </p:cNvSpPr>
          <p:nvPr>
            <p:ph type="title"/>
          </p:nvPr>
        </p:nvSpPr>
        <p:spPr/>
        <p:txBody>
          <a:bodyPr>
            <a:normAutofit/>
          </a:bodyPr>
          <a:lstStyle/>
          <a:p>
            <a:r>
              <a:rPr lang="en-IN" b="1" i="0" dirty="0">
                <a:effectLst/>
                <a:latin typeface="Söhne"/>
              </a:rPr>
              <a:t>Tree Automata-based Protocol Analyzer (TA4SP) </a:t>
            </a:r>
            <a:endParaRPr lang="en-IN" dirty="0"/>
          </a:p>
        </p:txBody>
      </p:sp>
      <p:sp>
        <p:nvSpPr>
          <p:cNvPr id="3" name="Content Placeholder 2">
            <a:extLst>
              <a:ext uri="{FF2B5EF4-FFF2-40B4-BE49-F238E27FC236}">
                <a16:creationId xmlns:a16="http://schemas.microsoft.com/office/drawing/2014/main" id="{B0975086-809D-8452-31B1-647DDCF1FED6}"/>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Function</a:t>
            </a:r>
            <a:r>
              <a:rPr lang="en-US" b="0" i="0" dirty="0">
                <a:solidFill>
                  <a:srgbClr val="374151"/>
                </a:solidFill>
                <a:effectLst/>
                <a:latin typeface="Söhne"/>
              </a:rPr>
              <a:t>: TA4SP uses tree automata techniques for the verification of security protocols. It translates the protocol into a tree structure and then applies tree automata to perform the analysis.</a:t>
            </a:r>
          </a:p>
          <a:p>
            <a:pPr algn="l">
              <a:buFont typeface="Arial" panose="020B0604020202020204" pitchFamily="34" charset="0"/>
              <a:buChar char="•"/>
            </a:pPr>
            <a:r>
              <a:rPr lang="en-US" b="1" i="0" dirty="0">
                <a:solidFill>
                  <a:srgbClr val="374151"/>
                </a:solidFill>
                <a:effectLst/>
                <a:latin typeface="Söhne"/>
              </a:rPr>
              <a:t>Use Case</a:t>
            </a:r>
            <a:r>
              <a:rPr lang="en-US" b="0" i="0" dirty="0">
                <a:solidFill>
                  <a:srgbClr val="374151"/>
                </a:solidFill>
                <a:effectLst/>
                <a:latin typeface="Söhne"/>
              </a:rPr>
              <a:t>: This method is well-suited for dealing with protocols that have complex hierarchical message structures and can be used to verify a variety of security properties.</a:t>
            </a:r>
          </a:p>
          <a:p>
            <a:endParaRPr lang="en-IN" dirty="0"/>
          </a:p>
        </p:txBody>
      </p:sp>
    </p:spTree>
    <p:extLst>
      <p:ext uri="{BB962C8B-B14F-4D97-AF65-F5344CB8AC3E}">
        <p14:creationId xmlns:p14="http://schemas.microsoft.com/office/powerpoint/2010/main" val="12677224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2B48-281A-BEE5-E386-34F3BDE66120}"/>
              </a:ext>
            </a:extLst>
          </p:cNvPr>
          <p:cNvSpPr>
            <a:spLocks noGrp="1"/>
          </p:cNvSpPr>
          <p:nvPr>
            <p:ph type="title"/>
          </p:nvPr>
        </p:nvSpPr>
        <p:spPr/>
        <p:txBody>
          <a:bodyPr>
            <a:normAutofit/>
          </a:bodyPr>
          <a:lstStyle/>
          <a:p>
            <a:r>
              <a:rPr lang="en-IN" b="1" i="0" dirty="0">
                <a:effectLst/>
                <a:latin typeface="Söhne"/>
              </a:rPr>
              <a:t>Tree Automata-based Protocol Analyzer (TA4SP) </a:t>
            </a:r>
            <a:endParaRPr lang="en-IN" dirty="0"/>
          </a:p>
        </p:txBody>
      </p:sp>
      <p:sp>
        <p:nvSpPr>
          <p:cNvPr id="3" name="Content Placeholder 2">
            <a:extLst>
              <a:ext uri="{FF2B5EF4-FFF2-40B4-BE49-F238E27FC236}">
                <a16:creationId xmlns:a16="http://schemas.microsoft.com/office/drawing/2014/main" id="{B0975086-809D-8452-31B1-647DDCF1FED6}"/>
              </a:ext>
            </a:extLst>
          </p:cNvPr>
          <p:cNvSpPr>
            <a:spLocks noGrp="1"/>
          </p:cNvSpPr>
          <p:nvPr>
            <p:ph idx="1"/>
          </p:nvPr>
        </p:nvSpPr>
        <p:spPr/>
        <p:txBody>
          <a:bodyPr>
            <a:normAutofit/>
          </a:bodyPr>
          <a:lstStyle/>
          <a:p>
            <a:pPr algn="l"/>
            <a:r>
              <a:rPr lang="en-US" b="1" i="0" dirty="0">
                <a:solidFill>
                  <a:srgbClr val="374151"/>
                </a:solidFill>
                <a:effectLst/>
                <a:latin typeface="Söhne"/>
              </a:rPr>
              <a:t>Real-life Example</a:t>
            </a:r>
            <a:r>
              <a:rPr lang="en-US" b="0" i="0" dirty="0">
                <a:solidFill>
                  <a:srgbClr val="374151"/>
                </a:solidFill>
                <a:effectLst/>
                <a:latin typeface="Söhne"/>
              </a:rPr>
              <a:t>: Imagine an organizational chart of a large corporation. To understand the flow of information and decision-making, you might analyze the chart from the CEO down to the interns, looking for any break in the hierarchy that could lead to miscommunication or unauthorized decisions.</a:t>
            </a:r>
          </a:p>
          <a:p>
            <a:pPr algn="l"/>
            <a:r>
              <a:rPr lang="en-US" b="1" i="0" dirty="0">
                <a:solidFill>
                  <a:srgbClr val="374151"/>
                </a:solidFill>
                <a:effectLst/>
                <a:latin typeface="Söhne"/>
              </a:rPr>
              <a:t>Function</a:t>
            </a:r>
            <a:r>
              <a:rPr lang="en-US" b="0" i="0" dirty="0">
                <a:solidFill>
                  <a:srgbClr val="374151"/>
                </a:solidFill>
                <a:effectLst/>
                <a:latin typeface="Söhne"/>
              </a:rPr>
              <a:t>: TA4SP looks at protocols as if they were tree structures, with the root representing the initial state and branches representing possible transitions. It then uses tree automata techniques to analyze the protocol's behavior.</a:t>
            </a:r>
          </a:p>
          <a:p>
            <a:pPr algn="l"/>
            <a:r>
              <a:rPr lang="en-US" b="1" i="0" dirty="0">
                <a:solidFill>
                  <a:srgbClr val="374151"/>
                </a:solidFill>
                <a:effectLst/>
                <a:latin typeface="Söhne"/>
              </a:rPr>
              <a:t>Use Case</a:t>
            </a:r>
            <a:r>
              <a:rPr lang="en-US" b="0" i="0" dirty="0">
                <a:solidFill>
                  <a:srgbClr val="374151"/>
                </a:solidFill>
                <a:effectLst/>
                <a:latin typeface="Söhne"/>
              </a:rPr>
              <a:t>: TA4SP is well-suited for protocols in complex software systems where different modules communicate hierarchically. If there’s a flaw in the communication structure that could be exploited to bypass security checks, TA4SP can help identify it.</a:t>
            </a:r>
          </a:p>
        </p:txBody>
      </p:sp>
    </p:spTree>
    <p:extLst>
      <p:ext uri="{BB962C8B-B14F-4D97-AF65-F5344CB8AC3E}">
        <p14:creationId xmlns:p14="http://schemas.microsoft.com/office/powerpoint/2010/main" val="5275253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F5C7A-56DF-FEC0-2BD6-271D5F00DFDE}"/>
              </a:ext>
            </a:extLst>
          </p:cNvPr>
          <p:cNvSpPr>
            <a:spLocks noGrp="1"/>
          </p:cNvSpPr>
          <p:nvPr>
            <p:ph type="title"/>
          </p:nvPr>
        </p:nvSpPr>
        <p:spPr/>
        <p:txBody>
          <a:bodyPr/>
          <a:lstStyle/>
          <a:p>
            <a:r>
              <a:rPr lang="en-IN" dirty="0"/>
              <a:t>BACKEND ANALYSIS</a:t>
            </a:r>
          </a:p>
        </p:txBody>
      </p:sp>
      <p:pic>
        <p:nvPicPr>
          <p:cNvPr id="5" name="Content Placeholder 4">
            <a:extLst>
              <a:ext uri="{FF2B5EF4-FFF2-40B4-BE49-F238E27FC236}">
                <a16:creationId xmlns:a16="http://schemas.microsoft.com/office/drawing/2014/main" id="{58F3CB7A-5639-859D-E26B-11B17CA1B1C1}"/>
              </a:ext>
            </a:extLst>
          </p:cNvPr>
          <p:cNvPicPr>
            <a:picLocks noGrp="1" noChangeAspect="1"/>
          </p:cNvPicPr>
          <p:nvPr>
            <p:ph idx="1"/>
          </p:nvPr>
        </p:nvPicPr>
        <p:blipFill>
          <a:blip r:embed="rId2"/>
          <a:stretch>
            <a:fillRect/>
          </a:stretch>
        </p:blipFill>
        <p:spPr>
          <a:xfrm>
            <a:off x="-22084" y="1746789"/>
            <a:ext cx="12214084" cy="3202376"/>
          </a:xfrm>
        </p:spPr>
      </p:pic>
    </p:spTree>
    <p:extLst>
      <p:ext uri="{BB962C8B-B14F-4D97-AF65-F5344CB8AC3E}">
        <p14:creationId xmlns:p14="http://schemas.microsoft.com/office/powerpoint/2010/main" val="3912573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5EDB-C66B-8A5B-3D40-5C316AC2ED0F}"/>
              </a:ext>
            </a:extLst>
          </p:cNvPr>
          <p:cNvSpPr>
            <a:spLocks noGrp="1"/>
          </p:cNvSpPr>
          <p:nvPr>
            <p:ph type="title"/>
          </p:nvPr>
        </p:nvSpPr>
        <p:spPr/>
        <p:txBody>
          <a:bodyPr/>
          <a:lstStyle/>
          <a:p>
            <a:r>
              <a:rPr lang="en-IN" dirty="0"/>
              <a:t>BACKEND ANALYSIS</a:t>
            </a:r>
          </a:p>
        </p:txBody>
      </p:sp>
      <p:sp>
        <p:nvSpPr>
          <p:cNvPr id="3" name="Content Placeholder 2">
            <a:extLst>
              <a:ext uri="{FF2B5EF4-FFF2-40B4-BE49-F238E27FC236}">
                <a16:creationId xmlns:a16="http://schemas.microsoft.com/office/drawing/2014/main" id="{933190C8-08BB-024E-358F-2C925F429BD7}"/>
              </a:ext>
            </a:extLst>
          </p:cNvPr>
          <p:cNvSpPr>
            <a:spLocks noGrp="1"/>
          </p:cNvSpPr>
          <p:nvPr>
            <p:ph idx="1"/>
          </p:nvPr>
        </p:nvSpPr>
        <p:spPr/>
        <p:txBody>
          <a:bodyPr>
            <a:normAutofit/>
          </a:bodyPr>
          <a:lstStyle/>
          <a:p>
            <a:r>
              <a:rPr lang="en-US" b="0" i="0" dirty="0">
                <a:solidFill>
                  <a:srgbClr val="374151"/>
                </a:solidFill>
                <a:effectLst/>
                <a:latin typeface="Söhne"/>
              </a:rPr>
              <a:t>these analyzers provide a comprehensive suite of tools for the analysis of security protocols within the AVISPA framework.</a:t>
            </a:r>
          </a:p>
          <a:p>
            <a:r>
              <a:rPr lang="en-US" b="0" i="0" dirty="0">
                <a:solidFill>
                  <a:srgbClr val="374151"/>
                </a:solidFill>
                <a:effectLst/>
                <a:latin typeface="Söhne"/>
              </a:rPr>
              <a:t> Depending on the specific characteristics of the protocol and the security properties of interest, different analyzers may be more or less suitable. </a:t>
            </a:r>
          </a:p>
          <a:p>
            <a:r>
              <a:rPr lang="en-US" b="0" i="0" dirty="0">
                <a:solidFill>
                  <a:srgbClr val="374151"/>
                </a:solidFill>
                <a:effectLst/>
                <a:latin typeface="Söhne"/>
              </a:rPr>
              <a:t>By offering a range of analysis methods, AVISPA allows users to choose the most effective tool for their particular needs or to use multiple analyzers in conjunction to ensure thorough analysis. </a:t>
            </a:r>
          </a:p>
          <a:p>
            <a:r>
              <a:rPr lang="en-US" b="0" i="0" dirty="0">
                <a:solidFill>
                  <a:srgbClr val="374151"/>
                </a:solidFill>
                <a:effectLst/>
                <a:latin typeface="Söhne"/>
              </a:rPr>
              <a:t>The dotted lines in the diagram indicate that these are separate modules within the architecture, and their analysis is not necessarily sequential; they can be used independently or in parallel as needed.</a:t>
            </a:r>
            <a:endParaRPr lang="en-IN" dirty="0"/>
          </a:p>
        </p:txBody>
      </p:sp>
    </p:spTree>
    <p:extLst>
      <p:ext uri="{BB962C8B-B14F-4D97-AF65-F5344CB8AC3E}">
        <p14:creationId xmlns:p14="http://schemas.microsoft.com/office/powerpoint/2010/main" val="1917547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F2F1B-8CA3-A3C7-DFEE-AC26F4946725}"/>
              </a:ext>
            </a:extLst>
          </p:cNvPr>
          <p:cNvSpPr>
            <a:spLocks noGrp="1"/>
          </p:cNvSpPr>
          <p:nvPr>
            <p:ph type="title"/>
          </p:nvPr>
        </p:nvSpPr>
        <p:spPr/>
        <p:txBody>
          <a:bodyPr/>
          <a:lstStyle/>
          <a:p>
            <a:r>
              <a:rPr lang="en-US" sz="5400" b="1" i="0" dirty="0">
                <a:solidFill>
                  <a:srgbClr val="00008B"/>
                </a:solidFill>
                <a:effectLst/>
                <a:latin typeface="arial" panose="020B0604020202020204" pitchFamily="34" charset="0"/>
              </a:rPr>
              <a:t>This is AVISPA:</a:t>
            </a:r>
            <a:endParaRPr lang="en-IN" dirty="0"/>
          </a:p>
        </p:txBody>
      </p:sp>
      <p:sp>
        <p:nvSpPr>
          <p:cNvPr id="3" name="Content Placeholder 2">
            <a:extLst>
              <a:ext uri="{FF2B5EF4-FFF2-40B4-BE49-F238E27FC236}">
                <a16:creationId xmlns:a16="http://schemas.microsoft.com/office/drawing/2014/main" id="{45E3BE9D-6029-4D5F-6806-1CA6E3CCCA24}"/>
              </a:ext>
            </a:extLst>
          </p:cNvPr>
          <p:cNvSpPr>
            <a:spLocks noGrp="1"/>
          </p:cNvSpPr>
          <p:nvPr>
            <p:ph idx="1"/>
          </p:nvPr>
        </p:nvSpPr>
        <p:spPr/>
        <p:txBody>
          <a:bodyPr>
            <a:normAutofit fontScale="92500" lnSpcReduction="10000"/>
          </a:bodyPr>
          <a:lstStyle/>
          <a:p>
            <a:pPr algn="just"/>
            <a:r>
              <a:rPr lang="en-US" sz="2800" b="0" i="0" dirty="0">
                <a:solidFill>
                  <a:srgbClr val="000000"/>
                </a:solidFill>
                <a:effectLst/>
                <a:latin typeface="arial" panose="020B0604020202020204" pitchFamily="34" charset="0"/>
              </a:rPr>
              <a:t>AVISPA aims at developing a push-button, industrial-strength technology for the analysis of large-scale Internet security-sensitive protocols and applications. This technology will speed up the development of the next generation of network protocols, improve their security, and therefore increase the public acceptance of advanced, distributed IT applications based on them. </a:t>
            </a:r>
          </a:p>
          <a:p>
            <a:pPr algn="just"/>
            <a:r>
              <a:rPr lang="en-US" sz="2800" b="0" i="0" dirty="0">
                <a:solidFill>
                  <a:srgbClr val="000000"/>
                </a:solidFill>
                <a:effectLst/>
                <a:latin typeface="arial" panose="020B0604020202020204" pitchFamily="34" charset="0"/>
              </a:rPr>
              <a:t>A central aim of the project is then to integrate this technology into a </a:t>
            </a:r>
            <a:r>
              <a:rPr lang="en-US" sz="2800" b="0" i="1" dirty="0">
                <a:solidFill>
                  <a:srgbClr val="000000"/>
                </a:solidFill>
                <a:effectLst/>
                <a:latin typeface="arial" panose="020B0604020202020204" pitchFamily="34" charset="0"/>
              </a:rPr>
              <a:t>robust automated tool</a:t>
            </a:r>
            <a:r>
              <a:rPr lang="en-US" sz="2800" b="0" i="0" dirty="0">
                <a:solidFill>
                  <a:srgbClr val="000000"/>
                </a:solidFill>
                <a:effectLst/>
                <a:latin typeface="arial" panose="020B0604020202020204" pitchFamily="34" charset="0"/>
              </a:rPr>
              <a:t>, tuned on practical, large-scale problems, and migrated to standardization bodies, whose protocol designers are in need of such tools.</a:t>
            </a:r>
            <a:endParaRPr lang="en-IN" sz="2800" dirty="0"/>
          </a:p>
          <a:p>
            <a:endParaRPr lang="en-IN" dirty="0"/>
          </a:p>
        </p:txBody>
      </p:sp>
    </p:spTree>
    <p:extLst>
      <p:ext uri="{BB962C8B-B14F-4D97-AF65-F5344CB8AC3E}">
        <p14:creationId xmlns:p14="http://schemas.microsoft.com/office/powerpoint/2010/main" val="2980998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ED7D-695B-ECA2-FEF2-7AC2E091697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C898335-373E-EDB7-9307-D293D857ECE1}"/>
              </a:ext>
            </a:extLst>
          </p:cNvPr>
          <p:cNvPicPr>
            <a:picLocks noGrp="1" noChangeAspect="1"/>
          </p:cNvPicPr>
          <p:nvPr>
            <p:ph idx="1"/>
          </p:nvPr>
        </p:nvPicPr>
        <p:blipFill>
          <a:blip r:embed="rId2"/>
          <a:stretch>
            <a:fillRect/>
          </a:stretch>
        </p:blipFill>
        <p:spPr>
          <a:xfrm>
            <a:off x="-1" y="-1"/>
            <a:ext cx="12292553" cy="6560609"/>
          </a:xfrm>
        </p:spPr>
      </p:pic>
    </p:spTree>
    <p:extLst>
      <p:ext uri="{BB962C8B-B14F-4D97-AF65-F5344CB8AC3E}">
        <p14:creationId xmlns:p14="http://schemas.microsoft.com/office/powerpoint/2010/main" val="15547909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1411C-64CF-F207-B44E-858E513AEA1F}"/>
              </a:ext>
            </a:extLst>
          </p:cNvPr>
          <p:cNvSpPr>
            <a:spLocks noGrp="1"/>
          </p:cNvSpPr>
          <p:nvPr>
            <p:ph type="ctrTitle"/>
          </p:nvPr>
        </p:nvSpPr>
        <p:spPr/>
        <p:txBody>
          <a:bodyPr/>
          <a:lstStyle/>
          <a:p>
            <a:r>
              <a:rPr lang="en-IN" dirty="0"/>
              <a:t>Next class</a:t>
            </a:r>
          </a:p>
        </p:txBody>
      </p:sp>
      <p:sp>
        <p:nvSpPr>
          <p:cNvPr id="3" name="Subtitle 2">
            <a:extLst>
              <a:ext uri="{FF2B5EF4-FFF2-40B4-BE49-F238E27FC236}">
                <a16:creationId xmlns:a16="http://schemas.microsoft.com/office/drawing/2014/main" id="{8D66D962-5B44-EDF6-3C01-58574EBBEE85}"/>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22336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461C-7FEB-6C8F-2364-E2CDE0542E57}"/>
              </a:ext>
            </a:extLst>
          </p:cNvPr>
          <p:cNvSpPr>
            <a:spLocks noGrp="1"/>
          </p:cNvSpPr>
          <p:nvPr>
            <p:ph type="title"/>
          </p:nvPr>
        </p:nvSpPr>
        <p:spPr/>
        <p:txBody>
          <a:bodyPr>
            <a:normAutofit fontScale="90000"/>
          </a:bodyPr>
          <a:lstStyle/>
          <a:p>
            <a:r>
              <a:rPr lang="en-US" b="1" i="0" dirty="0">
                <a:solidFill>
                  <a:srgbClr val="666666"/>
                </a:solidFill>
                <a:effectLst/>
                <a:latin typeface="lato" panose="020F0502020204030203" pitchFamily="34" charset="0"/>
              </a:rPr>
              <a:t>High Level Protocol Specification Language (HLPSL)</a:t>
            </a:r>
            <a:endParaRPr lang="en-IN" b="1" dirty="0"/>
          </a:p>
        </p:txBody>
      </p:sp>
      <p:sp>
        <p:nvSpPr>
          <p:cNvPr id="3" name="Content Placeholder 2">
            <a:extLst>
              <a:ext uri="{FF2B5EF4-FFF2-40B4-BE49-F238E27FC236}">
                <a16:creationId xmlns:a16="http://schemas.microsoft.com/office/drawing/2014/main" id="{14176E8C-63BC-2A08-6F2D-D5A8353102A8}"/>
              </a:ext>
            </a:extLst>
          </p:cNvPr>
          <p:cNvSpPr>
            <a:spLocks noGrp="1"/>
          </p:cNvSpPr>
          <p:nvPr>
            <p:ph idx="1"/>
          </p:nvPr>
        </p:nvSpPr>
        <p:spPr/>
        <p:txBody>
          <a:bodyPr>
            <a:normAutofit fontScale="92500"/>
          </a:bodyPr>
          <a:lstStyle/>
          <a:p>
            <a:r>
              <a:rPr lang="en-US" b="0" i="0" dirty="0">
                <a:effectLst/>
                <a:latin typeface="lato" panose="020F0502020204030203" pitchFamily="34" charset="0"/>
              </a:rPr>
              <a:t>The HLPSL is the crux of AVISPA tool. </a:t>
            </a:r>
          </a:p>
          <a:p>
            <a:r>
              <a:rPr lang="en-US" b="0" i="0" dirty="0">
                <a:effectLst/>
                <a:latin typeface="lato" panose="020F0502020204030203" pitchFamily="34" charset="0"/>
              </a:rPr>
              <a:t>Any protocol or scheme to be tested by AVISPA is converted into HLPSL.</a:t>
            </a:r>
          </a:p>
          <a:p>
            <a:pPr marL="0" indent="0">
              <a:buNone/>
            </a:pPr>
            <a:r>
              <a:rPr lang="en-US" b="0" i="0" dirty="0">
                <a:effectLst/>
                <a:latin typeface="lato" panose="020F0502020204030203" pitchFamily="34" charset="0"/>
              </a:rPr>
              <a:t> It explains the working of security protocols based on the security parameters to be tested. </a:t>
            </a:r>
          </a:p>
          <a:p>
            <a:pPr marL="0" indent="0">
              <a:buNone/>
            </a:pPr>
            <a:r>
              <a:rPr lang="en-US" b="0" i="0" dirty="0">
                <a:effectLst/>
                <a:latin typeface="lato" panose="020F0502020204030203" pitchFamily="34" charset="0"/>
              </a:rPr>
              <a:t>The HLPSL transforms the under-trial protocols into </a:t>
            </a:r>
            <a:r>
              <a:rPr lang="en-US" b="0" i="1" dirty="0">
                <a:effectLst/>
                <a:latin typeface="lato" panose="020F0502020204030203" pitchFamily="34" charset="0"/>
              </a:rPr>
              <a:t>roles</a:t>
            </a:r>
            <a:r>
              <a:rPr lang="en-US" b="0" i="0" dirty="0">
                <a:effectLst/>
                <a:latin typeface="lato" panose="020F0502020204030203" pitchFamily="34" charset="0"/>
              </a:rPr>
              <a:t>. </a:t>
            </a:r>
          </a:p>
          <a:p>
            <a:pPr marL="0" indent="0">
              <a:buNone/>
            </a:pPr>
            <a:r>
              <a:rPr lang="en-US" b="0" i="0" dirty="0">
                <a:effectLst/>
                <a:latin typeface="lato" panose="020F0502020204030203" pitchFamily="34" charset="0"/>
              </a:rPr>
              <a:t>There are two main roles specified by the HLPSL. These are </a:t>
            </a:r>
            <a:r>
              <a:rPr lang="en-US" b="0" i="1" dirty="0">
                <a:effectLst/>
                <a:latin typeface="lato" panose="020F0502020204030203" pitchFamily="34" charset="0"/>
              </a:rPr>
              <a:t>basic roles</a:t>
            </a:r>
            <a:r>
              <a:rPr lang="en-US" b="0" i="0" dirty="0">
                <a:effectLst/>
                <a:latin typeface="lato" panose="020F0502020204030203" pitchFamily="34" charset="0"/>
              </a:rPr>
              <a:t> and </a:t>
            </a:r>
            <a:r>
              <a:rPr lang="en-US" b="0" i="1" dirty="0">
                <a:effectLst/>
                <a:latin typeface="lato" panose="020F0502020204030203" pitchFamily="34" charset="0"/>
              </a:rPr>
              <a:t>composed roles.</a:t>
            </a:r>
            <a:r>
              <a:rPr lang="en-US" b="0" i="0" dirty="0">
                <a:effectLst/>
                <a:latin typeface="lato" panose="020F0502020204030203" pitchFamily="34" charset="0"/>
              </a:rPr>
              <a:t> </a:t>
            </a:r>
          </a:p>
          <a:p>
            <a:pPr marL="0" indent="0">
              <a:buNone/>
            </a:pPr>
            <a:r>
              <a:rPr lang="en-US" b="0" i="0" dirty="0">
                <a:effectLst/>
                <a:latin typeface="lato" panose="020F0502020204030203" pitchFamily="34" charset="0"/>
              </a:rPr>
              <a:t>The </a:t>
            </a:r>
            <a:r>
              <a:rPr lang="en-US" b="0" i="1" dirty="0">
                <a:effectLst/>
                <a:latin typeface="lato" panose="020F0502020204030203" pitchFamily="34" charset="0"/>
              </a:rPr>
              <a:t>basic roles</a:t>
            </a:r>
            <a:r>
              <a:rPr lang="en-US" b="0" i="0" dirty="0">
                <a:effectLst/>
                <a:latin typeface="lato" panose="020F0502020204030203" pitchFamily="34" charset="0"/>
              </a:rPr>
              <a:t> describe the action of the entities (agents) that are part of the protocol. </a:t>
            </a:r>
          </a:p>
          <a:p>
            <a:pPr marL="0" indent="0">
              <a:buNone/>
            </a:pPr>
            <a:r>
              <a:rPr lang="en-US" b="0" i="0" dirty="0">
                <a:effectLst/>
                <a:latin typeface="lato" panose="020F0502020204030203" pitchFamily="34" charset="0"/>
              </a:rPr>
              <a:t>The </a:t>
            </a:r>
            <a:r>
              <a:rPr lang="en-US" b="0" i="1" dirty="0">
                <a:effectLst/>
                <a:latin typeface="lato" panose="020F0502020204030203" pitchFamily="34" charset="0"/>
              </a:rPr>
              <a:t>composed roles </a:t>
            </a:r>
            <a:r>
              <a:rPr lang="en-US" b="0" i="0" dirty="0">
                <a:effectLst/>
                <a:latin typeface="lato" panose="020F0502020204030203" pitchFamily="34" charset="0"/>
              </a:rPr>
              <a:t>instantiate the </a:t>
            </a:r>
            <a:r>
              <a:rPr lang="en-US" b="0" i="1" dirty="0">
                <a:effectLst/>
                <a:latin typeface="lato" panose="020F0502020204030203" pitchFamily="34" charset="0"/>
              </a:rPr>
              <a:t>basic roles </a:t>
            </a:r>
            <a:r>
              <a:rPr lang="en-US" b="0" i="0" dirty="0">
                <a:effectLst/>
                <a:latin typeface="lato" panose="020F0502020204030203" pitchFamily="34" charset="0"/>
              </a:rPr>
              <a:t>that design the entire scheme (protocol) run.</a:t>
            </a:r>
            <a:endParaRPr lang="en-IN" dirty="0"/>
          </a:p>
        </p:txBody>
      </p:sp>
    </p:spTree>
    <p:extLst>
      <p:ext uri="{BB962C8B-B14F-4D97-AF65-F5344CB8AC3E}">
        <p14:creationId xmlns:p14="http://schemas.microsoft.com/office/powerpoint/2010/main" val="1969426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7B58C-3035-91BF-DC60-702339B0C34C}"/>
              </a:ext>
            </a:extLst>
          </p:cNvPr>
          <p:cNvSpPr>
            <a:spLocks noGrp="1"/>
          </p:cNvSpPr>
          <p:nvPr>
            <p:ph type="title"/>
          </p:nvPr>
        </p:nvSpPr>
        <p:spPr/>
        <p:txBody>
          <a:bodyPr/>
          <a:lstStyle/>
          <a:p>
            <a:r>
              <a:rPr lang="en-US" b="1" i="0" dirty="0">
                <a:solidFill>
                  <a:srgbClr val="666666"/>
                </a:solidFill>
                <a:effectLst/>
                <a:latin typeface="lato" panose="020F0502020204030203" pitchFamily="34" charset="0"/>
              </a:rPr>
              <a:t>Constants and Variables in HLPSL:</a:t>
            </a:r>
            <a:endParaRPr lang="en-IN" dirty="0"/>
          </a:p>
        </p:txBody>
      </p:sp>
      <p:sp>
        <p:nvSpPr>
          <p:cNvPr id="3" name="Content Placeholder 2">
            <a:extLst>
              <a:ext uri="{FF2B5EF4-FFF2-40B4-BE49-F238E27FC236}">
                <a16:creationId xmlns:a16="http://schemas.microsoft.com/office/drawing/2014/main" id="{01AE5A27-0843-4328-C58C-D0C5B3F85247}"/>
              </a:ext>
            </a:extLst>
          </p:cNvPr>
          <p:cNvSpPr>
            <a:spLocks noGrp="1"/>
          </p:cNvSpPr>
          <p:nvPr>
            <p:ph idx="1"/>
          </p:nvPr>
        </p:nvSpPr>
        <p:spPr/>
        <p:txBody>
          <a:bodyPr>
            <a:normAutofit lnSpcReduction="10000"/>
          </a:bodyPr>
          <a:lstStyle/>
          <a:p>
            <a:r>
              <a:rPr lang="en-US" sz="2400" b="0" i="0" dirty="0">
                <a:effectLst/>
                <a:latin typeface="Times New Roman" panose="02020603050405020304" pitchFamily="18" charset="0"/>
                <a:cs typeface="Times New Roman" panose="02020603050405020304" pitchFamily="18" charset="0"/>
              </a:rPr>
              <a:t>The HLPSL models the given protocols by defining the systems state. After defining the initial state, we specify the ways in which the state may change (depending on the function of each entity).</a:t>
            </a:r>
          </a:p>
          <a:p>
            <a:r>
              <a:rPr lang="en-US" sz="2400" b="0" i="0" dirty="0">
                <a:effectLst/>
                <a:latin typeface="Times New Roman" panose="02020603050405020304" pitchFamily="18" charset="0"/>
                <a:cs typeface="Times New Roman" panose="02020603050405020304" pitchFamily="18" charset="0"/>
              </a:rPr>
              <a:t>In HLPSL, the variables start with a capital letter while constants are written in small letters for easy identification.</a:t>
            </a:r>
          </a:p>
          <a:p>
            <a:r>
              <a:rPr lang="en-US" sz="2400" b="0" i="0" dirty="0">
                <a:effectLst/>
                <a:latin typeface="Times New Roman" panose="02020603050405020304" pitchFamily="18" charset="0"/>
                <a:cs typeface="Times New Roman" panose="02020603050405020304" pitchFamily="18" charset="0"/>
              </a:rPr>
              <a:t> Each variable and constant belong to a unique type. The state variables are defined in the basic roles.</a:t>
            </a:r>
          </a:p>
          <a:p>
            <a:r>
              <a:rPr lang="en-US" sz="2400" b="0" i="0" dirty="0">
                <a:effectLst/>
                <a:latin typeface="Times New Roman" panose="02020603050405020304" pitchFamily="18" charset="0"/>
                <a:cs typeface="Times New Roman" panose="02020603050405020304" pitchFamily="18" charset="0"/>
              </a:rPr>
              <a:t> The state variable indicates the current value of the variables used in the scheme. The future variables (also called prime variables) are not included in the basic role definition as they are generated later in the given scheme or protocol.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7437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DCBB6-A0DE-A16F-A01D-FC88B784CF1A}"/>
              </a:ext>
            </a:extLst>
          </p:cNvPr>
          <p:cNvSpPr>
            <a:spLocks noGrp="1"/>
          </p:cNvSpPr>
          <p:nvPr>
            <p:ph type="title"/>
          </p:nvPr>
        </p:nvSpPr>
        <p:spPr/>
        <p:txBody>
          <a:bodyPr/>
          <a:lstStyle/>
          <a:p>
            <a:r>
              <a:rPr lang="en-IN" b="1" i="0" dirty="0">
                <a:solidFill>
                  <a:srgbClr val="666666"/>
                </a:solidFill>
                <a:effectLst/>
                <a:latin typeface="lato" panose="020F0502020204030203" pitchFamily="34" charset="0"/>
              </a:rPr>
              <a:t>HLPSL Data Types:</a:t>
            </a:r>
            <a:endParaRPr lang="en-IN" dirty="0"/>
          </a:p>
        </p:txBody>
      </p:sp>
      <p:sp>
        <p:nvSpPr>
          <p:cNvPr id="3" name="Content Placeholder 2">
            <a:extLst>
              <a:ext uri="{FF2B5EF4-FFF2-40B4-BE49-F238E27FC236}">
                <a16:creationId xmlns:a16="http://schemas.microsoft.com/office/drawing/2014/main" id="{25B297F7-E53B-8D77-7723-9FB01F0E6520}"/>
              </a:ext>
            </a:extLst>
          </p:cNvPr>
          <p:cNvSpPr>
            <a:spLocks noGrp="1"/>
          </p:cNvSpPr>
          <p:nvPr>
            <p:ph idx="1"/>
          </p:nvPr>
        </p:nvSpPr>
        <p:spPr>
          <a:xfrm>
            <a:off x="1024128" y="2084832"/>
            <a:ext cx="9720073" cy="4023360"/>
          </a:xfrm>
        </p:spPr>
        <p:txBody>
          <a:bodyPr>
            <a:noAutofit/>
          </a:bodyPr>
          <a:lstStyle/>
          <a:p>
            <a:pPr algn="just"/>
            <a:r>
              <a:rPr lang="en-US" sz="1600" b="0" i="0" dirty="0">
                <a:effectLst/>
                <a:latin typeface="Times New Roman" panose="02020603050405020304" pitchFamily="18" charset="0"/>
                <a:cs typeface="Times New Roman" panose="02020603050405020304" pitchFamily="18" charset="0"/>
              </a:rPr>
              <a:t>The HLPSL is a typed programming language. Each variable and constant in HLPSL belongs to a specific type. Some of these are explained below.</a:t>
            </a: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agent: </a:t>
            </a:r>
            <a:r>
              <a:rPr lang="en-US" sz="1600" b="0" i="0" dirty="0">
                <a:effectLst/>
                <a:latin typeface="Times New Roman" panose="02020603050405020304" pitchFamily="18" charset="0"/>
                <a:cs typeface="Times New Roman" panose="02020603050405020304" pitchFamily="18" charset="0"/>
              </a:rPr>
              <a:t>The </a:t>
            </a:r>
            <a:r>
              <a:rPr lang="en-US" sz="1600" b="0" i="1" dirty="0">
                <a:effectLst/>
                <a:latin typeface="Times New Roman" panose="02020603050405020304" pitchFamily="18" charset="0"/>
                <a:cs typeface="Times New Roman" panose="02020603050405020304" pitchFamily="18" charset="0"/>
              </a:rPr>
              <a:t>agent </a:t>
            </a:r>
            <a:r>
              <a:rPr lang="en-US" sz="1600" b="0" i="0" dirty="0">
                <a:effectLst/>
                <a:latin typeface="Times New Roman" panose="02020603050405020304" pitchFamily="18" charset="0"/>
                <a:cs typeface="Times New Roman" panose="02020603050405020304" pitchFamily="18" charset="0"/>
              </a:rPr>
              <a:t>represents the principal names used in the test protocol or scheme.  Although the intruder is also an agent, it is represented by the letter </a:t>
            </a:r>
            <a:r>
              <a:rPr lang="en-US" sz="1600" b="1" i="1" dirty="0">
                <a:effectLst/>
                <a:latin typeface="Times New Roman" panose="02020603050405020304" pitchFamily="18" charset="0"/>
                <a:cs typeface="Times New Roman" panose="02020603050405020304" pitchFamily="18" charset="0"/>
              </a:rPr>
              <a:t>(</a:t>
            </a:r>
            <a:r>
              <a:rPr lang="en-US" sz="1600" b="1" i="1" dirty="0" err="1">
                <a:effectLst/>
                <a:latin typeface="Times New Roman" panose="02020603050405020304" pitchFamily="18" charset="0"/>
                <a:cs typeface="Times New Roman" panose="02020603050405020304" pitchFamily="18" charset="0"/>
              </a:rPr>
              <a:t>i</a:t>
            </a:r>
            <a:r>
              <a:rPr lang="en-US" sz="1600" b="1" i="1"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600" b="1" i="0" dirty="0" err="1">
                <a:effectLst/>
                <a:latin typeface="Times New Roman" panose="02020603050405020304" pitchFamily="18" charset="0"/>
                <a:cs typeface="Times New Roman" panose="02020603050405020304" pitchFamily="18" charset="0"/>
              </a:rPr>
              <a:t>symmetric_keys</a:t>
            </a:r>
            <a:r>
              <a:rPr lang="en-US" sz="1600" b="1"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These variable types represent the symmetric keys for encryption processes.</a:t>
            </a:r>
          </a:p>
          <a:p>
            <a:pPr algn="l">
              <a:buFont typeface="Arial" panose="020B0604020202020204" pitchFamily="34" charset="0"/>
              <a:buChar char="•"/>
            </a:pPr>
            <a:r>
              <a:rPr lang="en-US" sz="1600" b="1" i="0" dirty="0" err="1">
                <a:effectLst/>
                <a:latin typeface="Times New Roman" panose="02020603050405020304" pitchFamily="18" charset="0"/>
                <a:cs typeface="Times New Roman" panose="02020603050405020304" pitchFamily="18" charset="0"/>
              </a:rPr>
              <a:t>asymmetric_keys</a:t>
            </a:r>
            <a:r>
              <a:rPr lang="en-US" sz="1600" b="1"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The asymmetric key variables are used for asymmetric encryption/decryption process. For instance, for any public key (pk), the decryption key shall be inv(pk).</a:t>
            </a: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text: </a:t>
            </a:r>
            <a:r>
              <a:rPr lang="en-US" sz="1600" b="0" i="0" dirty="0">
                <a:effectLst/>
                <a:latin typeface="Times New Roman" panose="02020603050405020304" pitchFamily="18" charset="0"/>
                <a:cs typeface="Times New Roman" panose="02020603050405020304" pitchFamily="18" charset="0"/>
              </a:rPr>
              <a:t>The text variable shows the nonces used in the protocol. The </a:t>
            </a:r>
            <a:r>
              <a:rPr lang="en-US" sz="1600" b="0" i="1" dirty="0">
                <a:effectLst/>
                <a:latin typeface="Times New Roman" panose="02020603050405020304" pitchFamily="18" charset="0"/>
                <a:cs typeface="Times New Roman" panose="02020603050405020304" pitchFamily="18" charset="0"/>
              </a:rPr>
              <a:t>(fresh) </a:t>
            </a:r>
            <a:r>
              <a:rPr lang="en-US" sz="1600" b="0" i="0" dirty="0">
                <a:effectLst/>
                <a:latin typeface="Times New Roman" panose="02020603050405020304" pitchFamily="18" charset="0"/>
                <a:cs typeface="Times New Roman" panose="02020603050405020304" pitchFamily="18" charset="0"/>
              </a:rPr>
              <a:t>attribute is added to the text variable to demonstrate the freshness of the nonces.</a:t>
            </a:r>
          </a:p>
          <a:p>
            <a:pPr algn="l">
              <a:buFont typeface="Arial" panose="020B0604020202020204" pitchFamily="34" charset="0"/>
              <a:buChar char="•"/>
            </a:pPr>
            <a:r>
              <a:rPr lang="en-US" sz="1600" b="1" i="0" dirty="0" err="1">
                <a:effectLst/>
                <a:latin typeface="Times New Roman" panose="02020603050405020304" pitchFamily="18" charset="0"/>
                <a:cs typeface="Times New Roman" panose="02020603050405020304" pitchFamily="18" charset="0"/>
              </a:rPr>
              <a:t>nat</a:t>
            </a:r>
            <a:r>
              <a:rPr lang="en-US" sz="1600" b="1" i="0"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The </a:t>
            </a:r>
            <a:r>
              <a:rPr lang="en-US" sz="1600" b="0" i="1" dirty="0" err="1">
                <a:effectLst/>
                <a:latin typeface="Times New Roman" panose="02020603050405020304" pitchFamily="18" charset="0"/>
                <a:cs typeface="Times New Roman" panose="02020603050405020304" pitchFamily="18" charset="0"/>
              </a:rPr>
              <a:t>nat</a:t>
            </a:r>
            <a:r>
              <a:rPr lang="en-US" sz="1600" b="0" i="1"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type represents the natural numbers. The </a:t>
            </a:r>
            <a:r>
              <a:rPr lang="en-US" sz="1600" b="0" i="1" dirty="0" err="1">
                <a:effectLst/>
                <a:latin typeface="Times New Roman" panose="02020603050405020304" pitchFamily="18" charset="0"/>
                <a:cs typeface="Times New Roman" panose="02020603050405020304" pitchFamily="18" charset="0"/>
              </a:rPr>
              <a:t>nat</a:t>
            </a:r>
            <a:r>
              <a:rPr lang="en-US" sz="1600" b="0" i="1" dirty="0">
                <a:effectLst/>
                <a:latin typeface="Times New Roman" panose="02020603050405020304" pitchFamily="18" charset="0"/>
                <a:cs typeface="Times New Roman" panose="02020603050405020304" pitchFamily="18" charset="0"/>
              </a:rPr>
              <a:t> </a:t>
            </a:r>
            <a:r>
              <a:rPr lang="en-US" sz="1600" b="0" i="0" dirty="0">
                <a:effectLst/>
                <a:latin typeface="Times New Roman" panose="02020603050405020304" pitchFamily="18" charset="0"/>
                <a:cs typeface="Times New Roman" panose="02020603050405020304" pitchFamily="18" charset="0"/>
              </a:rPr>
              <a:t> is useful in non-message contexts.  The examples include the test of number inequality (</a:t>
            </a:r>
            <a:r>
              <a:rPr lang="en-US" sz="1600" b="0" i="1" dirty="0">
                <a:effectLst/>
                <a:latin typeface="Times New Roman" panose="02020603050405020304" pitchFamily="18" charset="0"/>
                <a:cs typeface="Times New Roman" panose="02020603050405020304" pitchFamily="18" charset="0"/>
              </a:rPr>
              <a:t>g: A &lt; B</a:t>
            </a:r>
            <a:r>
              <a:rPr lang="en-US" sz="1600" b="0" i="0" dirty="0">
                <a:effectLst/>
                <a:latin typeface="Times New Roman" panose="02020603050405020304" pitchFamily="18" charset="0"/>
                <a:cs typeface="Times New Roman" panose="02020603050405020304" pitchFamily="18" charset="0"/>
              </a:rPr>
              <a:t>) and modeling of countably infinite sets.</a:t>
            </a:r>
          </a:p>
          <a:p>
            <a:pPr algn="l">
              <a:buFont typeface="Arial" panose="020B0604020202020204" pitchFamily="34" charset="0"/>
              <a:buChar char="•"/>
            </a:pPr>
            <a:r>
              <a:rPr lang="en-US" sz="1600" b="1" i="0" dirty="0">
                <a:effectLst/>
                <a:latin typeface="Times New Roman" panose="02020603050405020304" pitchFamily="18" charset="0"/>
                <a:cs typeface="Times New Roman" panose="02020603050405020304" pitchFamily="18" charset="0"/>
              </a:rPr>
              <a:t>function: </a:t>
            </a:r>
            <a:r>
              <a:rPr lang="en-US" sz="1600" b="0" i="0" dirty="0">
                <a:effectLst/>
                <a:latin typeface="Times New Roman" panose="02020603050405020304" pitchFamily="18" charset="0"/>
                <a:cs typeface="Times New Roman" panose="02020603050405020304" pitchFamily="18" charset="0"/>
              </a:rPr>
              <a:t>The </a:t>
            </a:r>
            <a:r>
              <a:rPr lang="en-US" sz="1600" b="0" i="1" dirty="0">
                <a:effectLst/>
                <a:latin typeface="Times New Roman" panose="02020603050405020304" pitchFamily="18" charset="0"/>
                <a:cs typeface="Times New Roman" panose="02020603050405020304" pitchFamily="18" charset="0"/>
              </a:rPr>
              <a:t>function </a:t>
            </a:r>
            <a:r>
              <a:rPr lang="en-US" sz="1600" b="0" i="0" dirty="0">
                <a:effectLst/>
                <a:latin typeface="Times New Roman" panose="02020603050405020304" pitchFamily="18" charset="0"/>
                <a:cs typeface="Times New Roman" panose="02020603050405020304" pitchFamily="18" charset="0"/>
              </a:rPr>
              <a:t>type represents different types of functions that are present in the protocol scheme and supported by the AVISPA tool. There are two types of functions in HLPSL. The functions that don’t change values throughout the protocol are called rigid functions. The other functions that change values (through mapping) are known as flexible functions.</a:t>
            </a:r>
          </a:p>
        </p:txBody>
      </p:sp>
    </p:spTree>
    <p:extLst>
      <p:ext uri="{BB962C8B-B14F-4D97-AF65-F5344CB8AC3E}">
        <p14:creationId xmlns:p14="http://schemas.microsoft.com/office/powerpoint/2010/main" val="960779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9182-C665-A540-FF15-BC1F294ABF02}"/>
              </a:ext>
            </a:extLst>
          </p:cNvPr>
          <p:cNvSpPr>
            <a:spLocks noGrp="1"/>
          </p:cNvSpPr>
          <p:nvPr>
            <p:ph type="title"/>
          </p:nvPr>
        </p:nvSpPr>
        <p:spPr/>
        <p:txBody>
          <a:bodyPr/>
          <a:lstStyle/>
          <a:p>
            <a:r>
              <a:rPr lang="en-IN" dirty="0"/>
              <a:t>HLPSL Syntax | BASIC ENTITIES</a:t>
            </a:r>
          </a:p>
        </p:txBody>
      </p:sp>
      <p:sp>
        <p:nvSpPr>
          <p:cNvPr id="3" name="Content Placeholder 2">
            <a:extLst>
              <a:ext uri="{FF2B5EF4-FFF2-40B4-BE49-F238E27FC236}">
                <a16:creationId xmlns:a16="http://schemas.microsoft.com/office/drawing/2014/main" id="{D97B3487-0B06-4339-BA3B-AC54CBB5BB52}"/>
              </a:ext>
            </a:extLst>
          </p:cNvPr>
          <p:cNvSpPr>
            <a:spLocks noGrp="1"/>
          </p:cNvSpPr>
          <p:nvPr>
            <p:ph idx="1"/>
          </p:nvPr>
        </p:nvSpPr>
        <p:spPr/>
        <p:txBody>
          <a:bodyPr/>
          <a:lstStyle/>
          <a:p>
            <a:r>
              <a:rPr lang="en-US" dirty="0"/>
              <a:t>Lexical entities. </a:t>
            </a:r>
          </a:p>
          <a:p>
            <a:r>
              <a:rPr lang="en-US" dirty="0"/>
              <a:t>In HLPSL, all variables start with a capital letter, and constants start with a small letter; note that natural numbers can also be used as constants (without any specific interpretation). </a:t>
            </a:r>
          </a:p>
          <a:p>
            <a:r>
              <a:rPr lang="en-US" dirty="0" err="1"/>
              <a:t>var_ident</a:t>
            </a:r>
            <a:r>
              <a:rPr lang="en-US" dirty="0"/>
              <a:t>: [A-Z][A-Za-z0-9_]* </a:t>
            </a:r>
          </a:p>
          <a:p>
            <a:r>
              <a:rPr lang="en-US" dirty="0" err="1"/>
              <a:t>const_ident</a:t>
            </a:r>
            <a:r>
              <a:rPr lang="en-US" dirty="0"/>
              <a:t>: [a-z][A-Za-z0-9_]* </a:t>
            </a:r>
          </a:p>
          <a:p>
            <a:r>
              <a:rPr lang="en-US" dirty="0" err="1"/>
              <a:t>nat_ident</a:t>
            </a:r>
            <a:r>
              <a:rPr lang="en-US" dirty="0"/>
              <a:t>: [0-9]+</a:t>
            </a:r>
            <a:endParaRPr lang="en-IN" dirty="0"/>
          </a:p>
        </p:txBody>
      </p:sp>
    </p:spTree>
    <p:extLst>
      <p:ext uri="{BB962C8B-B14F-4D97-AF65-F5344CB8AC3E}">
        <p14:creationId xmlns:p14="http://schemas.microsoft.com/office/powerpoint/2010/main" val="876804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048E-1DF6-23E4-0517-717E2E502266}"/>
              </a:ext>
            </a:extLst>
          </p:cNvPr>
          <p:cNvSpPr>
            <a:spLocks noGrp="1"/>
          </p:cNvSpPr>
          <p:nvPr>
            <p:ph type="title"/>
          </p:nvPr>
        </p:nvSpPr>
        <p:spPr/>
        <p:txBody>
          <a:bodyPr/>
          <a:lstStyle/>
          <a:p>
            <a:r>
              <a:rPr lang="en-IN" dirty="0"/>
              <a:t>HLPSL Syntax | Keywords</a:t>
            </a:r>
          </a:p>
        </p:txBody>
      </p:sp>
      <p:sp>
        <p:nvSpPr>
          <p:cNvPr id="3" name="Content Placeholder 2">
            <a:extLst>
              <a:ext uri="{FF2B5EF4-FFF2-40B4-BE49-F238E27FC236}">
                <a16:creationId xmlns:a16="http://schemas.microsoft.com/office/drawing/2014/main" id="{D2ED7362-338A-1BD7-05BF-EE5A8B912597}"/>
              </a:ext>
            </a:extLst>
          </p:cNvPr>
          <p:cNvSpPr>
            <a:spLocks noGrp="1"/>
          </p:cNvSpPr>
          <p:nvPr>
            <p:ph idx="1"/>
          </p:nvPr>
        </p:nvSpPr>
        <p:spPr/>
        <p:txBody>
          <a:bodyPr/>
          <a:lstStyle/>
          <a:p>
            <a:r>
              <a:rPr lang="en-US" dirty="0"/>
              <a:t>accept, agent, </a:t>
            </a:r>
            <a:r>
              <a:rPr lang="en-US" dirty="0" err="1"/>
              <a:t>authentication_on</a:t>
            </a:r>
            <a:r>
              <a:rPr lang="en-US" dirty="0"/>
              <a:t>, bool, channel, composition, cons, const, def=, delete, </a:t>
            </a:r>
            <a:r>
              <a:rPr lang="en-US" dirty="0" err="1"/>
              <a:t>dy</a:t>
            </a:r>
            <a:r>
              <a:rPr lang="en-US" dirty="0"/>
              <a:t>, end, exp, goal, hash, </a:t>
            </a:r>
            <a:r>
              <a:rPr lang="en-US" dirty="0" err="1"/>
              <a:t>hash_func</a:t>
            </a:r>
            <a:r>
              <a:rPr lang="en-US" dirty="0"/>
              <a:t>, </a:t>
            </a:r>
            <a:r>
              <a:rPr lang="en-US" dirty="0" err="1"/>
              <a:t>iknows</a:t>
            </a:r>
            <a:r>
              <a:rPr lang="en-US" dirty="0"/>
              <a:t>, in, </a:t>
            </a:r>
            <a:r>
              <a:rPr lang="en-US" dirty="0" err="1"/>
              <a:t>init</a:t>
            </a:r>
            <a:r>
              <a:rPr lang="en-US" dirty="0"/>
              <a:t>, </a:t>
            </a:r>
            <a:r>
              <a:rPr lang="en-US" dirty="0" err="1"/>
              <a:t>intruder_knowledge</a:t>
            </a:r>
            <a:r>
              <a:rPr lang="en-US" dirty="0"/>
              <a:t>, inv, local, message, </a:t>
            </a:r>
            <a:r>
              <a:rPr lang="en-US" dirty="0" err="1"/>
              <a:t>nat</a:t>
            </a:r>
            <a:r>
              <a:rPr lang="en-US" dirty="0"/>
              <a:t>, new, not, </a:t>
            </a:r>
            <a:r>
              <a:rPr lang="en-US" dirty="0" err="1"/>
              <a:t>ota</a:t>
            </a:r>
            <a:r>
              <a:rPr lang="en-US" dirty="0"/>
              <a:t>, </a:t>
            </a:r>
            <a:r>
              <a:rPr lang="en-US" dirty="0" err="1"/>
              <a:t>played_by</a:t>
            </a:r>
            <a:r>
              <a:rPr lang="en-US" dirty="0"/>
              <a:t>, </a:t>
            </a:r>
            <a:r>
              <a:rPr lang="en-US" dirty="0" err="1"/>
              <a:t>protocol_id</a:t>
            </a:r>
            <a:r>
              <a:rPr lang="en-US" dirty="0"/>
              <a:t>, </a:t>
            </a:r>
            <a:r>
              <a:rPr lang="en-US" dirty="0" err="1"/>
              <a:t>public_key</a:t>
            </a:r>
            <a:r>
              <a:rPr lang="en-US" dirty="0"/>
              <a:t>, request, role, </a:t>
            </a:r>
            <a:r>
              <a:rPr lang="en-US" dirty="0" err="1"/>
              <a:t>secrecy_of</a:t>
            </a:r>
            <a:r>
              <a:rPr lang="en-US" dirty="0"/>
              <a:t>, secret, set, start, </a:t>
            </a:r>
            <a:r>
              <a:rPr lang="en-US" dirty="0" err="1"/>
              <a:t>symmetric_key</a:t>
            </a:r>
            <a:r>
              <a:rPr lang="en-US" dirty="0"/>
              <a:t>, text, transition, </a:t>
            </a:r>
            <a:r>
              <a:rPr lang="en-US" dirty="0" err="1"/>
              <a:t>weak_authentication_on</a:t>
            </a:r>
            <a:r>
              <a:rPr lang="en-US" dirty="0"/>
              <a:t>, witness, </a:t>
            </a:r>
            <a:r>
              <a:rPr lang="en-US" dirty="0" err="1"/>
              <a:t>wrequest</a:t>
            </a:r>
            <a:r>
              <a:rPr lang="en-US" dirty="0"/>
              <a:t>, </a:t>
            </a:r>
            <a:r>
              <a:rPr lang="en-US" dirty="0" err="1"/>
              <a:t>xor</a:t>
            </a:r>
            <a:r>
              <a:rPr lang="en-US" dirty="0"/>
              <a:t>. </a:t>
            </a:r>
            <a:endParaRPr lang="en-IN" dirty="0"/>
          </a:p>
        </p:txBody>
      </p:sp>
    </p:spTree>
    <p:extLst>
      <p:ext uri="{BB962C8B-B14F-4D97-AF65-F5344CB8AC3E}">
        <p14:creationId xmlns:p14="http://schemas.microsoft.com/office/powerpoint/2010/main" val="26254497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1129-6AFC-423F-E8A1-9C7E30E01C0F}"/>
              </a:ext>
            </a:extLst>
          </p:cNvPr>
          <p:cNvSpPr>
            <a:spLocks noGrp="1"/>
          </p:cNvSpPr>
          <p:nvPr>
            <p:ph type="title"/>
          </p:nvPr>
        </p:nvSpPr>
        <p:spPr/>
        <p:txBody>
          <a:bodyPr/>
          <a:lstStyle/>
          <a:p>
            <a:r>
              <a:rPr lang="en-IN" dirty="0"/>
              <a:t>HLPSL Syntax | Keywords</a:t>
            </a:r>
          </a:p>
        </p:txBody>
      </p:sp>
      <p:sp>
        <p:nvSpPr>
          <p:cNvPr id="3" name="Content Placeholder 2">
            <a:extLst>
              <a:ext uri="{FF2B5EF4-FFF2-40B4-BE49-F238E27FC236}">
                <a16:creationId xmlns:a16="http://schemas.microsoft.com/office/drawing/2014/main" id="{AD9F66F4-AF15-88C1-DF59-ACD51EB44BBC}"/>
              </a:ext>
            </a:extLst>
          </p:cNvPr>
          <p:cNvSpPr>
            <a:spLocks noGrp="1"/>
          </p:cNvSpPr>
          <p:nvPr>
            <p:ph idx="1"/>
          </p:nvPr>
        </p:nvSpPr>
        <p:spPr/>
        <p:txBody>
          <a:bodyPr>
            <a:normAutofit fontScale="77500" lnSpcReduction="20000"/>
          </a:bodyPr>
          <a:lstStyle/>
          <a:p>
            <a:r>
              <a:rPr lang="en-US" dirty="0"/>
              <a:t>accept: Not a standard HLPSL keyword, possibly user-defined or context-specific.</a:t>
            </a:r>
          </a:p>
          <a:p>
            <a:r>
              <a:rPr lang="en-US" dirty="0"/>
              <a:t>agent: Represents an entity that can perform actions within the protocol.</a:t>
            </a:r>
          </a:p>
          <a:p>
            <a:r>
              <a:rPr lang="en-US" dirty="0" err="1"/>
              <a:t>authentication_on</a:t>
            </a:r>
            <a:r>
              <a:rPr lang="en-US" dirty="0"/>
              <a:t>: Used to specify that authentication should be performed.</a:t>
            </a:r>
          </a:p>
          <a:p>
            <a:r>
              <a:rPr lang="en-US" dirty="0"/>
              <a:t>bool: Denotes a Boolean data type.</a:t>
            </a:r>
          </a:p>
          <a:p>
            <a:r>
              <a:rPr lang="en-US" dirty="0"/>
              <a:t>channel: Defines a communication medium between agents.</a:t>
            </a:r>
          </a:p>
          <a:p>
            <a:r>
              <a:rPr lang="en-US" dirty="0"/>
              <a:t>composition: Used to combine roles or sessions to define the overall protocol.</a:t>
            </a:r>
          </a:p>
          <a:p>
            <a:r>
              <a:rPr lang="en-US" dirty="0"/>
              <a:t>cons: A constructor to build compound messages.</a:t>
            </a:r>
          </a:p>
          <a:p>
            <a:r>
              <a:rPr lang="en-US" dirty="0"/>
              <a:t>const: Declares a constant value.</a:t>
            </a:r>
          </a:p>
          <a:p>
            <a:r>
              <a:rPr lang="en-US" dirty="0"/>
              <a:t>def=: Begins the definition of a role or an environment.</a:t>
            </a:r>
          </a:p>
          <a:p>
            <a:r>
              <a:rPr lang="en-US" dirty="0"/>
              <a:t>delete: Not a standard HLPSL keyword, possibly user-defined or context-specific.</a:t>
            </a:r>
          </a:p>
          <a:p>
            <a:r>
              <a:rPr lang="en-US" dirty="0" err="1"/>
              <a:t>dy</a:t>
            </a:r>
            <a:r>
              <a:rPr lang="en-US" dirty="0"/>
              <a:t>: Refers to a dynamic channel, which can be eavesdropped by an intruder.</a:t>
            </a:r>
            <a:endParaRPr lang="en-IN" dirty="0"/>
          </a:p>
        </p:txBody>
      </p:sp>
    </p:spTree>
    <p:extLst>
      <p:ext uri="{BB962C8B-B14F-4D97-AF65-F5344CB8AC3E}">
        <p14:creationId xmlns:p14="http://schemas.microsoft.com/office/powerpoint/2010/main" val="148364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1129-6AFC-423F-E8A1-9C7E30E01C0F}"/>
              </a:ext>
            </a:extLst>
          </p:cNvPr>
          <p:cNvSpPr>
            <a:spLocks noGrp="1"/>
          </p:cNvSpPr>
          <p:nvPr>
            <p:ph type="title"/>
          </p:nvPr>
        </p:nvSpPr>
        <p:spPr/>
        <p:txBody>
          <a:bodyPr/>
          <a:lstStyle/>
          <a:p>
            <a:r>
              <a:rPr lang="en-IN" dirty="0"/>
              <a:t>HLPSL Syntax | Keywords</a:t>
            </a:r>
          </a:p>
        </p:txBody>
      </p:sp>
      <p:sp>
        <p:nvSpPr>
          <p:cNvPr id="3" name="Content Placeholder 2">
            <a:extLst>
              <a:ext uri="{FF2B5EF4-FFF2-40B4-BE49-F238E27FC236}">
                <a16:creationId xmlns:a16="http://schemas.microsoft.com/office/drawing/2014/main" id="{AD9F66F4-AF15-88C1-DF59-ACD51EB44BBC}"/>
              </a:ext>
            </a:extLst>
          </p:cNvPr>
          <p:cNvSpPr>
            <a:spLocks noGrp="1"/>
          </p:cNvSpPr>
          <p:nvPr>
            <p:ph idx="1"/>
          </p:nvPr>
        </p:nvSpPr>
        <p:spPr/>
        <p:txBody>
          <a:bodyPr>
            <a:normAutofit fontScale="85000" lnSpcReduction="20000"/>
          </a:bodyPr>
          <a:lstStyle/>
          <a:p>
            <a:r>
              <a:rPr lang="en-US" dirty="0"/>
              <a:t>end: Marks the end of a role, environment, or goal definition.</a:t>
            </a:r>
          </a:p>
          <a:p>
            <a:r>
              <a:rPr lang="en-US" dirty="0"/>
              <a:t>exp: Represents an exponentiation operation, often used in cryptographic expressions.</a:t>
            </a:r>
          </a:p>
          <a:p>
            <a:r>
              <a:rPr lang="en-US" dirty="0"/>
              <a:t>goal: Used to define the security goals of the protocol.</a:t>
            </a:r>
          </a:p>
          <a:p>
            <a:r>
              <a:rPr lang="en-US" dirty="0"/>
              <a:t>hash: Refers to a hash operation, typically used for message digests.</a:t>
            </a:r>
          </a:p>
          <a:p>
            <a:r>
              <a:rPr lang="en-US" dirty="0" err="1"/>
              <a:t>hash_func</a:t>
            </a:r>
            <a:r>
              <a:rPr lang="en-US" dirty="0"/>
              <a:t>: Represents a hash function.</a:t>
            </a:r>
          </a:p>
          <a:p>
            <a:r>
              <a:rPr lang="en-US" dirty="0" err="1"/>
              <a:t>iknows</a:t>
            </a:r>
            <a:r>
              <a:rPr lang="en-US" dirty="0"/>
              <a:t>: Stands for "intruder knows," denoting what the intruder has knowledge of.</a:t>
            </a:r>
          </a:p>
          <a:p>
            <a:r>
              <a:rPr lang="en-US" dirty="0"/>
              <a:t>in: Used in the context of specifying what is within a set or list.</a:t>
            </a:r>
          </a:p>
          <a:p>
            <a:r>
              <a:rPr lang="en-US" dirty="0" err="1"/>
              <a:t>init</a:t>
            </a:r>
            <a:r>
              <a:rPr lang="en-US" dirty="0"/>
              <a:t>: Specifies the initial state of a role.</a:t>
            </a:r>
          </a:p>
          <a:p>
            <a:r>
              <a:rPr lang="en-US" dirty="0" err="1"/>
              <a:t>intruder_knowledge</a:t>
            </a:r>
            <a:r>
              <a:rPr lang="en-US" dirty="0"/>
              <a:t>: Defines what the intruder knows at the start of the protocol.</a:t>
            </a:r>
          </a:p>
          <a:p>
            <a:r>
              <a:rPr lang="en-US" dirty="0"/>
              <a:t>inv: Refers to the inverse of a key, typically the private key corresponding to a public key.</a:t>
            </a:r>
          </a:p>
          <a:p>
            <a:endParaRPr lang="en-IN" dirty="0"/>
          </a:p>
        </p:txBody>
      </p:sp>
    </p:spTree>
    <p:extLst>
      <p:ext uri="{BB962C8B-B14F-4D97-AF65-F5344CB8AC3E}">
        <p14:creationId xmlns:p14="http://schemas.microsoft.com/office/powerpoint/2010/main" val="20762229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1129-6AFC-423F-E8A1-9C7E30E01C0F}"/>
              </a:ext>
            </a:extLst>
          </p:cNvPr>
          <p:cNvSpPr>
            <a:spLocks noGrp="1"/>
          </p:cNvSpPr>
          <p:nvPr>
            <p:ph type="title"/>
          </p:nvPr>
        </p:nvSpPr>
        <p:spPr/>
        <p:txBody>
          <a:bodyPr/>
          <a:lstStyle/>
          <a:p>
            <a:r>
              <a:rPr lang="en-IN" dirty="0"/>
              <a:t>HLPSL Syntax | Keywords</a:t>
            </a:r>
          </a:p>
        </p:txBody>
      </p:sp>
      <p:sp>
        <p:nvSpPr>
          <p:cNvPr id="3" name="Content Placeholder 2">
            <a:extLst>
              <a:ext uri="{FF2B5EF4-FFF2-40B4-BE49-F238E27FC236}">
                <a16:creationId xmlns:a16="http://schemas.microsoft.com/office/drawing/2014/main" id="{AD9F66F4-AF15-88C1-DF59-ACD51EB44BBC}"/>
              </a:ext>
            </a:extLst>
          </p:cNvPr>
          <p:cNvSpPr>
            <a:spLocks noGrp="1"/>
          </p:cNvSpPr>
          <p:nvPr>
            <p:ph idx="1"/>
          </p:nvPr>
        </p:nvSpPr>
        <p:spPr/>
        <p:txBody>
          <a:bodyPr>
            <a:normAutofit fontScale="77500" lnSpcReduction="20000"/>
          </a:bodyPr>
          <a:lstStyle/>
          <a:p>
            <a:r>
              <a:rPr lang="en-US" dirty="0"/>
              <a:t>local: Declares variables that are local to a role.</a:t>
            </a:r>
          </a:p>
          <a:p>
            <a:r>
              <a:rPr lang="en-US" dirty="0"/>
              <a:t>message: A type for messages being sent and received in the protocol.</a:t>
            </a:r>
          </a:p>
          <a:p>
            <a:r>
              <a:rPr lang="en-US" dirty="0" err="1"/>
              <a:t>nat</a:t>
            </a:r>
            <a:r>
              <a:rPr lang="en-US" dirty="0"/>
              <a:t>: Refers to a natural number data type.</a:t>
            </a:r>
          </a:p>
          <a:p>
            <a:r>
              <a:rPr lang="en-US" dirty="0"/>
              <a:t>new: Used to generate fresh values, such as nonces or keys.</a:t>
            </a:r>
          </a:p>
          <a:p>
            <a:r>
              <a:rPr lang="en-US" dirty="0"/>
              <a:t>not: Represents logical negation.</a:t>
            </a:r>
          </a:p>
          <a:p>
            <a:r>
              <a:rPr lang="en-US" dirty="0" err="1"/>
              <a:t>ota</a:t>
            </a:r>
            <a:r>
              <a:rPr lang="en-US" dirty="0"/>
              <a:t>: Not a standard HLPSL keyword, possibly user-defined or context-specific.</a:t>
            </a:r>
          </a:p>
          <a:p>
            <a:r>
              <a:rPr lang="en-US" dirty="0" err="1"/>
              <a:t>played_by</a:t>
            </a:r>
            <a:r>
              <a:rPr lang="en-US" dirty="0"/>
              <a:t>: Indicates which agent plays a given role.</a:t>
            </a:r>
          </a:p>
          <a:p>
            <a:r>
              <a:rPr lang="en-US" dirty="0" err="1"/>
              <a:t>protocol_id</a:t>
            </a:r>
            <a:r>
              <a:rPr lang="en-US" dirty="0"/>
              <a:t>: An identifier for a specific protocol.</a:t>
            </a:r>
          </a:p>
          <a:p>
            <a:r>
              <a:rPr lang="en-US" dirty="0" err="1"/>
              <a:t>public_key</a:t>
            </a:r>
            <a:r>
              <a:rPr lang="en-US" dirty="0"/>
              <a:t>: Represents a public key in asymmetric cryptography.</a:t>
            </a:r>
          </a:p>
          <a:p>
            <a:r>
              <a:rPr lang="en-US" dirty="0"/>
              <a:t>request: Not a standard HLPSL keyword, but could be used to denote a request in the protocol.</a:t>
            </a:r>
          </a:p>
          <a:p>
            <a:r>
              <a:rPr lang="en-US" dirty="0"/>
              <a:t>role: Defines a role within the protocol.</a:t>
            </a:r>
            <a:endParaRPr lang="en-IN" dirty="0"/>
          </a:p>
        </p:txBody>
      </p:sp>
    </p:spTree>
    <p:extLst>
      <p:ext uri="{BB962C8B-B14F-4D97-AF65-F5344CB8AC3E}">
        <p14:creationId xmlns:p14="http://schemas.microsoft.com/office/powerpoint/2010/main" val="1950356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FADDF-FC75-FEBD-1FCA-32177AE5316D}"/>
              </a:ext>
            </a:extLst>
          </p:cNvPr>
          <p:cNvSpPr>
            <a:spLocks noGrp="1"/>
          </p:cNvSpPr>
          <p:nvPr>
            <p:ph type="title"/>
          </p:nvPr>
        </p:nvSpPr>
        <p:spPr/>
        <p:txBody>
          <a:bodyPr/>
          <a:lstStyle/>
          <a:p>
            <a:r>
              <a:rPr lang="en-US" b="0" i="0" dirty="0">
                <a:solidFill>
                  <a:srgbClr val="374151"/>
                </a:solidFill>
                <a:effectLst/>
                <a:latin typeface="Söhne"/>
              </a:rPr>
              <a:t>The tool operates in several stages:</a:t>
            </a:r>
            <a:endParaRPr lang="en-IN" dirty="0"/>
          </a:p>
        </p:txBody>
      </p:sp>
      <p:sp>
        <p:nvSpPr>
          <p:cNvPr id="3" name="Content Placeholder 2">
            <a:extLst>
              <a:ext uri="{FF2B5EF4-FFF2-40B4-BE49-F238E27FC236}">
                <a16:creationId xmlns:a16="http://schemas.microsoft.com/office/drawing/2014/main" id="{EA03A4B1-C6AD-6DC0-6B0D-E8862B27CEDA}"/>
              </a:ext>
            </a:extLst>
          </p:cNvPr>
          <p:cNvSpPr>
            <a:spLocks noGrp="1"/>
          </p:cNvSpPr>
          <p:nvPr>
            <p:ph idx="1"/>
          </p:nvPr>
        </p:nvSpPr>
        <p:spPr/>
        <p:txBody>
          <a:bodyPr>
            <a:normAutofit fontScale="85000" lnSpcReduction="20000"/>
          </a:bodyPr>
          <a:lstStyle/>
          <a:p>
            <a:pPr algn="l">
              <a:buFont typeface="+mj-lt"/>
              <a:buAutoNum type="arabicPeriod"/>
            </a:pPr>
            <a:r>
              <a:rPr lang="en-US" b="1" i="0" dirty="0">
                <a:solidFill>
                  <a:srgbClr val="374151"/>
                </a:solidFill>
                <a:effectLst/>
                <a:latin typeface="Söhne"/>
              </a:rPr>
              <a:t>Specification</a:t>
            </a:r>
            <a:r>
              <a:rPr lang="en-US" b="0" i="0" dirty="0">
                <a:solidFill>
                  <a:srgbClr val="374151"/>
                </a:solidFill>
                <a:effectLst/>
                <a:latin typeface="Söhne"/>
              </a:rPr>
              <a:t>: The user writes the protocol in </a:t>
            </a:r>
            <a:r>
              <a:rPr lang="en-US" sz="3100" b="1" i="1" dirty="0">
                <a:solidFill>
                  <a:srgbClr val="374151"/>
                </a:solidFill>
                <a:effectLst/>
                <a:latin typeface="Söhne"/>
              </a:rPr>
              <a:t>HLPSL</a:t>
            </a:r>
            <a:r>
              <a:rPr lang="en-US" b="0" i="0" dirty="0">
                <a:solidFill>
                  <a:srgbClr val="374151"/>
                </a:solidFill>
                <a:effectLst/>
                <a:latin typeface="Söhne"/>
              </a:rPr>
              <a:t>, specifying the roles involved, the messages exchanged, and the security properties expected (like secrecy or authentication).</a:t>
            </a:r>
          </a:p>
          <a:p>
            <a:pPr algn="l">
              <a:buFont typeface="+mj-lt"/>
              <a:buAutoNum type="arabicPeriod"/>
            </a:pPr>
            <a:r>
              <a:rPr lang="en-US" b="1" i="0" dirty="0">
                <a:solidFill>
                  <a:srgbClr val="374151"/>
                </a:solidFill>
                <a:effectLst/>
                <a:latin typeface="Söhne"/>
              </a:rPr>
              <a:t>Translation</a:t>
            </a:r>
            <a:r>
              <a:rPr lang="en-US" b="0" i="0" dirty="0">
                <a:solidFill>
                  <a:srgbClr val="374151"/>
                </a:solidFill>
                <a:effectLst/>
                <a:latin typeface="Söhne"/>
              </a:rPr>
              <a:t>: The HLPSL specification is then automatically translated into a lower-level format that is suitable for analysis. This translation is handled by the tool itself.</a:t>
            </a:r>
          </a:p>
          <a:p>
            <a:pPr algn="l">
              <a:buFont typeface="+mj-lt"/>
              <a:buAutoNum type="arabicPeriod"/>
            </a:pPr>
            <a:r>
              <a:rPr lang="en-US" b="1" i="0" dirty="0">
                <a:solidFill>
                  <a:srgbClr val="374151"/>
                </a:solidFill>
                <a:effectLst/>
                <a:latin typeface="Söhne"/>
              </a:rPr>
              <a:t>Analysis</a:t>
            </a:r>
            <a:r>
              <a:rPr lang="en-US" b="0" i="0" dirty="0">
                <a:solidFill>
                  <a:srgbClr val="374151"/>
                </a:solidFill>
                <a:effectLst/>
                <a:latin typeface="Söhne"/>
              </a:rPr>
              <a:t>: </a:t>
            </a:r>
            <a:r>
              <a:rPr lang="en-US" b="0" i="0" dirty="0" err="1">
                <a:solidFill>
                  <a:srgbClr val="374151"/>
                </a:solidFill>
                <a:effectLst/>
                <a:latin typeface="Söhne"/>
              </a:rPr>
              <a:t>Avispa</a:t>
            </a:r>
            <a:r>
              <a:rPr lang="en-US" b="0" i="0" dirty="0">
                <a:solidFill>
                  <a:srgbClr val="374151"/>
                </a:solidFill>
                <a:effectLst/>
                <a:latin typeface="Söhne"/>
              </a:rPr>
              <a:t> integrates several backend analyzers, each with its strengths and approaches to protocol analysis. These include tools like </a:t>
            </a:r>
            <a:r>
              <a:rPr lang="en-US" b="0" i="0" dirty="0">
                <a:solidFill>
                  <a:srgbClr val="7030A0"/>
                </a:solidFill>
                <a:effectLst/>
                <a:latin typeface="Söhne"/>
              </a:rPr>
              <a:t>OFMC (On-the-Fly Model Checker)</a:t>
            </a:r>
            <a:r>
              <a:rPr lang="en-US" b="0" i="0" dirty="0">
                <a:solidFill>
                  <a:srgbClr val="374151"/>
                </a:solidFill>
                <a:effectLst/>
                <a:latin typeface="Söhne"/>
              </a:rPr>
              <a:t> and </a:t>
            </a:r>
            <a:r>
              <a:rPr lang="en-US" b="0" i="0" dirty="0">
                <a:solidFill>
                  <a:srgbClr val="00B0F0"/>
                </a:solidFill>
                <a:effectLst/>
                <a:latin typeface="Söhne"/>
              </a:rPr>
              <a:t>CL-</a:t>
            </a:r>
            <a:r>
              <a:rPr lang="en-US" b="0" i="0" dirty="0" err="1">
                <a:solidFill>
                  <a:srgbClr val="00B0F0"/>
                </a:solidFill>
                <a:effectLst/>
                <a:latin typeface="Söhne"/>
              </a:rPr>
              <a:t>AtSe</a:t>
            </a:r>
            <a:r>
              <a:rPr lang="en-US" b="0" i="0" dirty="0">
                <a:solidFill>
                  <a:srgbClr val="00B0F0"/>
                </a:solidFill>
                <a:effectLst/>
                <a:latin typeface="Söhne"/>
              </a:rPr>
              <a:t> (Constraint-Logic-based Attack Searcher</a:t>
            </a:r>
            <a:r>
              <a:rPr lang="en-US" b="0" i="0" dirty="0">
                <a:solidFill>
                  <a:srgbClr val="374151"/>
                </a:solidFill>
                <a:effectLst/>
                <a:latin typeface="Söhne"/>
              </a:rPr>
              <a:t>).</a:t>
            </a:r>
          </a:p>
          <a:p>
            <a:pPr algn="l">
              <a:buFont typeface="+mj-lt"/>
              <a:buAutoNum type="arabicPeriod"/>
            </a:pPr>
            <a:r>
              <a:rPr lang="en-US" b="1" i="0" dirty="0">
                <a:solidFill>
                  <a:srgbClr val="374151"/>
                </a:solidFill>
                <a:effectLst/>
                <a:latin typeface="Söhne"/>
              </a:rPr>
              <a:t>Results Interpretation</a:t>
            </a:r>
            <a:r>
              <a:rPr lang="en-US" b="0" i="0" dirty="0">
                <a:solidFill>
                  <a:srgbClr val="374151"/>
                </a:solidFill>
                <a:effectLst/>
                <a:latin typeface="Söhne"/>
              </a:rPr>
              <a:t>: The output from the analyzers is then interpreted. </a:t>
            </a:r>
            <a:r>
              <a:rPr lang="en-US" b="0" i="0" dirty="0" err="1">
                <a:solidFill>
                  <a:srgbClr val="374151"/>
                </a:solidFill>
                <a:effectLst/>
                <a:latin typeface="Söhne"/>
              </a:rPr>
              <a:t>Avispa</a:t>
            </a:r>
            <a:r>
              <a:rPr lang="en-US" b="0" i="0" dirty="0">
                <a:solidFill>
                  <a:srgbClr val="374151"/>
                </a:solidFill>
                <a:effectLst/>
                <a:latin typeface="Söhne"/>
              </a:rPr>
              <a:t> can provide insights into potential vulnerabilities, confirming if the specified security properties are upheld or if there are scenarios where these can be violated.</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Iterative Refinement</a:t>
            </a:r>
            <a:r>
              <a:rPr lang="en-US" b="0" i="0" dirty="0">
                <a:solidFill>
                  <a:srgbClr val="374151"/>
                </a:solidFill>
                <a:effectLst/>
                <a:latin typeface="Söhne"/>
              </a:rPr>
              <a:t>: Based on the results, the user can refine the protocol specification to address any identified weaknesses and run the analysis again.</a:t>
            </a:r>
          </a:p>
        </p:txBody>
      </p:sp>
    </p:spTree>
    <p:extLst>
      <p:ext uri="{BB962C8B-B14F-4D97-AF65-F5344CB8AC3E}">
        <p14:creationId xmlns:p14="http://schemas.microsoft.com/office/powerpoint/2010/main" val="24464016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1129-6AFC-423F-E8A1-9C7E30E01C0F}"/>
              </a:ext>
            </a:extLst>
          </p:cNvPr>
          <p:cNvSpPr>
            <a:spLocks noGrp="1"/>
          </p:cNvSpPr>
          <p:nvPr>
            <p:ph type="title"/>
          </p:nvPr>
        </p:nvSpPr>
        <p:spPr/>
        <p:txBody>
          <a:bodyPr/>
          <a:lstStyle/>
          <a:p>
            <a:r>
              <a:rPr lang="en-IN" dirty="0"/>
              <a:t>HLPSL Syntax | Keywords</a:t>
            </a:r>
          </a:p>
        </p:txBody>
      </p:sp>
      <p:sp>
        <p:nvSpPr>
          <p:cNvPr id="3" name="Content Placeholder 2">
            <a:extLst>
              <a:ext uri="{FF2B5EF4-FFF2-40B4-BE49-F238E27FC236}">
                <a16:creationId xmlns:a16="http://schemas.microsoft.com/office/drawing/2014/main" id="{AD9F66F4-AF15-88C1-DF59-ACD51EB44BBC}"/>
              </a:ext>
            </a:extLst>
          </p:cNvPr>
          <p:cNvSpPr>
            <a:spLocks noGrp="1"/>
          </p:cNvSpPr>
          <p:nvPr>
            <p:ph idx="1"/>
          </p:nvPr>
        </p:nvSpPr>
        <p:spPr/>
        <p:txBody>
          <a:bodyPr>
            <a:normAutofit fontScale="77500" lnSpcReduction="20000"/>
          </a:bodyPr>
          <a:lstStyle/>
          <a:p>
            <a:r>
              <a:rPr lang="en-US" dirty="0"/>
              <a:t>local: Declares variables that are local to a role.</a:t>
            </a:r>
          </a:p>
          <a:p>
            <a:r>
              <a:rPr lang="en-US" dirty="0"/>
              <a:t>message: A type for messages being sent and received in the protocol.</a:t>
            </a:r>
          </a:p>
          <a:p>
            <a:r>
              <a:rPr lang="en-US" dirty="0" err="1"/>
              <a:t>nat</a:t>
            </a:r>
            <a:r>
              <a:rPr lang="en-US" dirty="0"/>
              <a:t>: Refers to a natural number data type.</a:t>
            </a:r>
          </a:p>
          <a:p>
            <a:r>
              <a:rPr lang="en-US" dirty="0"/>
              <a:t>new: Used to generate fresh values, such as nonces or keys.</a:t>
            </a:r>
          </a:p>
          <a:p>
            <a:r>
              <a:rPr lang="en-US" dirty="0"/>
              <a:t>not: Represents logical negation.</a:t>
            </a:r>
          </a:p>
          <a:p>
            <a:r>
              <a:rPr lang="en-US" dirty="0" err="1"/>
              <a:t>ota</a:t>
            </a:r>
            <a:r>
              <a:rPr lang="en-US" dirty="0"/>
              <a:t>: Not a standard HLPSL keyword, possibly user-defined or context-specific.</a:t>
            </a:r>
          </a:p>
          <a:p>
            <a:r>
              <a:rPr lang="en-US" dirty="0" err="1"/>
              <a:t>played_by</a:t>
            </a:r>
            <a:r>
              <a:rPr lang="en-US" dirty="0"/>
              <a:t>: Indicates which agent plays a given role.</a:t>
            </a:r>
          </a:p>
          <a:p>
            <a:r>
              <a:rPr lang="en-US" dirty="0" err="1"/>
              <a:t>protocol_id</a:t>
            </a:r>
            <a:r>
              <a:rPr lang="en-US" dirty="0"/>
              <a:t>: An identifier for a specific protocol.</a:t>
            </a:r>
          </a:p>
          <a:p>
            <a:r>
              <a:rPr lang="en-US" dirty="0" err="1"/>
              <a:t>public_key</a:t>
            </a:r>
            <a:r>
              <a:rPr lang="en-US" dirty="0"/>
              <a:t>: Represents a public key in asymmetric cryptography.</a:t>
            </a:r>
          </a:p>
          <a:p>
            <a:r>
              <a:rPr lang="en-US" dirty="0"/>
              <a:t>request: Not a standard HLPSL keyword, but could be used to denote a request in the protocol.</a:t>
            </a:r>
          </a:p>
          <a:p>
            <a:r>
              <a:rPr lang="en-US" dirty="0"/>
              <a:t>role: Defines a role within the protocol.</a:t>
            </a:r>
            <a:endParaRPr lang="en-IN" dirty="0"/>
          </a:p>
        </p:txBody>
      </p:sp>
    </p:spTree>
    <p:extLst>
      <p:ext uri="{BB962C8B-B14F-4D97-AF65-F5344CB8AC3E}">
        <p14:creationId xmlns:p14="http://schemas.microsoft.com/office/powerpoint/2010/main" val="14655249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1129-6AFC-423F-E8A1-9C7E30E01C0F}"/>
              </a:ext>
            </a:extLst>
          </p:cNvPr>
          <p:cNvSpPr>
            <a:spLocks noGrp="1"/>
          </p:cNvSpPr>
          <p:nvPr>
            <p:ph type="title"/>
          </p:nvPr>
        </p:nvSpPr>
        <p:spPr/>
        <p:txBody>
          <a:bodyPr/>
          <a:lstStyle/>
          <a:p>
            <a:r>
              <a:rPr lang="en-IN" dirty="0"/>
              <a:t>HLPSL Syntax | Keywords</a:t>
            </a:r>
          </a:p>
        </p:txBody>
      </p:sp>
      <p:sp>
        <p:nvSpPr>
          <p:cNvPr id="3" name="Content Placeholder 2">
            <a:extLst>
              <a:ext uri="{FF2B5EF4-FFF2-40B4-BE49-F238E27FC236}">
                <a16:creationId xmlns:a16="http://schemas.microsoft.com/office/drawing/2014/main" id="{AD9F66F4-AF15-88C1-DF59-ACD51EB44BBC}"/>
              </a:ext>
            </a:extLst>
          </p:cNvPr>
          <p:cNvSpPr>
            <a:spLocks noGrp="1"/>
          </p:cNvSpPr>
          <p:nvPr>
            <p:ph idx="1"/>
          </p:nvPr>
        </p:nvSpPr>
        <p:spPr/>
        <p:txBody>
          <a:bodyPr>
            <a:normAutofit fontScale="70000" lnSpcReduction="20000"/>
          </a:bodyPr>
          <a:lstStyle/>
          <a:p>
            <a:r>
              <a:rPr lang="en-US" dirty="0" err="1"/>
              <a:t>secrecy_of</a:t>
            </a:r>
            <a:r>
              <a:rPr lang="en-US" dirty="0"/>
              <a:t>: Used to define a secrecy goal for a given piece of data.</a:t>
            </a:r>
          </a:p>
          <a:p>
            <a:r>
              <a:rPr lang="en-US" dirty="0"/>
              <a:t>secret: Tags a piece of data as secret within the protocol.</a:t>
            </a:r>
          </a:p>
          <a:p>
            <a:r>
              <a:rPr lang="en-US" dirty="0"/>
              <a:t>set: A data type representing a collection of values.</a:t>
            </a:r>
          </a:p>
          <a:p>
            <a:r>
              <a:rPr lang="en-US" dirty="0"/>
              <a:t>start: Often used to indicate the beginning of a protocol or a signal to start the protocol.</a:t>
            </a:r>
          </a:p>
          <a:p>
            <a:r>
              <a:rPr lang="en-US" dirty="0" err="1"/>
              <a:t>symmetric_key</a:t>
            </a:r>
            <a:r>
              <a:rPr lang="en-US" dirty="0"/>
              <a:t>: Represents a symmetric key used for encryption and decryption.</a:t>
            </a:r>
          </a:p>
          <a:p>
            <a:r>
              <a:rPr lang="en-US" dirty="0"/>
              <a:t>text: A data type for textual information.</a:t>
            </a:r>
          </a:p>
          <a:p>
            <a:r>
              <a:rPr lang="en-US" dirty="0"/>
              <a:t>transition: Defines state transitions within a role.</a:t>
            </a:r>
          </a:p>
          <a:p>
            <a:r>
              <a:rPr lang="en-US" dirty="0" err="1"/>
              <a:t>weak_authentication_on</a:t>
            </a:r>
            <a:r>
              <a:rPr lang="en-US" dirty="0"/>
              <a:t>: Specifies a goal for weak authentication, usually meaning that one party assures the presence of another.</a:t>
            </a:r>
          </a:p>
          <a:p>
            <a:r>
              <a:rPr lang="en-US" dirty="0"/>
              <a:t>witness: Used to support authentication goals by asserting a witness property.</a:t>
            </a:r>
          </a:p>
          <a:p>
            <a:r>
              <a:rPr lang="en-US" dirty="0" err="1"/>
              <a:t>wrequest</a:t>
            </a:r>
            <a:r>
              <a:rPr lang="en-US" dirty="0"/>
              <a:t>: Not a standard HLPSL keyword, possibly user-defined or context-specific.</a:t>
            </a:r>
          </a:p>
          <a:p>
            <a:r>
              <a:rPr lang="en-US" dirty="0" err="1"/>
              <a:t>xor</a:t>
            </a:r>
            <a:r>
              <a:rPr lang="en-US" dirty="0"/>
              <a:t>: Represents the exclusive or operation, used in cryptographic expressions.</a:t>
            </a:r>
            <a:endParaRPr lang="en-IN" dirty="0"/>
          </a:p>
        </p:txBody>
      </p:sp>
    </p:spTree>
    <p:extLst>
      <p:ext uri="{BB962C8B-B14F-4D97-AF65-F5344CB8AC3E}">
        <p14:creationId xmlns:p14="http://schemas.microsoft.com/office/powerpoint/2010/main" val="604495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19E3-E216-E4C2-2A33-655D29353559}"/>
              </a:ext>
            </a:extLst>
          </p:cNvPr>
          <p:cNvSpPr>
            <a:spLocks noGrp="1"/>
          </p:cNvSpPr>
          <p:nvPr>
            <p:ph type="title"/>
          </p:nvPr>
        </p:nvSpPr>
        <p:spPr/>
        <p:txBody>
          <a:bodyPr/>
          <a:lstStyle/>
          <a:p>
            <a:r>
              <a:rPr lang="en-IN" dirty="0"/>
              <a:t>other constant names</a:t>
            </a:r>
          </a:p>
        </p:txBody>
      </p:sp>
      <p:sp>
        <p:nvSpPr>
          <p:cNvPr id="3" name="Content Placeholder 2">
            <a:extLst>
              <a:ext uri="{FF2B5EF4-FFF2-40B4-BE49-F238E27FC236}">
                <a16:creationId xmlns:a16="http://schemas.microsoft.com/office/drawing/2014/main" id="{19CE40EF-CF65-9015-349E-3D9B8C6F09BB}"/>
              </a:ext>
            </a:extLst>
          </p:cNvPr>
          <p:cNvSpPr>
            <a:spLocks noGrp="1"/>
          </p:cNvSpPr>
          <p:nvPr>
            <p:ph idx="1"/>
          </p:nvPr>
        </p:nvSpPr>
        <p:spPr/>
        <p:txBody>
          <a:bodyPr>
            <a:normAutofit/>
          </a:bodyPr>
          <a:lstStyle/>
          <a:p>
            <a:r>
              <a:rPr lang="en-IN" dirty="0"/>
              <a:t>Some other constant names are reserved and will be automatically renamed if used in a specification: </a:t>
            </a:r>
          </a:p>
          <a:p>
            <a:r>
              <a:rPr lang="en-IN" dirty="0"/>
              <a:t>apply, </a:t>
            </a:r>
            <a:r>
              <a:rPr lang="en-IN" dirty="0" err="1"/>
              <a:t>attack_state</a:t>
            </a:r>
            <a:r>
              <a:rPr lang="en-IN" dirty="0"/>
              <a:t>, </a:t>
            </a:r>
            <a:r>
              <a:rPr lang="en-IN" dirty="0" err="1"/>
              <a:t>attack_states</a:t>
            </a:r>
            <a:r>
              <a:rPr lang="en-IN" dirty="0"/>
              <a:t>, contains, crypt, </a:t>
            </a:r>
            <a:r>
              <a:rPr lang="en-IN" dirty="0" err="1"/>
              <a:t>dummy_agent</a:t>
            </a:r>
            <a:r>
              <a:rPr lang="en-IN" dirty="0"/>
              <a:t>, </a:t>
            </a:r>
            <a:r>
              <a:rPr lang="en-IN" dirty="0" err="1"/>
              <a:t>dummy_bool</a:t>
            </a:r>
            <a:r>
              <a:rPr lang="en-IN" dirty="0"/>
              <a:t>, </a:t>
            </a:r>
            <a:r>
              <a:rPr lang="en-IN" dirty="0" err="1"/>
              <a:t>dummy_chnl</a:t>
            </a:r>
            <a:r>
              <a:rPr lang="en-IN" dirty="0"/>
              <a:t>, </a:t>
            </a:r>
            <a:r>
              <a:rPr lang="en-IN" dirty="0" err="1"/>
              <a:t>dummy_chnl_dy</a:t>
            </a:r>
            <a:r>
              <a:rPr lang="en-IN" dirty="0"/>
              <a:t>, </a:t>
            </a:r>
            <a:r>
              <a:rPr lang="en-IN" dirty="0" err="1"/>
              <a:t>dummy_chnl_ota</a:t>
            </a:r>
            <a:r>
              <a:rPr lang="en-IN" dirty="0"/>
              <a:t>, </a:t>
            </a:r>
            <a:r>
              <a:rPr lang="en-IN" dirty="0" err="1"/>
              <a:t>dummy_hash</a:t>
            </a:r>
            <a:r>
              <a:rPr lang="en-IN" dirty="0"/>
              <a:t>, </a:t>
            </a:r>
            <a:r>
              <a:rPr lang="en-IN" dirty="0" err="1"/>
              <a:t>dummy_msg</a:t>
            </a:r>
            <a:r>
              <a:rPr lang="en-IN" dirty="0"/>
              <a:t>, </a:t>
            </a:r>
            <a:r>
              <a:rPr lang="en-IN" dirty="0" err="1"/>
              <a:t>dummy_nat</a:t>
            </a:r>
            <a:r>
              <a:rPr lang="en-IN" dirty="0"/>
              <a:t>, </a:t>
            </a:r>
            <a:r>
              <a:rPr lang="en-IN" dirty="0" err="1"/>
              <a:t>dummy_nonce</a:t>
            </a:r>
            <a:r>
              <a:rPr lang="en-IN" dirty="0"/>
              <a:t>, </a:t>
            </a:r>
            <a:r>
              <a:rPr lang="en-IN" dirty="0" err="1"/>
              <a:t>dummy_pk</a:t>
            </a:r>
            <a:r>
              <a:rPr lang="en-IN" dirty="0"/>
              <a:t>, </a:t>
            </a:r>
            <a:r>
              <a:rPr lang="en-IN" dirty="0" err="1"/>
              <a:t>dummy_set</a:t>
            </a:r>
            <a:r>
              <a:rPr lang="en-IN" dirty="0"/>
              <a:t>, </a:t>
            </a:r>
            <a:r>
              <a:rPr lang="en-IN" dirty="0" err="1"/>
              <a:t>dummy_sk</a:t>
            </a:r>
            <a:r>
              <a:rPr lang="en-IN" dirty="0"/>
              <a:t>, equal, equations, </a:t>
            </a:r>
            <a:r>
              <a:rPr lang="en-IN" dirty="0" err="1"/>
              <a:t>initial_state</a:t>
            </a:r>
            <a:r>
              <a:rPr lang="en-IN" dirty="0"/>
              <a:t>, </a:t>
            </a:r>
            <a:r>
              <a:rPr lang="en-IN" dirty="0" err="1"/>
              <a:t>inits</a:t>
            </a:r>
            <a:r>
              <a:rPr lang="en-IN" dirty="0"/>
              <a:t>, intruder, </a:t>
            </a:r>
            <a:r>
              <a:rPr lang="en-IN" dirty="0" err="1"/>
              <a:t>leq</a:t>
            </a:r>
            <a:r>
              <a:rPr lang="en-IN" dirty="0"/>
              <a:t>, pair, properties, property, rules, </a:t>
            </a:r>
            <a:r>
              <a:rPr lang="en-IN" dirty="0" err="1"/>
              <a:t>scrypt</a:t>
            </a:r>
            <a:r>
              <a:rPr lang="en-IN" dirty="0"/>
              <a:t>, section, step, types. </a:t>
            </a:r>
          </a:p>
          <a:p>
            <a:r>
              <a:rPr lang="en-US" sz="2000" b="0" i="1" dirty="0">
                <a:effectLst/>
                <a:latin typeface="Söhne"/>
              </a:rPr>
              <a:t>have special significance in the HLPSL language or the internal workings of the tool. </a:t>
            </a:r>
          </a:p>
          <a:p>
            <a:r>
              <a:rPr lang="en-US" sz="2000" b="0" i="1" dirty="0">
                <a:effectLst/>
                <a:latin typeface="Söhne"/>
              </a:rPr>
              <a:t>They are typically renamed automatically if used in a specification to avoid conflicts with internal mechanisms</a:t>
            </a:r>
            <a:r>
              <a:rPr lang="en-US" sz="2400" b="0" i="1" dirty="0">
                <a:effectLst/>
                <a:latin typeface="Söhne"/>
              </a:rPr>
              <a:t>.</a:t>
            </a:r>
            <a:endParaRPr lang="en-IN" sz="2400" i="1" dirty="0"/>
          </a:p>
        </p:txBody>
      </p:sp>
    </p:spTree>
    <p:extLst>
      <p:ext uri="{BB962C8B-B14F-4D97-AF65-F5344CB8AC3E}">
        <p14:creationId xmlns:p14="http://schemas.microsoft.com/office/powerpoint/2010/main" val="4289588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19E3-E216-E4C2-2A33-655D29353559}"/>
              </a:ext>
            </a:extLst>
          </p:cNvPr>
          <p:cNvSpPr>
            <a:spLocks noGrp="1"/>
          </p:cNvSpPr>
          <p:nvPr>
            <p:ph type="title"/>
          </p:nvPr>
        </p:nvSpPr>
        <p:spPr/>
        <p:txBody>
          <a:bodyPr/>
          <a:lstStyle/>
          <a:p>
            <a:r>
              <a:rPr lang="en-IN" dirty="0"/>
              <a:t>other constant names</a:t>
            </a:r>
          </a:p>
        </p:txBody>
      </p:sp>
      <p:sp>
        <p:nvSpPr>
          <p:cNvPr id="3" name="Content Placeholder 2">
            <a:extLst>
              <a:ext uri="{FF2B5EF4-FFF2-40B4-BE49-F238E27FC236}">
                <a16:creationId xmlns:a16="http://schemas.microsoft.com/office/drawing/2014/main" id="{19CE40EF-CF65-9015-349E-3D9B8C6F09BB}"/>
              </a:ext>
            </a:extLst>
          </p:cNvPr>
          <p:cNvSpPr>
            <a:spLocks noGrp="1"/>
          </p:cNvSpPr>
          <p:nvPr>
            <p:ph idx="1"/>
          </p:nvPr>
        </p:nvSpPr>
        <p:spPr/>
        <p:txBody>
          <a:bodyPr>
            <a:normAutofit fontScale="92500" lnSpcReduction="10000"/>
          </a:bodyPr>
          <a:lstStyle/>
          <a:p>
            <a:r>
              <a:rPr lang="en-US" dirty="0"/>
              <a:t>apply: Used in function application, but as a reserved word, it's often related to the application of rules or functions within the tool's analysis engine.</a:t>
            </a:r>
          </a:p>
          <a:p>
            <a:r>
              <a:rPr lang="en-US" dirty="0" err="1"/>
              <a:t>attack_state</a:t>
            </a:r>
            <a:r>
              <a:rPr lang="en-US" dirty="0"/>
              <a:t>: A special state that represents a condition in which the security properties of the protocol are violated.</a:t>
            </a:r>
          </a:p>
          <a:p>
            <a:r>
              <a:rPr lang="en-US" dirty="0" err="1"/>
              <a:t>attack_states</a:t>
            </a:r>
            <a:r>
              <a:rPr lang="en-US" dirty="0"/>
              <a:t>: Refers to the set of all possible attack states.</a:t>
            </a:r>
          </a:p>
          <a:p>
            <a:r>
              <a:rPr lang="en-US" dirty="0"/>
              <a:t>contains: Might be used to check if a set or sequence contains a certain element.</a:t>
            </a:r>
          </a:p>
          <a:p>
            <a:r>
              <a:rPr lang="en-US" dirty="0"/>
              <a:t>crypt: Usually refers to the cryptographic encryption function.</a:t>
            </a:r>
          </a:p>
          <a:p>
            <a:r>
              <a:rPr lang="en-US" dirty="0" err="1"/>
              <a:t>dummy_agent</a:t>
            </a:r>
            <a:r>
              <a:rPr lang="en-US" dirty="0"/>
              <a:t>: A placeholder for an agent, often used in template or example specifications.</a:t>
            </a:r>
          </a:p>
          <a:p>
            <a:r>
              <a:rPr lang="en-US" dirty="0" err="1"/>
              <a:t>dummy_bool</a:t>
            </a:r>
            <a:r>
              <a:rPr lang="en-US" dirty="0"/>
              <a:t>: A placeholder for a Boolean value.</a:t>
            </a:r>
          </a:p>
          <a:p>
            <a:r>
              <a:rPr lang="en-US" dirty="0" err="1"/>
              <a:t>dummy_chnl</a:t>
            </a:r>
            <a:r>
              <a:rPr lang="en-US" dirty="0"/>
              <a:t>: A placeholder for a channel.</a:t>
            </a:r>
            <a:endParaRPr lang="en-IN" dirty="0"/>
          </a:p>
        </p:txBody>
      </p:sp>
    </p:spTree>
    <p:extLst>
      <p:ext uri="{BB962C8B-B14F-4D97-AF65-F5344CB8AC3E}">
        <p14:creationId xmlns:p14="http://schemas.microsoft.com/office/powerpoint/2010/main" val="1605706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19E3-E216-E4C2-2A33-655D29353559}"/>
              </a:ext>
            </a:extLst>
          </p:cNvPr>
          <p:cNvSpPr>
            <a:spLocks noGrp="1"/>
          </p:cNvSpPr>
          <p:nvPr>
            <p:ph type="title"/>
          </p:nvPr>
        </p:nvSpPr>
        <p:spPr/>
        <p:txBody>
          <a:bodyPr/>
          <a:lstStyle/>
          <a:p>
            <a:r>
              <a:rPr lang="en-IN" dirty="0"/>
              <a:t>other constant names</a:t>
            </a:r>
          </a:p>
        </p:txBody>
      </p:sp>
      <p:sp>
        <p:nvSpPr>
          <p:cNvPr id="3" name="Content Placeholder 2">
            <a:extLst>
              <a:ext uri="{FF2B5EF4-FFF2-40B4-BE49-F238E27FC236}">
                <a16:creationId xmlns:a16="http://schemas.microsoft.com/office/drawing/2014/main" id="{19CE40EF-CF65-9015-349E-3D9B8C6F09BB}"/>
              </a:ext>
            </a:extLst>
          </p:cNvPr>
          <p:cNvSpPr>
            <a:spLocks noGrp="1"/>
          </p:cNvSpPr>
          <p:nvPr>
            <p:ph idx="1"/>
          </p:nvPr>
        </p:nvSpPr>
        <p:spPr/>
        <p:txBody>
          <a:bodyPr>
            <a:normAutofit fontScale="92500" lnSpcReduction="20000"/>
          </a:bodyPr>
          <a:lstStyle/>
          <a:p>
            <a:r>
              <a:rPr lang="en-IN" dirty="0" err="1"/>
              <a:t>dummy_chnl_dy</a:t>
            </a:r>
            <a:r>
              <a:rPr lang="en-IN" dirty="0"/>
              <a:t>: A placeholder for a dynamic channel, which can be overheard.</a:t>
            </a:r>
          </a:p>
          <a:p>
            <a:r>
              <a:rPr lang="en-IN" dirty="0" err="1"/>
              <a:t>dummy_chnl_ota</a:t>
            </a:r>
            <a:r>
              <a:rPr lang="en-IN" dirty="0"/>
              <a:t>: A placeholder or example for a channel, possibly over-the-air or some other specific type.</a:t>
            </a:r>
          </a:p>
          <a:p>
            <a:r>
              <a:rPr lang="en-IN" dirty="0" err="1"/>
              <a:t>dummy_hash</a:t>
            </a:r>
            <a:r>
              <a:rPr lang="en-IN" dirty="0"/>
              <a:t>: A placeholder for a hash function.</a:t>
            </a:r>
          </a:p>
          <a:p>
            <a:r>
              <a:rPr lang="en-IN" dirty="0" err="1"/>
              <a:t>dummy_msg</a:t>
            </a:r>
            <a:r>
              <a:rPr lang="en-IN" dirty="0"/>
              <a:t>: A placeholder for a message.</a:t>
            </a:r>
          </a:p>
          <a:p>
            <a:r>
              <a:rPr lang="en-IN" dirty="0" err="1"/>
              <a:t>dummy_nat</a:t>
            </a:r>
            <a:r>
              <a:rPr lang="en-IN" dirty="0"/>
              <a:t>: A placeholder for a natural number.</a:t>
            </a:r>
          </a:p>
          <a:p>
            <a:r>
              <a:rPr lang="en-IN" dirty="0" err="1"/>
              <a:t>dummy_nonce</a:t>
            </a:r>
            <a:r>
              <a:rPr lang="en-IN" dirty="0"/>
              <a:t>: A placeholder for a nonce, a number used once in cryptographic communication.</a:t>
            </a:r>
          </a:p>
          <a:p>
            <a:r>
              <a:rPr lang="en-IN" dirty="0" err="1"/>
              <a:t>dummy_pk</a:t>
            </a:r>
            <a:r>
              <a:rPr lang="en-IN" dirty="0"/>
              <a:t>: A placeholder for a public key.</a:t>
            </a:r>
          </a:p>
          <a:p>
            <a:r>
              <a:rPr lang="en-IN" dirty="0" err="1"/>
              <a:t>dummy_set</a:t>
            </a:r>
            <a:r>
              <a:rPr lang="en-IN" dirty="0"/>
              <a:t>: A placeholder for a set.</a:t>
            </a:r>
          </a:p>
          <a:p>
            <a:r>
              <a:rPr lang="en-IN" dirty="0" err="1"/>
              <a:t>dummy_sk</a:t>
            </a:r>
            <a:r>
              <a:rPr lang="en-IN" dirty="0"/>
              <a:t>: A placeholder for a symmetric key.</a:t>
            </a:r>
          </a:p>
        </p:txBody>
      </p:sp>
    </p:spTree>
    <p:extLst>
      <p:ext uri="{BB962C8B-B14F-4D97-AF65-F5344CB8AC3E}">
        <p14:creationId xmlns:p14="http://schemas.microsoft.com/office/powerpoint/2010/main" val="3355618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19E3-E216-E4C2-2A33-655D29353559}"/>
              </a:ext>
            </a:extLst>
          </p:cNvPr>
          <p:cNvSpPr>
            <a:spLocks noGrp="1"/>
          </p:cNvSpPr>
          <p:nvPr>
            <p:ph type="title"/>
          </p:nvPr>
        </p:nvSpPr>
        <p:spPr/>
        <p:txBody>
          <a:bodyPr/>
          <a:lstStyle/>
          <a:p>
            <a:r>
              <a:rPr lang="en-IN" dirty="0"/>
              <a:t>other constant names</a:t>
            </a:r>
          </a:p>
        </p:txBody>
      </p:sp>
      <p:sp>
        <p:nvSpPr>
          <p:cNvPr id="3" name="Content Placeholder 2">
            <a:extLst>
              <a:ext uri="{FF2B5EF4-FFF2-40B4-BE49-F238E27FC236}">
                <a16:creationId xmlns:a16="http://schemas.microsoft.com/office/drawing/2014/main" id="{19CE40EF-CF65-9015-349E-3D9B8C6F09BB}"/>
              </a:ext>
            </a:extLst>
          </p:cNvPr>
          <p:cNvSpPr>
            <a:spLocks noGrp="1"/>
          </p:cNvSpPr>
          <p:nvPr>
            <p:ph idx="1"/>
          </p:nvPr>
        </p:nvSpPr>
        <p:spPr/>
        <p:txBody>
          <a:bodyPr>
            <a:normAutofit lnSpcReduction="10000"/>
          </a:bodyPr>
          <a:lstStyle/>
          <a:p>
            <a:r>
              <a:rPr lang="en-US" dirty="0"/>
              <a:t>equal: Used to denote equality, often in conditions or assertions.</a:t>
            </a:r>
          </a:p>
          <a:p>
            <a:r>
              <a:rPr lang="en-US" dirty="0"/>
              <a:t>equations: May refer to a set of equations defining relations in the protocol specification.</a:t>
            </a:r>
          </a:p>
          <a:p>
            <a:r>
              <a:rPr lang="en-US" dirty="0" err="1"/>
              <a:t>initial_state</a:t>
            </a:r>
            <a:r>
              <a:rPr lang="en-US" dirty="0"/>
              <a:t>: The starting state of a role in the protocol.</a:t>
            </a:r>
          </a:p>
          <a:p>
            <a:r>
              <a:rPr lang="en-US" dirty="0" err="1"/>
              <a:t>inits</a:t>
            </a:r>
            <a:r>
              <a:rPr lang="en-US" dirty="0"/>
              <a:t>: Could refer to the initial conditions or variables in a protocol.</a:t>
            </a:r>
          </a:p>
          <a:p>
            <a:r>
              <a:rPr lang="en-US" dirty="0"/>
              <a:t>intruder: Represents the potential attacker in the security protocol model.</a:t>
            </a:r>
          </a:p>
          <a:p>
            <a:r>
              <a:rPr lang="en-US" dirty="0" err="1"/>
              <a:t>leq</a:t>
            </a:r>
            <a:r>
              <a:rPr lang="en-US" dirty="0"/>
              <a:t>: Represents the less than or equal to relation.</a:t>
            </a:r>
          </a:p>
          <a:p>
            <a:r>
              <a:rPr lang="en-US" dirty="0"/>
              <a:t>pair: A constructor for creating pairs or tuples of values.</a:t>
            </a:r>
          </a:p>
          <a:p>
            <a:r>
              <a:rPr lang="en-US" dirty="0"/>
              <a:t>properties: Refers to the security properties specified in the protocol.</a:t>
            </a:r>
            <a:endParaRPr lang="en-IN" dirty="0"/>
          </a:p>
        </p:txBody>
      </p:sp>
    </p:spTree>
    <p:extLst>
      <p:ext uri="{BB962C8B-B14F-4D97-AF65-F5344CB8AC3E}">
        <p14:creationId xmlns:p14="http://schemas.microsoft.com/office/powerpoint/2010/main" val="4225448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19E3-E216-E4C2-2A33-655D29353559}"/>
              </a:ext>
            </a:extLst>
          </p:cNvPr>
          <p:cNvSpPr>
            <a:spLocks noGrp="1"/>
          </p:cNvSpPr>
          <p:nvPr>
            <p:ph type="title"/>
          </p:nvPr>
        </p:nvSpPr>
        <p:spPr/>
        <p:txBody>
          <a:bodyPr/>
          <a:lstStyle/>
          <a:p>
            <a:r>
              <a:rPr lang="en-IN" dirty="0"/>
              <a:t>other constant names</a:t>
            </a:r>
          </a:p>
        </p:txBody>
      </p:sp>
      <p:sp>
        <p:nvSpPr>
          <p:cNvPr id="3" name="Content Placeholder 2">
            <a:extLst>
              <a:ext uri="{FF2B5EF4-FFF2-40B4-BE49-F238E27FC236}">
                <a16:creationId xmlns:a16="http://schemas.microsoft.com/office/drawing/2014/main" id="{19CE40EF-CF65-9015-349E-3D9B8C6F09BB}"/>
              </a:ext>
            </a:extLst>
          </p:cNvPr>
          <p:cNvSpPr>
            <a:spLocks noGrp="1"/>
          </p:cNvSpPr>
          <p:nvPr>
            <p:ph idx="1"/>
          </p:nvPr>
        </p:nvSpPr>
        <p:spPr/>
        <p:txBody>
          <a:bodyPr/>
          <a:lstStyle/>
          <a:p>
            <a:r>
              <a:rPr lang="en-US" dirty="0"/>
              <a:t>property: Singular form, referring to a single security property.</a:t>
            </a:r>
          </a:p>
          <a:p>
            <a:r>
              <a:rPr lang="en-US" dirty="0"/>
              <a:t>rules: Refers to the set of rules or transitions that define how the protocol proceeds.</a:t>
            </a:r>
          </a:p>
          <a:p>
            <a:r>
              <a:rPr lang="en-US" dirty="0" err="1"/>
              <a:t>scrypt</a:t>
            </a:r>
            <a:r>
              <a:rPr lang="en-US" dirty="0"/>
              <a:t>: Could refer to a specific cryptographic script or function, not standard in HLPSL.</a:t>
            </a:r>
          </a:p>
          <a:p>
            <a:r>
              <a:rPr lang="en-US" dirty="0"/>
              <a:t>section: Might be used to define a particular section of a specification or document.</a:t>
            </a:r>
          </a:p>
          <a:p>
            <a:r>
              <a:rPr lang="en-US" dirty="0"/>
              <a:t>step: Represents a single action or transition step in the protocol.</a:t>
            </a:r>
          </a:p>
          <a:p>
            <a:r>
              <a:rPr lang="en-US" dirty="0"/>
              <a:t>types: Refers to the data types used in the protocol specification.</a:t>
            </a:r>
            <a:endParaRPr lang="en-IN" dirty="0"/>
          </a:p>
        </p:txBody>
      </p:sp>
    </p:spTree>
    <p:extLst>
      <p:ext uri="{BB962C8B-B14F-4D97-AF65-F5344CB8AC3E}">
        <p14:creationId xmlns:p14="http://schemas.microsoft.com/office/powerpoint/2010/main" val="21256644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CA083-EEC2-7274-FB80-FF96F0CDC8DC}"/>
              </a:ext>
            </a:extLst>
          </p:cNvPr>
          <p:cNvSpPr>
            <a:spLocks noGrp="1"/>
          </p:cNvSpPr>
          <p:nvPr>
            <p:ph type="title"/>
          </p:nvPr>
        </p:nvSpPr>
        <p:spPr/>
        <p:txBody>
          <a:bodyPr/>
          <a:lstStyle/>
          <a:p>
            <a:r>
              <a:rPr lang="en-US" dirty="0"/>
              <a:t>HLPSL specification comments and separators</a:t>
            </a:r>
            <a:endParaRPr lang="en-IN" dirty="0"/>
          </a:p>
        </p:txBody>
      </p:sp>
      <p:sp>
        <p:nvSpPr>
          <p:cNvPr id="3" name="Content Placeholder 2">
            <a:extLst>
              <a:ext uri="{FF2B5EF4-FFF2-40B4-BE49-F238E27FC236}">
                <a16:creationId xmlns:a16="http://schemas.microsoft.com/office/drawing/2014/main" id="{26611823-182E-0D38-9E34-1DCC8E4D8607}"/>
              </a:ext>
            </a:extLst>
          </p:cNvPr>
          <p:cNvSpPr>
            <a:spLocks noGrp="1"/>
          </p:cNvSpPr>
          <p:nvPr>
            <p:ph idx="1"/>
          </p:nvPr>
        </p:nvSpPr>
        <p:spPr/>
        <p:txBody>
          <a:bodyPr/>
          <a:lstStyle/>
          <a:p>
            <a:endParaRPr lang="fr-FR" dirty="0"/>
          </a:p>
          <a:p>
            <a:r>
              <a:rPr lang="fr-FR" dirty="0" err="1"/>
              <a:t>comments</a:t>
            </a:r>
            <a:r>
              <a:rPr lang="fr-FR" dirty="0"/>
              <a:t>: %ABCD </a:t>
            </a:r>
          </a:p>
          <a:p>
            <a:endParaRPr lang="fr-FR" dirty="0"/>
          </a:p>
          <a:p>
            <a:r>
              <a:rPr lang="fr-FR" dirty="0" err="1"/>
              <a:t>spaces</a:t>
            </a:r>
            <a:r>
              <a:rPr lang="fr-FR" dirty="0"/>
              <a:t>: [\n\r\t ]</a:t>
            </a:r>
          </a:p>
          <a:p>
            <a:endParaRPr lang="fr-FR" dirty="0"/>
          </a:p>
          <a:p>
            <a:r>
              <a:rPr lang="en-IN" dirty="0"/>
              <a:t>\n represents a newline character.</a:t>
            </a:r>
          </a:p>
          <a:p>
            <a:r>
              <a:rPr lang="en-IN" dirty="0"/>
              <a:t>\r represents a carriage return character.</a:t>
            </a:r>
          </a:p>
          <a:p>
            <a:r>
              <a:rPr lang="en-IN" dirty="0"/>
              <a:t>\t represents a tab character.</a:t>
            </a:r>
          </a:p>
        </p:txBody>
      </p:sp>
    </p:spTree>
    <p:extLst>
      <p:ext uri="{BB962C8B-B14F-4D97-AF65-F5344CB8AC3E}">
        <p14:creationId xmlns:p14="http://schemas.microsoft.com/office/powerpoint/2010/main" val="4432568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51A6-A600-1722-E2C7-DFC31389EA03}"/>
              </a:ext>
            </a:extLst>
          </p:cNvPr>
          <p:cNvSpPr>
            <a:spLocks noGrp="1"/>
          </p:cNvSpPr>
          <p:nvPr>
            <p:ph type="title"/>
          </p:nvPr>
        </p:nvSpPr>
        <p:spPr/>
        <p:txBody>
          <a:bodyPr/>
          <a:lstStyle/>
          <a:p>
            <a:r>
              <a:rPr lang="en-US" dirty="0"/>
              <a:t>Structure of a HLPSL specification</a:t>
            </a:r>
            <a:endParaRPr lang="en-IN" dirty="0"/>
          </a:p>
        </p:txBody>
      </p:sp>
      <p:sp>
        <p:nvSpPr>
          <p:cNvPr id="3" name="Content Placeholder 2">
            <a:extLst>
              <a:ext uri="{FF2B5EF4-FFF2-40B4-BE49-F238E27FC236}">
                <a16:creationId xmlns:a16="http://schemas.microsoft.com/office/drawing/2014/main" id="{91D63A42-73E9-E1A5-C8F4-8D74B8EF0210}"/>
              </a:ext>
            </a:extLst>
          </p:cNvPr>
          <p:cNvSpPr>
            <a:spLocks noGrp="1"/>
          </p:cNvSpPr>
          <p:nvPr>
            <p:ph idx="1"/>
          </p:nvPr>
        </p:nvSpPr>
        <p:spPr/>
        <p:txBody>
          <a:bodyPr/>
          <a:lstStyle/>
          <a:p>
            <a:r>
              <a:rPr lang="en-US" dirty="0"/>
              <a:t>A HLPSL specification is composed of three parts: a list of definitions of roles, a list of declarations of goals (if any), and the instantiation (read call) of the main role (usually without arguments).</a:t>
            </a:r>
          </a:p>
          <a:p>
            <a:endParaRPr lang="en-US" dirty="0"/>
          </a:p>
          <a:p>
            <a:r>
              <a:rPr lang="en-US" dirty="0" err="1"/>
              <a:t>SpecHLPSL</a:t>
            </a:r>
            <a:r>
              <a:rPr lang="en-US" dirty="0"/>
              <a:t> ::= </a:t>
            </a:r>
          </a:p>
          <a:p>
            <a:pPr marL="310896" lvl="2" indent="0">
              <a:buNone/>
            </a:pPr>
            <a:r>
              <a:rPr lang="en-US" sz="2400" dirty="0" err="1">
                <a:latin typeface="Times New Roman" panose="02020603050405020304" pitchFamily="18" charset="0"/>
                <a:cs typeface="Times New Roman" panose="02020603050405020304" pitchFamily="18" charset="0"/>
              </a:rPr>
              <a:t>Role_definition</a:t>
            </a:r>
            <a:r>
              <a:rPr lang="en-US" sz="2400" dirty="0">
                <a:latin typeface="Times New Roman" panose="02020603050405020304" pitchFamily="18" charset="0"/>
                <a:cs typeface="Times New Roman" panose="02020603050405020304" pitchFamily="18" charset="0"/>
              </a:rPr>
              <a:t>+ </a:t>
            </a:r>
          </a:p>
          <a:p>
            <a:pPr marL="310896" lvl="2" indent="0">
              <a:buNone/>
            </a:pPr>
            <a:r>
              <a:rPr lang="en-US" sz="2400" dirty="0" err="1">
                <a:latin typeface="Times New Roman" panose="02020603050405020304" pitchFamily="18" charset="0"/>
                <a:cs typeface="Times New Roman" panose="02020603050405020304" pitchFamily="18" charset="0"/>
              </a:rPr>
              <a:t>Goal_declaration</a:t>
            </a:r>
            <a:r>
              <a:rPr lang="en-US" sz="2400" dirty="0">
                <a:latin typeface="Times New Roman" panose="02020603050405020304" pitchFamily="18" charset="0"/>
                <a:cs typeface="Times New Roman" panose="02020603050405020304" pitchFamily="18" charset="0"/>
              </a:rPr>
              <a:t>? </a:t>
            </a:r>
          </a:p>
          <a:p>
            <a:pPr marL="310896" lvl="2" indent="0">
              <a:buNone/>
            </a:pPr>
            <a:r>
              <a:rPr lang="en-US" sz="2400" dirty="0">
                <a:latin typeface="Times New Roman" panose="02020603050405020304" pitchFamily="18" charset="0"/>
                <a:cs typeface="Times New Roman" panose="02020603050405020304" pitchFamily="18" charset="0"/>
              </a:rPr>
              <a:t>% Call of the main role: (ex: environment() ) </a:t>
            </a:r>
          </a:p>
          <a:p>
            <a:pPr marL="310896" lvl="2" indent="0">
              <a:buNone/>
            </a:pPr>
            <a:r>
              <a:rPr lang="en-US" sz="2400" dirty="0" err="1">
                <a:latin typeface="Times New Roman" panose="02020603050405020304" pitchFamily="18" charset="0"/>
                <a:cs typeface="Times New Roman" panose="02020603050405020304" pitchFamily="18" charset="0"/>
              </a:rPr>
              <a:t>Role_instantiation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7861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97D-9DE2-F98C-690D-E00BFF8BF5A9}"/>
              </a:ext>
            </a:extLst>
          </p:cNvPr>
          <p:cNvSpPr>
            <a:spLocks noGrp="1"/>
          </p:cNvSpPr>
          <p:nvPr>
            <p:ph type="title"/>
          </p:nvPr>
        </p:nvSpPr>
        <p:spPr/>
        <p:txBody>
          <a:bodyPr/>
          <a:lstStyle/>
          <a:p>
            <a:r>
              <a:rPr lang="en-IN" dirty="0"/>
              <a:t>Definition of roles</a:t>
            </a:r>
          </a:p>
        </p:txBody>
      </p:sp>
      <p:sp>
        <p:nvSpPr>
          <p:cNvPr id="3" name="Content Placeholder 2">
            <a:extLst>
              <a:ext uri="{FF2B5EF4-FFF2-40B4-BE49-F238E27FC236}">
                <a16:creationId xmlns:a16="http://schemas.microsoft.com/office/drawing/2014/main" id="{84CACEF2-4DCD-56D9-D36C-368A65BFE24B}"/>
              </a:ext>
            </a:extLst>
          </p:cNvPr>
          <p:cNvSpPr>
            <a:spLocks noGrp="1"/>
          </p:cNvSpPr>
          <p:nvPr>
            <p:ph idx="1"/>
          </p:nvPr>
        </p:nvSpPr>
        <p:spPr/>
        <p:txBody>
          <a:bodyPr/>
          <a:lstStyle/>
          <a:p>
            <a:r>
              <a:rPr lang="en-US" dirty="0"/>
              <a:t>The roles in a specification are of two kinds: basic roles played by agents, and composition roles describing the scenario to consider during analysis (for example, describing what is a session of the protocol, or what instances of sessions should be used).</a:t>
            </a:r>
          </a:p>
          <a:p>
            <a:r>
              <a:rPr lang="en-US" dirty="0"/>
              <a:t>% Roles may be either basic or compositional: </a:t>
            </a:r>
          </a:p>
          <a:p>
            <a:r>
              <a:rPr lang="en-US" sz="2400" b="1" dirty="0" err="1">
                <a:latin typeface="Times New Roman" panose="02020603050405020304" pitchFamily="18" charset="0"/>
                <a:cs typeface="Times New Roman" panose="02020603050405020304" pitchFamily="18" charset="0"/>
              </a:rPr>
              <a:t>Role_definition</a:t>
            </a:r>
            <a:r>
              <a:rPr lang="en-US" sz="2400" b="1" dirty="0">
                <a:latin typeface="Times New Roman" panose="02020603050405020304" pitchFamily="18" charset="0"/>
                <a:cs typeface="Times New Roman" panose="02020603050405020304" pitchFamily="18" charset="0"/>
              </a:rPr>
              <a:t> ::= </a:t>
            </a:r>
          </a:p>
          <a:p>
            <a:pPr marL="356616" lvl="2" indent="-45720">
              <a:buNone/>
            </a:pPr>
            <a:r>
              <a:rPr lang="en-US" sz="2400" b="1" dirty="0" err="1">
                <a:latin typeface="Times New Roman" panose="02020603050405020304" pitchFamily="18" charset="0"/>
                <a:cs typeface="Times New Roman" panose="02020603050405020304" pitchFamily="18" charset="0"/>
              </a:rPr>
              <a:t>Basic_role</a:t>
            </a:r>
            <a:r>
              <a:rPr lang="en-US" sz="2400" b="1" dirty="0">
                <a:latin typeface="Times New Roman" panose="02020603050405020304" pitchFamily="18" charset="0"/>
                <a:cs typeface="Times New Roman" panose="02020603050405020304" pitchFamily="18" charset="0"/>
              </a:rPr>
              <a:t> </a:t>
            </a:r>
          </a:p>
          <a:p>
            <a:pPr marL="356616" lvl="2" indent="-45720">
              <a:buNone/>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Composition_role</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861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BD033-4916-8594-99F9-DE23B13741D2}"/>
              </a:ext>
            </a:extLst>
          </p:cNvPr>
          <p:cNvSpPr>
            <a:spLocks noGrp="1"/>
          </p:cNvSpPr>
          <p:nvPr>
            <p:ph type="title"/>
          </p:nvPr>
        </p:nvSpPr>
        <p:spPr/>
        <p:txBody>
          <a:bodyPr/>
          <a:lstStyle/>
          <a:p>
            <a:r>
              <a:rPr lang="en-IN" b="1" i="0" dirty="0">
                <a:effectLst/>
                <a:latin typeface="Söhne"/>
              </a:rPr>
              <a:t>1. Specification</a:t>
            </a:r>
            <a:endParaRPr lang="en-IN" dirty="0"/>
          </a:p>
        </p:txBody>
      </p:sp>
      <p:sp>
        <p:nvSpPr>
          <p:cNvPr id="3" name="Content Placeholder 2">
            <a:extLst>
              <a:ext uri="{FF2B5EF4-FFF2-40B4-BE49-F238E27FC236}">
                <a16:creationId xmlns:a16="http://schemas.microsoft.com/office/drawing/2014/main" id="{9B9DD902-89DA-C7C0-FE0A-6177DC0B7AA0}"/>
              </a:ext>
            </a:extLst>
          </p:cNvPr>
          <p:cNvSpPr>
            <a:spLocks noGrp="1"/>
          </p:cNvSpPr>
          <p:nvPr>
            <p:ph idx="1"/>
          </p:nvPr>
        </p:nvSpPr>
        <p:spPr/>
        <p:txBody>
          <a:bodyPr>
            <a:normAutofit/>
          </a:bodyPr>
          <a:lstStyle/>
          <a:p>
            <a:pPr algn="l"/>
            <a:r>
              <a:rPr lang="en-US" b="0" i="0" dirty="0">
                <a:solidFill>
                  <a:srgbClr val="374151"/>
                </a:solidFill>
                <a:effectLst/>
                <a:latin typeface="Söhne"/>
              </a:rPr>
              <a:t>In this stage, a protocol is written in </a:t>
            </a:r>
            <a:r>
              <a:rPr lang="en-US" sz="2000" b="1" i="0" dirty="0">
                <a:solidFill>
                  <a:srgbClr val="374151"/>
                </a:solidFill>
                <a:effectLst/>
                <a:latin typeface="Georgia" panose="02040502050405020303" pitchFamily="18" charset="0"/>
              </a:rPr>
              <a:t>the High-Level Protocol Specification Language (HLPSL)</a:t>
            </a:r>
            <a:r>
              <a:rPr lang="en-US" b="0" i="0" dirty="0">
                <a:solidFill>
                  <a:srgbClr val="374151"/>
                </a:solidFill>
                <a:effectLst/>
                <a:latin typeface="Söhne"/>
              </a:rPr>
              <a:t>.</a:t>
            </a:r>
            <a:endParaRPr lang="en-US" b="1" i="0" dirty="0">
              <a:solidFill>
                <a:srgbClr val="374151"/>
              </a:solidFill>
              <a:effectLst/>
              <a:latin typeface="Söhne"/>
            </a:endParaRPr>
          </a:p>
          <a:p>
            <a:pPr algn="l"/>
            <a:r>
              <a:rPr lang="en-US" b="1" i="0" dirty="0">
                <a:solidFill>
                  <a:srgbClr val="374151"/>
                </a:solidFill>
                <a:effectLst/>
                <a:latin typeface="Söhne"/>
              </a:rPr>
              <a:t>Example 1:</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Roles and Messages</a:t>
            </a:r>
            <a:r>
              <a:rPr lang="en-US" b="0" i="0" dirty="0">
                <a:solidFill>
                  <a:srgbClr val="374151"/>
                </a:solidFill>
                <a:effectLst/>
                <a:latin typeface="Söhne"/>
              </a:rPr>
              <a:t>: Consider a simple authentication protocol involving two roles – a client (Alice) and a server (Bob). Alice sends her ID to Bob, and in response, Bob sends a nonce (a random number) back. Alice then replies with the nonce encrypted with a shared secret key.</a:t>
            </a:r>
          </a:p>
          <a:p>
            <a:pPr algn="l">
              <a:buFont typeface="Arial" panose="020B0604020202020204" pitchFamily="34" charset="0"/>
              <a:buChar char="•"/>
            </a:pPr>
            <a:r>
              <a:rPr lang="en-US" b="1" i="0" dirty="0">
                <a:solidFill>
                  <a:srgbClr val="374151"/>
                </a:solidFill>
                <a:effectLst/>
                <a:latin typeface="Söhne"/>
              </a:rPr>
              <a:t>Security Properties</a:t>
            </a:r>
            <a:r>
              <a:rPr lang="en-US" b="0" i="0" dirty="0">
                <a:solidFill>
                  <a:srgbClr val="374151"/>
                </a:solidFill>
                <a:effectLst/>
                <a:latin typeface="Söhne"/>
              </a:rPr>
              <a:t>: The protocol's main goal might be to ensure authentication (Alice proving her identity to Bob) and secrecy (the nonce should not be comprehensible to eavesdroppers).</a:t>
            </a:r>
          </a:p>
          <a:p>
            <a:endParaRPr lang="en-IN" dirty="0"/>
          </a:p>
        </p:txBody>
      </p:sp>
    </p:spTree>
    <p:extLst>
      <p:ext uri="{BB962C8B-B14F-4D97-AF65-F5344CB8AC3E}">
        <p14:creationId xmlns:p14="http://schemas.microsoft.com/office/powerpoint/2010/main" val="35737734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97D-9DE2-F98C-690D-E00BFF8BF5A9}"/>
              </a:ext>
            </a:extLst>
          </p:cNvPr>
          <p:cNvSpPr>
            <a:spLocks noGrp="1"/>
          </p:cNvSpPr>
          <p:nvPr>
            <p:ph type="title"/>
          </p:nvPr>
        </p:nvSpPr>
        <p:spPr/>
        <p:txBody>
          <a:bodyPr/>
          <a:lstStyle/>
          <a:p>
            <a:r>
              <a:rPr lang="en-IN" dirty="0"/>
              <a:t>Definition of roles</a:t>
            </a:r>
          </a:p>
        </p:txBody>
      </p:sp>
      <p:sp>
        <p:nvSpPr>
          <p:cNvPr id="3" name="Content Placeholder 2">
            <a:extLst>
              <a:ext uri="{FF2B5EF4-FFF2-40B4-BE49-F238E27FC236}">
                <a16:creationId xmlns:a16="http://schemas.microsoft.com/office/drawing/2014/main" id="{84CACEF2-4DCD-56D9-D36C-368A65BFE24B}"/>
              </a:ext>
            </a:extLst>
          </p:cNvPr>
          <p:cNvSpPr>
            <a:spLocks noGrp="1"/>
          </p:cNvSpPr>
          <p:nvPr>
            <p:ph idx="1"/>
          </p:nvPr>
        </p:nvSpPr>
        <p:spPr/>
        <p:txBody>
          <a:bodyPr/>
          <a:lstStyle/>
          <a:p>
            <a:r>
              <a:rPr lang="en-US" dirty="0"/>
              <a:t>Definition of a role. Roles are independent processes: they have a name, receive information by parameters and contain local declarations. </a:t>
            </a:r>
          </a:p>
          <a:p>
            <a:r>
              <a:rPr lang="en-US" dirty="0"/>
              <a:t>Basic roles are played by an agent whose name is received as parameter. The actions of a basic role are transitions, describing changes in their state depending on events or facts.</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35824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97D-9DE2-F98C-690D-E00BFF8BF5A9}"/>
              </a:ext>
            </a:extLst>
          </p:cNvPr>
          <p:cNvSpPr>
            <a:spLocks noGrp="1"/>
          </p:cNvSpPr>
          <p:nvPr>
            <p:ph type="title"/>
          </p:nvPr>
        </p:nvSpPr>
        <p:spPr/>
        <p:txBody>
          <a:bodyPr/>
          <a:lstStyle/>
          <a:p>
            <a:r>
              <a:rPr lang="en-IN" dirty="0"/>
              <a:t>Definition of roles</a:t>
            </a:r>
          </a:p>
        </p:txBody>
      </p:sp>
      <p:pic>
        <p:nvPicPr>
          <p:cNvPr id="5" name="Content Placeholder 4">
            <a:extLst>
              <a:ext uri="{FF2B5EF4-FFF2-40B4-BE49-F238E27FC236}">
                <a16:creationId xmlns:a16="http://schemas.microsoft.com/office/drawing/2014/main" id="{2154CB16-4542-8F21-81B4-5B88FC119216}"/>
              </a:ext>
            </a:extLst>
          </p:cNvPr>
          <p:cNvPicPr>
            <a:picLocks noGrp="1" noChangeAspect="1"/>
          </p:cNvPicPr>
          <p:nvPr>
            <p:ph idx="1"/>
          </p:nvPr>
        </p:nvPicPr>
        <p:blipFill>
          <a:blip r:embed="rId2"/>
          <a:stretch>
            <a:fillRect/>
          </a:stretch>
        </p:blipFill>
        <p:spPr>
          <a:xfrm>
            <a:off x="1134929" y="2286000"/>
            <a:ext cx="9498280" cy="4022725"/>
          </a:xfrm>
        </p:spPr>
      </p:pic>
    </p:spTree>
    <p:extLst>
      <p:ext uri="{BB962C8B-B14F-4D97-AF65-F5344CB8AC3E}">
        <p14:creationId xmlns:p14="http://schemas.microsoft.com/office/powerpoint/2010/main" val="1208935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97D-9DE2-F98C-690D-E00BFF8BF5A9}"/>
              </a:ext>
            </a:extLst>
          </p:cNvPr>
          <p:cNvSpPr>
            <a:spLocks noGrp="1"/>
          </p:cNvSpPr>
          <p:nvPr>
            <p:ph type="title"/>
          </p:nvPr>
        </p:nvSpPr>
        <p:spPr/>
        <p:txBody>
          <a:bodyPr/>
          <a:lstStyle/>
          <a:p>
            <a:r>
              <a:rPr lang="en-IN" dirty="0"/>
              <a:t>Definition of roles</a:t>
            </a:r>
          </a:p>
        </p:txBody>
      </p:sp>
      <p:sp>
        <p:nvSpPr>
          <p:cNvPr id="3" name="Content Placeholder 2">
            <a:extLst>
              <a:ext uri="{FF2B5EF4-FFF2-40B4-BE49-F238E27FC236}">
                <a16:creationId xmlns:a16="http://schemas.microsoft.com/office/drawing/2014/main" id="{84CACEF2-4DCD-56D9-D36C-368A65BFE24B}"/>
              </a:ext>
            </a:extLst>
          </p:cNvPr>
          <p:cNvSpPr>
            <a:spLocks noGrp="1"/>
          </p:cNvSpPr>
          <p:nvPr>
            <p:ph idx="1"/>
          </p:nvPr>
        </p:nvSpPr>
        <p:spPr/>
        <p:txBody>
          <a:bodyPr>
            <a:normAutofit fontScale="77500" lnSpcReduction="20000"/>
          </a:bodyPr>
          <a:lstStyle/>
          <a:p>
            <a:r>
              <a:rPr lang="en-US" sz="2400" b="1" dirty="0" err="1">
                <a:latin typeface="Times New Roman" panose="02020603050405020304" pitchFamily="18" charset="0"/>
                <a:cs typeface="Times New Roman" panose="02020603050405020304" pitchFamily="18" charset="0"/>
              </a:rPr>
              <a:t>Basic_role</a:t>
            </a:r>
            <a:r>
              <a:rPr lang="en-US" sz="2400" b="1" dirty="0">
                <a:latin typeface="Times New Roman" panose="02020603050405020304" pitchFamily="18" charset="0"/>
                <a:cs typeface="Times New Roman" panose="02020603050405020304" pitchFamily="18" charset="0"/>
              </a:rPr>
              <a:t> Structure:</a:t>
            </a:r>
          </a:p>
          <a:p>
            <a:r>
              <a:rPr lang="en-US" sz="2400" b="1" dirty="0" err="1">
                <a:latin typeface="Times New Roman" panose="02020603050405020304" pitchFamily="18" charset="0"/>
                <a:cs typeface="Times New Roman" panose="02020603050405020304" pitchFamily="18" charset="0"/>
              </a:rPr>
              <a:t>Basic_role</a:t>
            </a:r>
            <a:r>
              <a:rPr lang="en-US" sz="2400" b="1" dirty="0">
                <a:latin typeface="Times New Roman" panose="02020603050405020304" pitchFamily="18" charset="0"/>
                <a:cs typeface="Times New Roman" panose="02020603050405020304" pitchFamily="18" charset="0"/>
              </a:rPr>
              <a:t> is defined as a structure comprising several components that together describe the behavior and properties of a basic role in a security protocol.</a:t>
            </a:r>
          </a:p>
          <a:p>
            <a:r>
              <a:rPr lang="en-US" sz="2400" b="1" dirty="0">
                <a:latin typeface="Times New Roman" panose="02020603050405020304" pitchFamily="18" charset="0"/>
                <a:cs typeface="Times New Roman" panose="02020603050405020304" pitchFamily="18" charset="0"/>
              </a:rPr>
              <a:t>"role": The keyword that begins the definition of a role.</a:t>
            </a:r>
          </a:p>
          <a:p>
            <a:r>
              <a:rPr lang="en-US" sz="2400" b="1" dirty="0" err="1">
                <a:latin typeface="Times New Roman" panose="02020603050405020304" pitchFamily="18" charset="0"/>
                <a:cs typeface="Times New Roman" panose="02020603050405020304" pitchFamily="18" charset="0"/>
              </a:rPr>
              <a:t>Role_header</a:t>
            </a:r>
            <a:r>
              <a:rPr lang="en-US" sz="2400" b="1" dirty="0">
                <a:latin typeface="Times New Roman" panose="02020603050405020304" pitchFamily="18" charset="0"/>
                <a:cs typeface="Times New Roman" panose="02020603050405020304" pitchFamily="18" charset="0"/>
              </a:rPr>
              <a:t>: This would be where the role's name and the parameters (like agents and keys) are declared.</a:t>
            </a:r>
          </a:p>
          <a:p>
            <a:r>
              <a:rPr lang="en-US" sz="2400" b="1" dirty="0">
                <a:latin typeface="Times New Roman" panose="02020603050405020304" pitchFamily="18" charset="0"/>
                <a:cs typeface="Times New Roman" panose="02020603050405020304" pitchFamily="18" charset="0"/>
              </a:rPr>
              <a:t>Player: This refers to the specific agent that will "play" or assume this role when the protocol is executed.</a:t>
            </a:r>
          </a:p>
          <a:p>
            <a:r>
              <a:rPr lang="en-US" sz="2400" b="1" dirty="0" err="1">
                <a:latin typeface="Times New Roman" panose="02020603050405020304" pitchFamily="18" charset="0"/>
                <a:cs typeface="Times New Roman" panose="02020603050405020304" pitchFamily="18" charset="0"/>
              </a:rPr>
              <a:t>Role_declarations</a:t>
            </a:r>
            <a:r>
              <a:rPr lang="en-US" sz="2400" b="1" dirty="0">
                <a:latin typeface="Times New Roman" panose="02020603050405020304" pitchFamily="18" charset="0"/>
                <a:cs typeface="Times New Roman" panose="02020603050405020304" pitchFamily="18" charset="0"/>
              </a:rPr>
              <a:t>: Declarations of local variables, constants, and other role-specific information.</a:t>
            </a:r>
          </a:p>
          <a:p>
            <a:r>
              <a:rPr lang="en-US" sz="2400" b="1" dirty="0" err="1">
                <a:latin typeface="Times New Roman" panose="02020603050405020304" pitchFamily="18" charset="0"/>
                <a:cs typeface="Times New Roman" panose="02020603050405020304" pitchFamily="18" charset="0"/>
              </a:rPr>
              <a:t>Transition_declaration</a:t>
            </a:r>
            <a:r>
              <a:rPr lang="en-US" sz="2400" b="1" dirty="0">
                <a:latin typeface="Times New Roman" panose="02020603050405020304" pitchFamily="18" charset="0"/>
                <a:cs typeface="Times New Roman" panose="02020603050405020304" pitchFamily="18" charset="0"/>
              </a:rPr>
              <a:t>: This part specifies the state transitions that the role can undergo, which are the core of the role's behavior in the protocol.</a:t>
            </a:r>
          </a:p>
          <a:p>
            <a:r>
              <a:rPr lang="en-US" sz="2400" b="1" dirty="0">
                <a:latin typeface="Times New Roman" panose="02020603050405020304" pitchFamily="18" charset="0"/>
                <a:cs typeface="Times New Roman" panose="02020603050405020304" pitchFamily="18" charset="0"/>
              </a:rPr>
              <a:t>"end" "role": These keywords mark the end of the role definition.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9633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97D-9DE2-F98C-690D-E00BFF8BF5A9}"/>
              </a:ext>
            </a:extLst>
          </p:cNvPr>
          <p:cNvSpPr>
            <a:spLocks noGrp="1"/>
          </p:cNvSpPr>
          <p:nvPr>
            <p:ph type="title"/>
          </p:nvPr>
        </p:nvSpPr>
        <p:spPr/>
        <p:txBody>
          <a:bodyPr/>
          <a:lstStyle/>
          <a:p>
            <a:r>
              <a:rPr lang="en-IN" dirty="0"/>
              <a:t>Definition of roles</a:t>
            </a:r>
          </a:p>
        </p:txBody>
      </p:sp>
      <p:sp>
        <p:nvSpPr>
          <p:cNvPr id="3" name="Content Placeholder 2">
            <a:extLst>
              <a:ext uri="{FF2B5EF4-FFF2-40B4-BE49-F238E27FC236}">
                <a16:creationId xmlns:a16="http://schemas.microsoft.com/office/drawing/2014/main" id="{84CACEF2-4DCD-56D9-D36C-368A65BFE24B}"/>
              </a:ext>
            </a:extLst>
          </p:cNvPr>
          <p:cNvSpPr>
            <a:spLocks noGrp="1"/>
          </p:cNvSpPr>
          <p:nvPr>
            <p:ph idx="1"/>
          </p:nvPr>
        </p:nvSpPr>
        <p:spPr/>
        <p:txBody>
          <a:bodyPr>
            <a:normAutofit/>
          </a:bodyPr>
          <a:lstStyle/>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26331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5EF3-CB38-7B2D-6F43-F29056392AEA}"/>
              </a:ext>
            </a:extLst>
          </p:cNvPr>
          <p:cNvSpPr>
            <a:spLocks noGrp="1"/>
          </p:cNvSpPr>
          <p:nvPr>
            <p:ph type="title"/>
          </p:nvPr>
        </p:nvSpPr>
        <p:spPr/>
        <p:txBody>
          <a:bodyPr>
            <a:norm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Alice is likely engaging in some form of communication or key exchange with another agent,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D97A3ED-ECCD-C0D9-B151-8472CE699DC1}"/>
              </a:ext>
            </a:extLst>
          </p:cNvPr>
          <p:cNvPicPr>
            <a:picLocks noGrp="1" noChangeAspect="1"/>
          </p:cNvPicPr>
          <p:nvPr>
            <p:ph idx="1"/>
          </p:nvPr>
        </p:nvPicPr>
        <p:blipFill>
          <a:blip r:embed="rId2"/>
          <a:stretch>
            <a:fillRect/>
          </a:stretch>
        </p:blipFill>
        <p:spPr>
          <a:xfrm>
            <a:off x="2707038" y="2558807"/>
            <a:ext cx="6354062" cy="3477110"/>
          </a:xfrm>
        </p:spPr>
      </p:pic>
    </p:spTree>
    <p:extLst>
      <p:ext uri="{BB962C8B-B14F-4D97-AF65-F5344CB8AC3E}">
        <p14:creationId xmlns:p14="http://schemas.microsoft.com/office/powerpoint/2010/main" val="10048570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388B-4842-B0DD-4BC8-DCD72F7B0803}"/>
              </a:ext>
            </a:extLst>
          </p:cNvPr>
          <p:cNvSpPr>
            <a:spLocks noGrp="1"/>
          </p:cNvSpPr>
          <p:nvPr>
            <p:ph type="title"/>
          </p:nvPr>
        </p:nvSpPr>
        <p:spPr/>
        <p:txBody>
          <a:bodyPr>
            <a:norm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Alice is likely engaging in some form of communication or key exchange with another agent, </a:t>
            </a:r>
            <a:endParaRPr lang="en-IN" sz="2800" dirty="0"/>
          </a:p>
        </p:txBody>
      </p:sp>
      <p:sp>
        <p:nvSpPr>
          <p:cNvPr id="3" name="Content Placeholder 2">
            <a:extLst>
              <a:ext uri="{FF2B5EF4-FFF2-40B4-BE49-F238E27FC236}">
                <a16:creationId xmlns:a16="http://schemas.microsoft.com/office/drawing/2014/main" id="{9FD43EB8-29AF-F027-17ED-B0716A8C677D}"/>
              </a:ext>
            </a:extLst>
          </p:cNvPr>
          <p:cNvSpPr>
            <a:spLocks noGrp="1"/>
          </p:cNvSpPr>
          <p:nvPr>
            <p:ph idx="1"/>
          </p:nvPr>
        </p:nvSpPr>
        <p:spPr/>
        <p:txBody>
          <a:bodyPr/>
          <a:lstStyle/>
          <a:p>
            <a:r>
              <a:rPr lang="en-US" dirty="0"/>
              <a:t>role </a:t>
            </a:r>
            <a:r>
              <a:rPr lang="en-US" dirty="0" err="1"/>
              <a:t>alice</a:t>
            </a:r>
            <a:r>
              <a:rPr lang="en-US" dirty="0"/>
              <a:t> begins the definition of a role named </a:t>
            </a:r>
            <a:r>
              <a:rPr lang="en-US" dirty="0" err="1"/>
              <a:t>alice</a:t>
            </a:r>
            <a:r>
              <a:rPr lang="en-US" dirty="0"/>
              <a:t>.</a:t>
            </a:r>
          </a:p>
          <a:p>
            <a:r>
              <a:rPr lang="en-US" dirty="0"/>
              <a:t>(A,B,S : agent, declares three parameters of the type agent, which are the entities involved in the protocol. </a:t>
            </a:r>
          </a:p>
          <a:p>
            <a:r>
              <a:rPr lang="en-US" dirty="0"/>
              <a:t>A represents Alice herself, </a:t>
            </a:r>
          </a:p>
          <a:p>
            <a:r>
              <a:rPr lang="en-US" dirty="0"/>
              <a:t>B is the agent Alice is communicating with, and </a:t>
            </a:r>
          </a:p>
          <a:p>
            <a:r>
              <a:rPr lang="en-US" dirty="0"/>
              <a:t>S could represent a server or third party.</a:t>
            </a:r>
            <a:endParaRPr lang="en-IN" dirty="0"/>
          </a:p>
        </p:txBody>
      </p:sp>
    </p:spTree>
    <p:extLst>
      <p:ext uri="{BB962C8B-B14F-4D97-AF65-F5344CB8AC3E}">
        <p14:creationId xmlns:p14="http://schemas.microsoft.com/office/powerpoint/2010/main" val="1459394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5EF3-CB38-7B2D-6F43-F29056392AEA}"/>
              </a:ext>
            </a:extLst>
          </p:cNvPr>
          <p:cNvSpPr>
            <a:spLocks noGrp="1"/>
          </p:cNvSpPr>
          <p:nvPr>
            <p:ph type="title"/>
          </p:nvPr>
        </p:nvSpPr>
        <p:spPr/>
        <p:txBody>
          <a:bodyPr>
            <a:norm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Alice is likely engaging in some form of communication or key exchange with another agent,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D97A3ED-ECCD-C0D9-B151-8472CE699DC1}"/>
              </a:ext>
            </a:extLst>
          </p:cNvPr>
          <p:cNvPicPr>
            <a:picLocks noGrp="1" noChangeAspect="1"/>
          </p:cNvPicPr>
          <p:nvPr>
            <p:ph idx="1"/>
          </p:nvPr>
        </p:nvPicPr>
        <p:blipFill>
          <a:blip r:embed="rId2"/>
          <a:stretch>
            <a:fillRect/>
          </a:stretch>
        </p:blipFill>
        <p:spPr>
          <a:xfrm>
            <a:off x="2707038" y="2558807"/>
            <a:ext cx="6354062" cy="3477110"/>
          </a:xfrm>
        </p:spPr>
      </p:pic>
    </p:spTree>
    <p:extLst>
      <p:ext uri="{BB962C8B-B14F-4D97-AF65-F5344CB8AC3E}">
        <p14:creationId xmlns:p14="http://schemas.microsoft.com/office/powerpoint/2010/main" val="30176712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388B-4842-B0DD-4BC8-DCD72F7B0803}"/>
              </a:ext>
            </a:extLst>
          </p:cNvPr>
          <p:cNvSpPr>
            <a:spLocks noGrp="1"/>
          </p:cNvSpPr>
          <p:nvPr>
            <p:ph type="title"/>
          </p:nvPr>
        </p:nvSpPr>
        <p:spPr/>
        <p:txBody>
          <a:bodyPr>
            <a:norm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Alice is likely engaging in some form of communication or key exchange with another agent, </a:t>
            </a:r>
            <a:endParaRPr lang="en-IN" sz="2800" dirty="0"/>
          </a:p>
        </p:txBody>
      </p:sp>
      <p:sp>
        <p:nvSpPr>
          <p:cNvPr id="3" name="Content Placeholder 2">
            <a:extLst>
              <a:ext uri="{FF2B5EF4-FFF2-40B4-BE49-F238E27FC236}">
                <a16:creationId xmlns:a16="http://schemas.microsoft.com/office/drawing/2014/main" id="{9FD43EB8-29AF-F027-17ED-B0716A8C677D}"/>
              </a:ext>
            </a:extLst>
          </p:cNvPr>
          <p:cNvSpPr>
            <a:spLocks noGrp="1"/>
          </p:cNvSpPr>
          <p:nvPr>
            <p:ph idx="1"/>
          </p:nvPr>
        </p:nvSpPr>
        <p:spPr/>
        <p:txBody>
          <a:bodyPr/>
          <a:lstStyle/>
          <a:p>
            <a:r>
              <a:rPr lang="en-US" dirty="0"/>
              <a:t>Kas : </a:t>
            </a:r>
            <a:r>
              <a:rPr lang="en-US" dirty="0" err="1"/>
              <a:t>symmetric_key</a:t>
            </a:r>
            <a:r>
              <a:rPr lang="en-US" dirty="0"/>
              <a:t>, declares a parameter Kas which is of type </a:t>
            </a:r>
            <a:r>
              <a:rPr lang="en-US" dirty="0" err="1"/>
              <a:t>symmetric_key</a:t>
            </a:r>
            <a:r>
              <a:rPr lang="en-US" dirty="0"/>
              <a:t>. </a:t>
            </a:r>
          </a:p>
          <a:p>
            <a:r>
              <a:rPr lang="en-US" dirty="0"/>
              <a:t>This is a symmetric key that Alice shares with the server S (commonly used in protocols for encryption and decryption of messages).</a:t>
            </a:r>
            <a:endParaRPr lang="en-IN" dirty="0"/>
          </a:p>
        </p:txBody>
      </p:sp>
    </p:spTree>
    <p:extLst>
      <p:ext uri="{BB962C8B-B14F-4D97-AF65-F5344CB8AC3E}">
        <p14:creationId xmlns:p14="http://schemas.microsoft.com/office/powerpoint/2010/main" val="12739882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5EF3-CB38-7B2D-6F43-F29056392AEA}"/>
              </a:ext>
            </a:extLst>
          </p:cNvPr>
          <p:cNvSpPr>
            <a:spLocks noGrp="1"/>
          </p:cNvSpPr>
          <p:nvPr>
            <p:ph type="title"/>
          </p:nvPr>
        </p:nvSpPr>
        <p:spPr/>
        <p:txBody>
          <a:bodyPr>
            <a:norm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Alice is likely engaging in some form of communication or key exchange with another agent,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D97A3ED-ECCD-C0D9-B151-8472CE699DC1}"/>
              </a:ext>
            </a:extLst>
          </p:cNvPr>
          <p:cNvPicPr>
            <a:picLocks noGrp="1" noChangeAspect="1"/>
          </p:cNvPicPr>
          <p:nvPr>
            <p:ph idx="1"/>
          </p:nvPr>
        </p:nvPicPr>
        <p:blipFill>
          <a:blip r:embed="rId2"/>
          <a:stretch>
            <a:fillRect/>
          </a:stretch>
        </p:blipFill>
        <p:spPr>
          <a:xfrm>
            <a:off x="2707038" y="2558807"/>
            <a:ext cx="6354062" cy="3477110"/>
          </a:xfrm>
        </p:spPr>
      </p:pic>
    </p:spTree>
    <p:extLst>
      <p:ext uri="{BB962C8B-B14F-4D97-AF65-F5344CB8AC3E}">
        <p14:creationId xmlns:p14="http://schemas.microsoft.com/office/powerpoint/2010/main" val="34785883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388B-4842-B0DD-4BC8-DCD72F7B0803}"/>
              </a:ext>
            </a:extLst>
          </p:cNvPr>
          <p:cNvSpPr>
            <a:spLocks noGrp="1"/>
          </p:cNvSpPr>
          <p:nvPr>
            <p:ph type="title"/>
          </p:nvPr>
        </p:nvSpPr>
        <p:spPr/>
        <p:txBody>
          <a:bodyPr>
            <a:norm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Alice is likely engaging in some form of communication or key exchange with another agent, </a:t>
            </a:r>
            <a:endParaRPr lang="en-IN" sz="2800" dirty="0"/>
          </a:p>
        </p:txBody>
      </p:sp>
      <p:sp>
        <p:nvSpPr>
          <p:cNvPr id="3" name="Content Placeholder 2">
            <a:extLst>
              <a:ext uri="{FF2B5EF4-FFF2-40B4-BE49-F238E27FC236}">
                <a16:creationId xmlns:a16="http://schemas.microsoft.com/office/drawing/2014/main" id="{9FD43EB8-29AF-F027-17ED-B0716A8C677D}"/>
              </a:ext>
            </a:extLst>
          </p:cNvPr>
          <p:cNvSpPr>
            <a:spLocks noGrp="1"/>
          </p:cNvSpPr>
          <p:nvPr>
            <p:ph idx="1"/>
          </p:nvPr>
        </p:nvSpPr>
        <p:spPr/>
        <p:txBody>
          <a:bodyPr/>
          <a:lstStyle/>
          <a:p>
            <a:r>
              <a:rPr lang="en-US" dirty="0"/>
              <a:t>SND, RCV : channel (</a:t>
            </a:r>
            <a:r>
              <a:rPr lang="en-US" dirty="0" err="1"/>
              <a:t>dy</a:t>
            </a:r>
            <a:r>
              <a:rPr lang="en-US" dirty="0"/>
              <a:t>)) declares two parameters SND and RCV which are of type channel (</a:t>
            </a:r>
            <a:r>
              <a:rPr lang="en-US" dirty="0" err="1"/>
              <a:t>dy</a:t>
            </a:r>
            <a:r>
              <a:rPr lang="en-US" dirty="0"/>
              <a:t>). </a:t>
            </a:r>
          </a:p>
          <a:p>
            <a:r>
              <a:rPr lang="en-US" dirty="0"/>
              <a:t>These represent the channels for sending (SND) and receiving (RCV) messages.</a:t>
            </a:r>
          </a:p>
          <a:p>
            <a:r>
              <a:rPr lang="en-US" dirty="0"/>
              <a:t> The (</a:t>
            </a:r>
            <a:r>
              <a:rPr lang="en-US" dirty="0" err="1"/>
              <a:t>dy</a:t>
            </a:r>
            <a:r>
              <a:rPr lang="en-US" dirty="0"/>
              <a:t>) indicates that these channels are dynamic, implying that messages sent over them can be overheard or intercepted by an intruder.</a:t>
            </a:r>
            <a:endParaRPr lang="en-IN" dirty="0"/>
          </a:p>
        </p:txBody>
      </p:sp>
    </p:spTree>
    <p:extLst>
      <p:ext uri="{BB962C8B-B14F-4D97-AF65-F5344CB8AC3E}">
        <p14:creationId xmlns:p14="http://schemas.microsoft.com/office/powerpoint/2010/main" val="297967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6AF2-207F-4B30-67F5-7384543FD466}"/>
              </a:ext>
            </a:extLst>
          </p:cNvPr>
          <p:cNvSpPr>
            <a:spLocks noGrp="1"/>
          </p:cNvSpPr>
          <p:nvPr>
            <p:ph type="title"/>
          </p:nvPr>
        </p:nvSpPr>
        <p:spPr/>
        <p:txBody>
          <a:bodyPr/>
          <a:lstStyle/>
          <a:p>
            <a:r>
              <a:rPr lang="en-IN" b="1" i="0" dirty="0">
                <a:effectLst/>
                <a:latin typeface="Söhne"/>
              </a:rPr>
              <a:t>1. Specification</a:t>
            </a:r>
            <a:endParaRPr lang="en-IN" dirty="0"/>
          </a:p>
        </p:txBody>
      </p:sp>
      <p:sp>
        <p:nvSpPr>
          <p:cNvPr id="3" name="Content Placeholder 2">
            <a:extLst>
              <a:ext uri="{FF2B5EF4-FFF2-40B4-BE49-F238E27FC236}">
                <a16:creationId xmlns:a16="http://schemas.microsoft.com/office/drawing/2014/main" id="{D0FBFC00-C311-8F6A-B432-56342E2F3A41}"/>
              </a:ext>
            </a:extLst>
          </p:cNvPr>
          <p:cNvSpPr>
            <a:spLocks noGrp="1"/>
          </p:cNvSpPr>
          <p:nvPr>
            <p:ph idx="1"/>
          </p:nvPr>
        </p:nvSpPr>
        <p:spPr/>
        <p:txBody>
          <a:bodyPr/>
          <a:lstStyle/>
          <a:p>
            <a:pPr algn="l"/>
            <a:r>
              <a:rPr lang="en-US" b="1" i="0" dirty="0">
                <a:solidFill>
                  <a:srgbClr val="374151"/>
                </a:solidFill>
                <a:effectLst/>
                <a:latin typeface="Söhne"/>
              </a:rPr>
              <a:t>Example 2:</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Roles and Messages</a:t>
            </a:r>
            <a:r>
              <a:rPr lang="en-US" b="0" i="0" dirty="0">
                <a:solidFill>
                  <a:srgbClr val="374151"/>
                </a:solidFill>
                <a:effectLst/>
                <a:latin typeface="Söhne"/>
              </a:rPr>
              <a:t>: In a key exchange protocol, there are two parties (say Alice and Bob again) and a trusted server. Alice requests a session key from the server, which sends a key encrypted with Alice's and Bob's individual keys. Alice decrypts her part, re-encrypts it with Bob's key, and sends it to Bob.</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Security Properties</a:t>
            </a:r>
            <a:r>
              <a:rPr lang="en-US" b="0" i="0" dirty="0">
                <a:solidFill>
                  <a:srgbClr val="374151"/>
                </a:solidFill>
                <a:effectLst/>
                <a:latin typeface="Söhne"/>
              </a:rPr>
              <a:t>: The aim here is </a:t>
            </a:r>
            <a:r>
              <a:rPr lang="en-US" b="1" i="1" dirty="0">
                <a:solidFill>
                  <a:srgbClr val="374151"/>
                </a:solidFill>
                <a:effectLst/>
                <a:latin typeface="Söhne"/>
              </a:rPr>
              <a:t>to securely exchange a session key, ensuring both secrecy </a:t>
            </a:r>
            <a:r>
              <a:rPr lang="en-US" b="0" i="0" dirty="0">
                <a:solidFill>
                  <a:srgbClr val="374151"/>
                </a:solidFill>
                <a:effectLst/>
                <a:latin typeface="Söhne"/>
              </a:rPr>
              <a:t>(the key should remain confidential) and key freshness (every session should have a new key).</a:t>
            </a:r>
          </a:p>
          <a:p>
            <a:endParaRPr lang="en-IN" dirty="0"/>
          </a:p>
        </p:txBody>
      </p:sp>
    </p:spTree>
    <p:extLst>
      <p:ext uri="{BB962C8B-B14F-4D97-AF65-F5344CB8AC3E}">
        <p14:creationId xmlns:p14="http://schemas.microsoft.com/office/powerpoint/2010/main" val="3027409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5EF3-CB38-7B2D-6F43-F29056392AEA}"/>
              </a:ext>
            </a:extLst>
          </p:cNvPr>
          <p:cNvSpPr>
            <a:spLocks noGrp="1"/>
          </p:cNvSpPr>
          <p:nvPr>
            <p:ph type="title"/>
          </p:nvPr>
        </p:nvSpPr>
        <p:spPr/>
        <p:txBody>
          <a:bodyPr>
            <a:norm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Alice is likely engaging in some form of communication or key exchange with another agent,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D97A3ED-ECCD-C0D9-B151-8472CE699DC1}"/>
              </a:ext>
            </a:extLst>
          </p:cNvPr>
          <p:cNvPicPr>
            <a:picLocks noGrp="1" noChangeAspect="1"/>
          </p:cNvPicPr>
          <p:nvPr>
            <p:ph idx="1"/>
          </p:nvPr>
        </p:nvPicPr>
        <p:blipFill>
          <a:blip r:embed="rId2"/>
          <a:stretch>
            <a:fillRect/>
          </a:stretch>
        </p:blipFill>
        <p:spPr>
          <a:xfrm>
            <a:off x="2707038" y="2558807"/>
            <a:ext cx="6354062" cy="3477110"/>
          </a:xfrm>
        </p:spPr>
      </p:pic>
    </p:spTree>
    <p:extLst>
      <p:ext uri="{BB962C8B-B14F-4D97-AF65-F5344CB8AC3E}">
        <p14:creationId xmlns:p14="http://schemas.microsoft.com/office/powerpoint/2010/main" val="3539830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388B-4842-B0DD-4BC8-DCD72F7B0803}"/>
              </a:ext>
            </a:extLst>
          </p:cNvPr>
          <p:cNvSpPr>
            <a:spLocks noGrp="1"/>
          </p:cNvSpPr>
          <p:nvPr>
            <p:ph type="title"/>
          </p:nvPr>
        </p:nvSpPr>
        <p:spPr/>
        <p:txBody>
          <a:bodyPr>
            <a:norm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Alice is likely engaging in some form of communication or key exchange with another agent, </a:t>
            </a:r>
            <a:endParaRPr lang="en-IN" sz="2800" dirty="0"/>
          </a:p>
        </p:txBody>
      </p:sp>
      <p:sp>
        <p:nvSpPr>
          <p:cNvPr id="3" name="Content Placeholder 2">
            <a:extLst>
              <a:ext uri="{FF2B5EF4-FFF2-40B4-BE49-F238E27FC236}">
                <a16:creationId xmlns:a16="http://schemas.microsoft.com/office/drawing/2014/main" id="{9FD43EB8-29AF-F027-17ED-B0716A8C677D}"/>
              </a:ext>
            </a:extLst>
          </p:cNvPr>
          <p:cNvSpPr>
            <a:spLocks noGrp="1"/>
          </p:cNvSpPr>
          <p:nvPr>
            <p:ph idx="1"/>
          </p:nvPr>
        </p:nvSpPr>
        <p:spPr/>
        <p:txBody>
          <a:bodyPr>
            <a:normAutofit/>
          </a:bodyPr>
          <a:lstStyle/>
          <a:p>
            <a:r>
              <a:rPr lang="en-US" dirty="0" err="1"/>
              <a:t>played_by</a:t>
            </a:r>
            <a:r>
              <a:rPr lang="en-US" dirty="0"/>
              <a:t> A def= specifies that this role is played by the agent A (Alice), and begins the definition block for the role's behavior.</a:t>
            </a:r>
          </a:p>
          <a:p>
            <a:pPr marL="0" indent="0">
              <a:buNone/>
            </a:pPr>
            <a:endParaRPr lang="en-US" dirty="0"/>
          </a:p>
          <a:p>
            <a:r>
              <a:rPr lang="en-US" dirty="0"/>
              <a:t>local State: </a:t>
            </a:r>
            <a:r>
              <a:rPr lang="en-US" dirty="0" err="1"/>
              <a:t>nat</a:t>
            </a:r>
            <a:r>
              <a:rPr lang="en-US" dirty="0"/>
              <a:t>, declares a local variable State of type natural number (</a:t>
            </a:r>
            <a:r>
              <a:rPr lang="en-US" dirty="0" err="1"/>
              <a:t>nat</a:t>
            </a:r>
            <a:r>
              <a:rPr lang="en-US" dirty="0"/>
              <a:t>) which is used to keep track of the current state within the role's execution (like a step in the protocol).</a:t>
            </a:r>
          </a:p>
          <a:p>
            <a:endParaRPr lang="en-US" dirty="0"/>
          </a:p>
          <a:p>
            <a:r>
              <a:rPr lang="en-US" dirty="0" err="1"/>
              <a:t>Kab</a:t>
            </a:r>
            <a:r>
              <a:rPr lang="en-US" dirty="0"/>
              <a:t>: </a:t>
            </a:r>
            <a:r>
              <a:rPr lang="en-US" dirty="0" err="1"/>
              <a:t>symmetric_key</a:t>
            </a:r>
            <a:r>
              <a:rPr lang="en-US" dirty="0"/>
              <a:t> declares a local variable </a:t>
            </a:r>
            <a:r>
              <a:rPr lang="en-US" dirty="0" err="1"/>
              <a:t>Kab</a:t>
            </a:r>
            <a:r>
              <a:rPr lang="en-US" dirty="0"/>
              <a:t> which is of type </a:t>
            </a:r>
            <a:r>
              <a:rPr lang="en-US" b="1" dirty="0" err="1"/>
              <a:t>symmetric_key</a:t>
            </a:r>
            <a:r>
              <a:rPr lang="en-US" dirty="0"/>
              <a:t>. This is typically a session key that Alice will share with B for secure communication.</a:t>
            </a:r>
            <a:endParaRPr lang="en-IN" dirty="0"/>
          </a:p>
        </p:txBody>
      </p:sp>
    </p:spTree>
    <p:extLst>
      <p:ext uri="{BB962C8B-B14F-4D97-AF65-F5344CB8AC3E}">
        <p14:creationId xmlns:p14="http://schemas.microsoft.com/office/powerpoint/2010/main" val="18592329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A5EF3-CB38-7B2D-6F43-F29056392AEA}"/>
              </a:ext>
            </a:extLst>
          </p:cNvPr>
          <p:cNvSpPr>
            <a:spLocks noGrp="1"/>
          </p:cNvSpPr>
          <p:nvPr>
            <p:ph type="title"/>
          </p:nvPr>
        </p:nvSpPr>
        <p:spPr/>
        <p:txBody>
          <a:bodyPr>
            <a:norm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Alice is likely engaging in some form of communication or key exchange with another agent, </a:t>
            </a:r>
            <a:endParaRPr lang="en-IN" sz="2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BD97A3ED-ECCD-C0D9-B151-8472CE699DC1}"/>
              </a:ext>
            </a:extLst>
          </p:cNvPr>
          <p:cNvPicPr>
            <a:picLocks noGrp="1" noChangeAspect="1"/>
          </p:cNvPicPr>
          <p:nvPr>
            <p:ph idx="1"/>
          </p:nvPr>
        </p:nvPicPr>
        <p:blipFill>
          <a:blip r:embed="rId2"/>
          <a:stretch>
            <a:fillRect/>
          </a:stretch>
        </p:blipFill>
        <p:spPr>
          <a:xfrm>
            <a:off x="2707038" y="2558807"/>
            <a:ext cx="6354062" cy="3477110"/>
          </a:xfrm>
        </p:spPr>
      </p:pic>
    </p:spTree>
    <p:extLst>
      <p:ext uri="{BB962C8B-B14F-4D97-AF65-F5344CB8AC3E}">
        <p14:creationId xmlns:p14="http://schemas.microsoft.com/office/powerpoint/2010/main" val="28752541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C388B-4842-B0DD-4BC8-DCD72F7B0803}"/>
              </a:ext>
            </a:extLst>
          </p:cNvPr>
          <p:cNvSpPr>
            <a:spLocks noGrp="1"/>
          </p:cNvSpPr>
          <p:nvPr>
            <p:ph type="title"/>
          </p:nvPr>
        </p:nvSpPr>
        <p:spPr/>
        <p:txBody>
          <a:bodyPr>
            <a:normAutofit/>
          </a:bodyPr>
          <a:lstStyle/>
          <a:p>
            <a:r>
              <a:rPr lang="en-US" sz="2800" b="0" i="0" dirty="0">
                <a:solidFill>
                  <a:srgbClr val="374151"/>
                </a:solidFill>
                <a:effectLst/>
                <a:latin typeface="Times New Roman" panose="02020603050405020304" pitchFamily="18" charset="0"/>
                <a:cs typeface="Times New Roman" panose="02020603050405020304" pitchFamily="18" charset="0"/>
              </a:rPr>
              <a:t>Alice is likely engaging in some form of communication or key exchange with another agent, </a:t>
            </a:r>
            <a:endParaRPr lang="en-IN" sz="2800" dirty="0"/>
          </a:p>
        </p:txBody>
      </p:sp>
      <p:sp>
        <p:nvSpPr>
          <p:cNvPr id="3" name="Content Placeholder 2">
            <a:extLst>
              <a:ext uri="{FF2B5EF4-FFF2-40B4-BE49-F238E27FC236}">
                <a16:creationId xmlns:a16="http://schemas.microsoft.com/office/drawing/2014/main" id="{9FD43EB8-29AF-F027-17ED-B0716A8C677D}"/>
              </a:ext>
            </a:extLst>
          </p:cNvPr>
          <p:cNvSpPr>
            <a:spLocks noGrp="1"/>
          </p:cNvSpPr>
          <p:nvPr>
            <p:ph idx="1"/>
          </p:nvPr>
        </p:nvSpPr>
        <p:spPr/>
        <p:txBody>
          <a:bodyPr>
            <a:normAutofit lnSpcReduction="10000"/>
          </a:bodyPr>
          <a:lstStyle/>
          <a:p>
            <a:r>
              <a:rPr lang="en-US" dirty="0" err="1"/>
              <a:t>init</a:t>
            </a:r>
            <a:r>
              <a:rPr lang="en-US" dirty="0"/>
              <a:t> State := 0 initializes the State variable to 0. This sets the initial state of the protocol for Alice.</a:t>
            </a:r>
          </a:p>
          <a:p>
            <a:endParaRPr lang="en-US" dirty="0"/>
          </a:p>
          <a:p>
            <a:r>
              <a:rPr lang="en-US" dirty="0"/>
              <a:t>transition begins the declaration of the state transitions for the role. The actual transitions would follow this keyword, defining how Alice moves from one state to another based on received messages and local computations.</a:t>
            </a:r>
          </a:p>
          <a:p>
            <a:endParaRPr lang="en-US" dirty="0"/>
          </a:p>
          <a:p>
            <a:r>
              <a:rPr lang="en-US" dirty="0"/>
              <a:t>.... = ach transition would have conditions and actions that dictate the protocol's flow.</a:t>
            </a:r>
          </a:p>
          <a:p>
            <a:endParaRPr lang="en-US" dirty="0"/>
          </a:p>
          <a:p>
            <a:r>
              <a:rPr lang="en-US" dirty="0"/>
              <a:t>end role signifies the end of the role definition.</a:t>
            </a:r>
            <a:endParaRPr lang="en-IN" dirty="0"/>
          </a:p>
        </p:txBody>
      </p:sp>
    </p:spTree>
    <p:extLst>
      <p:ext uri="{BB962C8B-B14F-4D97-AF65-F5344CB8AC3E}">
        <p14:creationId xmlns:p14="http://schemas.microsoft.com/office/powerpoint/2010/main" val="13951912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51BD-D8A4-8985-2AB5-624B3C6885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969289-884B-3CBD-629E-D081D02A195B}"/>
              </a:ext>
            </a:extLst>
          </p:cNvPr>
          <p:cNvSpPr>
            <a:spLocks noGrp="1"/>
          </p:cNvSpPr>
          <p:nvPr>
            <p:ph idx="1"/>
          </p:nvPr>
        </p:nvSpPr>
        <p:spPr/>
        <p:txBody>
          <a:bodyPr/>
          <a:lstStyle/>
          <a:p>
            <a:r>
              <a:rPr lang="en-US" dirty="0" err="1"/>
              <a:t>Alice_Role</a:t>
            </a:r>
            <a:r>
              <a:rPr lang="en-US" dirty="0"/>
              <a:t> is the </a:t>
            </a:r>
            <a:r>
              <a:rPr lang="en-US" dirty="0" err="1"/>
              <a:t>Role_header</a:t>
            </a:r>
            <a:r>
              <a:rPr lang="en-US" dirty="0"/>
              <a:t> defining a role for the agent Alice with parameters such as another agent Bob, a symmetric key Kas, and communication channels SND and RCV. </a:t>
            </a:r>
          </a:p>
          <a:p>
            <a:r>
              <a:rPr lang="en-US" dirty="0"/>
              <a:t>The role is played by the agent identified as Alice, </a:t>
            </a:r>
          </a:p>
          <a:p>
            <a:r>
              <a:rPr lang="en-US" dirty="0"/>
              <a:t>and it contains local declarations and </a:t>
            </a:r>
          </a:p>
          <a:p>
            <a:r>
              <a:rPr lang="en-US" dirty="0"/>
              <a:t>transitions </a:t>
            </a:r>
          </a:p>
          <a:p>
            <a:r>
              <a:rPr lang="en-US" dirty="0"/>
              <a:t>The role ends with end role.</a:t>
            </a:r>
            <a:endParaRPr lang="en-IN" dirty="0"/>
          </a:p>
        </p:txBody>
      </p:sp>
    </p:spTree>
    <p:extLst>
      <p:ext uri="{BB962C8B-B14F-4D97-AF65-F5344CB8AC3E}">
        <p14:creationId xmlns:p14="http://schemas.microsoft.com/office/powerpoint/2010/main" val="35812830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597D-9DE2-F98C-690D-E00BFF8BF5A9}"/>
              </a:ext>
            </a:extLst>
          </p:cNvPr>
          <p:cNvSpPr>
            <a:spLocks noGrp="1"/>
          </p:cNvSpPr>
          <p:nvPr>
            <p:ph type="title"/>
          </p:nvPr>
        </p:nvSpPr>
        <p:spPr/>
        <p:txBody>
          <a:bodyPr/>
          <a:lstStyle/>
          <a:p>
            <a:r>
              <a:rPr lang="en-IN" dirty="0"/>
              <a:t>Definition of roles</a:t>
            </a:r>
          </a:p>
        </p:txBody>
      </p:sp>
      <p:pic>
        <p:nvPicPr>
          <p:cNvPr id="5" name="Content Placeholder 4">
            <a:extLst>
              <a:ext uri="{FF2B5EF4-FFF2-40B4-BE49-F238E27FC236}">
                <a16:creationId xmlns:a16="http://schemas.microsoft.com/office/drawing/2014/main" id="{2154CB16-4542-8F21-81B4-5B88FC11921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134929" y="2286000"/>
            <a:ext cx="9498280" cy="4022725"/>
          </a:xfrm>
        </p:spPr>
      </p:pic>
    </p:spTree>
    <p:extLst>
      <p:ext uri="{BB962C8B-B14F-4D97-AF65-F5344CB8AC3E}">
        <p14:creationId xmlns:p14="http://schemas.microsoft.com/office/powerpoint/2010/main" val="26227556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3500-2F47-3E5D-F153-DF0AF3B4E515}"/>
              </a:ext>
            </a:extLst>
          </p:cNvPr>
          <p:cNvSpPr>
            <a:spLocks noGrp="1"/>
          </p:cNvSpPr>
          <p:nvPr>
            <p:ph type="title"/>
          </p:nvPr>
        </p:nvSpPr>
        <p:spPr/>
        <p:txBody>
          <a:bodyPr/>
          <a:lstStyle/>
          <a:p>
            <a:r>
              <a:rPr lang="en-IN" dirty="0"/>
              <a:t>Declarations in roles</a:t>
            </a:r>
          </a:p>
        </p:txBody>
      </p:sp>
      <p:pic>
        <p:nvPicPr>
          <p:cNvPr id="5" name="Content Placeholder 4">
            <a:extLst>
              <a:ext uri="{FF2B5EF4-FFF2-40B4-BE49-F238E27FC236}">
                <a16:creationId xmlns:a16="http://schemas.microsoft.com/office/drawing/2014/main" id="{F769E6A7-07E2-FF59-9175-E58095036B5F}"/>
              </a:ext>
            </a:extLst>
          </p:cNvPr>
          <p:cNvPicPr>
            <a:picLocks noGrp="1" noChangeAspect="1"/>
          </p:cNvPicPr>
          <p:nvPr>
            <p:ph idx="1"/>
          </p:nvPr>
        </p:nvPicPr>
        <p:blipFill>
          <a:blip r:embed="rId2"/>
          <a:stretch>
            <a:fillRect/>
          </a:stretch>
        </p:blipFill>
        <p:spPr>
          <a:xfrm>
            <a:off x="1023938" y="2747583"/>
            <a:ext cx="9720262" cy="3099558"/>
          </a:xfrm>
        </p:spPr>
      </p:pic>
    </p:spTree>
    <p:extLst>
      <p:ext uri="{BB962C8B-B14F-4D97-AF65-F5344CB8AC3E}">
        <p14:creationId xmlns:p14="http://schemas.microsoft.com/office/powerpoint/2010/main" val="12357929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43E6-FCB5-B0D7-35B7-463489EA14B3}"/>
              </a:ext>
            </a:extLst>
          </p:cNvPr>
          <p:cNvSpPr>
            <a:spLocks noGrp="1"/>
          </p:cNvSpPr>
          <p:nvPr>
            <p:ph type="title"/>
          </p:nvPr>
        </p:nvSpPr>
        <p:spPr/>
        <p:txBody>
          <a:bodyPr/>
          <a:lstStyle/>
          <a:p>
            <a:r>
              <a:rPr lang="en-IN" dirty="0"/>
              <a:t>Declarations in roles</a:t>
            </a:r>
          </a:p>
        </p:txBody>
      </p:sp>
      <p:pic>
        <p:nvPicPr>
          <p:cNvPr id="5" name="Content Placeholder 4">
            <a:extLst>
              <a:ext uri="{FF2B5EF4-FFF2-40B4-BE49-F238E27FC236}">
                <a16:creationId xmlns:a16="http://schemas.microsoft.com/office/drawing/2014/main" id="{62F44145-715D-7DC7-E178-0E84D110CE16}"/>
              </a:ext>
            </a:extLst>
          </p:cNvPr>
          <p:cNvPicPr>
            <a:picLocks noGrp="1" noChangeAspect="1"/>
          </p:cNvPicPr>
          <p:nvPr>
            <p:ph idx="1"/>
          </p:nvPr>
        </p:nvPicPr>
        <p:blipFill>
          <a:blip r:embed="rId2"/>
          <a:stretch>
            <a:fillRect/>
          </a:stretch>
        </p:blipFill>
        <p:spPr>
          <a:xfrm>
            <a:off x="1573405" y="2320649"/>
            <a:ext cx="8621328" cy="3953427"/>
          </a:xfrm>
        </p:spPr>
      </p:pic>
    </p:spTree>
    <p:extLst>
      <p:ext uri="{BB962C8B-B14F-4D97-AF65-F5344CB8AC3E}">
        <p14:creationId xmlns:p14="http://schemas.microsoft.com/office/powerpoint/2010/main" val="6828424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E9CE-9F38-E811-1956-E609A1842C71}"/>
              </a:ext>
            </a:extLst>
          </p:cNvPr>
          <p:cNvSpPr>
            <a:spLocks noGrp="1"/>
          </p:cNvSpPr>
          <p:nvPr>
            <p:ph type="title"/>
          </p:nvPr>
        </p:nvSpPr>
        <p:spPr/>
        <p:txBody>
          <a:bodyPr/>
          <a:lstStyle/>
          <a:p>
            <a:r>
              <a:rPr lang="en-IN" dirty="0"/>
              <a:t>Declaration of local variables.</a:t>
            </a:r>
          </a:p>
        </p:txBody>
      </p:sp>
      <p:sp>
        <p:nvSpPr>
          <p:cNvPr id="3" name="Content Placeholder 2">
            <a:extLst>
              <a:ext uri="{FF2B5EF4-FFF2-40B4-BE49-F238E27FC236}">
                <a16:creationId xmlns:a16="http://schemas.microsoft.com/office/drawing/2014/main" id="{958530F1-70E8-8F9B-C055-96DEE5C03CA0}"/>
              </a:ext>
            </a:extLst>
          </p:cNvPr>
          <p:cNvSpPr>
            <a:spLocks noGrp="1"/>
          </p:cNvSpPr>
          <p:nvPr>
            <p:ph idx="1"/>
          </p:nvPr>
        </p:nvSpPr>
        <p:spPr/>
        <p:txBody>
          <a:bodyPr/>
          <a:lstStyle/>
          <a:p>
            <a:r>
              <a:rPr lang="en-US" dirty="0"/>
              <a:t>Declarations of variables are grouped by type, separated by a comma. </a:t>
            </a:r>
          </a:p>
          <a:p>
            <a:endParaRPr lang="en-IN" dirty="0"/>
          </a:p>
        </p:txBody>
      </p:sp>
      <p:pic>
        <p:nvPicPr>
          <p:cNvPr id="5" name="Picture 4">
            <a:extLst>
              <a:ext uri="{FF2B5EF4-FFF2-40B4-BE49-F238E27FC236}">
                <a16:creationId xmlns:a16="http://schemas.microsoft.com/office/drawing/2014/main" id="{59F45F78-90A0-2C34-74B6-7AE5FF7F9E15}"/>
              </a:ext>
            </a:extLst>
          </p:cNvPr>
          <p:cNvPicPr>
            <a:picLocks noChangeAspect="1"/>
          </p:cNvPicPr>
          <p:nvPr/>
        </p:nvPicPr>
        <p:blipFill>
          <a:blip r:embed="rId2"/>
          <a:stretch>
            <a:fillRect/>
          </a:stretch>
        </p:blipFill>
        <p:spPr>
          <a:xfrm>
            <a:off x="531341" y="2736443"/>
            <a:ext cx="11331145" cy="4023360"/>
          </a:xfrm>
          <a:prstGeom prst="rect">
            <a:avLst/>
          </a:prstGeom>
        </p:spPr>
      </p:pic>
    </p:spTree>
    <p:extLst>
      <p:ext uri="{BB962C8B-B14F-4D97-AF65-F5344CB8AC3E}">
        <p14:creationId xmlns:p14="http://schemas.microsoft.com/office/powerpoint/2010/main" val="30130879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5D90-C8F6-135E-CCDD-156CEB0F46BD}"/>
              </a:ext>
            </a:extLst>
          </p:cNvPr>
          <p:cNvSpPr>
            <a:spLocks noGrp="1"/>
          </p:cNvSpPr>
          <p:nvPr>
            <p:ph type="title"/>
          </p:nvPr>
        </p:nvSpPr>
        <p:spPr/>
        <p:txBody>
          <a:bodyPr/>
          <a:lstStyle/>
          <a:p>
            <a:r>
              <a:rPr lang="en-IN" dirty="0"/>
              <a:t>Initialisation of local variables</a:t>
            </a:r>
          </a:p>
        </p:txBody>
      </p:sp>
      <p:sp>
        <p:nvSpPr>
          <p:cNvPr id="3" name="Content Placeholder 2">
            <a:extLst>
              <a:ext uri="{FF2B5EF4-FFF2-40B4-BE49-F238E27FC236}">
                <a16:creationId xmlns:a16="http://schemas.microsoft.com/office/drawing/2014/main" id="{3FD0B287-1C57-AC15-F99C-0C3CAD67CD14}"/>
              </a:ext>
            </a:extLst>
          </p:cNvPr>
          <p:cNvSpPr>
            <a:spLocks noGrp="1"/>
          </p:cNvSpPr>
          <p:nvPr>
            <p:ph idx="1"/>
          </p:nvPr>
        </p:nvSpPr>
        <p:spPr/>
        <p:txBody>
          <a:bodyPr/>
          <a:lstStyle/>
          <a:p>
            <a:r>
              <a:rPr lang="en-US" dirty="0"/>
              <a:t>The </a:t>
            </a:r>
            <a:r>
              <a:rPr lang="en-US" dirty="0" err="1"/>
              <a:t>initialisation</a:t>
            </a:r>
            <a:r>
              <a:rPr lang="en-US" dirty="0"/>
              <a:t> section is a conjunction of simple assignments to variables and of constant predicates. Expressions used for assignments and in the predicates have to use </a:t>
            </a:r>
            <a:r>
              <a:rPr lang="en-US" dirty="0" err="1"/>
              <a:t>initialised</a:t>
            </a:r>
            <a:r>
              <a:rPr lang="en-US" dirty="0"/>
              <a:t> variables; this is the meaning of a stutter expression.</a:t>
            </a:r>
          </a:p>
          <a:p>
            <a:endParaRPr lang="en-IN" dirty="0"/>
          </a:p>
        </p:txBody>
      </p:sp>
      <p:pic>
        <p:nvPicPr>
          <p:cNvPr id="5" name="Picture 4">
            <a:extLst>
              <a:ext uri="{FF2B5EF4-FFF2-40B4-BE49-F238E27FC236}">
                <a16:creationId xmlns:a16="http://schemas.microsoft.com/office/drawing/2014/main" id="{169D7A44-1EDE-5ACD-4B8C-3DA7251BD843}"/>
              </a:ext>
            </a:extLst>
          </p:cNvPr>
          <p:cNvPicPr>
            <a:picLocks noChangeAspect="1"/>
          </p:cNvPicPr>
          <p:nvPr/>
        </p:nvPicPr>
        <p:blipFill>
          <a:blip r:embed="rId2"/>
          <a:stretch>
            <a:fillRect/>
          </a:stretch>
        </p:blipFill>
        <p:spPr>
          <a:xfrm>
            <a:off x="1213756" y="3428999"/>
            <a:ext cx="9764488" cy="3256005"/>
          </a:xfrm>
          <a:prstGeom prst="rect">
            <a:avLst/>
          </a:prstGeom>
        </p:spPr>
      </p:pic>
    </p:spTree>
    <p:extLst>
      <p:ext uri="{BB962C8B-B14F-4D97-AF65-F5344CB8AC3E}">
        <p14:creationId xmlns:p14="http://schemas.microsoft.com/office/powerpoint/2010/main" val="3598162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BFFC9-11A4-023B-6810-0D388AFD1C9A}"/>
              </a:ext>
            </a:extLst>
          </p:cNvPr>
          <p:cNvSpPr>
            <a:spLocks noGrp="1"/>
          </p:cNvSpPr>
          <p:nvPr>
            <p:ph type="title"/>
          </p:nvPr>
        </p:nvSpPr>
        <p:spPr/>
        <p:txBody>
          <a:bodyPr/>
          <a:lstStyle/>
          <a:p>
            <a:r>
              <a:rPr lang="en-IN" b="1" i="0" dirty="0">
                <a:effectLst/>
                <a:latin typeface="Söhne"/>
              </a:rPr>
              <a:t>2. Translation</a:t>
            </a:r>
            <a:endParaRPr lang="en-IN" dirty="0"/>
          </a:p>
        </p:txBody>
      </p:sp>
      <p:sp>
        <p:nvSpPr>
          <p:cNvPr id="3" name="Content Placeholder 2">
            <a:extLst>
              <a:ext uri="{FF2B5EF4-FFF2-40B4-BE49-F238E27FC236}">
                <a16:creationId xmlns:a16="http://schemas.microsoft.com/office/drawing/2014/main" id="{BD291052-BC1B-2BA7-A9B7-5BEC9CECEE6D}"/>
              </a:ext>
            </a:extLst>
          </p:cNvPr>
          <p:cNvSpPr>
            <a:spLocks noGrp="1"/>
          </p:cNvSpPr>
          <p:nvPr>
            <p:ph idx="1"/>
          </p:nvPr>
        </p:nvSpPr>
        <p:spPr/>
        <p:txBody>
          <a:bodyPr>
            <a:normAutofit/>
          </a:bodyPr>
          <a:lstStyle/>
          <a:p>
            <a:pPr algn="l"/>
            <a:r>
              <a:rPr lang="en-US" b="0" i="0" dirty="0">
                <a:solidFill>
                  <a:srgbClr val="374151"/>
                </a:solidFill>
                <a:effectLst/>
                <a:latin typeface="Söhne"/>
              </a:rPr>
              <a:t>This stage involves converting the HLPSL protocol into an intermediate format for analysis.</a:t>
            </a:r>
          </a:p>
          <a:p>
            <a:pPr algn="l"/>
            <a:r>
              <a:rPr lang="en-US" b="1" i="0" dirty="0">
                <a:solidFill>
                  <a:srgbClr val="374151"/>
                </a:solidFill>
                <a:effectLst/>
                <a:latin typeface="Söhne"/>
              </a:rPr>
              <a:t>Example 1:</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From HLPSL to Intermediate Format</a:t>
            </a:r>
            <a:r>
              <a:rPr lang="en-US" b="0" i="0" dirty="0">
                <a:solidFill>
                  <a:srgbClr val="374151"/>
                </a:solidFill>
                <a:effectLst/>
                <a:latin typeface="Söhne"/>
              </a:rPr>
              <a:t>: Alice's and Bob's message exchanges are translated into a sequence of lower-level operations that mimic the exchange of messages, checks for correctness, and the encryption/decryption processes.</a:t>
            </a:r>
          </a:p>
          <a:p>
            <a:pPr algn="l">
              <a:buFont typeface="Arial" panose="020B0604020202020204" pitchFamily="34" charset="0"/>
              <a:buChar char="•"/>
            </a:pPr>
            <a:r>
              <a:rPr lang="en-US" dirty="0">
                <a:solidFill>
                  <a:srgbClr val="374151"/>
                </a:solidFill>
                <a:latin typeface="Söhne"/>
              </a:rPr>
              <a:t>EX2: </a:t>
            </a:r>
            <a:r>
              <a:rPr lang="en-US" b="1" i="0" dirty="0">
                <a:solidFill>
                  <a:srgbClr val="374151"/>
                </a:solidFill>
                <a:effectLst/>
                <a:latin typeface="Söhne"/>
              </a:rPr>
              <a:t>Translation Specifics</a:t>
            </a:r>
            <a:r>
              <a:rPr lang="en-US" b="0" i="0" dirty="0">
                <a:solidFill>
                  <a:srgbClr val="374151"/>
                </a:solidFill>
                <a:effectLst/>
                <a:latin typeface="Söhne"/>
              </a:rPr>
              <a:t>: The key exchange steps, including requests, generation, encryption, decryption, and forwarding of keys, are translated into a form that can be processed by the backend analyzers.</a:t>
            </a:r>
          </a:p>
          <a:p>
            <a:pPr algn="l">
              <a:buFont typeface="Arial" panose="020B0604020202020204" pitchFamily="34" charset="0"/>
              <a:buChar char="•"/>
            </a:pP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109264686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CE75-449A-C879-1836-F702B383BF4B}"/>
              </a:ext>
            </a:extLst>
          </p:cNvPr>
          <p:cNvSpPr>
            <a:spLocks noGrp="1"/>
          </p:cNvSpPr>
          <p:nvPr>
            <p:ph type="title"/>
          </p:nvPr>
        </p:nvSpPr>
        <p:spPr/>
        <p:txBody>
          <a:bodyPr/>
          <a:lstStyle/>
          <a:p>
            <a:r>
              <a:rPr lang="en-US" dirty="0"/>
              <a:t>Declaration of the acceptance state.</a:t>
            </a:r>
            <a:endParaRPr lang="en-IN" dirty="0"/>
          </a:p>
        </p:txBody>
      </p:sp>
      <p:sp>
        <p:nvSpPr>
          <p:cNvPr id="3" name="Content Placeholder 2">
            <a:extLst>
              <a:ext uri="{FF2B5EF4-FFF2-40B4-BE49-F238E27FC236}">
                <a16:creationId xmlns:a16="http://schemas.microsoft.com/office/drawing/2014/main" id="{FAB3AE77-F0DC-F027-7E91-28D8CD991ABD}"/>
              </a:ext>
            </a:extLst>
          </p:cNvPr>
          <p:cNvSpPr>
            <a:spLocks noGrp="1"/>
          </p:cNvSpPr>
          <p:nvPr>
            <p:ph idx="1"/>
          </p:nvPr>
        </p:nvSpPr>
        <p:spPr/>
        <p:txBody>
          <a:bodyPr/>
          <a:lstStyle/>
          <a:p>
            <a:r>
              <a:rPr lang="en-US" dirty="0"/>
              <a:t>Acceptance is used for sequential composition to mark the stop states after which the following instantiation may begin.</a:t>
            </a:r>
          </a:p>
          <a:p>
            <a:pPr algn="ctr"/>
            <a:r>
              <a:rPr lang="en-IN" sz="2000" dirty="0" err="1"/>
              <a:t>Accept_declaration</a:t>
            </a:r>
            <a:r>
              <a:rPr lang="en-IN" sz="2000" dirty="0"/>
              <a:t> ::=</a:t>
            </a:r>
          </a:p>
          <a:p>
            <a:pPr marL="310896" lvl="2" indent="0" algn="ctr">
              <a:buNone/>
            </a:pPr>
            <a:r>
              <a:rPr lang="en-IN" sz="2000" dirty="0"/>
              <a:t> "accept" Predicates</a:t>
            </a:r>
          </a:p>
          <a:p>
            <a:pPr marL="310896" lvl="2" indent="0" algn="ctr">
              <a:buNone/>
            </a:pPr>
            <a:endParaRPr lang="en-IN" sz="2000" dirty="0"/>
          </a:p>
          <a:p>
            <a:pPr marL="310896" lvl="2" indent="0">
              <a:buNone/>
            </a:pPr>
            <a:r>
              <a:rPr lang="en-US" sz="2800" dirty="0"/>
              <a:t>However, since sequential composition is not fully handled in the current version of the AVISPA tool, ”accept” declarations are useless.</a:t>
            </a:r>
            <a:endParaRPr lang="en-IN" sz="2000" dirty="0"/>
          </a:p>
        </p:txBody>
      </p:sp>
    </p:spTree>
    <p:extLst>
      <p:ext uri="{BB962C8B-B14F-4D97-AF65-F5344CB8AC3E}">
        <p14:creationId xmlns:p14="http://schemas.microsoft.com/office/powerpoint/2010/main" val="31485139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4EF5-64AB-6205-5ADD-4B56416C200A}"/>
              </a:ext>
            </a:extLst>
          </p:cNvPr>
          <p:cNvSpPr>
            <a:spLocks noGrp="1"/>
          </p:cNvSpPr>
          <p:nvPr>
            <p:ph type="title"/>
          </p:nvPr>
        </p:nvSpPr>
        <p:spPr/>
        <p:txBody>
          <a:bodyPr/>
          <a:lstStyle/>
          <a:p>
            <a:r>
              <a:rPr lang="en-IN" dirty="0"/>
              <a:t>Actions</a:t>
            </a:r>
          </a:p>
        </p:txBody>
      </p:sp>
      <p:sp>
        <p:nvSpPr>
          <p:cNvPr id="3" name="Content Placeholder 2">
            <a:extLst>
              <a:ext uri="{FF2B5EF4-FFF2-40B4-BE49-F238E27FC236}">
                <a16:creationId xmlns:a16="http://schemas.microsoft.com/office/drawing/2014/main" id="{FF0E18EF-5887-FA43-BC59-9F1771FD96C5}"/>
              </a:ext>
            </a:extLst>
          </p:cNvPr>
          <p:cNvSpPr>
            <a:spLocks noGrp="1"/>
          </p:cNvSpPr>
          <p:nvPr>
            <p:ph idx="1"/>
          </p:nvPr>
        </p:nvSpPr>
        <p:spPr/>
        <p:txBody>
          <a:bodyPr/>
          <a:lstStyle/>
          <a:p>
            <a:r>
              <a:rPr lang="en-US" dirty="0"/>
              <a:t>An action can be the assignment of a variable, possibly with a fresh value (e.g.: Na’:=new()), the call of a user-defined predicate (such as sending a message in a channel), or the call of predefined goal predicates. The expression assigned to a variable can be either a stutter one, or a non-stutter one. </a:t>
            </a:r>
            <a:endParaRPr lang="en-IN" dirty="0"/>
          </a:p>
        </p:txBody>
      </p:sp>
    </p:spTree>
    <p:extLst>
      <p:ext uri="{BB962C8B-B14F-4D97-AF65-F5344CB8AC3E}">
        <p14:creationId xmlns:p14="http://schemas.microsoft.com/office/powerpoint/2010/main" val="29002501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4EF5-64AB-6205-5ADD-4B56416C200A}"/>
              </a:ext>
            </a:extLst>
          </p:cNvPr>
          <p:cNvSpPr>
            <a:spLocks noGrp="1"/>
          </p:cNvSpPr>
          <p:nvPr>
            <p:ph type="title"/>
          </p:nvPr>
        </p:nvSpPr>
        <p:spPr/>
        <p:txBody>
          <a:bodyPr/>
          <a:lstStyle/>
          <a:p>
            <a:r>
              <a:rPr lang="en-IN" dirty="0"/>
              <a:t>Actions</a:t>
            </a:r>
          </a:p>
        </p:txBody>
      </p:sp>
      <p:sp>
        <p:nvSpPr>
          <p:cNvPr id="3" name="Content Placeholder 2">
            <a:extLst>
              <a:ext uri="{FF2B5EF4-FFF2-40B4-BE49-F238E27FC236}">
                <a16:creationId xmlns:a16="http://schemas.microsoft.com/office/drawing/2014/main" id="{FF0E18EF-5887-FA43-BC59-9F1771FD96C5}"/>
              </a:ext>
            </a:extLst>
          </p:cNvPr>
          <p:cNvSpPr>
            <a:spLocks noGrp="1"/>
          </p:cNvSpPr>
          <p:nvPr>
            <p:ph idx="1"/>
          </p:nvPr>
        </p:nvSpPr>
        <p:spPr/>
        <p:txBody>
          <a:bodyPr/>
          <a:lstStyle/>
          <a:p>
            <a:r>
              <a:rPr lang="en-US" dirty="0"/>
              <a:t>In any transition, the old value and the new value of a variable are syntactically distinguished: </a:t>
            </a:r>
          </a:p>
          <a:p>
            <a:r>
              <a:rPr lang="en-US" dirty="0"/>
              <a:t>the prime symbol (’) has to be attached to the name of a variable for considering its new value.</a:t>
            </a:r>
          </a:p>
          <a:p>
            <a:r>
              <a:rPr lang="en-US" dirty="0"/>
              <a:t> Examples: M’:={M}_K and </a:t>
            </a:r>
            <a:r>
              <a:rPr lang="en-US" dirty="0" err="1"/>
              <a:t>Snd</a:t>
            </a:r>
            <a:r>
              <a:rPr lang="en-US" dirty="0"/>
              <a:t>(M’.M). </a:t>
            </a:r>
          </a:p>
          <a:p>
            <a:r>
              <a:rPr lang="en-IN" dirty="0"/>
              <a:t>Reactions ::= Actions</a:t>
            </a:r>
            <a:endParaRPr lang="en-US" dirty="0"/>
          </a:p>
          <a:p>
            <a:endParaRPr lang="en-US" dirty="0"/>
          </a:p>
          <a:p>
            <a:r>
              <a:rPr lang="en-IN" dirty="0"/>
              <a:t>Actions ::=</a:t>
            </a:r>
            <a:r>
              <a:rPr lang="en-US" dirty="0"/>
              <a:t> </a:t>
            </a:r>
            <a:r>
              <a:rPr lang="en-IN" dirty="0"/>
              <a:t>(Action "/\")* Action</a:t>
            </a:r>
          </a:p>
        </p:txBody>
      </p:sp>
    </p:spTree>
    <p:extLst>
      <p:ext uri="{BB962C8B-B14F-4D97-AF65-F5344CB8AC3E}">
        <p14:creationId xmlns:p14="http://schemas.microsoft.com/office/powerpoint/2010/main" val="41439210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CC7C0-0717-7DD9-7159-A97213710793}"/>
              </a:ext>
            </a:extLst>
          </p:cNvPr>
          <p:cNvSpPr>
            <a:spLocks noGrp="1"/>
          </p:cNvSpPr>
          <p:nvPr>
            <p:ph type="title"/>
          </p:nvPr>
        </p:nvSpPr>
        <p:spPr/>
        <p:txBody>
          <a:bodyPr/>
          <a:lstStyle/>
          <a:p>
            <a:r>
              <a:rPr lang="en-IN" dirty="0"/>
              <a:t>Actions and reactions</a:t>
            </a:r>
          </a:p>
        </p:txBody>
      </p:sp>
      <p:pic>
        <p:nvPicPr>
          <p:cNvPr id="5" name="Content Placeholder 4">
            <a:extLst>
              <a:ext uri="{FF2B5EF4-FFF2-40B4-BE49-F238E27FC236}">
                <a16:creationId xmlns:a16="http://schemas.microsoft.com/office/drawing/2014/main" id="{48C9543E-7FE7-0576-E4BA-3070243C421E}"/>
              </a:ext>
            </a:extLst>
          </p:cNvPr>
          <p:cNvPicPr>
            <a:picLocks noGrp="1" noChangeAspect="1"/>
          </p:cNvPicPr>
          <p:nvPr>
            <p:ph idx="1"/>
          </p:nvPr>
        </p:nvPicPr>
        <p:blipFill>
          <a:blip r:embed="rId2"/>
          <a:stretch>
            <a:fillRect/>
          </a:stretch>
        </p:blipFill>
        <p:spPr>
          <a:xfrm>
            <a:off x="1023938" y="2947562"/>
            <a:ext cx="9720262" cy="2699601"/>
          </a:xfrm>
        </p:spPr>
      </p:pic>
    </p:spTree>
    <p:extLst>
      <p:ext uri="{BB962C8B-B14F-4D97-AF65-F5344CB8AC3E}">
        <p14:creationId xmlns:p14="http://schemas.microsoft.com/office/powerpoint/2010/main" val="16761256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94EF5-64AB-6205-5ADD-4B56416C200A}"/>
              </a:ext>
            </a:extLst>
          </p:cNvPr>
          <p:cNvSpPr>
            <a:spLocks noGrp="1"/>
          </p:cNvSpPr>
          <p:nvPr>
            <p:ph type="title"/>
          </p:nvPr>
        </p:nvSpPr>
        <p:spPr/>
        <p:txBody>
          <a:bodyPr/>
          <a:lstStyle/>
          <a:p>
            <a:r>
              <a:rPr lang="en-IN" dirty="0"/>
              <a:t>Actions</a:t>
            </a:r>
          </a:p>
        </p:txBody>
      </p:sp>
      <p:pic>
        <p:nvPicPr>
          <p:cNvPr id="5" name="Content Placeholder 4">
            <a:extLst>
              <a:ext uri="{FF2B5EF4-FFF2-40B4-BE49-F238E27FC236}">
                <a16:creationId xmlns:a16="http://schemas.microsoft.com/office/drawing/2014/main" id="{3A823416-3145-7A7A-32D9-B110B325CD89}"/>
              </a:ext>
            </a:extLst>
          </p:cNvPr>
          <p:cNvPicPr>
            <a:picLocks noGrp="1" noChangeAspect="1"/>
          </p:cNvPicPr>
          <p:nvPr>
            <p:ph idx="1"/>
          </p:nvPr>
        </p:nvPicPr>
        <p:blipFill>
          <a:blip r:embed="rId2"/>
          <a:stretch>
            <a:fillRect/>
          </a:stretch>
        </p:blipFill>
        <p:spPr>
          <a:xfrm>
            <a:off x="1023938" y="2427777"/>
            <a:ext cx="9720262" cy="3739171"/>
          </a:xfrm>
        </p:spPr>
      </p:pic>
    </p:spTree>
    <p:extLst>
      <p:ext uri="{BB962C8B-B14F-4D97-AF65-F5344CB8AC3E}">
        <p14:creationId xmlns:p14="http://schemas.microsoft.com/office/powerpoint/2010/main" val="22140038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85F4-F450-DDF3-B4D4-831CF960E4B5}"/>
              </a:ext>
            </a:extLst>
          </p:cNvPr>
          <p:cNvSpPr>
            <a:spLocks noGrp="1"/>
          </p:cNvSpPr>
          <p:nvPr>
            <p:ph type="title"/>
          </p:nvPr>
        </p:nvSpPr>
        <p:spPr/>
        <p:txBody>
          <a:bodyPr/>
          <a:lstStyle/>
          <a:p>
            <a:r>
              <a:rPr lang="en-IN" dirty="0"/>
              <a:t>Composition of roles</a:t>
            </a:r>
          </a:p>
        </p:txBody>
      </p:sp>
      <p:sp>
        <p:nvSpPr>
          <p:cNvPr id="3" name="Content Placeholder 2">
            <a:extLst>
              <a:ext uri="{FF2B5EF4-FFF2-40B4-BE49-F238E27FC236}">
                <a16:creationId xmlns:a16="http://schemas.microsoft.com/office/drawing/2014/main" id="{09C12D36-9695-AD16-0877-7BFA647E032F}"/>
              </a:ext>
            </a:extLst>
          </p:cNvPr>
          <p:cNvSpPr>
            <a:spLocks noGrp="1"/>
          </p:cNvSpPr>
          <p:nvPr>
            <p:ph idx="1"/>
          </p:nvPr>
        </p:nvSpPr>
        <p:spPr/>
        <p:txBody>
          <a:bodyPr/>
          <a:lstStyle/>
          <a:p>
            <a:r>
              <a:rPr lang="en-US" dirty="0"/>
              <a:t>Roles, basic and/or composition, can be composed in parallel or sequentially. Such scenarios are described in the composition section of so called composition roles. </a:t>
            </a:r>
          </a:p>
          <a:p>
            <a:endParaRPr lang="en-IN" dirty="0"/>
          </a:p>
        </p:txBody>
      </p:sp>
      <p:pic>
        <p:nvPicPr>
          <p:cNvPr id="5" name="Picture 4">
            <a:extLst>
              <a:ext uri="{FF2B5EF4-FFF2-40B4-BE49-F238E27FC236}">
                <a16:creationId xmlns:a16="http://schemas.microsoft.com/office/drawing/2014/main" id="{3BFC13F6-F50E-DABC-E4AF-285F4F589262}"/>
              </a:ext>
            </a:extLst>
          </p:cNvPr>
          <p:cNvPicPr>
            <a:picLocks noChangeAspect="1"/>
          </p:cNvPicPr>
          <p:nvPr/>
        </p:nvPicPr>
        <p:blipFill>
          <a:blip r:embed="rId2"/>
          <a:stretch>
            <a:fillRect/>
          </a:stretch>
        </p:blipFill>
        <p:spPr>
          <a:xfrm>
            <a:off x="736729" y="3167201"/>
            <a:ext cx="10007471" cy="3343327"/>
          </a:xfrm>
          <a:prstGeom prst="rect">
            <a:avLst/>
          </a:prstGeom>
        </p:spPr>
      </p:pic>
    </p:spTree>
    <p:extLst>
      <p:ext uri="{BB962C8B-B14F-4D97-AF65-F5344CB8AC3E}">
        <p14:creationId xmlns:p14="http://schemas.microsoft.com/office/powerpoint/2010/main" val="33340994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C85F4-F450-DDF3-B4D4-831CF960E4B5}"/>
              </a:ext>
            </a:extLst>
          </p:cNvPr>
          <p:cNvSpPr>
            <a:spLocks noGrp="1"/>
          </p:cNvSpPr>
          <p:nvPr>
            <p:ph type="title"/>
          </p:nvPr>
        </p:nvSpPr>
        <p:spPr/>
        <p:txBody>
          <a:bodyPr/>
          <a:lstStyle/>
          <a:p>
            <a:r>
              <a:rPr lang="en-IN" dirty="0"/>
              <a:t>Composition of roles</a:t>
            </a:r>
          </a:p>
        </p:txBody>
      </p:sp>
      <p:sp>
        <p:nvSpPr>
          <p:cNvPr id="3" name="Content Placeholder 2">
            <a:extLst>
              <a:ext uri="{FF2B5EF4-FFF2-40B4-BE49-F238E27FC236}">
                <a16:creationId xmlns:a16="http://schemas.microsoft.com/office/drawing/2014/main" id="{09C12D36-9695-AD16-0877-7BFA647E032F}"/>
              </a:ext>
            </a:extLst>
          </p:cNvPr>
          <p:cNvSpPr>
            <a:spLocks noGrp="1"/>
          </p:cNvSpPr>
          <p:nvPr>
            <p:ph idx="1"/>
          </p:nvPr>
        </p:nvSpPr>
        <p:spPr/>
        <p:txBody>
          <a:bodyPr/>
          <a:lstStyle/>
          <a:p>
            <a:endParaRPr lang="en-IN" b="1" dirty="0"/>
          </a:p>
        </p:txBody>
      </p:sp>
      <p:pic>
        <p:nvPicPr>
          <p:cNvPr id="6" name="Picture 5">
            <a:extLst>
              <a:ext uri="{FF2B5EF4-FFF2-40B4-BE49-F238E27FC236}">
                <a16:creationId xmlns:a16="http://schemas.microsoft.com/office/drawing/2014/main" id="{ACE45394-7F01-6183-8B61-64CE329A1CDF}"/>
              </a:ext>
            </a:extLst>
          </p:cNvPr>
          <p:cNvPicPr>
            <a:picLocks noChangeAspect="1"/>
          </p:cNvPicPr>
          <p:nvPr/>
        </p:nvPicPr>
        <p:blipFill>
          <a:blip r:embed="rId2"/>
          <a:stretch>
            <a:fillRect/>
          </a:stretch>
        </p:blipFill>
        <p:spPr>
          <a:xfrm>
            <a:off x="399255" y="2285999"/>
            <a:ext cx="11393490" cy="3986785"/>
          </a:xfrm>
          <a:prstGeom prst="rect">
            <a:avLst/>
          </a:prstGeom>
        </p:spPr>
      </p:pic>
    </p:spTree>
    <p:extLst>
      <p:ext uri="{BB962C8B-B14F-4D97-AF65-F5344CB8AC3E}">
        <p14:creationId xmlns:p14="http://schemas.microsoft.com/office/powerpoint/2010/main" val="725912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CE35-643E-DB21-6409-7DCAD4AF78FC}"/>
              </a:ext>
            </a:extLst>
          </p:cNvPr>
          <p:cNvSpPr>
            <a:spLocks noGrp="1"/>
          </p:cNvSpPr>
          <p:nvPr>
            <p:ph type="title"/>
          </p:nvPr>
        </p:nvSpPr>
        <p:spPr/>
        <p:txBody>
          <a:bodyPr/>
          <a:lstStyle/>
          <a:p>
            <a:r>
              <a:rPr lang="en-IN" dirty="0"/>
              <a:t>Declaration of goals</a:t>
            </a:r>
          </a:p>
        </p:txBody>
      </p:sp>
      <p:sp>
        <p:nvSpPr>
          <p:cNvPr id="3" name="Content Placeholder 2">
            <a:extLst>
              <a:ext uri="{FF2B5EF4-FFF2-40B4-BE49-F238E27FC236}">
                <a16:creationId xmlns:a16="http://schemas.microsoft.com/office/drawing/2014/main" id="{ABAA945A-7204-E90D-A495-F067BCBE7B13}"/>
              </a:ext>
            </a:extLst>
          </p:cNvPr>
          <p:cNvSpPr>
            <a:spLocks noGrp="1"/>
          </p:cNvSpPr>
          <p:nvPr>
            <p:ph idx="1"/>
          </p:nvPr>
        </p:nvSpPr>
        <p:spPr/>
        <p:txBody>
          <a:bodyPr/>
          <a:lstStyle/>
          <a:p>
            <a:r>
              <a:rPr lang="en-US" dirty="0"/>
              <a:t>Goals are declared in a specific section. Such declarations are done either by using predefined macros, or by using a LTL formula.</a:t>
            </a:r>
          </a:p>
          <a:p>
            <a:endParaRPr lang="en-IN" dirty="0"/>
          </a:p>
        </p:txBody>
      </p:sp>
      <p:pic>
        <p:nvPicPr>
          <p:cNvPr id="5" name="Picture 4">
            <a:extLst>
              <a:ext uri="{FF2B5EF4-FFF2-40B4-BE49-F238E27FC236}">
                <a16:creationId xmlns:a16="http://schemas.microsoft.com/office/drawing/2014/main" id="{503364C7-DE58-4428-2F3C-D49BED1CAC0E}"/>
              </a:ext>
            </a:extLst>
          </p:cNvPr>
          <p:cNvPicPr>
            <a:picLocks noChangeAspect="1"/>
          </p:cNvPicPr>
          <p:nvPr/>
        </p:nvPicPr>
        <p:blipFill>
          <a:blip r:embed="rId2"/>
          <a:stretch>
            <a:fillRect/>
          </a:stretch>
        </p:blipFill>
        <p:spPr>
          <a:xfrm>
            <a:off x="268393" y="2885789"/>
            <a:ext cx="11606450" cy="3762146"/>
          </a:xfrm>
          <a:prstGeom prst="rect">
            <a:avLst/>
          </a:prstGeom>
        </p:spPr>
      </p:pic>
    </p:spTree>
    <p:extLst>
      <p:ext uri="{BB962C8B-B14F-4D97-AF65-F5344CB8AC3E}">
        <p14:creationId xmlns:p14="http://schemas.microsoft.com/office/powerpoint/2010/main" val="21833386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F003B-6C2A-2564-5AD2-3099659B9D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E20B932-1531-8EB3-21B9-FB7AE2D366D4}"/>
              </a:ext>
            </a:extLst>
          </p:cNvPr>
          <p:cNvSpPr>
            <a:spLocks noGrp="1"/>
          </p:cNvSpPr>
          <p:nvPr>
            <p:ph idx="1"/>
          </p:nvPr>
        </p:nvSpPr>
        <p:spPr/>
        <p:txBody>
          <a:bodyPr>
            <a:normAutofit/>
          </a:bodyPr>
          <a:lstStyle/>
          <a:p>
            <a:r>
              <a:rPr lang="en-IN" sz="5400" b="0" i="0" dirty="0">
                <a:solidFill>
                  <a:srgbClr val="000000"/>
                </a:solidFill>
                <a:effectLst/>
                <a:latin typeface="CMTT12"/>
              </a:rPr>
              <a:t>environment()</a:t>
            </a:r>
            <a:r>
              <a:rPr lang="en-IN" sz="5400" dirty="0"/>
              <a:t> </a:t>
            </a:r>
            <a:br>
              <a:rPr lang="en-IN" sz="5400" dirty="0"/>
            </a:br>
            <a:endParaRPr lang="en-IN" sz="5400" dirty="0"/>
          </a:p>
        </p:txBody>
      </p:sp>
    </p:spTree>
    <p:extLst>
      <p:ext uri="{BB962C8B-B14F-4D97-AF65-F5344CB8AC3E}">
        <p14:creationId xmlns:p14="http://schemas.microsoft.com/office/powerpoint/2010/main" val="39035785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9522-8F67-DA57-76DA-1F5E7E119845}"/>
              </a:ext>
            </a:extLst>
          </p:cNvPr>
          <p:cNvSpPr>
            <a:spLocks noGrp="1"/>
          </p:cNvSpPr>
          <p:nvPr>
            <p:ph type="title"/>
          </p:nvPr>
        </p:nvSpPr>
        <p:spPr/>
        <p:txBody>
          <a:bodyPr/>
          <a:lstStyle/>
          <a:p>
            <a:r>
              <a:rPr lang="en-IN" dirty="0"/>
              <a:t>Outputs </a:t>
            </a:r>
          </a:p>
        </p:txBody>
      </p:sp>
      <p:sp>
        <p:nvSpPr>
          <p:cNvPr id="3" name="Content Placeholder 2">
            <a:extLst>
              <a:ext uri="{FF2B5EF4-FFF2-40B4-BE49-F238E27FC236}">
                <a16:creationId xmlns:a16="http://schemas.microsoft.com/office/drawing/2014/main" id="{73EDDC7E-4FFC-3EA9-C925-CA880F534F6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71937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DF143-A67C-6506-7EC5-1B225C22BF40}"/>
              </a:ext>
            </a:extLst>
          </p:cNvPr>
          <p:cNvSpPr>
            <a:spLocks noGrp="1"/>
          </p:cNvSpPr>
          <p:nvPr>
            <p:ph type="title"/>
          </p:nvPr>
        </p:nvSpPr>
        <p:spPr/>
        <p:txBody>
          <a:bodyPr/>
          <a:lstStyle/>
          <a:p>
            <a:r>
              <a:rPr lang="en-US" b="1" i="0" dirty="0">
                <a:effectLst/>
                <a:latin typeface="Söhne"/>
              </a:rPr>
              <a:t>3. Analysis</a:t>
            </a:r>
            <a:endParaRPr lang="en-IN" dirty="0"/>
          </a:p>
        </p:txBody>
      </p:sp>
      <p:sp>
        <p:nvSpPr>
          <p:cNvPr id="3" name="Content Placeholder 2">
            <a:extLst>
              <a:ext uri="{FF2B5EF4-FFF2-40B4-BE49-F238E27FC236}">
                <a16:creationId xmlns:a16="http://schemas.microsoft.com/office/drawing/2014/main" id="{A3E49FFB-9CA2-C7CF-E041-BFE0F31F2C03}"/>
              </a:ext>
            </a:extLst>
          </p:cNvPr>
          <p:cNvSpPr>
            <a:spLocks noGrp="1"/>
          </p:cNvSpPr>
          <p:nvPr>
            <p:ph idx="1"/>
          </p:nvPr>
        </p:nvSpPr>
        <p:spPr/>
        <p:txBody>
          <a:bodyPr/>
          <a:lstStyle/>
          <a:p>
            <a:pPr algn="l"/>
            <a:r>
              <a:rPr lang="en-US" b="0" i="0" dirty="0" err="1">
                <a:solidFill>
                  <a:srgbClr val="374151"/>
                </a:solidFill>
                <a:effectLst/>
                <a:latin typeface="Söhne"/>
              </a:rPr>
              <a:t>Avispa</a:t>
            </a:r>
            <a:r>
              <a:rPr lang="en-US" b="0" i="0" dirty="0">
                <a:solidFill>
                  <a:srgbClr val="374151"/>
                </a:solidFill>
                <a:effectLst/>
                <a:latin typeface="Söhne"/>
              </a:rPr>
              <a:t> utilizes several backend analyzers like OFMC and CL-</a:t>
            </a:r>
            <a:r>
              <a:rPr lang="en-US" b="0" i="0" dirty="0" err="1">
                <a:solidFill>
                  <a:srgbClr val="374151"/>
                </a:solidFill>
                <a:effectLst/>
                <a:latin typeface="Söhne"/>
              </a:rPr>
              <a:t>AtSe</a:t>
            </a:r>
            <a:r>
              <a:rPr lang="en-US" b="0" i="0" dirty="0">
                <a:solidFill>
                  <a:srgbClr val="374151"/>
                </a:solidFill>
                <a:effectLst/>
                <a:latin typeface="Söhne"/>
              </a:rPr>
              <a:t>, each suitable for different kinds of analysis.</a:t>
            </a:r>
          </a:p>
          <a:p>
            <a:pPr algn="l"/>
            <a:r>
              <a:rPr lang="en-US" b="1" i="0" dirty="0">
                <a:solidFill>
                  <a:srgbClr val="374151"/>
                </a:solidFill>
                <a:effectLst/>
                <a:latin typeface="Söhne"/>
              </a:rPr>
              <a:t>Example 1:</a:t>
            </a: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Using OFMC</a:t>
            </a:r>
            <a:r>
              <a:rPr lang="en-US" b="0" i="0" dirty="0">
                <a:solidFill>
                  <a:srgbClr val="374151"/>
                </a:solidFill>
                <a:effectLst/>
                <a:latin typeface="Söhne"/>
              </a:rPr>
              <a:t>: This analyzer might simulate various scenarios to test if an intruder can intercept or forge messages in the simple authentication protocol.</a:t>
            </a:r>
          </a:p>
          <a:p>
            <a:pPr algn="l">
              <a:buFont typeface="Arial" panose="020B0604020202020204" pitchFamily="34" charset="0"/>
              <a:buChar char="•"/>
            </a:pPr>
            <a:r>
              <a:rPr lang="en-US" b="1" i="0" dirty="0">
                <a:solidFill>
                  <a:srgbClr val="374151"/>
                </a:solidFill>
                <a:effectLst/>
                <a:latin typeface="Söhne"/>
              </a:rPr>
              <a:t>CL-</a:t>
            </a:r>
            <a:r>
              <a:rPr lang="en-US" b="1" i="0" dirty="0" err="1">
                <a:solidFill>
                  <a:srgbClr val="374151"/>
                </a:solidFill>
                <a:effectLst/>
                <a:latin typeface="Söhne"/>
              </a:rPr>
              <a:t>AtSe</a:t>
            </a:r>
            <a:r>
              <a:rPr lang="en-US" b="1" i="0" dirty="0">
                <a:solidFill>
                  <a:srgbClr val="374151"/>
                </a:solidFill>
                <a:effectLst/>
                <a:latin typeface="Söhne"/>
              </a:rPr>
              <a:t> Analysis</a:t>
            </a:r>
            <a:r>
              <a:rPr lang="en-US" b="0" i="0" dirty="0">
                <a:solidFill>
                  <a:srgbClr val="374151"/>
                </a:solidFill>
                <a:effectLst/>
                <a:latin typeface="Söhne"/>
              </a:rPr>
              <a:t>: For </a:t>
            </a:r>
            <a:r>
              <a:rPr lang="en-US" b="1" i="1" dirty="0">
                <a:solidFill>
                  <a:srgbClr val="374151"/>
                </a:solidFill>
                <a:effectLst/>
                <a:latin typeface="Söhne"/>
              </a:rPr>
              <a:t>the key exchange protocol</a:t>
            </a:r>
            <a:r>
              <a:rPr lang="en-US" b="0" i="0" dirty="0">
                <a:solidFill>
                  <a:srgbClr val="374151"/>
                </a:solidFill>
                <a:effectLst/>
                <a:latin typeface="Söhne"/>
              </a:rPr>
              <a:t>, CL-</a:t>
            </a:r>
            <a:r>
              <a:rPr lang="en-US" b="0" i="0" dirty="0" err="1">
                <a:solidFill>
                  <a:srgbClr val="374151"/>
                </a:solidFill>
                <a:effectLst/>
                <a:latin typeface="Söhne"/>
              </a:rPr>
              <a:t>AtSe</a:t>
            </a:r>
            <a:r>
              <a:rPr lang="en-US" b="0" i="0" dirty="0">
                <a:solidFill>
                  <a:srgbClr val="374151"/>
                </a:solidFill>
                <a:effectLst/>
                <a:latin typeface="Söhne"/>
              </a:rPr>
              <a:t> might test if there are logical flaws that would allow an attacker to deduce the session key or impersonate a participant.</a:t>
            </a:r>
          </a:p>
          <a:p>
            <a:endParaRPr lang="en-IN" dirty="0"/>
          </a:p>
        </p:txBody>
      </p:sp>
    </p:spTree>
    <p:extLst>
      <p:ext uri="{BB962C8B-B14F-4D97-AF65-F5344CB8AC3E}">
        <p14:creationId xmlns:p14="http://schemas.microsoft.com/office/powerpoint/2010/main" val="32228023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655</TotalTime>
  <Words>6329</Words>
  <Application>Microsoft Office PowerPoint</Application>
  <PresentationFormat>Widescreen</PresentationFormat>
  <Paragraphs>355</Paragraphs>
  <Slides>89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89</vt:i4>
      </vt:variant>
    </vt:vector>
  </HeadingPairs>
  <TitlesOfParts>
    <vt:vector size="100" baseType="lpstr">
      <vt:lpstr>Arial</vt:lpstr>
      <vt:lpstr>Arial</vt:lpstr>
      <vt:lpstr>CMTT12</vt:lpstr>
      <vt:lpstr>Georgia</vt:lpstr>
      <vt:lpstr>Lato</vt:lpstr>
      <vt:lpstr>Söhne</vt:lpstr>
      <vt:lpstr>Times New Roman</vt:lpstr>
      <vt:lpstr>Tw Cen MT</vt:lpstr>
      <vt:lpstr>Tw Cen MT Condensed</vt:lpstr>
      <vt:lpstr>Wingdings 3</vt:lpstr>
      <vt:lpstr>Integral</vt:lpstr>
      <vt:lpstr>AVISPA</vt:lpstr>
      <vt:lpstr>Avispa Tool</vt:lpstr>
      <vt:lpstr>SPAN</vt:lpstr>
      <vt:lpstr>This is AVISPA:</vt:lpstr>
      <vt:lpstr>The tool operates in several stages:</vt:lpstr>
      <vt:lpstr>1. Specification</vt:lpstr>
      <vt:lpstr>1. Specification</vt:lpstr>
      <vt:lpstr>2. Translation</vt:lpstr>
      <vt:lpstr>3. Analysis</vt:lpstr>
      <vt:lpstr>4. Results Interpretation </vt:lpstr>
      <vt:lpstr>5. Iterative Refinement</vt:lpstr>
      <vt:lpstr>PowerPoint Presentation</vt:lpstr>
      <vt:lpstr> HLPSL </vt:lpstr>
      <vt:lpstr>Role in AVISPA's Architecture</vt:lpstr>
      <vt:lpstr>Key Features of HLPSL </vt:lpstr>
      <vt:lpstr>Integration with AVISPA's Analysis Components </vt:lpstr>
      <vt:lpstr>PowerPoint Presentation</vt:lpstr>
      <vt:lpstr>Functionality of HLPSL2IF</vt:lpstr>
      <vt:lpstr>Importance in AVISPA's Architecture</vt:lpstr>
      <vt:lpstr>HLPSL2IF</vt:lpstr>
      <vt:lpstr>PowerPoint Presentation</vt:lpstr>
      <vt:lpstr>Intermediate Format (IF)</vt:lpstr>
      <vt:lpstr>Purpose of the Intermediate Format (IF)</vt:lpstr>
      <vt:lpstr>Features of the Intermediate Format </vt:lpstr>
      <vt:lpstr>PowerPoint Presentation</vt:lpstr>
      <vt:lpstr>BACKEND ANALYSIS+</vt:lpstr>
      <vt:lpstr>On-the-fly Model-Checker (OFMC) </vt:lpstr>
      <vt:lpstr>On-the-fly Model-Checker (OFMC) </vt:lpstr>
      <vt:lpstr>BACKEND ANALYSIS+</vt:lpstr>
      <vt:lpstr>Constraint-Logic-based Attack Searcher  (CL-AtSe)</vt:lpstr>
      <vt:lpstr>Constraint-Logic-based Attack Searcher  (CL-AtSe)</vt:lpstr>
      <vt:lpstr>BACKEND ANALYSIS+</vt:lpstr>
      <vt:lpstr>SAT-based Model-Checker (SATMC)</vt:lpstr>
      <vt:lpstr>SAT-based Model-Checker (SATMC)</vt:lpstr>
      <vt:lpstr>BACKEND ANALYSIS+</vt:lpstr>
      <vt:lpstr>Tree Automata-based Protocol Analyzer (TA4SP) </vt:lpstr>
      <vt:lpstr>Tree Automata-based Protocol Analyzer (TA4SP) </vt:lpstr>
      <vt:lpstr>BACKEND ANALYSIS</vt:lpstr>
      <vt:lpstr>BACKEND ANALYSIS</vt:lpstr>
      <vt:lpstr>PowerPoint Presentation</vt:lpstr>
      <vt:lpstr>Next class</vt:lpstr>
      <vt:lpstr>High Level Protocol Specification Language (HLPSL)</vt:lpstr>
      <vt:lpstr>Constants and Variables in HLPSL:</vt:lpstr>
      <vt:lpstr>HLPSL Data Types:</vt:lpstr>
      <vt:lpstr>HLPSL Syntax | BASIC ENTITIES</vt:lpstr>
      <vt:lpstr>HLPSL Syntax | Keywords</vt:lpstr>
      <vt:lpstr>HLPSL Syntax | Keywords</vt:lpstr>
      <vt:lpstr>HLPSL Syntax | Keywords</vt:lpstr>
      <vt:lpstr>HLPSL Syntax | Keywords</vt:lpstr>
      <vt:lpstr>HLPSL Syntax | Keywords</vt:lpstr>
      <vt:lpstr>HLPSL Syntax | Keywords</vt:lpstr>
      <vt:lpstr>other constant names</vt:lpstr>
      <vt:lpstr>other constant names</vt:lpstr>
      <vt:lpstr>other constant names</vt:lpstr>
      <vt:lpstr>other constant names</vt:lpstr>
      <vt:lpstr>other constant names</vt:lpstr>
      <vt:lpstr>HLPSL specification comments and separators</vt:lpstr>
      <vt:lpstr>Structure of a HLPSL specification</vt:lpstr>
      <vt:lpstr>Definition of roles</vt:lpstr>
      <vt:lpstr>Definition of roles</vt:lpstr>
      <vt:lpstr>Definition of roles</vt:lpstr>
      <vt:lpstr>Definition of roles</vt:lpstr>
      <vt:lpstr>Definition of roles</vt:lpstr>
      <vt:lpstr>Alice is likely engaging in some form of communication or key exchange with another agent, </vt:lpstr>
      <vt:lpstr>Alice is likely engaging in some form of communication or key exchange with another agent, </vt:lpstr>
      <vt:lpstr>Alice is likely engaging in some form of communication or key exchange with another agent, </vt:lpstr>
      <vt:lpstr>Alice is likely engaging in some form of communication or key exchange with another agent, </vt:lpstr>
      <vt:lpstr>Alice is likely engaging in some form of communication or key exchange with another agent, </vt:lpstr>
      <vt:lpstr>Alice is likely engaging in some form of communication or key exchange with another agent, </vt:lpstr>
      <vt:lpstr>Alice is likely engaging in some form of communication or key exchange with another agent, </vt:lpstr>
      <vt:lpstr>Alice is likely engaging in some form of communication or key exchange with another agent, </vt:lpstr>
      <vt:lpstr>Alice is likely engaging in some form of communication or key exchange with another agent, </vt:lpstr>
      <vt:lpstr>Alice is likely engaging in some form of communication or key exchange with another agent, </vt:lpstr>
      <vt:lpstr>PowerPoint Presentation</vt:lpstr>
      <vt:lpstr>Definition of roles</vt:lpstr>
      <vt:lpstr>Declarations in roles</vt:lpstr>
      <vt:lpstr>Declarations in roles</vt:lpstr>
      <vt:lpstr>Declaration of local variables.</vt:lpstr>
      <vt:lpstr>Initialisation of local variables</vt:lpstr>
      <vt:lpstr>Declaration of the acceptance state.</vt:lpstr>
      <vt:lpstr>Actions</vt:lpstr>
      <vt:lpstr>Actions</vt:lpstr>
      <vt:lpstr>Actions and reactions</vt:lpstr>
      <vt:lpstr>Actions</vt:lpstr>
      <vt:lpstr>Composition of roles</vt:lpstr>
      <vt:lpstr>Composition of roles</vt:lpstr>
      <vt:lpstr>Declaration of goals</vt:lpstr>
      <vt:lpstr>PowerPoint Presentation</vt:lpstr>
      <vt:lpstr>Outputs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storm shadow</dc:creator>
  <cp:lastModifiedBy>storm shadow</cp:lastModifiedBy>
  <cp:revision>29</cp:revision>
  <dcterms:created xsi:type="dcterms:W3CDTF">2024-01-16T06:51:24Z</dcterms:created>
  <dcterms:modified xsi:type="dcterms:W3CDTF">2024-01-23T11:10:43Z</dcterms:modified>
</cp:coreProperties>
</file>