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311" r:id="rId21"/>
    <p:sldId id="313" r:id="rId22"/>
    <p:sldId id="274" r:id="rId23"/>
    <p:sldId id="308" r:id="rId24"/>
    <p:sldId id="320" r:id="rId25"/>
    <p:sldId id="324" r:id="rId26"/>
    <p:sldId id="325" r:id="rId27"/>
    <p:sldId id="327" r:id="rId28"/>
    <p:sldId id="328" r:id="rId29"/>
    <p:sldId id="331" r:id="rId30"/>
    <p:sldId id="333" r:id="rId31"/>
    <p:sldId id="335" r:id="rId32"/>
    <p:sldId id="337" r:id="rId33"/>
    <p:sldId id="342" r:id="rId34"/>
    <p:sldId id="344" r:id="rId35"/>
    <p:sldId id="34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8D395-A65B-48BA-BD77-A7B3063A1C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311"/>
            <p14:sldId id="313"/>
            <p14:sldId id="274"/>
            <p14:sldId id="308"/>
            <p14:sldId id="320"/>
            <p14:sldId id="324"/>
            <p14:sldId id="325"/>
            <p14:sldId id="327"/>
            <p14:sldId id="328"/>
            <p14:sldId id="331"/>
            <p14:sldId id="333"/>
            <p14:sldId id="335"/>
            <p14:sldId id="337"/>
            <p14:sldId id="342"/>
            <p14:sldId id="344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9F17-A1FB-4C46-9697-1C22C8BFB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1088E-9D7E-4B68-BE0A-338BC5E9D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6570-2A4D-4CCB-9E2C-318F92D9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54000-CC4B-4104-A747-A0DEF5EC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40E2-F502-403D-BF40-F26A0C6C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2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8730-745B-4488-A362-735F948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0064-F8D4-4B25-A499-33E70F44D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ADE3-8A1F-42D2-8E91-F8753DBD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06CA-D5DF-47A0-9EA9-57118B30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2A40-7607-4CD3-8831-36577BED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1CDAF-BF1B-4A3C-A461-F014FDCBE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1BC96-D7D2-4D68-A7E6-EF44BD8EE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87B9-4C4C-47CD-B70B-E21EF38E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554BF-90D2-401E-B36B-B8002FE2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041BD-49B3-45B0-A896-1A20DADF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E6FA-D1E1-4947-B6E1-F70C2813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38C7-D384-4EA7-9AD9-687DF62D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32CA-6D74-4F0F-8518-C6D579CD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8746-E2FA-470A-A9FA-040B8599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1658-D1E7-41C3-8C41-B80126BE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1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7E0F-5E8B-4C9F-BA96-2035D4E0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A39A-C845-49F2-9F24-35920F51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8678-0009-4422-B256-8864EE84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CCCC7-38F4-4DAA-9868-AE0B319A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AD00-BFBB-4F5D-A65A-2436FC7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1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8D2E-1EDD-477C-B60F-A444FCED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9991-A6A1-4E89-A2BB-2F03D1CD2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1690-F7BE-4AD4-B30C-48E87D02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3430-C3C0-4A0F-A9C3-C6D60DAD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2141E-F463-4E5F-9726-B60DE8AD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C44D-6BCF-47B7-A30F-7B4F5C2E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0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BA65-9F15-4FDD-AD73-8F885D85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2761-35B4-4F7C-B105-AF5E48E3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881E-A3F3-4EAF-AB22-69AE0F211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F76AA-7D1F-476D-89F4-22A3F1D8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0C527-FDF5-4746-B9E9-32C7AAEBF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773DC-3128-4787-B225-1222E8EE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E234E-1CCE-4526-824A-7BC25119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7F08E-E6B3-4910-9ADA-F5B4981B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AD87-3F58-48A7-BF91-FCFDCCA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3753F-2762-40E1-AA6E-D1EBD2B4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ABB96-929C-43C1-8C12-C0FA00D0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0184F-B29A-4752-9E40-4BB08637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2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BE3F0-4A37-4B04-A270-7285FC61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23186-DD0F-4C0F-A46A-A5808D28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4C55-2371-44F3-9357-534F7E65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3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D35E-7514-4F27-B7E4-AC6F6ACF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74B0-5CB2-43EC-BE64-44BB788E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A4980-958F-4105-B388-9D6AA1EC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3C769-C39E-4632-A215-F17D566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0BF4F-206A-4AE7-8A72-965BBF5E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07A6C-DB29-4EE6-B276-DB6CA0F6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6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C109-726A-4B9E-B3D7-FEA6A4FC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0781A-ECD8-41FB-8C0D-7E954ABE6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49A5F-393F-4550-A429-0CF11E17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3ED47-FFD6-453D-8534-0291B605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8DED6-49C7-4406-B163-DD92C561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B42C-5DB9-46EA-85C3-827F7CDF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C41C4-43BF-4CD2-80C7-892CCCA1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A93C-152F-48D1-9103-543DD796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A1A0-6266-4075-85DC-85CE21F8D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1338-575B-4763-90AB-D719C3826A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B502-6983-40F3-8D1F-0A974220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30FB-9A8F-40B9-BFBE-A83AE80B9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7916-FDA4-48DD-8521-7DD19CD7F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7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BAB6-AD8A-45AC-B136-95525A7F3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jQuery Effects and Events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E149C-375F-4F22-880E-DACAE7673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9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8B04-3883-4C6F-A6A9-8183C2D7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A8A99D-4C5B-43D2-A553-0FCCCABFC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3036"/>
            <a:ext cx="8284548" cy="51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3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F74A9F-9159-48C7-974B-EA7915190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45" y="567390"/>
            <a:ext cx="8211793" cy="56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1624-911B-4CD1-B9A2-7C511B3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270C-9565-4B60-844B-672D19FE9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44483" cy="4351338"/>
          </a:xfrm>
        </p:spPr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$(“</a:t>
            </a:r>
            <a:r>
              <a:rPr lang="en-US" dirty="0" err="1"/>
              <a:t>p#para</a:t>
            </a:r>
            <a:r>
              <a:rPr lang="en-US" dirty="0"/>
              <a:t>”) </a:t>
            </a:r>
          </a:p>
          <a:p>
            <a:pPr lvl="1"/>
            <a:r>
              <a:rPr lang="en-US" dirty="0"/>
              <a:t>$(“</a:t>
            </a:r>
            <a:r>
              <a:rPr lang="en-US" dirty="0" err="1"/>
              <a:t>p.para</a:t>
            </a:r>
            <a:r>
              <a:rPr lang="en-US" dirty="0"/>
              <a:t>”) </a:t>
            </a:r>
          </a:p>
          <a:p>
            <a:pPr lvl="1"/>
            <a:r>
              <a:rPr lang="en-US" dirty="0"/>
              <a:t>$(“[</a:t>
            </a:r>
            <a:r>
              <a:rPr lang="en-US" dirty="0" err="1"/>
              <a:t>href</a:t>
            </a:r>
            <a:r>
              <a:rPr lang="en-US" dirty="0"/>
              <a:t>]”) </a:t>
            </a:r>
          </a:p>
          <a:p>
            <a:pPr lvl="1"/>
            <a:r>
              <a:rPr lang="en-US" dirty="0"/>
              <a:t>$(“[</a:t>
            </a:r>
            <a:r>
              <a:rPr lang="en-US" dirty="0" err="1"/>
              <a:t>href</a:t>
            </a:r>
            <a:r>
              <a:rPr lang="en-US" dirty="0"/>
              <a:t>=‘#’]”) </a:t>
            </a:r>
          </a:p>
          <a:p>
            <a:pPr lvl="1"/>
            <a:r>
              <a:rPr lang="en-US" dirty="0"/>
              <a:t>$(“[</a:t>
            </a:r>
            <a:r>
              <a:rPr lang="en-US" dirty="0" err="1"/>
              <a:t>href</a:t>
            </a:r>
            <a:r>
              <a:rPr lang="en-US" dirty="0"/>
              <a:t>!=‘#’]”)</a:t>
            </a:r>
          </a:p>
          <a:p>
            <a:pPr lvl="1"/>
            <a:r>
              <a:rPr lang="en-US" dirty="0"/>
              <a:t>$(“[</a:t>
            </a:r>
            <a:r>
              <a:rPr lang="en-US" dirty="0" err="1"/>
              <a:t>href</a:t>
            </a:r>
            <a:r>
              <a:rPr lang="en-US" dirty="0"/>
              <a:t>=‘.jpg’]”)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CE929-31E7-4527-A9DC-20FE1D672C74}"/>
              </a:ext>
            </a:extLst>
          </p:cNvPr>
          <p:cNvSpPr/>
          <p:nvPr/>
        </p:nvSpPr>
        <p:spPr>
          <a:xfrm>
            <a:off x="3293797" y="2299140"/>
            <a:ext cx="521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Selects all &lt;p&gt; element with id=“para”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D098F-23DE-4586-9533-A7906E01461D}"/>
              </a:ext>
            </a:extLst>
          </p:cNvPr>
          <p:cNvSpPr/>
          <p:nvPr/>
        </p:nvSpPr>
        <p:spPr>
          <a:xfrm>
            <a:off x="3293797" y="2668757"/>
            <a:ext cx="455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Selects all &lt;p&gt; element with class =“para”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690966-05EF-4E16-9F49-A365A3FD8121}"/>
              </a:ext>
            </a:extLst>
          </p:cNvPr>
          <p:cNvSpPr/>
          <p:nvPr/>
        </p:nvSpPr>
        <p:spPr>
          <a:xfrm>
            <a:off x="3770143" y="3074730"/>
            <a:ext cx="4007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all elements with an </a:t>
            </a:r>
            <a:r>
              <a:rPr lang="en-US" dirty="0" err="1"/>
              <a:t>href</a:t>
            </a:r>
            <a:r>
              <a:rPr lang="en-US" dirty="0"/>
              <a:t> attribute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0E9A83-F61D-486D-8B3C-4F3B8682C119}"/>
              </a:ext>
            </a:extLst>
          </p:cNvPr>
          <p:cNvSpPr/>
          <p:nvPr/>
        </p:nvSpPr>
        <p:spPr>
          <a:xfrm>
            <a:off x="3293798" y="3473714"/>
            <a:ext cx="5901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Selects all elements with an </a:t>
            </a:r>
            <a:r>
              <a:rPr lang="en-US" dirty="0" err="1"/>
              <a:t>href</a:t>
            </a:r>
            <a:r>
              <a:rPr lang="en-US" dirty="0"/>
              <a:t> value   equal to 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ACF73-11FB-4328-8207-DFF16EF4AC20}"/>
              </a:ext>
            </a:extLst>
          </p:cNvPr>
          <p:cNvSpPr/>
          <p:nvPr/>
        </p:nvSpPr>
        <p:spPr>
          <a:xfrm>
            <a:off x="3293797" y="3885250"/>
            <a:ext cx="6431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Selects all elements with an </a:t>
            </a:r>
            <a:r>
              <a:rPr lang="en-US" dirty="0" err="1"/>
              <a:t>href</a:t>
            </a:r>
            <a:r>
              <a:rPr lang="en-US" dirty="0"/>
              <a:t> value is not equal to #.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23E3D-C5BA-423B-BB8D-350F8B6D64E1}"/>
              </a:ext>
            </a:extLst>
          </p:cNvPr>
          <p:cNvSpPr/>
          <p:nvPr/>
        </p:nvSpPr>
        <p:spPr>
          <a:xfrm>
            <a:off x="3293797" y="4282997"/>
            <a:ext cx="693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Selects all elements with an </a:t>
            </a:r>
            <a:r>
              <a:rPr lang="en-US" dirty="0" err="1"/>
              <a:t>href</a:t>
            </a:r>
            <a:r>
              <a:rPr lang="en-US" dirty="0"/>
              <a:t> attribute that ends with .jpg</a:t>
            </a:r>
          </a:p>
        </p:txBody>
      </p:sp>
    </p:spTree>
    <p:extLst>
      <p:ext uri="{BB962C8B-B14F-4D97-AF65-F5344CB8AC3E}">
        <p14:creationId xmlns:p14="http://schemas.microsoft.com/office/powerpoint/2010/main" val="31089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80A-480D-4E50-A570-0BF59C7F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find()</a:t>
            </a:r>
            <a:r>
              <a:rPr lang="en-US" dirty="0"/>
              <a:t>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5F5B-FB92-438C-9685-E9EC2902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find() method returns descendant elements of the selected element.</a:t>
            </a:r>
          </a:p>
          <a:p>
            <a:endParaRPr lang="en-US" dirty="0"/>
          </a:p>
          <a:p>
            <a:r>
              <a:rPr lang="en-US" dirty="0"/>
              <a:t>A descendant is a child, grandchild, great-grandchild, and so on.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             $(</a:t>
            </a:r>
            <a:r>
              <a:rPr lang="en-US" i="1" dirty="0"/>
              <a:t>selector</a:t>
            </a:r>
            <a:r>
              <a:rPr lang="en-US" dirty="0"/>
              <a:t>).find(</a:t>
            </a:r>
            <a:r>
              <a:rPr lang="en-US" i="1" dirty="0"/>
              <a:t>filter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814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6E63-8535-4CF0-81CC-AF0751DD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to access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7582-D0C8-4941-ADAF-85B107C2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attr</a:t>
            </a:r>
            <a:r>
              <a:rPr lang="en-IN" dirty="0"/>
              <a:t>( )</a:t>
            </a:r>
          </a:p>
          <a:p>
            <a:r>
              <a:rPr lang="en-IN" dirty="0" err="1"/>
              <a:t>removeAttr</a:t>
            </a:r>
            <a:r>
              <a:rPr lang="en-IN" dirty="0"/>
              <a:t>( )</a:t>
            </a:r>
          </a:p>
          <a:p>
            <a:r>
              <a:rPr lang="en-IN" dirty="0"/>
              <a:t>html( )</a:t>
            </a:r>
          </a:p>
          <a:p>
            <a:r>
              <a:rPr lang="en-IN" dirty="0"/>
              <a:t>text( )</a:t>
            </a:r>
          </a:p>
          <a:p>
            <a:r>
              <a:rPr lang="en-IN" dirty="0" err="1"/>
              <a:t>addClass</a:t>
            </a:r>
            <a:r>
              <a:rPr lang="en-IN" dirty="0"/>
              <a:t>( )</a:t>
            </a:r>
          </a:p>
          <a:p>
            <a:r>
              <a:rPr lang="en-IN" dirty="0" err="1"/>
              <a:t>removeClass</a:t>
            </a:r>
            <a:r>
              <a:rPr lang="en-IN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19145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67C3-28E5-434F-8398-00D2B0BC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elements and web page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07E6-A785-4FA4-BA8D-D896B1FD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blur</a:t>
            </a:r>
          </a:p>
          <a:p>
            <a:r>
              <a:rPr lang="en-IN" dirty="0"/>
              <a:t>change</a:t>
            </a:r>
          </a:p>
          <a:p>
            <a:r>
              <a:rPr lang="en-IN" dirty="0"/>
              <a:t>focus</a:t>
            </a:r>
          </a:p>
          <a:p>
            <a:r>
              <a:rPr lang="en-IN" dirty="0"/>
              <a:t>load</a:t>
            </a:r>
          </a:p>
          <a:p>
            <a:r>
              <a:rPr lang="en-IN" dirty="0"/>
              <a:t>resize</a:t>
            </a:r>
          </a:p>
          <a:p>
            <a:r>
              <a:rPr lang="en-IN" dirty="0"/>
              <a:t>scroll</a:t>
            </a:r>
          </a:p>
          <a:p>
            <a:r>
              <a:rPr lang="en-IN" dirty="0"/>
              <a:t>select</a:t>
            </a:r>
          </a:p>
          <a:p>
            <a:r>
              <a:rPr lang="en-IN" dirty="0"/>
              <a:t>submit</a:t>
            </a:r>
          </a:p>
          <a:p>
            <a:r>
              <a:rPr lang="en-IN" dirty="0"/>
              <a:t>Unload(removed in version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8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E492-E5C6-4EB4-B64E-37C23618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blur </a:t>
            </a:r>
            <a:r>
              <a:rPr lang="en-US" dirty="0"/>
              <a:t>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66BC-0C81-4DF9-8941-3F9E0943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blur event occurs when an element loses focus.</a:t>
            </a:r>
          </a:p>
          <a:p>
            <a:endParaRPr lang="en-US" dirty="0"/>
          </a:p>
          <a:p>
            <a:r>
              <a:rPr lang="en-US" dirty="0"/>
              <a:t>Syntax:  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).blur(function()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59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3A77-E7F3-4B68-AF63-7650C593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</a:t>
            </a:r>
            <a:r>
              <a:rPr lang="en-US" dirty="0"/>
              <a:t>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17B8-8CEE-45B6-A45D-2687E931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change event occurs when the value of an element is changed (only works on form fields).</a:t>
            </a:r>
          </a:p>
          <a:p>
            <a:endParaRPr lang="en-US" b="1" dirty="0"/>
          </a:p>
          <a:p>
            <a:r>
              <a:rPr lang="en-US" b="1" dirty="0"/>
              <a:t>Note:</a:t>
            </a:r>
            <a:r>
              <a:rPr lang="en-US" dirty="0"/>
              <a:t> For select menus, the change event occurs when an option is selected. For text fields or text areas, the change event occurs when the field loses focus.</a:t>
            </a:r>
          </a:p>
          <a:p>
            <a:endParaRPr lang="en-US" dirty="0"/>
          </a:p>
          <a:p>
            <a:r>
              <a:rPr lang="en-US" dirty="0"/>
              <a:t>Syntax:  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).change(function()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319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2330-F54F-402D-B2D9-41728535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focus</a:t>
            </a:r>
            <a:r>
              <a:rPr lang="en-US" dirty="0"/>
              <a:t>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2EEC-BCF9-4815-8E61-8383AD90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focus event occurs when an element gets focus (when selected by a mouse click or by "tab-navigating" to it).</a:t>
            </a:r>
          </a:p>
          <a:p>
            <a:endParaRPr lang="en-US" dirty="0"/>
          </a:p>
          <a:p>
            <a:r>
              <a:rPr lang="en-US" dirty="0"/>
              <a:t>Syntax:  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).focus(function()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0905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3629-08F5-4E91-996C-A12ABFF8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</a:t>
            </a:r>
            <a:r>
              <a:rPr lang="en-US" dirty="0"/>
              <a:t>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D649-7D08-4B24-9DBD-B82EFE7DB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load() method loads data from a server and puts the returned data into the selected element.</a:t>
            </a:r>
          </a:p>
          <a:p>
            <a:endParaRPr lang="en-US" dirty="0"/>
          </a:p>
          <a:p>
            <a:r>
              <a:rPr lang="en-US" dirty="0" err="1"/>
              <a:t>Sysntax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).load(</a:t>
            </a:r>
            <a:r>
              <a:rPr lang="en-US" i="1" dirty="0" err="1"/>
              <a:t>url,data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549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D95F-6239-4EC2-A464-ADD67892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DDE3-3975-49FC-AD91-DE351791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508610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jQuery is a lightweight, "write less, do more", JavaScript library.</a:t>
            </a:r>
          </a:p>
          <a:p>
            <a:r>
              <a:rPr lang="en-IN" dirty="0"/>
              <a:t>The purpose of jQuery is to make it much easier to use JavaScript on your website.</a:t>
            </a:r>
          </a:p>
          <a:p>
            <a:r>
              <a:rPr lang="en-IN" dirty="0"/>
              <a:t>jQuery takes a lot of common tasks that require many lines of JavaScript code to accomplish, and wraps them into methods that you can call with a single line of code.</a:t>
            </a:r>
          </a:p>
          <a:p>
            <a:r>
              <a:rPr lang="en-IN" dirty="0"/>
              <a:t>jQuery also simplifies a lot of the complicated things from JavaScript, like AJAX calls and DOM manipulation.</a:t>
            </a:r>
          </a:p>
          <a:p>
            <a:r>
              <a:rPr lang="en-IN" dirty="0"/>
              <a:t>The jQuery library contains the following features:</a:t>
            </a:r>
          </a:p>
          <a:p>
            <a:pPr lvl="1"/>
            <a:r>
              <a:rPr lang="en-IN" dirty="0"/>
              <a:t>HTML/DOM manipulation</a:t>
            </a:r>
          </a:p>
          <a:p>
            <a:pPr lvl="1"/>
            <a:r>
              <a:rPr lang="en-IN" dirty="0"/>
              <a:t>CSS manipulation</a:t>
            </a:r>
          </a:p>
          <a:p>
            <a:pPr lvl="1"/>
            <a:r>
              <a:rPr lang="en-IN" dirty="0"/>
              <a:t>HTML event methods</a:t>
            </a:r>
          </a:p>
          <a:p>
            <a:pPr lvl="1"/>
            <a:r>
              <a:rPr lang="en-IN" dirty="0"/>
              <a:t>Effects and animations</a:t>
            </a:r>
          </a:p>
          <a:p>
            <a:pPr lvl="1"/>
            <a:r>
              <a:rPr lang="en-IN" dirty="0"/>
              <a:t>AJAX</a:t>
            </a:r>
          </a:p>
          <a:p>
            <a:pPr lvl="1"/>
            <a:r>
              <a:rPr lang="en-IN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264139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resize() </a:t>
            </a:r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resize event occurs when the browser window changes size.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).resize()</a:t>
            </a:r>
          </a:p>
        </p:txBody>
      </p:sp>
    </p:spTree>
    <p:extLst>
      <p:ext uri="{BB962C8B-B14F-4D97-AF65-F5344CB8AC3E}">
        <p14:creationId xmlns:p14="http://schemas.microsoft.com/office/powerpoint/2010/main" val="264011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scroll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scroll event occurs when the user scrolls in the specified element.</a:t>
            </a:r>
          </a:p>
          <a:p>
            <a:endParaRPr lang="en-US" dirty="0"/>
          </a:p>
          <a:p>
            <a:r>
              <a:rPr lang="en-US" dirty="0"/>
              <a:t>The scroll event works for all scrollable elements and the window object (browser window).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).scroll(function()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7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CF3C-B847-44AE-8014-F876714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  <a:r>
              <a:rPr lang="en-US" dirty="0"/>
              <a:t>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AD91-5CF9-4FCD-B35F-CAD0DB07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select event occurs when a text is selected (marked) in a text area or a text field.</a:t>
            </a:r>
          </a:p>
          <a:p>
            <a:endParaRPr lang="en-US" dirty="0"/>
          </a:p>
          <a:p>
            <a:r>
              <a:rPr lang="en-US" dirty="0"/>
              <a:t>The select() method triggers the select event, or attaches a function to run when a select event occurs.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).select(function()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51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submit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submit event occurs when a form is submitted.</a:t>
            </a:r>
          </a:p>
          <a:p>
            <a:endParaRPr lang="en-US" dirty="0"/>
          </a:p>
          <a:p>
            <a:r>
              <a:rPr lang="en-US" dirty="0"/>
              <a:t>This event can only be used on &lt;form&gt; elements.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).submit(function()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0817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unload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unload event occurs when the user navigates away from the page.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window</a:t>
            </a:r>
            <a:r>
              <a:rPr lang="en-US" dirty="0"/>
              <a:t>).unload(</a:t>
            </a:r>
            <a:r>
              <a:rPr lang="en-US" i="1" dirty="0"/>
              <a:t>function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192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Mouse operation and Keyboard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429000" cy="4525963"/>
          </a:xfrm>
        </p:spPr>
        <p:txBody>
          <a:bodyPr>
            <a:normAutofit/>
          </a:bodyPr>
          <a:lstStyle/>
          <a:p>
            <a:r>
              <a:rPr lang="en-IN" b="1" dirty="0"/>
              <a:t>Mouse Events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mousedown</a:t>
            </a:r>
            <a:endParaRPr lang="en-IN" dirty="0"/>
          </a:p>
          <a:p>
            <a:pPr lvl="1"/>
            <a:r>
              <a:rPr lang="en-IN" dirty="0" err="1"/>
              <a:t>mousemove</a:t>
            </a:r>
            <a:endParaRPr lang="en-IN" dirty="0"/>
          </a:p>
          <a:p>
            <a:pPr lvl="1"/>
            <a:r>
              <a:rPr lang="en-IN" dirty="0" err="1"/>
              <a:t>mouseout</a:t>
            </a:r>
            <a:endParaRPr lang="en-IN" dirty="0"/>
          </a:p>
          <a:p>
            <a:pPr lvl="1"/>
            <a:r>
              <a:rPr lang="en-IN" dirty="0" err="1"/>
              <a:t>mouseover</a:t>
            </a:r>
            <a:endParaRPr lang="en-IN" dirty="0"/>
          </a:p>
          <a:p>
            <a:pPr lvl="1"/>
            <a:r>
              <a:rPr lang="en-IN" dirty="0" err="1"/>
              <a:t>mouseup</a:t>
            </a:r>
            <a:endParaRPr lang="en-IN" dirty="0"/>
          </a:p>
          <a:p>
            <a:pPr lvl="1"/>
            <a:r>
              <a:rPr lang="en-IN" dirty="0"/>
              <a:t>click</a:t>
            </a:r>
          </a:p>
          <a:p>
            <a:pPr lvl="1"/>
            <a:r>
              <a:rPr lang="en-IN" dirty="0" err="1"/>
              <a:t>dblclick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67400" y="1600201"/>
            <a:ext cx="3810000" cy="464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Keyboard Events:</a:t>
            </a:r>
          </a:p>
          <a:p>
            <a:pPr lvl="1"/>
            <a:r>
              <a:rPr lang="en-IN" dirty="0" err="1"/>
              <a:t>keydown</a:t>
            </a:r>
            <a:endParaRPr lang="en-IN" dirty="0"/>
          </a:p>
          <a:p>
            <a:pPr lvl="1"/>
            <a:r>
              <a:rPr lang="en-IN" dirty="0" err="1"/>
              <a:t>keypress</a:t>
            </a:r>
            <a:endParaRPr lang="en-IN" dirty="0"/>
          </a:p>
          <a:p>
            <a:pPr lvl="1"/>
            <a:r>
              <a:rPr lang="en-IN" dirty="0" err="1"/>
              <a:t>keyup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4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click </a:t>
            </a:r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click event occurs when an element is clicked.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lvl="2"/>
            <a:r>
              <a:rPr lang="en-US" dirty="0"/>
              <a:t>$(selector).click()</a:t>
            </a:r>
          </a:p>
          <a:p>
            <a:pPr lvl="2"/>
            <a:r>
              <a:rPr lang="en-US" dirty="0"/>
              <a:t>$(selector).click(function()</a:t>
            </a:r>
          </a:p>
          <a:p>
            <a:pPr marL="0" indent="0">
              <a:buNone/>
            </a:pPr>
            <a:r>
              <a:rPr lang="en-US" dirty="0"/>
              <a:t>	   {</a:t>
            </a:r>
          </a:p>
          <a:p>
            <a:pPr marL="0" indent="0">
              <a:buNone/>
            </a:pPr>
            <a:r>
              <a:rPr lang="en-US" dirty="0"/>
              <a:t>	   });</a:t>
            </a:r>
          </a:p>
        </p:txBody>
      </p:sp>
    </p:spTree>
    <p:extLst>
      <p:ext uri="{BB962C8B-B14F-4D97-AF65-F5344CB8AC3E}">
        <p14:creationId xmlns:p14="http://schemas.microsoft.com/office/powerpoint/2010/main" val="904611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dblclick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dblclick</a:t>
            </a:r>
            <a:r>
              <a:rPr lang="en-US" dirty="0"/>
              <a:t> event occurs when an element is double-clicked.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dblclick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dblclick</a:t>
            </a:r>
            <a:r>
              <a:rPr lang="en-US" dirty="0"/>
              <a:t>(function()</a:t>
            </a:r>
          </a:p>
          <a:p>
            <a:pPr marL="0" indent="0">
              <a:buNone/>
            </a:pPr>
            <a:r>
              <a:rPr lang="en-US" dirty="0"/>
              <a:t>	   {</a:t>
            </a:r>
          </a:p>
          <a:p>
            <a:pPr marL="0" indent="0">
              <a:buNone/>
            </a:pPr>
            <a:r>
              <a:rPr lang="en-US" dirty="0"/>
              <a:t>	  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39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mouseover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mouseover</a:t>
            </a:r>
            <a:r>
              <a:rPr lang="en-US" dirty="0"/>
              <a:t> event occurs when the mouse pointer is over the selected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mouseover</a:t>
            </a:r>
            <a:r>
              <a:rPr lang="en-US" dirty="0"/>
              <a:t> event triggers if a mouse pointer enters any child elements as well as the selected element. 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$(selector).</a:t>
            </a:r>
            <a:r>
              <a:rPr lang="en-US" dirty="0" err="1"/>
              <a:t>mouseover</a:t>
            </a:r>
            <a:r>
              <a:rPr lang="en-US" dirty="0"/>
              <a:t>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74481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mouseout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mouseout</a:t>
            </a:r>
            <a:r>
              <a:rPr lang="en-US" dirty="0"/>
              <a:t> event occurs when the mouse pointer leaves the selected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mouseout</a:t>
            </a:r>
            <a:r>
              <a:rPr lang="en-US" dirty="0"/>
              <a:t> event is triggered if a mouse pointer leaves any child elements as well as the selected element. 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$(selector).</a:t>
            </a:r>
            <a:r>
              <a:rPr lang="en-US" dirty="0" err="1"/>
              <a:t>mouseout</a:t>
            </a:r>
            <a:r>
              <a:rPr lang="en-US" dirty="0"/>
              <a:t>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0211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035C-6C23-4852-A027-9B51A14B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jQuery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0A30-38E6-4B24-9343-1CE2BD43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to add animated effects to HTML elements.</a:t>
            </a:r>
          </a:p>
          <a:p>
            <a:endParaRPr lang="en-US" dirty="0"/>
          </a:p>
          <a:p>
            <a:r>
              <a:rPr lang="en-US" dirty="0"/>
              <a:t>Enables a web pages to make AJAX requests to a web server to add data without reloading the page.</a:t>
            </a:r>
          </a:p>
          <a:p>
            <a:endParaRPr lang="en-US" dirty="0"/>
          </a:p>
          <a:p>
            <a:r>
              <a:rPr lang="en-US" dirty="0"/>
              <a:t>Allow to manipulate DOM by adding, removing and reordering the content of a web page.</a:t>
            </a:r>
          </a:p>
          <a:p>
            <a:endParaRPr lang="en-US" dirty="0"/>
          </a:p>
          <a:p>
            <a:r>
              <a:rPr lang="en-US" dirty="0"/>
              <a:t>Allows you to create animated image slideshows, animated multi-level dropdown menus and drag and drop interface.</a:t>
            </a:r>
          </a:p>
        </p:txBody>
      </p:sp>
    </p:spTree>
    <p:extLst>
      <p:ext uri="{BB962C8B-B14F-4D97-AF65-F5344CB8AC3E}">
        <p14:creationId xmlns:p14="http://schemas.microsoft.com/office/powerpoint/2010/main" val="1115424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mousedown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mousedown</a:t>
            </a:r>
            <a:r>
              <a:rPr lang="en-US" dirty="0"/>
              <a:t> event occurs when the mouse button is pressed down over the selected element.</a:t>
            </a:r>
          </a:p>
          <a:p>
            <a:endParaRPr lang="en-US" dirty="0"/>
          </a:p>
          <a:p>
            <a:r>
              <a:rPr lang="en-US" dirty="0"/>
              <a:t>This method is often used together with the </a:t>
            </a:r>
            <a:r>
              <a:rPr lang="en-US" b="1" dirty="0" err="1"/>
              <a:t>mouseup</a:t>
            </a:r>
            <a:r>
              <a:rPr lang="en-US" b="1" dirty="0"/>
              <a:t> </a:t>
            </a:r>
            <a:r>
              <a:rPr lang="en-US" dirty="0"/>
              <a:t>event.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$(selector).</a:t>
            </a:r>
            <a:r>
              <a:rPr lang="en-US" dirty="0" err="1"/>
              <a:t>mousedown</a:t>
            </a:r>
            <a:r>
              <a:rPr lang="en-US" dirty="0"/>
              <a:t>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03209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mouseup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mouseup</a:t>
            </a:r>
            <a:r>
              <a:rPr lang="en-US" dirty="0"/>
              <a:t> event occurs when the mouse button is released over the selected element.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$(selector).</a:t>
            </a:r>
            <a:r>
              <a:rPr lang="en-US" dirty="0" err="1"/>
              <a:t>mouseup</a:t>
            </a:r>
            <a:r>
              <a:rPr lang="en-US" dirty="0"/>
              <a:t>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3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mousemove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mousemove</a:t>
            </a:r>
            <a:r>
              <a:rPr lang="en-US" dirty="0"/>
              <a:t> event occurs whenever the mouse pointer moves within the selected element.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$(selector).</a:t>
            </a:r>
            <a:r>
              <a:rPr lang="en-US" dirty="0" err="1"/>
              <a:t>mousemove</a:t>
            </a:r>
            <a:r>
              <a:rPr lang="en-US" dirty="0"/>
              <a:t>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5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keypress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 fired when a key is pressed on the keyboard.</a:t>
            </a:r>
          </a:p>
          <a:p>
            <a:endParaRPr lang="en-US" dirty="0"/>
          </a:p>
          <a:p>
            <a:r>
              <a:rPr lang="en-US" dirty="0"/>
              <a:t>In case if you press any special key, browser will fire only </a:t>
            </a:r>
            <a:r>
              <a:rPr lang="en-US" dirty="0" err="1"/>
              <a:t>keydown</a:t>
            </a:r>
            <a:r>
              <a:rPr lang="en-US" dirty="0"/>
              <a:t>() event but not </a:t>
            </a:r>
            <a:r>
              <a:rPr lang="en-US" dirty="0" err="1"/>
              <a:t>keypress</a:t>
            </a:r>
            <a:r>
              <a:rPr lang="en-US" dirty="0"/>
              <a:t>() event.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$(selector).</a:t>
            </a:r>
            <a:r>
              <a:rPr lang="en-US" dirty="0" err="1"/>
              <a:t>keypress</a:t>
            </a:r>
            <a:r>
              <a:rPr lang="en-US" dirty="0"/>
              <a:t>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0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keydown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fired when a key is pressed on the keyboard.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$(selector).</a:t>
            </a:r>
            <a:r>
              <a:rPr lang="en-US" dirty="0" err="1"/>
              <a:t>keydown</a:t>
            </a:r>
            <a:r>
              <a:rPr lang="en-US" dirty="0"/>
              <a:t>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4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keyup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fired when a key is released on the keyboard.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$(selector).</a:t>
            </a:r>
            <a:r>
              <a:rPr lang="en-US" dirty="0" err="1"/>
              <a:t>keyup</a:t>
            </a:r>
            <a:r>
              <a:rPr lang="en-US" dirty="0"/>
              <a:t>(function()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5462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EE5F-AF57-4F3E-8DE2-CA3870F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jQuery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562E-E6AE-4E7E-A439-6CE63B3E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jQuery is available in the form of a single file that has the extension 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js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jQuery library is a single JavaScript file, and  reference it with the HTML &lt;script&gt; tag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&lt;script&gt; tag should be inside the &lt;head&gt; section.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&lt;head&gt;</a:t>
            </a:r>
            <a:br>
              <a:rPr lang="en-US" dirty="0"/>
            </a:br>
            <a:r>
              <a:rPr lang="en-US" dirty="0"/>
              <a:t>		&lt;script </a:t>
            </a:r>
            <a:r>
              <a:rPr lang="en-US" dirty="0" err="1"/>
              <a:t>src</a:t>
            </a:r>
            <a:r>
              <a:rPr lang="en-US" dirty="0"/>
              <a:t>="jquery-3.5.1.min.js"&gt;&lt;/script&gt;</a:t>
            </a:r>
            <a:br>
              <a:rPr lang="en-US" dirty="0"/>
            </a:br>
            <a:r>
              <a:rPr lang="en-US" dirty="0"/>
              <a:t>	&lt;/head&gt;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9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953A-AF05-4782-AAC6-E1990764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F1A4-44A3-4632-A224-329D1A89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jQuery you select (query) HTML elements and perform "actions" on them.</a:t>
            </a:r>
          </a:p>
          <a:p>
            <a:br>
              <a:rPr lang="en-US" dirty="0"/>
            </a:b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$ </a:t>
            </a:r>
            <a:r>
              <a:rPr lang="en-US" dirty="0"/>
              <a:t>sign to define/access jQuery</a:t>
            </a:r>
          </a:p>
          <a:p>
            <a:pPr lvl="1"/>
            <a:r>
              <a:rPr lang="en-US" dirty="0"/>
              <a:t>A (</a:t>
            </a:r>
            <a:r>
              <a:rPr lang="en-US" i="1" dirty="0">
                <a:solidFill>
                  <a:srgbClr val="FF0000"/>
                </a:solidFill>
              </a:rPr>
              <a:t>selector</a:t>
            </a:r>
            <a:r>
              <a:rPr lang="en-US" dirty="0"/>
              <a:t>) to "query (or find)" HTML elements</a:t>
            </a:r>
          </a:p>
          <a:p>
            <a:pPr lvl="1"/>
            <a:r>
              <a:rPr lang="en-US" dirty="0"/>
              <a:t>A jQuery </a:t>
            </a:r>
            <a:r>
              <a:rPr lang="en-US" i="1" dirty="0">
                <a:solidFill>
                  <a:srgbClr val="FF0000"/>
                </a:solidFill>
              </a:rPr>
              <a:t>action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to be performed on the element(s)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46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8E90-04F3-4B5C-98D8-9B1818B8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7BFC-8AF2-4606-897D-EB0DF19C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$(this).hide() - hides the current element.</a:t>
            </a:r>
          </a:p>
          <a:p>
            <a:pPr lvl="1"/>
            <a:r>
              <a:rPr lang="en-US" dirty="0"/>
              <a:t>$("p").hide() - hides all &lt;p&gt; elements.</a:t>
            </a:r>
          </a:p>
          <a:p>
            <a:pPr lvl="1"/>
            <a:r>
              <a:rPr lang="en-US" dirty="0"/>
              <a:t>$(".test").hide() - hides all elements with class="test".</a:t>
            </a:r>
          </a:p>
          <a:p>
            <a:pPr lvl="1"/>
            <a:r>
              <a:rPr lang="en-US" dirty="0"/>
              <a:t>$("#test").hide() - hides the element with id="test".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5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8736-446E-4A1D-A360-0009F5BD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2482-0BF0-439D-BFE6-75E88051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jQuery reads or manipulates a DOM document by using </a:t>
            </a:r>
            <a:r>
              <a:rPr lang="en-US" b="1" dirty="0">
                <a:solidFill>
                  <a:srgbClr val="FF0000"/>
                </a:solidFill>
              </a:rPr>
              <a:t>ready event </a:t>
            </a:r>
            <a:r>
              <a:rPr lang="en-US" dirty="0"/>
              <a:t>of the document.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$(document). </a:t>
            </a:r>
            <a:r>
              <a:rPr lang="en-US" dirty="0">
                <a:solidFill>
                  <a:srgbClr val="FF0000"/>
                </a:solidFill>
              </a:rPr>
              <a:t>ready</a:t>
            </a:r>
            <a:r>
              <a:rPr lang="en-US" dirty="0"/>
              <a:t>(function(){</a:t>
            </a:r>
          </a:p>
          <a:p>
            <a:pPr marL="0" indent="0">
              <a:buNone/>
            </a:pPr>
            <a:r>
              <a:rPr lang="en-US" dirty="0"/>
              <a:t>	//add your code here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ready</a:t>
            </a:r>
            <a:r>
              <a:rPr lang="en-US" dirty="0"/>
              <a:t> event always includes an event handler.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5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4E4C-7B30-40A6-A388-7A0FC5A9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C0C0-934C-4101-B8FF-49F29956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inside the ready event, you can add a click handler to the link:</a:t>
            </a:r>
          </a:p>
          <a:p>
            <a:pPr marL="0" indent="0" fontAlgn="base">
              <a:buNone/>
            </a:pPr>
            <a:r>
              <a:rPr lang="en-US" dirty="0"/>
              <a:t>	$( document ).</a:t>
            </a:r>
            <a:r>
              <a:rPr lang="en-US" dirty="0">
                <a:solidFill>
                  <a:srgbClr val="FF0000"/>
                </a:solidFill>
              </a:rPr>
              <a:t>ready</a:t>
            </a:r>
            <a:r>
              <a:rPr lang="en-US" dirty="0"/>
              <a:t>(</a:t>
            </a:r>
            <a:r>
              <a:rPr lang="en-US" b="1" dirty="0"/>
              <a:t>function</a:t>
            </a:r>
            <a:r>
              <a:rPr lang="en-US" dirty="0"/>
              <a:t>() {</a:t>
            </a:r>
          </a:p>
          <a:p>
            <a:pPr marL="0" indent="0" fontAlgn="base">
              <a:buNone/>
            </a:pPr>
            <a:r>
              <a:rPr lang="en-US" dirty="0"/>
              <a:t>	$( "a" ).</a:t>
            </a:r>
            <a:r>
              <a:rPr lang="en-US" dirty="0">
                <a:solidFill>
                  <a:srgbClr val="FF0000"/>
                </a:solidFill>
              </a:rPr>
              <a:t>click</a:t>
            </a:r>
            <a:r>
              <a:rPr lang="en-US" dirty="0"/>
              <a:t>(</a:t>
            </a:r>
            <a:r>
              <a:rPr lang="en-US" b="1" dirty="0"/>
              <a:t>function</a:t>
            </a:r>
            <a:r>
              <a:rPr lang="en-US" dirty="0"/>
              <a:t>( event ) {</a:t>
            </a:r>
          </a:p>
          <a:p>
            <a:pPr marL="0" indent="0" fontAlgn="base">
              <a:buNone/>
            </a:pPr>
            <a:r>
              <a:rPr lang="en-US" dirty="0"/>
              <a:t>		alert( “Anchor link clicked!" );</a:t>
            </a:r>
          </a:p>
          <a:p>
            <a:pPr marL="0" indent="0" fontAlgn="base">
              <a:buNone/>
            </a:pPr>
            <a:r>
              <a:rPr lang="en-US" dirty="0"/>
              <a:t>	});</a:t>
            </a:r>
          </a:p>
          <a:p>
            <a:pPr marL="0" indent="0" fontAlgn="base">
              <a:buNone/>
            </a:pPr>
            <a:r>
              <a:rPr lang="en-US" dirty="0"/>
              <a:t>	});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1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47C7-B4E9-48F1-8BA4-8B9F926D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this</a:t>
            </a:r>
            <a:r>
              <a:rPr lang="en-US" dirty="0"/>
              <a:t> 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78FC-9B7B-4FBE-8419-ED95B5AA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the current context of a function.</a:t>
            </a:r>
          </a:p>
          <a:p>
            <a:r>
              <a:rPr lang="en-US" dirty="0"/>
              <a:t>Default context of the </a:t>
            </a:r>
            <a:r>
              <a:rPr lang="en-US" b="1" i="1" dirty="0"/>
              <a:t>this</a:t>
            </a:r>
            <a:r>
              <a:rPr lang="en-US" dirty="0"/>
              <a:t> keyword is the window object.</a:t>
            </a:r>
          </a:p>
        </p:txBody>
      </p:sp>
    </p:spTree>
    <p:extLst>
      <p:ext uri="{BB962C8B-B14F-4D97-AF65-F5344CB8AC3E}">
        <p14:creationId xmlns:p14="http://schemas.microsoft.com/office/powerpoint/2010/main" val="187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1147</Words>
  <Application>Microsoft Office PowerPoint</Application>
  <PresentationFormat>Widescreen</PresentationFormat>
  <Paragraphs>254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1. jQuery Effects and Events</vt:lpstr>
      <vt:lpstr>What is jQuery? </vt:lpstr>
      <vt:lpstr>Advantages of jQuery</vt:lpstr>
      <vt:lpstr>Loading jQuery</vt:lpstr>
      <vt:lpstr>jQuery syntax</vt:lpstr>
      <vt:lpstr>PowerPoint Presentation</vt:lpstr>
      <vt:lpstr>PowerPoint Presentation</vt:lpstr>
      <vt:lpstr>PowerPoint Presentation</vt:lpstr>
      <vt:lpstr>this keyword</vt:lpstr>
      <vt:lpstr>jQuery Selectors</vt:lpstr>
      <vt:lpstr>PowerPoint Presentation</vt:lpstr>
      <vt:lpstr>PowerPoint Presentation</vt:lpstr>
      <vt:lpstr>find() method</vt:lpstr>
      <vt:lpstr>Methods to access HTML Attributes</vt:lpstr>
      <vt:lpstr>Form elements and web page events</vt:lpstr>
      <vt:lpstr>blur event</vt:lpstr>
      <vt:lpstr>change event</vt:lpstr>
      <vt:lpstr>focus event</vt:lpstr>
      <vt:lpstr>load event</vt:lpstr>
      <vt:lpstr>resize() event</vt:lpstr>
      <vt:lpstr>scroll event</vt:lpstr>
      <vt:lpstr>select event</vt:lpstr>
      <vt:lpstr>submit event</vt:lpstr>
      <vt:lpstr>unload event</vt:lpstr>
      <vt:lpstr>Mouse operation and Keyboard events</vt:lpstr>
      <vt:lpstr>click event</vt:lpstr>
      <vt:lpstr>dblclick event</vt:lpstr>
      <vt:lpstr>mouseover event</vt:lpstr>
      <vt:lpstr>mouseout event</vt:lpstr>
      <vt:lpstr>mousedown event</vt:lpstr>
      <vt:lpstr>mouseup event</vt:lpstr>
      <vt:lpstr>mousemove event</vt:lpstr>
      <vt:lpstr>keypress event</vt:lpstr>
      <vt:lpstr>keydown event</vt:lpstr>
      <vt:lpstr>keyup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jQuery Effects and Events</dc:title>
  <dc:creator>Palkeen</dc:creator>
  <cp:lastModifiedBy>Palkeen</cp:lastModifiedBy>
  <cp:revision>22</cp:revision>
  <dcterms:created xsi:type="dcterms:W3CDTF">2021-02-12T04:26:37Z</dcterms:created>
  <dcterms:modified xsi:type="dcterms:W3CDTF">2021-02-12T11:09:33Z</dcterms:modified>
</cp:coreProperties>
</file>