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93eeec47b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93eeec47b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0134bc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0134bc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0134bc0e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0134bc0e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2156f8624_4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2156f8624_4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93eeec47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93eeec47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03d8bb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03d8bb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93eeec47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93eeec47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93eeec47b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93eeec47b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2156f8624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2156f8624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2156f862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2156f862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93eeec47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93eeec47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93eeec47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93eeec47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93eeec47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93eeec47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9b3b2ce1a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9b3b2ce1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9b3b2ce1a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9b3b2ce1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93eeec47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93eeec47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2156f8624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2156f8624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14.xml"/><Relationship Id="rId4" Type="http://schemas.openxmlformats.org/officeDocument/2006/relationships/hyperlink" Target="https://docs.google.com/spreadsheets/d/1S4i2-WZaBH2qrDXzys2daaK79vkBzJW52PYEpd0FDdo/edit#gid=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EecZtcJHq1k6Xiqr_hLfsZOxvBifYaw1/view?usp=sharing" TargetMode="External"/><Relationship Id="rId4" Type="http://schemas.openxmlformats.org/officeDocument/2006/relationships/hyperlink" Target="https://drive.google.com/file/d/1L3kv4vIDwFyH9hmjoNPfb20w_14qLHPR/view?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UbYxagOs2X7KDETREWvT0walEXoOqOwx/view" TargetMode="External"/><Relationship Id="rId4" Type="http://schemas.openxmlformats.org/officeDocument/2006/relationships/image" Target="../media/image3.jpg"/><Relationship Id="rId5" Type="http://schemas.openxmlformats.org/officeDocument/2006/relationships/hyperlink" Target="http://drive.google.com/file/d/199wr8gANuUs8_AFO0tp9OPkJccA2bSkH/view" TargetMode="External"/><Relationship Id="rId6"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Ga20OYij9O-JHMTZwqKUsJKOpUlkZCfS/view"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JcWe9SlBdBzaiqxXDf7u33zaNkBjkvar/view"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63550" y="-74675"/>
            <a:ext cx="6327900" cy="366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6788">
                <a:solidFill>
                  <a:srgbClr val="47B3FF"/>
                </a:solidFill>
                <a:latin typeface="Tahoma"/>
                <a:ea typeface="Tahoma"/>
                <a:cs typeface="Tahoma"/>
                <a:sym typeface="Tahoma"/>
              </a:rPr>
              <a:t>Hiferr</a:t>
            </a:r>
            <a:endParaRPr b="1" sz="6988">
              <a:solidFill>
                <a:srgbClr val="47B3FF"/>
              </a:solidFill>
              <a:latin typeface="Tahoma"/>
              <a:ea typeface="Tahoma"/>
              <a:cs typeface="Tahoma"/>
              <a:sym typeface="Tahoma"/>
            </a:endParaRPr>
          </a:p>
          <a:p>
            <a:pPr indent="0" lvl="0" marL="0" rtl="0" algn="ctr">
              <a:spcBef>
                <a:spcPts val="0"/>
              </a:spcBef>
              <a:spcAft>
                <a:spcPts val="0"/>
              </a:spcAft>
              <a:buClr>
                <a:schemeClr val="dk1"/>
              </a:buClr>
              <a:buSzPts val="1100"/>
              <a:buFont typeface="Arial"/>
              <a:buNone/>
            </a:pPr>
            <a:r>
              <a:t/>
            </a:r>
            <a:endParaRPr b="1" sz="3300">
              <a:latin typeface="Tahoma"/>
              <a:ea typeface="Tahoma"/>
              <a:cs typeface="Tahoma"/>
              <a:sym typeface="Tahoma"/>
            </a:endParaRPr>
          </a:p>
          <a:p>
            <a:pPr indent="0" lvl="0" marL="0" rtl="0" algn="ctr">
              <a:spcBef>
                <a:spcPts val="0"/>
              </a:spcBef>
              <a:spcAft>
                <a:spcPts val="0"/>
              </a:spcAft>
              <a:buClr>
                <a:schemeClr val="dk1"/>
              </a:buClr>
              <a:buSzPts val="1100"/>
              <a:buFont typeface="Arial"/>
              <a:buNone/>
            </a:pPr>
            <a:r>
              <a:rPr lang="en" sz="2500">
                <a:solidFill>
                  <a:schemeClr val="dk2"/>
                </a:solidFill>
                <a:latin typeface="Tahoma"/>
                <a:ea typeface="Tahoma"/>
                <a:cs typeface="Tahoma"/>
                <a:sym typeface="Tahoma"/>
              </a:rPr>
              <a:t> App Audit by Studio Mosaic</a:t>
            </a:r>
            <a:endParaRPr>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522650" y="215675"/>
            <a:ext cx="73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ahoma"/>
                <a:ea typeface="Tahoma"/>
                <a:cs typeface="Tahoma"/>
                <a:sym typeface="Tahoma"/>
              </a:rPr>
              <a:t>Recommended </a:t>
            </a:r>
            <a:r>
              <a:rPr b="1" lang="en" sz="2400">
                <a:solidFill>
                  <a:schemeClr val="dk1"/>
                </a:solidFill>
                <a:latin typeface="Tahoma"/>
                <a:ea typeface="Tahoma"/>
                <a:cs typeface="Tahoma"/>
                <a:sym typeface="Tahoma"/>
              </a:rPr>
              <a:t>App User Flow</a:t>
            </a:r>
            <a:endParaRPr b="1" sz="2400">
              <a:solidFill>
                <a:schemeClr val="dk1"/>
              </a:solidFill>
              <a:latin typeface="Tahoma"/>
              <a:ea typeface="Tahoma"/>
              <a:cs typeface="Tahoma"/>
              <a:sym typeface="Tahoma"/>
            </a:endParaRPr>
          </a:p>
        </p:txBody>
      </p:sp>
      <p:sp>
        <p:nvSpPr>
          <p:cNvPr id="112" name="Google Shape;112;p22"/>
          <p:cNvSpPr/>
          <p:nvPr/>
        </p:nvSpPr>
        <p:spPr>
          <a:xfrm>
            <a:off x="5857250" y="3013600"/>
            <a:ext cx="1019700" cy="23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2"/>
          <p:cNvPicPr preferRelativeResize="0"/>
          <p:nvPr/>
        </p:nvPicPr>
        <p:blipFill rotWithShape="1">
          <a:blip r:embed="rId3">
            <a:alphaModFix/>
          </a:blip>
          <a:srcRect b="11884" l="0" r="6681" t="18370"/>
          <a:stretch/>
        </p:blipFill>
        <p:spPr>
          <a:xfrm>
            <a:off x="669975" y="1091900"/>
            <a:ext cx="7040050" cy="295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48">
                <a:latin typeface="Tahoma"/>
                <a:ea typeface="Tahoma"/>
                <a:cs typeface="Tahoma"/>
                <a:sym typeface="Tahoma"/>
              </a:rPr>
              <a:t>User </a:t>
            </a:r>
            <a:r>
              <a:rPr b="1" lang="en" sz="2448">
                <a:latin typeface="Tahoma"/>
                <a:ea typeface="Tahoma"/>
                <a:cs typeface="Tahoma"/>
                <a:sym typeface="Tahoma"/>
              </a:rPr>
              <a:t>Onboarding</a:t>
            </a:r>
            <a:endParaRPr b="1" sz="1620"/>
          </a:p>
        </p:txBody>
      </p:sp>
      <p:sp>
        <p:nvSpPr>
          <p:cNvPr id="119" name="Google Shape;119;p23"/>
          <p:cNvSpPr txBox="1"/>
          <p:nvPr>
            <p:ph idx="1" type="body"/>
          </p:nvPr>
        </p:nvSpPr>
        <p:spPr>
          <a:xfrm>
            <a:off x="311700" y="1315100"/>
            <a:ext cx="4823100" cy="32538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Font typeface="Tahoma"/>
              <a:buChar char="●"/>
            </a:pPr>
            <a:r>
              <a:rPr lang="en" sz="1300">
                <a:latin typeface="Tahoma"/>
                <a:ea typeface="Tahoma"/>
                <a:cs typeface="Tahoma"/>
                <a:sym typeface="Tahoma"/>
              </a:rPr>
              <a:t>While the overall look of the screens is minimal and clean, </a:t>
            </a:r>
            <a:r>
              <a:rPr lang="en" sz="1300">
                <a:latin typeface="Tahoma"/>
                <a:ea typeface="Tahoma"/>
                <a:cs typeface="Tahoma"/>
                <a:sym typeface="Tahoma"/>
              </a:rPr>
              <a:t>the current onboarding screens does not </a:t>
            </a:r>
            <a:r>
              <a:rPr lang="en" sz="1300">
                <a:latin typeface="Tahoma"/>
                <a:ea typeface="Tahoma"/>
                <a:cs typeface="Tahoma"/>
                <a:sym typeface="Tahoma"/>
              </a:rPr>
              <a:t>engage</a:t>
            </a:r>
            <a:r>
              <a:rPr lang="en" sz="1300">
                <a:latin typeface="Tahoma"/>
                <a:ea typeface="Tahoma"/>
                <a:cs typeface="Tahoma"/>
                <a:sym typeface="Tahoma"/>
              </a:rPr>
              <a:t> or educate the user about the features of the app and its USPs.</a:t>
            </a:r>
            <a:endParaRPr sz="1300">
              <a:latin typeface="Tahoma"/>
              <a:ea typeface="Tahoma"/>
              <a:cs typeface="Tahoma"/>
              <a:sym typeface="Tahoma"/>
            </a:endParaRPr>
          </a:p>
          <a:p>
            <a:pPr indent="-311150" lvl="0" marL="457200" rtl="0" algn="l">
              <a:spcBef>
                <a:spcPts val="1000"/>
              </a:spcBef>
              <a:spcAft>
                <a:spcPts val="0"/>
              </a:spcAft>
              <a:buSzPts val="1300"/>
              <a:buFont typeface="Tahoma"/>
              <a:buChar char="●"/>
            </a:pPr>
            <a:r>
              <a:rPr lang="en" sz="1300">
                <a:latin typeface="Tahoma"/>
                <a:ea typeface="Tahoma"/>
                <a:cs typeface="Tahoma"/>
                <a:sym typeface="Tahoma"/>
              </a:rPr>
              <a:t>The application's current sign-up options are limited, as it doesn't offer sign-up options through Google, Apple, or Facebook.</a:t>
            </a:r>
            <a:endParaRPr sz="1300">
              <a:highlight>
                <a:srgbClr val="FFFF00"/>
              </a:highlight>
              <a:latin typeface="Tahoma"/>
              <a:ea typeface="Tahoma"/>
              <a:cs typeface="Tahoma"/>
              <a:sym typeface="Tahoma"/>
            </a:endParaRPr>
          </a:p>
          <a:p>
            <a:pPr indent="-311150" lvl="0" marL="457200" rtl="0" algn="l">
              <a:spcBef>
                <a:spcPts val="1000"/>
              </a:spcBef>
              <a:spcAft>
                <a:spcPts val="0"/>
              </a:spcAft>
              <a:buSzPts val="1300"/>
              <a:buFont typeface="Tahoma"/>
              <a:buChar char="●"/>
            </a:pPr>
            <a:r>
              <a:rPr lang="en" sz="1300">
                <a:latin typeface="Tahoma"/>
                <a:ea typeface="Tahoma"/>
                <a:cs typeface="Tahoma"/>
                <a:sym typeface="Tahoma"/>
              </a:rPr>
              <a:t>The </a:t>
            </a:r>
            <a:r>
              <a:rPr lang="en" sz="1300">
                <a:latin typeface="Tahoma"/>
                <a:ea typeface="Tahoma"/>
                <a:cs typeface="Tahoma"/>
                <a:sym typeface="Tahoma"/>
              </a:rPr>
              <a:t>option of creating an account solely through phone number can be restricting and many users might </a:t>
            </a:r>
            <a:r>
              <a:rPr lang="en" sz="1300">
                <a:latin typeface="Tahoma"/>
                <a:ea typeface="Tahoma"/>
                <a:cs typeface="Tahoma"/>
                <a:sym typeface="Tahoma"/>
              </a:rPr>
              <a:t>get </a:t>
            </a:r>
            <a:r>
              <a:rPr lang="en" sz="1300">
                <a:latin typeface="Tahoma"/>
                <a:ea typeface="Tahoma"/>
                <a:cs typeface="Tahoma"/>
                <a:sym typeface="Tahoma"/>
              </a:rPr>
              <a:t>discouraged</a:t>
            </a:r>
            <a:r>
              <a:rPr lang="en" sz="1300">
                <a:latin typeface="Tahoma"/>
                <a:ea typeface="Tahoma"/>
                <a:cs typeface="Tahoma"/>
                <a:sym typeface="Tahoma"/>
              </a:rPr>
              <a:t> to sign up due to security concerns.</a:t>
            </a:r>
            <a:endParaRPr sz="1300">
              <a:latin typeface="Tahoma"/>
              <a:ea typeface="Tahoma"/>
              <a:cs typeface="Tahoma"/>
              <a:sym typeface="Tahoma"/>
            </a:endParaRPr>
          </a:p>
          <a:p>
            <a:pPr indent="0" lvl="0" marL="457200" rtl="0" algn="l">
              <a:spcBef>
                <a:spcPts val="1000"/>
              </a:spcBef>
              <a:spcAft>
                <a:spcPts val="1200"/>
              </a:spcAft>
              <a:buNone/>
            </a:pPr>
            <a:r>
              <a:t/>
            </a:r>
            <a:endParaRPr sz="1400">
              <a:solidFill>
                <a:srgbClr val="0E2A47"/>
              </a:solidFill>
              <a:latin typeface="Tahoma"/>
              <a:ea typeface="Tahoma"/>
              <a:cs typeface="Tahoma"/>
              <a:sym typeface="Tahoma"/>
            </a:endParaRPr>
          </a:p>
        </p:txBody>
      </p:sp>
      <p:pic>
        <p:nvPicPr>
          <p:cNvPr id="120" name="Google Shape;120;p23"/>
          <p:cNvPicPr preferRelativeResize="0"/>
          <p:nvPr/>
        </p:nvPicPr>
        <p:blipFill rotWithShape="1">
          <a:blip r:embed="rId3">
            <a:alphaModFix/>
          </a:blip>
          <a:srcRect b="49" l="0" r="0" t="39"/>
          <a:stretch/>
        </p:blipFill>
        <p:spPr>
          <a:xfrm>
            <a:off x="6018400" y="256450"/>
            <a:ext cx="2037200" cy="44111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557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48">
                <a:latin typeface="Tahoma"/>
                <a:ea typeface="Tahoma"/>
                <a:cs typeface="Tahoma"/>
                <a:sym typeface="Tahoma"/>
              </a:rPr>
              <a:t>Onboarding screens</a:t>
            </a:r>
            <a:r>
              <a:rPr b="1" lang="en" sz="2348">
                <a:latin typeface="Tahoma"/>
                <a:ea typeface="Tahoma"/>
                <a:cs typeface="Tahoma"/>
                <a:sym typeface="Tahoma"/>
              </a:rPr>
              <a:t> - Recommendations</a:t>
            </a:r>
            <a:endParaRPr b="1" sz="1520"/>
          </a:p>
        </p:txBody>
      </p:sp>
      <p:sp>
        <p:nvSpPr>
          <p:cNvPr id="126" name="Google Shape;126;p24"/>
          <p:cNvSpPr txBox="1"/>
          <p:nvPr>
            <p:ph idx="1" type="body"/>
          </p:nvPr>
        </p:nvSpPr>
        <p:spPr>
          <a:xfrm>
            <a:off x="162550" y="1017775"/>
            <a:ext cx="7812300" cy="38943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Clr>
                <a:srgbClr val="666666"/>
              </a:buClr>
              <a:buSzPts val="1300"/>
              <a:buFont typeface="Tahoma"/>
              <a:buChar char="●"/>
            </a:pPr>
            <a:r>
              <a:rPr b="1" lang="en" sz="1300">
                <a:solidFill>
                  <a:srgbClr val="666666"/>
                </a:solidFill>
                <a:latin typeface="Tahoma"/>
                <a:ea typeface="Tahoma"/>
                <a:cs typeface="Tahoma"/>
                <a:sym typeface="Tahoma"/>
              </a:rPr>
              <a:t>An engaging onboarding screen</a:t>
            </a:r>
            <a:r>
              <a:rPr lang="en" sz="1300">
                <a:solidFill>
                  <a:srgbClr val="666666"/>
                </a:solidFill>
                <a:latin typeface="Tahoma"/>
                <a:ea typeface="Tahoma"/>
                <a:cs typeface="Tahoma"/>
                <a:sym typeface="Tahoma"/>
              </a:rPr>
              <a:t> can both, prompt a new user to create an account and also showcases the key features of the app increasing the sign up rate.  </a:t>
            </a:r>
            <a:endParaRPr sz="1300">
              <a:solidFill>
                <a:srgbClr val="666666"/>
              </a:solidFill>
              <a:latin typeface="Tahoma"/>
              <a:ea typeface="Tahoma"/>
              <a:cs typeface="Tahoma"/>
              <a:sym typeface="Tahoma"/>
            </a:endParaRPr>
          </a:p>
          <a:p>
            <a:pPr indent="-311150" lvl="0" marL="457200" rtl="0" algn="l">
              <a:lnSpc>
                <a:spcPct val="115000"/>
              </a:lnSpc>
              <a:spcBef>
                <a:spcPts val="1500"/>
              </a:spcBef>
              <a:spcAft>
                <a:spcPts val="0"/>
              </a:spcAft>
              <a:buClr>
                <a:srgbClr val="666666"/>
              </a:buClr>
              <a:buSzPts val="1300"/>
              <a:buFont typeface="Tahoma"/>
              <a:buChar char="●"/>
            </a:pPr>
            <a:r>
              <a:rPr lang="en" sz="1300">
                <a:solidFill>
                  <a:srgbClr val="666666"/>
                </a:solidFill>
                <a:latin typeface="Tahoma"/>
                <a:ea typeface="Tahoma"/>
                <a:cs typeface="Tahoma"/>
                <a:sym typeface="Tahoma"/>
              </a:rPr>
              <a:t>We recommend adding swipeable onboarding screens for users to showcase the app USPs.</a:t>
            </a:r>
            <a:endParaRPr sz="1300">
              <a:solidFill>
                <a:srgbClr val="666666"/>
              </a:solidFill>
              <a:latin typeface="Tahoma"/>
              <a:ea typeface="Tahoma"/>
              <a:cs typeface="Tahoma"/>
              <a:sym typeface="Tahoma"/>
            </a:endParaRPr>
          </a:p>
          <a:p>
            <a:pPr indent="-311150" lvl="0" marL="457200" rtl="0" algn="just">
              <a:lnSpc>
                <a:spcPct val="115000"/>
              </a:lnSpc>
              <a:spcBef>
                <a:spcPts val="1500"/>
              </a:spcBef>
              <a:spcAft>
                <a:spcPts val="0"/>
              </a:spcAft>
              <a:buClr>
                <a:srgbClr val="666666"/>
              </a:buClr>
              <a:buSzPts val="1300"/>
              <a:buFont typeface="Tahoma"/>
              <a:buChar char="●"/>
            </a:pPr>
            <a:r>
              <a:rPr lang="en" sz="1300">
                <a:solidFill>
                  <a:srgbClr val="666666"/>
                </a:solidFill>
                <a:latin typeface="Tahoma"/>
                <a:ea typeface="Tahoma"/>
                <a:cs typeface="Tahoma"/>
                <a:sym typeface="Tahoma"/>
              </a:rPr>
              <a:t>T</a:t>
            </a:r>
            <a:r>
              <a:rPr lang="en" sz="1300">
                <a:solidFill>
                  <a:srgbClr val="666666"/>
                </a:solidFill>
                <a:latin typeface="Tahoma"/>
                <a:ea typeface="Tahoma"/>
                <a:cs typeface="Tahoma"/>
                <a:sym typeface="Tahoma"/>
              </a:rPr>
              <a:t>he wireframe of the sign up screen for android and iOS are attached </a:t>
            </a:r>
            <a:r>
              <a:rPr lang="en" sz="1300" u="sng">
                <a:solidFill>
                  <a:schemeClr val="hlink"/>
                </a:solidFill>
                <a:latin typeface="Tahoma"/>
                <a:ea typeface="Tahoma"/>
                <a:cs typeface="Tahoma"/>
                <a:sym typeface="Tahoma"/>
                <a:hlinkClick action="ppaction://hlinksldjump" r:id="rId3"/>
              </a:rPr>
              <a:t>here.</a:t>
            </a:r>
            <a:endParaRPr sz="1300">
              <a:solidFill>
                <a:srgbClr val="666666"/>
              </a:solidFill>
              <a:latin typeface="Tahoma"/>
              <a:ea typeface="Tahoma"/>
              <a:cs typeface="Tahoma"/>
              <a:sym typeface="Tahoma"/>
            </a:endParaRPr>
          </a:p>
          <a:p>
            <a:pPr indent="-311150" lvl="0" marL="457200" rtl="0" algn="just">
              <a:lnSpc>
                <a:spcPct val="115000"/>
              </a:lnSpc>
              <a:spcBef>
                <a:spcPts val="1500"/>
              </a:spcBef>
              <a:spcAft>
                <a:spcPts val="1500"/>
              </a:spcAft>
              <a:buClr>
                <a:srgbClr val="666666"/>
              </a:buClr>
              <a:buSzPts val="1300"/>
              <a:buFont typeface="Tahoma"/>
              <a:buChar char="●"/>
            </a:pPr>
            <a:r>
              <a:rPr lang="en" sz="1300">
                <a:solidFill>
                  <a:srgbClr val="666666"/>
                </a:solidFill>
                <a:latin typeface="Tahoma"/>
                <a:ea typeface="Tahoma"/>
                <a:cs typeface="Tahoma"/>
                <a:sym typeface="Tahoma"/>
              </a:rPr>
              <a:t>Please find recommended Sign up screen text </a:t>
            </a:r>
            <a:r>
              <a:rPr lang="en" sz="1300" u="sng">
                <a:solidFill>
                  <a:schemeClr val="hlink"/>
                </a:solidFill>
                <a:latin typeface="Tahoma"/>
                <a:ea typeface="Tahoma"/>
                <a:cs typeface="Tahoma"/>
                <a:sym typeface="Tahoma"/>
                <a:hlinkClick r:id="rId4"/>
              </a:rPr>
              <a:t>here</a:t>
            </a:r>
            <a:r>
              <a:rPr lang="en" sz="1300">
                <a:solidFill>
                  <a:srgbClr val="666666"/>
                </a:solidFill>
                <a:latin typeface="Tahoma"/>
                <a:ea typeface="Tahoma"/>
                <a:cs typeface="Tahoma"/>
                <a:sym typeface="Tahoma"/>
              </a:rPr>
              <a:t>.</a:t>
            </a:r>
            <a:endParaRPr sz="1300">
              <a:solidFill>
                <a:srgbClr val="666666"/>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69875"/>
            <a:ext cx="8520600" cy="6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48">
                <a:latin typeface="Tahoma"/>
                <a:ea typeface="Tahoma"/>
                <a:cs typeface="Tahoma"/>
                <a:sym typeface="Tahoma"/>
              </a:rPr>
              <a:t>Sign Up - Recommendations</a:t>
            </a:r>
            <a:endParaRPr b="1" sz="1420"/>
          </a:p>
        </p:txBody>
      </p:sp>
      <p:sp>
        <p:nvSpPr>
          <p:cNvPr id="132" name="Google Shape;132;p25"/>
          <p:cNvSpPr txBox="1"/>
          <p:nvPr>
            <p:ph idx="1" type="body"/>
          </p:nvPr>
        </p:nvSpPr>
        <p:spPr>
          <a:xfrm>
            <a:off x="162550" y="987575"/>
            <a:ext cx="7839300" cy="39243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Font typeface="Tahoma"/>
              <a:buChar char="●"/>
            </a:pPr>
            <a:r>
              <a:rPr lang="en" sz="1300">
                <a:solidFill>
                  <a:srgbClr val="666666"/>
                </a:solidFill>
                <a:latin typeface="Tahoma"/>
                <a:ea typeface="Tahoma"/>
                <a:cs typeface="Tahoma"/>
                <a:sym typeface="Tahoma"/>
              </a:rPr>
              <a:t>An OTP can be sent when a user provides a phone number or email.</a:t>
            </a:r>
            <a:r>
              <a:rPr lang="en" sz="1300">
                <a:solidFill>
                  <a:srgbClr val="666666"/>
                </a:solidFill>
                <a:latin typeface="Tahoma"/>
                <a:ea typeface="Tahoma"/>
                <a:cs typeface="Tahoma"/>
                <a:sym typeface="Tahoma"/>
              </a:rPr>
              <a:t> In case of sign up via facebook/google/apple, the screen can be redirected to get the automatic verification. Please refer </a:t>
            </a:r>
            <a:r>
              <a:rPr lang="en" sz="1300" u="sng">
                <a:solidFill>
                  <a:schemeClr val="hlink"/>
                </a:solidFill>
                <a:latin typeface="Tahoma"/>
                <a:ea typeface="Tahoma"/>
                <a:cs typeface="Tahoma"/>
                <a:sym typeface="Tahoma"/>
                <a:hlinkClick r:id="rId3"/>
              </a:rPr>
              <a:t>here</a:t>
            </a:r>
            <a:r>
              <a:rPr lang="en" sz="1300">
                <a:solidFill>
                  <a:srgbClr val="666666"/>
                </a:solidFill>
                <a:latin typeface="Tahoma"/>
                <a:ea typeface="Tahoma"/>
                <a:cs typeface="Tahoma"/>
                <a:sym typeface="Tahoma"/>
              </a:rPr>
              <a:t> for an example. This will limit users from creating multiple accounts through the same id.</a:t>
            </a:r>
            <a:endParaRPr sz="1300">
              <a:solidFill>
                <a:srgbClr val="666666"/>
              </a:solidFill>
              <a:latin typeface="Tahoma"/>
              <a:ea typeface="Tahoma"/>
              <a:cs typeface="Tahoma"/>
              <a:sym typeface="Tahoma"/>
            </a:endParaRPr>
          </a:p>
          <a:p>
            <a:pPr indent="-311150" lvl="0" marL="457200" rtl="0" algn="l">
              <a:lnSpc>
                <a:spcPct val="115000"/>
              </a:lnSpc>
              <a:spcBef>
                <a:spcPts val="1500"/>
              </a:spcBef>
              <a:spcAft>
                <a:spcPts val="1500"/>
              </a:spcAft>
              <a:buSzPts val="1300"/>
              <a:buFont typeface="Tahoma"/>
              <a:buChar char="●"/>
            </a:pPr>
            <a:r>
              <a:rPr lang="en" sz="1300">
                <a:solidFill>
                  <a:srgbClr val="666666"/>
                </a:solidFill>
                <a:latin typeface="Tahoma"/>
                <a:ea typeface="Tahoma"/>
                <a:cs typeface="Tahoma"/>
                <a:sym typeface="Tahoma"/>
              </a:rPr>
              <a:t>Users should be provided with a prompt while creating an account, informing them that their personal details would not being shared with any third party. This would be helpful in gaining user trust. Please find an example </a:t>
            </a:r>
            <a:r>
              <a:rPr lang="en" sz="1300" u="sng">
                <a:solidFill>
                  <a:schemeClr val="hlink"/>
                </a:solidFill>
                <a:latin typeface="Tahoma"/>
                <a:ea typeface="Tahoma"/>
                <a:cs typeface="Tahoma"/>
                <a:sym typeface="Tahoma"/>
                <a:hlinkClick r:id="rId4"/>
              </a:rPr>
              <a:t>here</a:t>
            </a:r>
            <a:r>
              <a:rPr lang="en" sz="1300">
                <a:solidFill>
                  <a:srgbClr val="666666"/>
                </a:solidFill>
                <a:latin typeface="Tahoma"/>
                <a:ea typeface="Tahoma"/>
                <a:cs typeface="Tahoma"/>
                <a:sym typeface="Tahoma"/>
              </a:rPr>
              <a:t>. </a:t>
            </a:r>
            <a:endParaRPr sz="1300">
              <a:solidFill>
                <a:srgbClr val="666666"/>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101825"/>
            <a:ext cx="8520600" cy="5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48">
                <a:latin typeface="Tahoma"/>
                <a:ea typeface="Tahoma"/>
                <a:cs typeface="Tahoma"/>
                <a:sym typeface="Tahoma"/>
              </a:rPr>
              <a:t>Onboarding screens Wireframes</a:t>
            </a:r>
            <a:endParaRPr b="1" sz="2248">
              <a:latin typeface="Tahoma"/>
              <a:ea typeface="Tahoma"/>
              <a:cs typeface="Tahoma"/>
              <a:sym typeface="Tahoma"/>
            </a:endParaRPr>
          </a:p>
        </p:txBody>
      </p:sp>
      <p:pic>
        <p:nvPicPr>
          <p:cNvPr id="138" name="Google Shape;138;p26"/>
          <p:cNvPicPr preferRelativeResize="0"/>
          <p:nvPr/>
        </p:nvPicPr>
        <p:blipFill rotWithShape="1">
          <a:blip r:embed="rId3">
            <a:alphaModFix/>
          </a:blip>
          <a:srcRect b="17179" l="42104" r="39110" t="10209"/>
          <a:stretch/>
        </p:blipFill>
        <p:spPr>
          <a:xfrm>
            <a:off x="1894325" y="901200"/>
            <a:ext cx="1854379" cy="3752876"/>
          </a:xfrm>
          <a:prstGeom prst="rect">
            <a:avLst/>
          </a:prstGeom>
          <a:noFill/>
          <a:ln cap="flat" cmpd="sng" w="9525">
            <a:solidFill>
              <a:schemeClr val="dk1"/>
            </a:solidFill>
            <a:prstDash val="solid"/>
            <a:round/>
            <a:headEnd len="sm" w="sm" type="none"/>
            <a:tailEnd len="sm" w="sm" type="none"/>
          </a:ln>
        </p:spPr>
      </p:pic>
      <p:pic>
        <p:nvPicPr>
          <p:cNvPr id="139" name="Google Shape;139;p26"/>
          <p:cNvPicPr preferRelativeResize="0"/>
          <p:nvPr/>
        </p:nvPicPr>
        <p:blipFill rotWithShape="1">
          <a:blip r:embed="rId4">
            <a:alphaModFix/>
          </a:blip>
          <a:srcRect b="17086" l="41848" r="39345" t="10392"/>
          <a:stretch/>
        </p:blipFill>
        <p:spPr>
          <a:xfrm>
            <a:off x="5392573" y="909880"/>
            <a:ext cx="1854379" cy="3744187"/>
          </a:xfrm>
          <a:prstGeom prst="rect">
            <a:avLst/>
          </a:prstGeom>
          <a:noFill/>
          <a:ln cap="flat" cmpd="sng" w="9525">
            <a:solidFill>
              <a:schemeClr val="dk1"/>
            </a:solidFill>
            <a:prstDash val="solid"/>
            <a:round/>
            <a:headEnd len="sm" w="sm" type="none"/>
            <a:tailEnd len="sm" w="sm" type="none"/>
          </a:ln>
        </p:spPr>
      </p:pic>
      <p:sp>
        <p:nvSpPr>
          <p:cNvPr id="140" name="Google Shape;140;p26"/>
          <p:cNvSpPr txBox="1"/>
          <p:nvPr>
            <p:ph type="title"/>
          </p:nvPr>
        </p:nvSpPr>
        <p:spPr>
          <a:xfrm>
            <a:off x="1939725" y="542375"/>
            <a:ext cx="17979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48">
                <a:latin typeface="Tahoma"/>
                <a:ea typeface="Tahoma"/>
                <a:cs typeface="Tahoma"/>
                <a:sym typeface="Tahoma"/>
              </a:rPr>
              <a:t>Android</a:t>
            </a:r>
            <a:endParaRPr sz="1448">
              <a:latin typeface="Tahoma"/>
              <a:ea typeface="Tahoma"/>
              <a:cs typeface="Tahoma"/>
              <a:sym typeface="Tahoma"/>
            </a:endParaRPr>
          </a:p>
        </p:txBody>
      </p:sp>
      <p:sp>
        <p:nvSpPr>
          <p:cNvPr id="141" name="Google Shape;141;p26"/>
          <p:cNvSpPr txBox="1"/>
          <p:nvPr>
            <p:ph type="title"/>
          </p:nvPr>
        </p:nvSpPr>
        <p:spPr>
          <a:xfrm>
            <a:off x="5597325" y="542375"/>
            <a:ext cx="13071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48">
                <a:latin typeface="Tahoma"/>
                <a:ea typeface="Tahoma"/>
                <a:cs typeface="Tahoma"/>
                <a:sym typeface="Tahoma"/>
              </a:rPr>
              <a:t>iOS</a:t>
            </a:r>
            <a:endParaRPr sz="1448">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101825"/>
            <a:ext cx="8520600" cy="52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48">
                <a:latin typeface="Tahoma"/>
                <a:ea typeface="Tahoma"/>
                <a:cs typeface="Tahoma"/>
                <a:sym typeface="Tahoma"/>
              </a:rPr>
              <a:t>Onboarding screens Wireframes</a:t>
            </a:r>
            <a:endParaRPr b="1" sz="2248">
              <a:latin typeface="Tahoma"/>
              <a:ea typeface="Tahoma"/>
              <a:cs typeface="Tahoma"/>
              <a:sym typeface="Tahoma"/>
            </a:endParaRPr>
          </a:p>
        </p:txBody>
      </p:sp>
      <p:pic>
        <p:nvPicPr>
          <p:cNvPr id="147" name="Google Shape;147;p27"/>
          <p:cNvPicPr preferRelativeResize="0"/>
          <p:nvPr/>
        </p:nvPicPr>
        <p:blipFill rotWithShape="1">
          <a:blip r:embed="rId3">
            <a:alphaModFix/>
          </a:blip>
          <a:srcRect b="13111" l="42046" r="38630" t="9989"/>
          <a:stretch/>
        </p:blipFill>
        <p:spPr>
          <a:xfrm>
            <a:off x="1990175" y="861975"/>
            <a:ext cx="1748539" cy="3914101"/>
          </a:xfrm>
          <a:prstGeom prst="rect">
            <a:avLst/>
          </a:prstGeom>
          <a:noFill/>
          <a:ln cap="flat" cmpd="sng" w="9525">
            <a:solidFill>
              <a:schemeClr val="dk1"/>
            </a:solidFill>
            <a:prstDash val="solid"/>
            <a:round/>
            <a:headEnd len="sm" w="sm" type="none"/>
            <a:tailEnd len="sm" w="sm" type="none"/>
          </a:ln>
        </p:spPr>
      </p:pic>
      <p:pic>
        <p:nvPicPr>
          <p:cNvPr id="148" name="Google Shape;148;p27"/>
          <p:cNvPicPr preferRelativeResize="0"/>
          <p:nvPr/>
        </p:nvPicPr>
        <p:blipFill rotWithShape="1">
          <a:blip r:embed="rId4">
            <a:alphaModFix/>
          </a:blip>
          <a:srcRect b="12839" l="42060" r="39271" t="9718"/>
          <a:stretch/>
        </p:blipFill>
        <p:spPr>
          <a:xfrm>
            <a:off x="5435650" y="861976"/>
            <a:ext cx="1677475" cy="3914098"/>
          </a:xfrm>
          <a:prstGeom prst="rect">
            <a:avLst/>
          </a:prstGeom>
          <a:noFill/>
          <a:ln cap="flat" cmpd="sng" w="9525">
            <a:solidFill>
              <a:schemeClr val="dk1"/>
            </a:solidFill>
            <a:prstDash val="solid"/>
            <a:round/>
            <a:headEnd len="sm" w="sm" type="none"/>
            <a:tailEnd len="sm" w="sm" type="none"/>
          </a:ln>
        </p:spPr>
      </p:pic>
      <p:sp>
        <p:nvSpPr>
          <p:cNvPr id="149" name="Google Shape;149;p27"/>
          <p:cNvSpPr txBox="1"/>
          <p:nvPr>
            <p:ph type="title"/>
          </p:nvPr>
        </p:nvSpPr>
        <p:spPr>
          <a:xfrm>
            <a:off x="1939725" y="466175"/>
            <a:ext cx="17979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48">
                <a:latin typeface="Tahoma"/>
                <a:ea typeface="Tahoma"/>
                <a:cs typeface="Tahoma"/>
                <a:sym typeface="Tahoma"/>
              </a:rPr>
              <a:t>Android</a:t>
            </a:r>
            <a:endParaRPr sz="1448">
              <a:latin typeface="Tahoma"/>
              <a:ea typeface="Tahoma"/>
              <a:cs typeface="Tahoma"/>
              <a:sym typeface="Tahoma"/>
            </a:endParaRPr>
          </a:p>
        </p:txBody>
      </p:sp>
      <p:sp>
        <p:nvSpPr>
          <p:cNvPr id="150" name="Google Shape;150;p27"/>
          <p:cNvSpPr txBox="1"/>
          <p:nvPr>
            <p:ph type="title"/>
          </p:nvPr>
        </p:nvSpPr>
        <p:spPr>
          <a:xfrm>
            <a:off x="5597325" y="466175"/>
            <a:ext cx="1307100" cy="2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48">
                <a:latin typeface="Tahoma"/>
                <a:ea typeface="Tahoma"/>
                <a:cs typeface="Tahoma"/>
                <a:sym typeface="Tahoma"/>
              </a:rPr>
              <a:t>iOS</a:t>
            </a:r>
            <a:endParaRPr sz="1448">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81275"/>
            <a:ext cx="8520600" cy="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48">
                <a:latin typeface="Tahoma"/>
                <a:ea typeface="Tahoma"/>
                <a:cs typeface="Tahoma"/>
                <a:sym typeface="Tahoma"/>
              </a:rPr>
              <a:t>Onboarding screens r</a:t>
            </a:r>
            <a:r>
              <a:rPr b="1" lang="en" sz="2248">
                <a:latin typeface="Tahoma"/>
                <a:ea typeface="Tahoma"/>
                <a:cs typeface="Tahoma"/>
                <a:sym typeface="Tahoma"/>
              </a:rPr>
              <a:t>eferences </a:t>
            </a:r>
            <a:endParaRPr b="1" sz="1420"/>
          </a:p>
        </p:txBody>
      </p:sp>
      <p:pic>
        <p:nvPicPr>
          <p:cNvPr id="156" name="Google Shape;156;p28" title="RPReplay_Final1671444829.mov">
            <a:hlinkClick r:id="rId3"/>
          </p:cNvPr>
          <p:cNvPicPr preferRelativeResize="0"/>
          <p:nvPr/>
        </p:nvPicPr>
        <p:blipFill>
          <a:blip r:embed="rId4">
            <a:alphaModFix/>
          </a:blip>
          <a:stretch>
            <a:fillRect/>
          </a:stretch>
        </p:blipFill>
        <p:spPr>
          <a:xfrm>
            <a:off x="1760675" y="744575"/>
            <a:ext cx="1896749" cy="3910601"/>
          </a:xfrm>
          <a:prstGeom prst="rect">
            <a:avLst/>
          </a:prstGeom>
          <a:noFill/>
          <a:ln>
            <a:noFill/>
          </a:ln>
        </p:spPr>
      </p:pic>
      <p:pic>
        <p:nvPicPr>
          <p:cNvPr id="157" name="Google Shape;157;p28" title="RPReplay_Final1679636942.MOV">
            <a:hlinkClick r:id="rId5"/>
          </p:cNvPr>
          <p:cNvPicPr preferRelativeResize="0"/>
          <p:nvPr/>
        </p:nvPicPr>
        <p:blipFill>
          <a:blip r:embed="rId6">
            <a:alphaModFix/>
          </a:blip>
          <a:stretch>
            <a:fillRect/>
          </a:stretch>
        </p:blipFill>
        <p:spPr>
          <a:xfrm>
            <a:off x="5251775" y="744575"/>
            <a:ext cx="1832501" cy="39659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1950"/>
            <a:ext cx="456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48">
                <a:latin typeface="Tahoma"/>
                <a:ea typeface="Tahoma"/>
                <a:cs typeface="Tahoma"/>
                <a:sym typeface="Tahoma"/>
              </a:rPr>
              <a:t>   Personal Details Screen </a:t>
            </a:r>
            <a:endParaRPr b="1" sz="1620"/>
          </a:p>
        </p:txBody>
      </p:sp>
      <p:sp>
        <p:nvSpPr>
          <p:cNvPr id="163" name="Google Shape;163;p29"/>
          <p:cNvSpPr txBox="1"/>
          <p:nvPr>
            <p:ph idx="1" type="body"/>
          </p:nvPr>
        </p:nvSpPr>
        <p:spPr>
          <a:xfrm>
            <a:off x="204200" y="1096125"/>
            <a:ext cx="4954200" cy="39348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1000"/>
              </a:spcBef>
              <a:spcAft>
                <a:spcPts val="0"/>
              </a:spcAft>
              <a:buClr>
                <a:srgbClr val="666666"/>
              </a:buClr>
              <a:buSzPts val="1300"/>
              <a:buFont typeface="Tahoma"/>
              <a:buChar char="●"/>
            </a:pPr>
            <a:r>
              <a:rPr lang="en" sz="1300">
                <a:solidFill>
                  <a:srgbClr val="666666"/>
                </a:solidFill>
                <a:latin typeface="Tahoma"/>
                <a:ea typeface="Tahoma"/>
                <a:cs typeface="Tahoma"/>
                <a:sym typeface="Tahoma"/>
              </a:rPr>
              <a:t>We recommend offering users the opportunity to provide their email address at a later stage when filling out additional information, </a:t>
            </a:r>
            <a:r>
              <a:rPr lang="en" sz="1300">
                <a:solidFill>
                  <a:srgbClr val="666666"/>
                </a:solidFill>
                <a:latin typeface="Tahoma"/>
                <a:ea typeface="Tahoma"/>
                <a:cs typeface="Tahoma"/>
                <a:sym typeface="Tahoma"/>
              </a:rPr>
              <a:t>instead</a:t>
            </a:r>
            <a:r>
              <a:rPr lang="en" sz="1300">
                <a:solidFill>
                  <a:srgbClr val="666666"/>
                </a:solidFill>
                <a:latin typeface="Tahoma"/>
                <a:ea typeface="Tahoma"/>
                <a:cs typeface="Tahoma"/>
                <a:sym typeface="Tahoma"/>
              </a:rPr>
              <a:t> of including it in the personal information page.</a:t>
            </a:r>
            <a:endParaRPr sz="1300">
              <a:solidFill>
                <a:srgbClr val="666666"/>
              </a:solidFill>
              <a:latin typeface="Tahoma"/>
              <a:ea typeface="Tahoma"/>
              <a:cs typeface="Tahoma"/>
              <a:sym typeface="Tahoma"/>
            </a:endParaRPr>
          </a:p>
          <a:p>
            <a:pPr indent="-311150" lvl="0" marL="457200" rtl="0" algn="just">
              <a:lnSpc>
                <a:spcPct val="105000"/>
              </a:lnSpc>
              <a:spcBef>
                <a:spcPts val="1000"/>
              </a:spcBef>
              <a:spcAft>
                <a:spcPts val="0"/>
              </a:spcAft>
              <a:buClr>
                <a:srgbClr val="666666"/>
              </a:buClr>
              <a:buSzPts val="1300"/>
              <a:buFont typeface="Tahoma"/>
              <a:buChar char="●"/>
            </a:pPr>
            <a:r>
              <a:rPr lang="en" sz="1300">
                <a:solidFill>
                  <a:srgbClr val="666666"/>
                </a:solidFill>
                <a:latin typeface="Tahoma"/>
                <a:ea typeface="Tahoma"/>
                <a:cs typeface="Tahoma"/>
                <a:sym typeface="Tahoma"/>
              </a:rPr>
              <a:t>The app must offer more gender identity options beyond the traditional male and female to be inclusive towards a wider range of gender identities. We could include “Other” as an option for gender as well. </a:t>
            </a:r>
            <a:endParaRPr sz="1300">
              <a:solidFill>
                <a:srgbClr val="666666"/>
              </a:solidFill>
              <a:latin typeface="Tahoma"/>
              <a:ea typeface="Tahoma"/>
              <a:cs typeface="Tahoma"/>
              <a:sym typeface="Tahoma"/>
            </a:endParaRPr>
          </a:p>
          <a:p>
            <a:pPr indent="0" lvl="0" marL="0" rtl="0" algn="just">
              <a:lnSpc>
                <a:spcPct val="105000"/>
              </a:lnSpc>
              <a:spcBef>
                <a:spcPts val="1000"/>
              </a:spcBef>
              <a:spcAft>
                <a:spcPts val="1000"/>
              </a:spcAft>
              <a:buNone/>
            </a:pPr>
            <a:r>
              <a:t/>
            </a:r>
            <a:endParaRPr sz="1300">
              <a:solidFill>
                <a:srgbClr val="666666"/>
              </a:solidFill>
              <a:latin typeface="Tahoma"/>
              <a:ea typeface="Tahoma"/>
              <a:cs typeface="Tahoma"/>
              <a:sym typeface="Tahoma"/>
            </a:endParaRPr>
          </a:p>
        </p:txBody>
      </p:sp>
      <p:pic>
        <p:nvPicPr>
          <p:cNvPr id="164" name="Google Shape;164;p29"/>
          <p:cNvPicPr preferRelativeResize="0"/>
          <p:nvPr/>
        </p:nvPicPr>
        <p:blipFill rotWithShape="1">
          <a:blip r:embed="rId3">
            <a:alphaModFix/>
          </a:blip>
          <a:srcRect b="0" l="0" r="0" t="0"/>
          <a:stretch/>
        </p:blipFill>
        <p:spPr>
          <a:xfrm>
            <a:off x="5908250" y="392475"/>
            <a:ext cx="1950175" cy="422642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9195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48">
                <a:latin typeface="Tahoma"/>
                <a:ea typeface="Tahoma"/>
                <a:cs typeface="Tahoma"/>
                <a:sym typeface="Tahoma"/>
              </a:rPr>
              <a:t>  </a:t>
            </a:r>
            <a:r>
              <a:rPr b="1" lang="en" sz="2448">
                <a:latin typeface="Tahoma"/>
                <a:ea typeface="Tahoma"/>
                <a:cs typeface="Tahoma"/>
                <a:sym typeface="Tahoma"/>
              </a:rPr>
              <a:t> Personal Details Screen </a:t>
            </a:r>
            <a:endParaRPr b="1" sz="1620"/>
          </a:p>
        </p:txBody>
      </p:sp>
      <p:sp>
        <p:nvSpPr>
          <p:cNvPr id="170" name="Google Shape;170;p30"/>
          <p:cNvSpPr txBox="1"/>
          <p:nvPr>
            <p:ph idx="1" type="body"/>
          </p:nvPr>
        </p:nvSpPr>
        <p:spPr>
          <a:xfrm>
            <a:off x="162550" y="1435625"/>
            <a:ext cx="5160000" cy="3939000"/>
          </a:xfrm>
          <a:prstGeom prst="rect">
            <a:avLst/>
          </a:prstGeom>
        </p:spPr>
        <p:txBody>
          <a:bodyPr anchorCtr="0" anchor="t" bIns="91425" lIns="91425" spcFirstLastPara="1" rIns="91425" wrap="square" tIns="91425">
            <a:normAutofit/>
          </a:bodyPr>
          <a:lstStyle/>
          <a:p>
            <a:pPr indent="-311150" lvl="0" marL="457200" rtl="0" algn="l">
              <a:spcBef>
                <a:spcPts val="1000"/>
              </a:spcBef>
              <a:spcAft>
                <a:spcPts val="0"/>
              </a:spcAft>
              <a:buSzPts val="1300"/>
              <a:buFont typeface="Tahoma"/>
              <a:buChar char="●"/>
            </a:pPr>
            <a:r>
              <a:rPr lang="en" sz="1300">
                <a:latin typeface="Tahoma"/>
                <a:ea typeface="Tahoma"/>
                <a:cs typeface="Tahoma"/>
                <a:sym typeface="Tahoma"/>
              </a:rPr>
              <a:t>The personal details can be automatically filled if the user creates an account through Facebook or Gmail - this will make the process quicker. </a:t>
            </a:r>
            <a:endParaRPr sz="1300">
              <a:solidFill>
                <a:srgbClr val="666666"/>
              </a:solidFill>
              <a:latin typeface="Tahoma"/>
              <a:ea typeface="Tahoma"/>
              <a:cs typeface="Tahoma"/>
              <a:sym typeface="Tahoma"/>
            </a:endParaRPr>
          </a:p>
          <a:p>
            <a:pPr indent="-311150" lvl="0" marL="457200" rtl="0" algn="just">
              <a:lnSpc>
                <a:spcPct val="105000"/>
              </a:lnSpc>
              <a:spcBef>
                <a:spcPts val="1000"/>
              </a:spcBef>
              <a:spcAft>
                <a:spcPts val="1000"/>
              </a:spcAft>
              <a:buClr>
                <a:srgbClr val="666666"/>
              </a:buClr>
              <a:buSzPts val="1300"/>
              <a:buFont typeface="Tahoma"/>
              <a:buChar char="●"/>
            </a:pPr>
            <a:r>
              <a:rPr lang="en" sz="1300">
                <a:solidFill>
                  <a:srgbClr val="666666"/>
                </a:solidFill>
                <a:latin typeface="Tahoma"/>
                <a:ea typeface="Tahoma"/>
                <a:cs typeface="Tahoma"/>
                <a:sym typeface="Tahoma"/>
              </a:rPr>
              <a:t>To streamline the process of filling out the Date of Birth, users could be given the choice to manually enter the date in the DD/MM/YYYY format, in addition to using the calendar option.</a:t>
            </a:r>
            <a:endParaRPr sz="1300">
              <a:solidFill>
                <a:srgbClr val="666666"/>
              </a:solidFill>
              <a:latin typeface="Tahoma"/>
              <a:ea typeface="Tahoma"/>
              <a:cs typeface="Tahoma"/>
              <a:sym typeface="Tahoma"/>
            </a:endParaRPr>
          </a:p>
        </p:txBody>
      </p:sp>
      <p:pic>
        <p:nvPicPr>
          <p:cNvPr id="171" name="Google Shape;171;p30"/>
          <p:cNvPicPr preferRelativeResize="0"/>
          <p:nvPr/>
        </p:nvPicPr>
        <p:blipFill rotWithShape="1">
          <a:blip r:embed="rId3">
            <a:alphaModFix/>
          </a:blip>
          <a:srcRect b="16887" l="41870" r="39080" t="10257"/>
          <a:stretch/>
        </p:blipFill>
        <p:spPr>
          <a:xfrm>
            <a:off x="5755425" y="399075"/>
            <a:ext cx="1898501" cy="422642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2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ahoma"/>
                <a:ea typeface="Tahoma"/>
                <a:cs typeface="Tahoma"/>
                <a:sym typeface="Tahoma"/>
              </a:rPr>
              <a:t>Contents</a:t>
            </a:r>
            <a:endParaRPr b="1">
              <a:latin typeface="Tahoma"/>
              <a:ea typeface="Tahoma"/>
              <a:cs typeface="Tahoma"/>
              <a:sym typeface="Tahoma"/>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797125"/>
            <a:ext cx="8520600" cy="391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1000"/>
              </a:spcBef>
              <a:spcAft>
                <a:spcPts val="0"/>
              </a:spcAft>
              <a:buNone/>
            </a:pPr>
            <a:r>
              <a:rPr lang="en" sz="1400">
                <a:latin typeface="Tahoma"/>
                <a:ea typeface="Tahoma"/>
                <a:cs typeface="Tahoma"/>
                <a:sym typeface="Tahoma"/>
              </a:rPr>
              <a:t>1. In App Bugs</a:t>
            </a:r>
            <a:endParaRPr sz="1400">
              <a:latin typeface="Tahoma"/>
              <a:ea typeface="Tahoma"/>
              <a:cs typeface="Tahoma"/>
              <a:sym typeface="Tahoma"/>
            </a:endParaRPr>
          </a:p>
          <a:p>
            <a:pPr indent="0" lvl="0" marL="0" rtl="0" algn="l">
              <a:spcBef>
                <a:spcPts val="1000"/>
              </a:spcBef>
              <a:spcAft>
                <a:spcPts val="0"/>
              </a:spcAft>
              <a:buNone/>
            </a:pPr>
            <a:r>
              <a:rPr lang="en" sz="1400">
                <a:latin typeface="Tahoma"/>
                <a:ea typeface="Tahoma"/>
                <a:cs typeface="Tahoma"/>
                <a:sym typeface="Tahoma"/>
              </a:rPr>
              <a:t>2. App UI/UX Analysis</a:t>
            </a:r>
            <a:endParaRPr sz="1400">
              <a:latin typeface="Tahoma"/>
              <a:ea typeface="Tahoma"/>
              <a:cs typeface="Tahoma"/>
              <a:sym typeface="Tahoma"/>
            </a:endParaRPr>
          </a:p>
          <a:p>
            <a:pPr indent="-310832" lvl="0" marL="914400" rtl="0" algn="l">
              <a:lnSpc>
                <a:spcPct val="150000"/>
              </a:lnSpc>
              <a:spcBef>
                <a:spcPts val="1000"/>
              </a:spcBef>
              <a:spcAft>
                <a:spcPts val="0"/>
              </a:spcAft>
              <a:buSzPct val="100000"/>
              <a:buFont typeface="Tahoma"/>
              <a:buAutoNum type="alphaLcPeriod"/>
            </a:pPr>
            <a:r>
              <a:rPr lang="en" sz="1400">
                <a:latin typeface="Tahoma"/>
                <a:ea typeface="Tahoma"/>
                <a:cs typeface="Tahoma"/>
                <a:sym typeface="Tahoma"/>
              </a:rPr>
              <a:t>Onboarding Screens</a:t>
            </a:r>
            <a:endParaRPr sz="1400">
              <a:latin typeface="Tahoma"/>
              <a:ea typeface="Tahoma"/>
              <a:cs typeface="Tahoma"/>
              <a:sym typeface="Tahoma"/>
            </a:endParaRPr>
          </a:p>
          <a:p>
            <a:pPr indent="-310832" lvl="0" marL="914400" rtl="0" algn="l">
              <a:lnSpc>
                <a:spcPct val="150000"/>
              </a:lnSpc>
              <a:spcBef>
                <a:spcPts val="0"/>
              </a:spcBef>
              <a:spcAft>
                <a:spcPts val="0"/>
              </a:spcAft>
              <a:buSzPct val="100000"/>
              <a:buFont typeface="Tahoma"/>
              <a:buAutoNum type="alphaLcPeriod"/>
            </a:pPr>
            <a:r>
              <a:rPr lang="en" sz="1400">
                <a:latin typeface="Tahoma"/>
                <a:ea typeface="Tahoma"/>
                <a:cs typeface="Tahoma"/>
                <a:sym typeface="Tahoma"/>
              </a:rPr>
              <a:t>In app screens</a:t>
            </a:r>
            <a:endParaRPr sz="1400">
              <a:latin typeface="Tahoma"/>
              <a:ea typeface="Tahoma"/>
              <a:cs typeface="Tahoma"/>
              <a:sym typeface="Tahoma"/>
            </a:endParaRPr>
          </a:p>
          <a:p>
            <a:pPr indent="-310832" lvl="0" marL="914400" rtl="0" algn="l">
              <a:lnSpc>
                <a:spcPct val="150000"/>
              </a:lnSpc>
              <a:spcBef>
                <a:spcPts val="0"/>
              </a:spcBef>
              <a:spcAft>
                <a:spcPts val="0"/>
              </a:spcAft>
              <a:buSzPct val="100000"/>
              <a:buFont typeface="Tahoma"/>
              <a:buAutoNum type="alphaLcPeriod"/>
            </a:pPr>
            <a:r>
              <a:rPr lang="en" sz="1400">
                <a:latin typeface="Tahoma"/>
                <a:ea typeface="Tahoma"/>
                <a:cs typeface="Tahoma"/>
                <a:sym typeface="Tahoma"/>
              </a:rPr>
              <a:t>App tutorial</a:t>
            </a:r>
            <a:endParaRPr sz="1400">
              <a:latin typeface="Tahoma"/>
              <a:ea typeface="Tahoma"/>
              <a:cs typeface="Tahoma"/>
              <a:sym typeface="Tahoma"/>
            </a:endParaRPr>
          </a:p>
          <a:p>
            <a:pPr indent="0" lvl="0" marL="0" rtl="0" algn="l">
              <a:spcBef>
                <a:spcPts val="1000"/>
              </a:spcBef>
              <a:spcAft>
                <a:spcPts val="0"/>
              </a:spcAft>
              <a:buNone/>
            </a:pPr>
            <a:r>
              <a:rPr lang="en" sz="1400">
                <a:latin typeface="Tahoma"/>
                <a:ea typeface="Tahoma"/>
                <a:cs typeface="Tahoma"/>
                <a:sym typeface="Tahoma"/>
              </a:rPr>
              <a:t>3. Additional Recommendations</a:t>
            </a:r>
            <a:endParaRPr sz="1400">
              <a:latin typeface="Tahoma"/>
              <a:ea typeface="Tahoma"/>
              <a:cs typeface="Tahoma"/>
              <a:sym typeface="Tahoma"/>
            </a:endParaRPr>
          </a:p>
          <a:p>
            <a:pPr indent="-310832" lvl="1" marL="914400" rtl="0" algn="l">
              <a:spcBef>
                <a:spcPts val="1000"/>
              </a:spcBef>
              <a:spcAft>
                <a:spcPts val="0"/>
              </a:spcAft>
              <a:buClr>
                <a:schemeClr val="dk2"/>
              </a:buClr>
              <a:buSzPct val="100000"/>
              <a:buFont typeface="Tahoma"/>
              <a:buAutoNum type="alphaLcPeriod"/>
            </a:pPr>
            <a:r>
              <a:rPr lang="en">
                <a:latin typeface="Tahoma"/>
                <a:ea typeface="Tahoma"/>
                <a:cs typeface="Tahoma"/>
                <a:sym typeface="Tahoma"/>
              </a:rPr>
              <a:t>Monetization-Related Recommendations</a:t>
            </a:r>
            <a:endParaRPr>
              <a:latin typeface="Tahoma"/>
              <a:ea typeface="Tahoma"/>
              <a:cs typeface="Tahoma"/>
              <a:sym typeface="Tahoma"/>
            </a:endParaRPr>
          </a:p>
          <a:p>
            <a:pPr indent="-310832" lvl="1" marL="914400" rtl="0" algn="l">
              <a:spcBef>
                <a:spcPts val="1000"/>
              </a:spcBef>
              <a:spcAft>
                <a:spcPts val="0"/>
              </a:spcAft>
              <a:buClr>
                <a:schemeClr val="dk2"/>
              </a:buClr>
              <a:buSzPct val="100000"/>
              <a:buFont typeface="Tahoma"/>
              <a:buAutoNum type="alphaLcPeriod"/>
            </a:pPr>
            <a:r>
              <a:rPr lang="en">
                <a:latin typeface="Tahoma"/>
                <a:ea typeface="Tahoma"/>
                <a:cs typeface="Tahoma"/>
                <a:sym typeface="Tahoma"/>
              </a:rPr>
              <a:t>Feature-Related Recommendations</a:t>
            </a:r>
            <a:endParaRPr>
              <a:latin typeface="Tahoma"/>
              <a:ea typeface="Tahoma"/>
              <a:cs typeface="Tahoma"/>
              <a:sym typeface="Tahoma"/>
            </a:endParaRPr>
          </a:p>
          <a:p>
            <a:pPr indent="-310832" lvl="1" marL="914400" rtl="0" algn="l">
              <a:spcBef>
                <a:spcPts val="1000"/>
              </a:spcBef>
              <a:spcAft>
                <a:spcPts val="0"/>
              </a:spcAft>
              <a:buClr>
                <a:schemeClr val="dk2"/>
              </a:buClr>
              <a:buSzPct val="100000"/>
              <a:buFont typeface="Tahoma"/>
              <a:buAutoNum type="alphaLcPeriod"/>
            </a:pPr>
            <a:r>
              <a:rPr lang="en">
                <a:latin typeface="Tahoma"/>
                <a:ea typeface="Tahoma"/>
                <a:cs typeface="Tahoma"/>
                <a:sym typeface="Tahoma"/>
              </a:rPr>
              <a:t>Push Notification Strategy</a:t>
            </a:r>
            <a:endParaRPr>
              <a:latin typeface="Tahoma"/>
              <a:ea typeface="Tahoma"/>
              <a:cs typeface="Tahoma"/>
              <a:sym typeface="Tahoma"/>
            </a:endParaRPr>
          </a:p>
          <a:p>
            <a:pPr indent="-310832" lvl="1" marL="914400" rtl="0" algn="l">
              <a:spcBef>
                <a:spcPts val="1000"/>
              </a:spcBef>
              <a:spcAft>
                <a:spcPts val="0"/>
              </a:spcAft>
              <a:buClr>
                <a:schemeClr val="dk2"/>
              </a:buClr>
              <a:buSzPct val="100000"/>
              <a:buFont typeface="Tahoma"/>
              <a:buAutoNum type="alphaLcPeriod"/>
            </a:pPr>
            <a:r>
              <a:rPr lang="en">
                <a:latin typeface="Tahoma"/>
                <a:ea typeface="Tahoma"/>
                <a:cs typeface="Tahoma"/>
                <a:sym typeface="Tahoma"/>
              </a:rPr>
              <a:t>Review pop-up</a:t>
            </a:r>
            <a:endParaRPr>
              <a:latin typeface="Tahoma"/>
              <a:ea typeface="Tahoma"/>
              <a:cs typeface="Tahoma"/>
              <a:sym typeface="Tahoma"/>
            </a:endParaRPr>
          </a:p>
          <a:p>
            <a:pPr indent="0" lvl="0" marL="914400" rtl="0" algn="l">
              <a:spcBef>
                <a:spcPts val="1000"/>
              </a:spcBef>
              <a:spcAft>
                <a:spcPts val="0"/>
              </a:spcAft>
              <a:buNone/>
            </a:pPr>
            <a:r>
              <a:t/>
            </a:r>
            <a:endParaRPr>
              <a:solidFill>
                <a:srgbClr val="0E2A47"/>
              </a:solidFill>
              <a:latin typeface="Trebuchet MS"/>
              <a:ea typeface="Trebuchet MS"/>
              <a:cs typeface="Trebuchet MS"/>
              <a:sym typeface="Trebuchet MS"/>
            </a:endParaRPr>
          </a:p>
          <a:p>
            <a:pPr indent="-249158" lvl="1" marL="914400" rtl="0" algn="l">
              <a:spcBef>
                <a:spcPts val="1000"/>
              </a:spcBef>
              <a:spcAft>
                <a:spcPts val="1000"/>
              </a:spcAft>
              <a:buClr>
                <a:srgbClr val="0E2A47"/>
              </a:buClr>
              <a:buSzPts val="324"/>
              <a:buFont typeface="Trebuchet MS"/>
              <a:buAutoNum type="alphaLcPeriod"/>
            </a:pPr>
            <a:r>
              <a:t/>
            </a:r>
            <a:endParaRPr>
              <a:solidFill>
                <a:srgbClr val="0E2A47"/>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1300575" y="1876388"/>
            <a:ext cx="521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720">
                <a:latin typeface="Tahoma"/>
                <a:ea typeface="Tahoma"/>
                <a:cs typeface="Tahoma"/>
                <a:sym typeface="Tahoma"/>
              </a:rPr>
              <a:t>In App Bugs </a:t>
            </a:r>
            <a:endParaRPr b="1" sz="3720">
              <a:latin typeface="Tahoma"/>
              <a:ea typeface="Tahoma"/>
              <a:cs typeface="Tahoma"/>
              <a:sym typeface="Tahoma"/>
            </a:endParaRPr>
          </a:p>
        </p:txBody>
      </p:sp>
      <p:sp>
        <p:nvSpPr>
          <p:cNvPr id="66" name="Google Shape;66;p15"/>
          <p:cNvSpPr txBox="1"/>
          <p:nvPr>
            <p:ph type="title"/>
          </p:nvPr>
        </p:nvSpPr>
        <p:spPr>
          <a:xfrm>
            <a:off x="2073250" y="2595125"/>
            <a:ext cx="3807000" cy="67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520">
                <a:solidFill>
                  <a:srgbClr val="737373"/>
                </a:solidFill>
                <a:latin typeface="Tahoma"/>
                <a:ea typeface="Tahoma"/>
                <a:cs typeface="Tahoma"/>
                <a:sym typeface="Tahoma"/>
              </a:rPr>
              <a:t>Devices used: Samsung A50 &amp; Iphone XR</a:t>
            </a:r>
            <a:endParaRPr sz="1520">
              <a:solidFill>
                <a:srgbClr val="737373"/>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548">
                <a:latin typeface="Tahoma"/>
                <a:ea typeface="Tahoma"/>
                <a:cs typeface="Tahoma"/>
                <a:sym typeface="Tahoma"/>
              </a:rPr>
              <a:t>In App Bugs </a:t>
            </a:r>
            <a:endParaRPr b="1" sz="1720"/>
          </a:p>
        </p:txBody>
      </p:sp>
      <p:sp>
        <p:nvSpPr>
          <p:cNvPr id="72" name="Google Shape;72;p16"/>
          <p:cNvSpPr txBox="1"/>
          <p:nvPr>
            <p:ph idx="1" type="body"/>
          </p:nvPr>
        </p:nvSpPr>
        <p:spPr>
          <a:xfrm>
            <a:off x="311700" y="1152475"/>
            <a:ext cx="48201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ahoma"/>
              <a:buChar char="●"/>
            </a:pPr>
            <a:r>
              <a:rPr lang="en" sz="1300">
                <a:latin typeface="Tahoma"/>
                <a:ea typeface="Tahoma"/>
                <a:cs typeface="Tahoma"/>
                <a:sym typeface="Tahoma"/>
              </a:rPr>
              <a:t>The user does not receive verification SMS at once. The verification SMS had to be re-sent to proceed further, after which the code expired and was required to be re-sent - this kind of friction in the user experience can result in high drop off.</a:t>
            </a:r>
            <a:endParaRPr sz="1300">
              <a:latin typeface="Tahoma"/>
              <a:ea typeface="Tahoma"/>
              <a:cs typeface="Tahoma"/>
              <a:sym typeface="Tahoma"/>
            </a:endParaRPr>
          </a:p>
        </p:txBody>
      </p:sp>
      <p:pic>
        <p:nvPicPr>
          <p:cNvPr id="73" name="Google Shape;73;p16"/>
          <p:cNvPicPr preferRelativeResize="0"/>
          <p:nvPr/>
        </p:nvPicPr>
        <p:blipFill rotWithShape="1">
          <a:blip r:embed="rId3">
            <a:alphaModFix/>
          </a:blip>
          <a:srcRect b="0" l="0" r="0" t="0"/>
          <a:stretch/>
        </p:blipFill>
        <p:spPr>
          <a:xfrm>
            <a:off x="5924025" y="291025"/>
            <a:ext cx="2038197" cy="44111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548">
                <a:latin typeface="Tahoma"/>
                <a:ea typeface="Tahoma"/>
                <a:cs typeface="Tahoma"/>
                <a:sym typeface="Tahoma"/>
              </a:rPr>
              <a:t>In App Bugs </a:t>
            </a:r>
            <a:endParaRPr b="1" sz="1720"/>
          </a:p>
        </p:txBody>
      </p:sp>
      <p:sp>
        <p:nvSpPr>
          <p:cNvPr id="79" name="Google Shape;79;p17"/>
          <p:cNvSpPr txBox="1"/>
          <p:nvPr>
            <p:ph idx="1" type="body"/>
          </p:nvPr>
        </p:nvSpPr>
        <p:spPr>
          <a:xfrm>
            <a:off x="311700" y="1152475"/>
            <a:ext cx="48201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ahoma"/>
              <a:buChar char="●"/>
            </a:pPr>
            <a:r>
              <a:rPr lang="en" sz="1300">
                <a:latin typeface="Tahoma"/>
                <a:ea typeface="Tahoma"/>
                <a:cs typeface="Tahoma"/>
                <a:sym typeface="Tahoma"/>
              </a:rPr>
              <a:t>We faced f</a:t>
            </a:r>
            <a:r>
              <a:rPr lang="en" sz="1300">
                <a:latin typeface="Tahoma"/>
                <a:ea typeface="Tahoma"/>
                <a:cs typeface="Tahoma"/>
                <a:sym typeface="Tahoma"/>
              </a:rPr>
              <a:t>requent crashes between 18th March to 21st March - please find the screenshot </a:t>
            </a:r>
            <a:r>
              <a:rPr lang="en" sz="1300">
                <a:latin typeface="Tahoma"/>
                <a:ea typeface="Tahoma"/>
                <a:cs typeface="Tahoma"/>
                <a:sym typeface="Tahoma"/>
              </a:rPr>
              <a:t>attached</a:t>
            </a:r>
            <a:r>
              <a:rPr lang="en" sz="1300">
                <a:latin typeface="Tahoma"/>
                <a:ea typeface="Tahoma"/>
                <a:cs typeface="Tahoma"/>
                <a:sym typeface="Tahoma"/>
              </a:rPr>
              <a:t> on the right. </a:t>
            </a:r>
            <a:endParaRPr sz="1300">
              <a:latin typeface="Tahoma"/>
              <a:ea typeface="Tahoma"/>
              <a:cs typeface="Tahoma"/>
              <a:sym typeface="Tahoma"/>
            </a:endParaRPr>
          </a:p>
        </p:txBody>
      </p:sp>
      <p:pic>
        <p:nvPicPr>
          <p:cNvPr id="80" name="Google Shape;80;p17"/>
          <p:cNvPicPr preferRelativeResize="0"/>
          <p:nvPr/>
        </p:nvPicPr>
        <p:blipFill rotWithShape="1">
          <a:blip r:embed="rId3">
            <a:alphaModFix/>
          </a:blip>
          <a:srcRect b="49" l="0" r="0" t="59"/>
          <a:stretch/>
        </p:blipFill>
        <p:spPr>
          <a:xfrm>
            <a:off x="6059425" y="292625"/>
            <a:ext cx="2037699" cy="44111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8">
                <a:latin typeface="Tahoma"/>
                <a:ea typeface="Tahoma"/>
                <a:cs typeface="Tahoma"/>
                <a:sym typeface="Tahoma"/>
              </a:rPr>
              <a:t>In App Bugs </a:t>
            </a:r>
            <a:endParaRPr b="1" sz="1720"/>
          </a:p>
        </p:txBody>
      </p:sp>
      <p:sp>
        <p:nvSpPr>
          <p:cNvPr id="86" name="Google Shape;86;p18"/>
          <p:cNvSpPr txBox="1"/>
          <p:nvPr>
            <p:ph idx="1" type="body"/>
          </p:nvPr>
        </p:nvSpPr>
        <p:spPr>
          <a:xfrm>
            <a:off x="311700" y="1183300"/>
            <a:ext cx="4843500" cy="34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ahoma"/>
              <a:buChar char="●"/>
            </a:pPr>
            <a:r>
              <a:rPr lang="en" sz="1300">
                <a:latin typeface="Tahoma"/>
                <a:ea typeface="Tahoma"/>
                <a:cs typeface="Tahoma"/>
                <a:sym typeface="Tahoma"/>
              </a:rPr>
              <a:t>Some devices are experiencing frequent crashes when attempting to access the app, this can result in high deletion rate.</a:t>
            </a:r>
            <a:br>
              <a:rPr lang="en" sz="1300">
                <a:latin typeface="Tahoma"/>
                <a:ea typeface="Tahoma"/>
                <a:cs typeface="Tahoma"/>
                <a:sym typeface="Tahoma"/>
              </a:rPr>
            </a:br>
            <a:br>
              <a:rPr lang="en" sz="1300">
                <a:latin typeface="Tahoma"/>
                <a:ea typeface="Tahoma"/>
                <a:cs typeface="Tahoma"/>
                <a:sym typeface="Tahoma"/>
              </a:rPr>
            </a:br>
            <a:r>
              <a:rPr lang="en" sz="1300">
                <a:latin typeface="Tahoma"/>
                <a:ea typeface="Tahoma"/>
                <a:cs typeface="Tahoma"/>
                <a:sym typeface="Tahoma"/>
              </a:rPr>
              <a:t>P</a:t>
            </a:r>
            <a:r>
              <a:rPr lang="en" sz="1300">
                <a:latin typeface="Tahoma"/>
                <a:ea typeface="Tahoma"/>
                <a:cs typeface="Tahoma"/>
                <a:sym typeface="Tahoma"/>
              </a:rPr>
              <a:t>lease find the video attached on the right.</a:t>
            </a:r>
            <a:endParaRPr sz="1300">
              <a:latin typeface="Tahoma"/>
              <a:ea typeface="Tahoma"/>
              <a:cs typeface="Tahoma"/>
              <a:sym typeface="Tahoma"/>
            </a:endParaRPr>
          </a:p>
        </p:txBody>
      </p:sp>
      <p:pic>
        <p:nvPicPr>
          <p:cNvPr id="87" name="Google Shape;87;p18" title="original-46181F00-615A-4A53-AC06-42D20518A4D4 (1).mp4">
            <a:hlinkClick r:id="rId3"/>
          </p:cNvPr>
          <p:cNvPicPr preferRelativeResize="0"/>
          <p:nvPr/>
        </p:nvPicPr>
        <p:blipFill>
          <a:blip r:embed="rId4">
            <a:alphaModFix/>
          </a:blip>
          <a:stretch>
            <a:fillRect/>
          </a:stretch>
        </p:blipFill>
        <p:spPr>
          <a:xfrm>
            <a:off x="5933751" y="213279"/>
            <a:ext cx="2111075" cy="45645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48">
                <a:latin typeface="Tahoma"/>
                <a:ea typeface="Tahoma"/>
                <a:cs typeface="Tahoma"/>
                <a:sym typeface="Tahoma"/>
              </a:rPr>
              <a:t>In App Bugs </a:t>
            </a:r>
            <a:endParaRPr b="1" sz="1720"/>
          </a:p>
        </p:txBody>
      </p:sp>
      <p:sp>
        <p:nvSpPr>
          <p:cNvPr id="93" name="Google Shape;93;p19"/>
          <p:cNvSpPr txBox="1"/>
          <p:nvPr>
            <p:ph idx="1" type="body"/>
          </p:nvPr>
        </p:nvSpPr>
        <p:spPr>
          <a:xfrm>
            <a:off x="311700" y="1183300"/>
            <a:ext cx="4843500" cy="349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Tahoma"/>
              <a:buChar char="●"/>
            </a:pPr>
            <a:r>
              <a:rPr lang="en" sz="1300">
                <a:latin typeface="Tahoma"/>
                <a:ea typeface="Tahoma"/>
                <a:cs typeface="Tahoma"/>
                <a:sym typeface="Tahoma"/>
              </a:rPr>
              <a:t>Upon selecting "Invite Friends" from the "More" menu, the user is prompted to share the invite message with their contacts </a:t>
            </a:r>
            <a:r>
              <a:rPr lang="en" sz="1300">
                <a:latin typeface="Tahoma"/>
                <a:ea typeface="Tahoma"/>
                <a:cs typeface="Tahoma"/>
                <a:sym typeface="Tahoma"/>
              </a:rPr>
              <a:t>through SMS</a:t>
            </a:r>
            <a:r>
              <a:rPr lang="en" sz="1300">
                <a:latin typeface="Tahoma"/>
                <a:ea typeface="Tahoma"/>
                <a:cs typeface="Tahoma"/>
                <a:sym typeface="Tahoma"/>
              </a:rPr>
              <a:t>. However, even after granting permission to share the message with the contacts, no contacts are displayed on the screen - </a:t>
            </a:r>
            <a:r>
              <a:rPr lang="en" sz="1300">
                <a:latin typeface="Tahoma"/>
                <a:ea typeface="Tahoma"/>
                <a:cs typeface="Tahoma"/>
                <a:sym typeface="Tahoma"/>
              </a:rPr>
              <a:t>please find the video attached on the right.</a:t>
            </a:r>
            <a:endParaRPr sz="1300">
              <a:latin typeface="Tahoma"/>
              <a:ea typeface="Tahoma"/>
              <a:cs typeface="Tahoma"/>
              <a:sym typeface="Tahoma"/>
            </a:endParaRPr>
          </a:p>
        </p:txBody>
      </p:sp>
      <p:pic>
        <p:nvPicPr>
          <p:cNvPr id="94" name="Google Shape;94;p19" title="Screen_Recording_20230324-010335_Settings.mp4">
            <a:hlinkClick r:id="rId3"/>
          </p:cNvPr>
          <p:cNvPicPr preferRelativeResize="0"/>
          <p:nvPr/>
        </p:nvPicPr>
        <p:blipFill>
          <a:blip r:embed="rId4">
            <a:alphaModFix/>
          </a:blip>
          <a:stretch>
            <a:fillRect/>
          </a:stretch>
        </p:blipFill>
        <p:spPr>
          <a:xfrm>
            <a:off x="5823450" y="177675"/>
            <a:ext cx="2076940" cy="450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1292550" y="1999050"/>
            <a:ext cx="5214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720">
                <a:latin typeface="Tahoma"/>
                <a:ea typeface="Tahoma"/>
                <a:cs typeface="Tahoma"/>
                <a:sym typeface="Tahoma"/>
              </a:rPr>
              <a:t>App UI/UX Analysis</a:t>
            </a:r>
            <a:endParaRPr b="1" sz="372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22650" y="215675"/>
            <a:ext cx="73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ahoma"/>
                <a:ea typeface="Tahoma"/>
                <a:cs typeface="Tahoma"/>
                <a:sym typeface="Tahoma"/>
              </a:rPr>
              <a:t>Current</a:t>
            </a:r>
            <a:r>
              <a:rPr b="1" lang="en" sz="2400">
                <a:solidFill>
                  <a:schemeClr val="dk1"/>
                </a:solidFill>
                <a:latin typeface="Tahoma"/>
                <a:ea typeface="Tahoma"/>
                <a:cs typeface="Tahoma"/>
                <a:sym typeface="Tahoma"/>
              </a:rPr>
              <a:t> App User Flow</a:t>
            </a:r>
            <a:endParaRPr b="1" sz="2400">
              <a:solidFill>
                <a:schemeClr val="dk1"/>
              </a:solidFill>
              <a:latin typeface="Tahoma"/>
              <a:ea typeface="Tahoma"/>
              <a:cs typeface="Tahoma"/>
              <a:sym typeface="Tahoma"/>
            </a:endParaRPr>
          </a:p>
        </p:txBody>
      </p:sp>
      <p:sp>
        <p:nvSpPr>
          <p:cNvPr id="105" name="Google Shape;105;p21"/>
          <p:cNvSpPr/>
          <p:nvPr/>
        </p:nvSpPr>
        <p:spPr>
          <a:xfrm>
            <a:off x="5857250" y="3013600"/>
            <a:ext cx="1019700" cy="23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21"/>
          <p:cNvPicPr preferRelativeResize="0"/>
          <p:nvPr/>
        </p:nvPicPr>
        <p:blipFill rotWithShape="1">
          <a:blip r:embed="rId3">
            <a:alphaModFix/>
          </a:blip>
          <a:srcRect b="12624" l="0" r="-3712" t="20894"/>
          <a:stretch/>
        </p:blipFill>
        <p:spPr>
          <a:xfrm>
            <a:off x="1051975" y="1255423"/>
            <a:ext cx="7040050" cy="2632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