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2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0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0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39D9-0A79-4645-ADDA-A2AAAD692243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ACD-9B77-4EF3-999A-E8874745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Memory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  <a:p>
            <a:pPr marL="0" indent="0">
              <a:buNone/>
            </a:pPr>
            <a:r>
              <a:rPr lang="en-IN" dirty="0" smtClean="0"/>
              <a:t>y = x</a:t>
            </a:r>
          </a:p>
          <a:p>
            <a:pPr marL="0" indent="0">
              <a:buNone/>
            </a:pPr>
            <a:r>
              <a:rPr lang="en-IN" dirty="0" smtClean="0"/>
              <a:t>(x = None) or  (del x)</a:t>
            </a:r>
          </a:p>
          <a:p>
            <a:pPr marL="0" indent="0">
              <a:buNone/>
            </a:pPr>
            <a:r>
              <a:rPr lang="en-IN" dirty="0" smtClean="0"/>
              <a:t>z = y</a:t>
            </a:r>
          </a:p>
          <a:p>
            <a:pPr marL="0" indent="0">
              <a:buNone/>
            </a:pPr>
            <a:r>
              <a:rPr lang="en-IN" dirty="0" smtClean="0"/>
              <a:t>z = z + 1</a:t>
            </a:r>
          </a:p>
          <a:p>
            <a:pPr marL="0" indent="0">
              <a:buNone/>
            </a:pPr>
            <a:r>
              <a:rPr lang="en-IN" dirty="0" smtClean="0"/>
              <a:t>y = None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469579" y="99752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19340"/>
              </p:ext>
            </p:extLst>
          </p:nvPr>
        </p:nvGraphicFramePr>
        <p:xfrm>
          <a:off x="7270337" y="5158549"/>
          <a:ext cx="41510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92863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242958" y="4115666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z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0"/>
            <a:endCxn id="15" idx="4"/>
          </p:cNvCxnSpPr>
          <p:nvPr/>
        </p:nvCxnSpPr>
        <p:spPr>
          <a:xfrm flipV="1">
            <a:off x="7469579" y="3249435"/>
            <a:ext cx="15924" cy="866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63929" y="242133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8413666" y="1082449"/>
            <a:ext cx="3152899" cy="55496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Will be </a:t>
            </a:r>
            <a:r>
              <a:rPr lang="en-IN" dirty="0" err="1" smtClean="0">
                <a:solidFill>
                  <a:schemeClr val="tx1"/>
                </a:solidFill>
              </a:rPr>
              <a:t>GC’ed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  <a:p>
            <a:pPr marL="0" indent="0">
              <a:buNone/>
            </a:pPr>
            <a:r>
              <a:rPr lang="en-IN" dirty="0" smtClean="0"/>
              <a:t>y = x</a:t>
            </a:r>
          </a:p>
          <a:p>
            <a:pPr marL="0" indent="0">
              <a:buNone/>
            </a:pPr>
            <a:r>
              <a:rPr lang="en-IN" dirty="0" smtClean="0"/>
              <a:t>z = [300, 300]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61603"/>
              </p:ext>
            </p:extLst>
          </p:nvPr>
        </p:nvGraphicFramePr>
        <p:xfrm>
          <a:off x="7270337" y="5158549"/>
          <a:ext cx="4151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  <a:p>
            <a:pPr marL="0" indent="0">
              <a:buNone/>
            </a:pPr>
            <a:r>
              <a:rPr lang="en-IN" dirty="0" smtClean="0"/>
              <a:t>y = x</a:t>
            </a:r>
          </a:p>
          <a:p>
            <a:pPr marL="0" indent="0">
              <a:buNone/>
            </a:pPr>
            <a:r>
              <a:rPr lang="en-IN" dirty="0" smtClean="0"/>
              <a:t>z = [300, 300]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469579" y="99752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45880" y="1736246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  <a:endCxn id="6" idx="5"/>
          </p:cNvCxnSpPr>
          <p:nvPr/>
        </p:nvCxnSpPr>
        <p:spPr>
          <a:xfrm flipH="1" flipV="1">
            <a:off x="8189251" y="1704353"/>
            <a:ext cx="1156629" cy="270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31071"/>
              </p:ext>
            </p:extLst>
          </p:nvPr>
        </p:nvGraphicFramePr>
        <p:xfrm>
          <a:off x="7270337" y="5158549"/>
          <a:ext cx="4151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223053" y="3631024"/>
            <a:ext cx="816542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Z[0]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0"/>
            <a:endCxn id="6" idx="3"/>
          </p:cNvCxnSpPr>
          <p:nvPr/>
        </p:nvCxnSpPr>
        <p:spPr>
          <a:xfrm flipH="1" flipV="1">
            <a:off x="7593055" y="1704353"/>
            <a:ext cx="38269" cy="192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4877" y="3765961"/>
            <a:ext cx="816542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Z[1]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572500" y="1078500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6" idx="6"/>
          </p:cNvCxnSpPr>
          <p:nvPr/>
        </p:nvCxnSpPr>
        <p:spPr>
          <a:xfrm flipH="1">
            <a:off x="8312727" y="1316997"/>
            <a:ext cx="1259773" cy="94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  <a:endCxn id="6" idx="4"/>
          </p:cNvCxnSpPr>
          <p:nvPr/>
        </p:nvCxnSpPr>
        <p:spPr>
          <a:xfrm flipH="1" flipV="1">
            <a:off x="7891153" y="1825625"/>
            <a:ext cx="741995" cy="1940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with No Garbage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/* C &amp; C++ Style*/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 = 50;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b = 50;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50136"/>
              </p:ext>
            </p:extLst>
          </p:nvPr>
        </p:nvGraphicFramePr>
        <p:xfrm>
          <a:off x="4393871" y="2466893"/>
          <a:ext cx="65076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226">
                  <a:extLst>
                    <a:ext uri="{9D8B030D-6E8A-4147-A177-3AD203B41FA5}">
                      <a16:colId xmlns:a16="http://schemas.microsoft.com/office/drawing/2014/main" val="1383840236"/>
                    </a:ext>
                  </a:extLst>
                </a:gridCol>
                <a:gridCol w="2169226">
                  <a:extLst>
                    <a:ext uri="{9D8B030D-6E8A-4147-A177-3AD203B41FA5}">
                      <a16:colId xmlns:a16="http://schemas.microsoft.com/office/drawing/2014/main" val="1123505914"/>
                    </a:ext>
                  </a:extLst>
                </a:gridCol>
                <a:gridCol w="2169226">
                  <a:extLst>
                    <a:ext uri="{9D8B030D-6E8A-4147-A177-3AD203B41FA5}">
                      <a16:colId xmlns:a16="http://schemas.microsoft.com/office/drawing/2014/main" val="27937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Variable **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5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0x5A4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7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0x5A9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7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Value of Variable if Changed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/* C &amp; C++ Style*/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 = 50;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b = 50;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/* Later… */</a:t>
            </a:r>
          </a:p>
          <a:p>
            <a:pPr marL="0" indent="0">
              <a:buNone/>
            </a:pPr>
            <a:r>
              <a:rPr lang="en-IN" dirty="0" smtClean="0"/>
              <a:t>a = 40;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15318"/>
              </p:ext>
            </p:extLst>
          </p:nvPr>
        </p:nvGraphicFramePr>
        <p:xfrm>
          <a:off x="4393871" y="2466893"/>
          <a:ext cx="65076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226">
                  <a:extLst>
                    <a:ext uri="{9D8B030D-6E8A-4147-A177-3AD203B41FA5}">
                      <a16:colId xmlns:a16="http://schemas.microsoft.com/office/drawing/2014/main" val="1383840236"/>
                    </a:ext>
                  </a:extLst>
                </a:gridCol>
                <a:gridCol w="2169226">
                  <a:extLst>
                    <a:ext uri="{9D8B030D-6E8A-4147-A177-3AD203B41FA5}">
                      <a16:colId xmlns:a16="http://schemas.microsoft.com/office/drawing/2014/main" val="1123505914"/>
                    </a:ext>
                  </a:extLst>
                </a:gridCol>
                <a:gridCol w="2169226">
                  <a:extLst>
                    <a:ext uri="{9D8B030D-6E8A-4147-A177-3AD203B41FA5}">
                      <a16:colId xmlns:a16="http://schemas.microsoft.com/office/drawing/2014/main" val="27937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Variable **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5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0x5A4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101000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7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0x5A9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7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with Garbage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Literals are given Names</a:t>
            </a:r>
          </a:p>
          <a:p>
            <a:pPr marL="0" indent="0">
              <a:buNone/>
            </a:pPr>
            <a:r>
              <a:rPr lang="en-IN" dirty="0" smtClean="0"/>
              <a:t>Name is Just a Label for an Object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Different Types of Objects</a:t>
            </a:r>
          </a:p>
          <a:p>
            <a:r>
              <a:rPr lang="en-IN" dirty="0" smtClean="0"/>
              <a:t>Simple (Literals)</a:t>
            </a:r>
          </a:p>
          <a:p>
            <a:pPr lvl="1"/>
            <a:r>
              <a:rPr lang="en-IN" dirty="0" smtClean="0"/>
              <a:t>Numbers</a:t>
            </a:r>
          </a:p>
          <a:p>
            <a:pPr lvl="1"/>
            <a:r>
              <a:rPr lang="en-IN" dirty="0" smtClean="0"/>
              <a:t>Strings</a:t>
            </a:r>
          </a:p>
          <a:p>
            <a:r>
              <a:rPr lang="en-IN" dirty="0" smtClean="0"/>
              <a:t>Containers</a:t>
            </a:r>
          </a:p>
          <a:p>
            <a:pPr lvl="1"/>
            <a:r>
              <a:rPr lang="en-IN" dirty="0" smtClean="0"/>
              <a:t>List</a:t>
            </a:r>
          </a:p>
          <a:p>
            <a:pPr lvl="1"/>
            <a:r>
              <a:rPr lang="en-IN" dirty="0" smtClean="0"/>
              <a:t>Tuple</a:t>
            </a:r>
          </a:p>
          <a:p>
            <a:pPr lvl="1"/>
            <a:r>
              <a:rPr lang="en-IN" dirty="0" smtClean="0"/>
              <a:t>Dictionary</a:t>
            </a:r>
          </a:p>
          <a:p>
            <a:pPr lvl="1"/>
            <a:r>
              <a:rPr lang="en-IN" dirty="0" smtClean="0"/>
              <a:t>User defined Classes			</a:t>
            </a:r>
          </a:p>
        </p:txBody>
      </p:sp>
    </p:spTree>
    <p:extLst>
      <p:ext uri="{BB962C8B-B14F-4D97-AF65-F5344CB8AC3E}">
        <p14:creationId xmlns:p14="http://schemas.microsoft.com/office/powerpoint/2010/main" val="22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469579" y="99752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2073" y="2683823"/>
            <a:ext cx="486888" cy="534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7475517" y="1825625"/>
            <a:ext cx="415636" cy="858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22497"/>
              </p:ext>
            </p:extLst>
          </p:nvPr>
        </p:nvGraphicFramePr>
        <p:xfrm>
          <a:off x="7270337" y="5158549"/>
          <a:ext cx="4151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8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  <a:p>
            <a:pPr marL="0" indent="0">
              <a:buNone/>
            </a:pPr>
            <a:r>
              <a:rPr lang="en-IN" dirty="0" smtClean="0"/>
              <a:t>y = x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469579" y="99752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2073" y="2683823"/>
            <a:ext cx="486888" cy="534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7475517" y="1825625"/>
            <a:ext cx="415636" cy="858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53599" y="2741220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6" idx="5"/>
          </p:cNvCxnSpPr>
          <p:nvPr/>
        </p:nvCxnSpPr>
        <p:spPr>
          <a:xfrm flipH="1" flipV="1">
            <a:off x="8189251" y="1704353"/>
            <a:ext cx="790969" cy="103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41221"/>
              </p:ext>
            </p:extLst>
          </p:nvPr>
        </p:nvGraphicFramePr>
        <p:xfrm>
          <a:off x="7270337" y="5158549"/>
          <a:ext cx="4151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  <a:p>
            <a:pPr marL="0" indent="0">
              <a:buNone/>
            </a:pPr>
            <a:r>
              <a:rPr lang="en-IN" dirty="0" smtClean="0"/>
              <a:t>y = x</a:t>
            </a:r>
          </a:p>
          <a:p>
            <a:pPr marL="0" indent="0">
              <a:buNone/>
            </a:pPr>
            <a:r>
              <a:rPr lang="en-IN" dirty="0" smtClean="0"/>
              <a:t>(x = None) or  (del x)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469579" y="99752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53599" y="2741220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6" idx="5"/>
          </p:cNvCxnSpPr>
          <p:nvPr/>
        </p:nvCxnSpPr>
        <p:spPr>
          <a:xfrm flipH="1" flipV="1">
            <a:off x="8189251" y="1704353"/>
            <a:ext cx="790969" cy="103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0844"/>
              </p:ext>
            </p:extLst>
          </p:nvPr>
        </p:nvGraphicFramePr>
        <p:xfrm>
          <a:off x="7270337" y="5158549"/>
          <a:ext cx="4151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  <a:p>
            <a:pPr marL="0" indent="0">
              <a:buNone/>
            </a:pPr>
            <a:r>
              <a:rPr lang="en-IN" dirty="0" smtClean="0"/>
              <a:t>y = x</a:t>
            </a:r>
          </a:p>
          <a:p>
            <a:pPr marL="0" indent="0">
              <a:buNone/>
            </a:pPr>
            <a:r>
              <a:rPr lang="en-IN" dirty="0" smtClean="0"/>
              <a:t>(x = None) or  (del x)</a:t>
            </a:r>
          </a:p>
          <a:p>
            <a:pPr marL="0" indent="0">
              <a:buNone/>
            </a:pPr>
            <a:r>
              <a:rPr lang="en-IN" dirty="0" smtClean="0"/>
              <a:t>z = 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469579" y="99752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53599" y="2741220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6" idx="5"/>
          </p:cNvCxnSpPr>
          <p:nvPr/>
        </p:nvCxnSpPr>
        <p:spPr>
          <a:xfrm flipH="1" flipV="1">
            <a:off x="8189251" y="1704353"/>
            <a:ext cx="790969" cy="103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4780"/>
              </p:ext>
            </p:extLst>
          </p:nvPr>
        </p:nvGraphicFramePr>
        <p:xfrm>
          <a:off x="7270337" y="5158549"/>
          <a:ext cx="4151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826273" y="2896137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z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0"/>
            <a:endCxn id="6" idx="4"/>
          </p:cNvCxnSpPr>
          <p:nvPr/>
        </p:nvCxnSpPr>
        <p:spPr>
          <a:xfrm flipH="1" flipV="1">
            <a:off x="7891153" y="1825625"/>
            <a:ext cx="161741" cy="1070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Values are given More preference</a:t>
            </a:r>
          </a:p>
          <a:p>
            <a:pPr marL="0" indent="0">
              <a:buNone/>
            </a:pPr>
            <a:r>
              <a:rPr lang="en-IN" dirty="0" smtClean="0"/>
              <a:t>x = 300</a:t>
            </a:r>
          </a:p>
          <a:p>
            <a:pPr marL="0" indent="0">
              <a:buNone/>
            </a:pPr>
            <a:r>
              <a:rPr lang="en-IN" dirty="0" smtClean="0"/>
              <a:t>y = x</a:t>
            </a:r>
          </a:p>
          <a:p>
            <a:pPr marL="0" indent="0">
              <a:buNone/>
            </a:pPr>
            <a:r>
              <a:rPr lang="en-IN" dirty="0" smtClean="0"/>
              <a:t>(x = None) or  (del x)</a:t>
            </a:r>
          </a:p>
          <a:p>
            <a:pPr marL="0" indent="0">
              <a:buNone/>
            </a:pPr>
            <a:r>
              <a:rPr lang="en-IN" dirty="0" smtClean="0"/>
              <a:t>z = y</a:t>
            </a:r>
          </a:p>
          <a:p>
            <a:pPr marL="0" indent="0">
              <a:buNone/>
            </a:pPr>
            <a:r>
              <a:rPr lang="en-IN" dirty="0" smtClean="0"/>
              <a:t>z = z + 1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35190" y="795647"/>
            <a:ext cx="4821381" cy="55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469579" y="99752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53599" y="2741220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6" idx="5"/>
          </p:cNvCxnSpPr>
          <p:nvPr/>
        </p:nvCxnSpPr>
        <p:spPr>
          <a:xfrm flipH="1" flipV="1">
            <a:off x="8189251" y="1704353"/>
            <a:ext cx="790969" cy="103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3395"/>
              </p:ext>
            </p:extLst>
          </p:nvPr>
        </p:nvGraphicFramePr>
        <p:xfrm>
          <a:off x="7270337" y="5158549"/>
          <a:ext cx="41510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1297812384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342926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92863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242958" y="4115666"/>
            <a:ext cx="453241" cy="4769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z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0"/>
            <a:endCxn id="15" idx="4"/>
          </p:cNvCxnSpPr>
          <p:nvPr/>
        </p:nvCxnSpPr>
        <p:spPr>
          <a:xfrm flipV="1">
            <a:off x="7469579" y="3249435"/>
            <a:ext cx="15924" cy="866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63929" y="2421337"/>
            <a:ext cx="843148" cy="828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301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355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Memory Management</vt:lpstr>
      <vt:lpstr>Language with No Garbage Collection</vt:lpstr>
      <vt:lpstr>Update Value of Variable if Changed</vt:lpstr>
      <vt:lpstr>Language with Garbage Collection</vt:lpstr>
      <vt:lpstr>Reference Count</vt:lpstr>
      <vt:lpstr>Reference Count</vt:lpstr>
      <vt:lpstr>Reference Count</vt:lpstr>
      <vt:lpstr>Reference Count</vt:lpstr>
      <vt:lpstr>Reference Count</vt:lpstr>
      <vt:lpstr>Reference Count</vt:lpstr>
      <vt:lpstr>Reference Count</vt:lpstr>
      <vt:lpstr>Reference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pawan kumar</dc:creator>
  <cp:lastModifiedBy>pawan kumar</cp:lastModifiedBy>
  <cp:revision>19</cp:revision>
  <dcterms:created xsi:type="dcterms:W3CDTF">2018-11-24T10:45:13Z</dcterms:created>
  <dcterms:modified xsi:type="dcterms:W3CDTF">2018-11-24T13:00:05Z</dcterms:modified>
</cp:coreProperties>
</file>