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5"/>
  </p:notesMasterIdLst>
  <p:sldIdLst>
    <p:sldId id="256" r:id="rId2"/>
    <p:sldId id="262" r:id="rId3"/>
    <p:sldId id="257" r:id="rId4"/>
    <p:sldId id="259" r:id="rId5"/>
    <p:sldId id="258" r:id="rId6"/>
    <p:sldId id="265" r:id="rId7"/>
    <p:sldId id="275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78" r:id="rId16"/>
    <p:sldId id="279" r:id="rId17"/>
    <p:sldId id="269" r:id="rId18"/>
    <p:sldId id="276" r:id="rId19"/>
    <p:sldId id="270" r:id="rId20"/>
    <p:sldId id="271" r:id="rId21"/>
    <p:sldId id="277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7506" autoAdjust="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5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</a:t>
            </a:r>
            <a:r>
              <a:rPr lang="en-IN" baseline="0" dirty="0" smtClean="0"/>
              <a:t> require ‘pp’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2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9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container that holds objects. Mould named</a:t>
            </a:r>
            <a:r>
              <a:rPr lang="en-IN" baseline="0" dirty="0" smtClean="0"/>
              <a:t> with some name.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9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Common method .class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5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:: Unary operator is used to access constants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3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</a:t>
            </a:r>
            <a:r>
              <a:rPr lang="en-IN" baseline="0" dirty="0" smtClean="0"/>
              <a:t> them inputs to ruby file ARGV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48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</a:t>
            </a:r>
            <a:r>
              <a:rPr lang="en-IN" baseline="0" dirty="0" smtClean="0"/>
              <a:t> most all language definitions are specified with 5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2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3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What</a:t>
            </a:r>
            <a:r>
              <a:rPr lang="en-IN" baseline="0" dirty="0" smtClean="0"/>
              <a:t> generally you ask a machine to do? // Some computational work</a:t>
            </a:r>
          </a:p>
          <a:p>
            <a:endParaRPr lang="en-IN" baseline="0" dirty="0" smtClean="0"/>
          </a:p>
          <a:p>
            <a:r>
              <a:rPr lang="en-IN" baseline="0" dirty="0" smtClean="0"/>
              <a:t>Formal Languages created to talk to machine.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Programming languages translate the computational Ideas to Sequence of mechanical steps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7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Categories with set</a:t>
            </a:r>
            <a:r>
              <a:rPr lang="en-IN" baseline="0" dirty="0" smtClean="0"/>
              <a:t> of operations on those values.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3.+(5) # 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 Duck Typing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0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 are like moulds,  Compose own data types.</a:t>
            </a:r>
            <a:r>
              <a:rPr lang="en-IN" baseline="0" dirty="0" smtClean="0"/>
              <a:t> Data structures.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7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1 – Programming Languages Basics and Intro to Ruby</a:t>
            </a:r>
            <a:endParaRPr lang="en-IN" sz="2000" dirty="0"/>
          </a:p>
        </p:txBody>
      </p:sp>
      <p:pic>
        <p:nvPicPr>
          <p:cNvPr id="1026" name="Picture 2" descr="Yukihiro Matsum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97" y="968055"/>
            <a:ext cx="2095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34301" y="4049974"/>
            <a:ext cx="213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Yukihiro </a:t>
            </a:r>
            <a:r>
              <a:rPr lang="en-IN" b="1" dirty="0" smtClean="0"/>
              <a:t>Matsumoto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</a:t>
            </a:r>
            <a:r>
              <a:rPr lang="en-IN" b="1" dirty="0" smtClean="0"/>
              <a:t>VS </a:t>
            </a:r>
            <a:r>
              <a:rPr lang="en-IN" dirty="0" smtClean="0"/>
              <a:t>Functional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Ruby </a:t>
            </a:r>
            <a:r>
              <a:rPr lang="en-IN" dirty="0" smtClean="0"/>
              <a:t>supports Functional style of programming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Object Oriented Programming is the main Programming Paradigm</a:t>
            </a:r>
          </a:p>
          <a:p>
            <a:endParaRPr lang="en-IN" dirty="0" smtClean="0"/>
          </a:p>
          <a:p>
            <a:r>
              <a:rPr lang="en-IN" dirty="0" smtClean="0"/>
              <a:t>Everything is an Object in Ruby.</a:t>
            </a:r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will discuss in Later Sessions.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13708"/>
              </p:ext>
            </p:extLst>
          </p:nvPr>
        </p:nvGraphicFramePr>
        <p:xfrm>
          <a:off x="2032000" y="1051570"/>
          <a:ext cx="8128000" cy="47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95825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7736899"/>
                    </a:ext>
                  </a:extLst>
                </a:gridCol>
              </a:tblGrid>
              <a:tr h="2377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5127"/>
                  </a:ext>
                </a:extLst>
              </a:tr>
              <a:tr h="2377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0775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6" idx="3"/>
          </p:cNvCxnSpPr>
          <p:nvPr/>
        </p:nvCxnSpPr>
        <p:spPr>
          <a:xfrm>
            <a:off x="2032000" y="3429000"/>
            <a:ext cx="812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6096000" y="1051570"/>
            <a:ext cx="0" cy="4752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2031" y="679378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Strong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712031" y="5803570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Weak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1169" y="3244334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Dynamic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400805" y="3244334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448301" y="149629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833262" y="149629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Scala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567221" y="2308978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448300" y="2742310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#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833261" y="2742310"/>
            <a:ext cx="9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Haskell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536701" y="3983385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Perl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8365507" y="4522619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C++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29350" y="403573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536701" y="1316182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Erlang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316350" y="1332614"/>
            <a:ext cx="10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Groovy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36701" y="2187925"/>
            <a:ext cx="9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Clojure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316350" y="2187134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>
                <a:solidFill>
                  <a:srgbClr val="FF0000"/>
                </a:solidFill>
              </a:rPr>
              <a:t>Ruby</a:t>
            </a:r>
            <a:endParaRPr lang="en-IN" b="1" i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6349" y="2930480"/>
            <a:ext cx="102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316348" y="3988155"/>
            <a:ext cx="114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316018" y="493767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536700" y="493767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VB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567220" y="1680274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uts vs. print vs. 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“puts” adds a new line after it is done printing</a:t>
            </a:r>
          </a:p>
          <a:p>
            <a:endParaRPr lang="en-IN" dirty="0"/>
          </a:p>
          <a:p>
            <a:r>
              <a:rPr lang="en-IN" dirty="0" smtClean="0"/>
              <a:t>“print” does not add a new line</a:t>
            </a:r>
          </a:p>
          <a:p>
            <a:endParaRPr lang="en-IN" dirty="0"/>
          </a:p>
          <a:p>
            <a:r>
              <a:rPr lang="en-IN" dirty="0" smtClean="0"/>
              <a:t>“p” short hand for puts</a:t>
            </a:r>
          </a:p>
          <a:p>
            <a:pPr lvl="1"/>
            <a:r>
              <a:rPr lang="en-IN" dirty="0" smtClean="0"/>
              <a:t>Provides additional details while printing output</a:t>
            </a:r>
          </a:p>
          <a:p>
            <a:pPr lvl="1"/>
            <a:r>
              <a:rPr lang="en-IN" dirty="0" smtClean="0"/>
              <a:t>By seeing the output we can judge the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6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# this is a single line comment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=begin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	this is a multiline comment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	nothing in here will be part of the code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=end</a:t>
            </a:r>
          </a:p>
          <a:p>
            <a:r>
              <a:rPr lang="en-IN" dirty="0" smtClean="0"/>
              <a:t>     Shortcut for Commenting code in most IDE is “Ctrl + /”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4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 +</a:t>
            </a:r>
          </a:p>
          <a:p>
            <a:r>
              <a:rPr lang="en-IN" dirty="0" smtClean="0"/>
              <a:t>Subtraction –</a:t>
            </a:r>
          </a:p>
          <a:p>
            <a:r>
              <a:rPr lang="en-IN" dirty="0" smtClean="0"/>
              <a:t>Multiplication *</a:t>
            </a:r>
          </a:p>
          <a:p>
            <a:r>
              <a:rPr lang="en-IN" dirty="0" smtClean="0"/>
              <a:t>Division /</a:t>
            </a:r>
          </a:p>
          <a:p>
            <a:r>
              <a:rPr lang="en-IN" dirty="0" smtClean="0"/>
              <a:t>Modular Division (Remainder) %</a:t>
            </a:r>
          </a:p>
          <a:p>
            <a:r>
              <a:rPr lang="en-IN" dirty="0" smtClean="0"/>
              <a:t>Exponents **</a:t>
            </a:r>
          </a:p>
        </p:txBody>
      </p:sp>
    </p:spTree>
    <p:extLst>
      <p:ext uri="{BB962C8B-B14F-4D97-AF65-F5344CB8AC3E}">
        <p14:creationId xmlns:p14="http://schemas.microsoft.com/office/powerpoint/2010/main" val="3825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Operations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17863"/>
              </p:ext>
            </p:extLst>
          </p:nvPr>
        </p:nvGraphicFramePr>
        <p:xfrm>
          <a:off x="1096963" y="1846263"/>
          <a:ext cx="38550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32">
                  <a:extLst>
                    <a:ext uri="{9D8B030D-6E8A-4147-A177-3AD203B41FA5}">
                      <a16:colId xmlns:a16="http://schemas.microsoft.com/office/drawing/2014/main" val="36893971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263785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==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6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Equal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1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than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8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Less than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0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than or equal to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3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Less than or equal to 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Combined comparison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&lt;=&gt;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8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9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45963"/>
              </p:ext>
            </p:extLst>
          </p:nvPr>
        </p:nvGraphicFramePr>
        <p:xfrm>
          <a:off x="1096963" y="1846263"/>
          <a:ext cx="37600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273">
                  <a:extLst>
                    <a:ext uri="{9D8B030D-6E8A-4147-A177-3AD203B41FA5}">
                      <a16:colId xmlns:a16="http://schemas.microsoft.com/office/drawing/2014/main" val="3802140885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6730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Add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Subtract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7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Multiply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Divide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Modulus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Exponent AND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**=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7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7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variable is a reference to an object. </a:t>
            </a:r>
          </a:p>
          <a:p>
            <a:r>
              <a:rPr lang="en-IN" dirty="0" smtClean="0"/>
              <a:t>Must start with Lower case letter or underscore.</a:t>
            </a:r>
          </a:p>
          <a:p>
            <a:r>
              <a:rPr lang="en-IN" dirty="0" smtClean="0"/>
              <a:t>Variable's are placeholder for an object.</a:t>
            </a:r>
          </a:p>
          <a:p>
            <a:pPr lvl="1"/>
            <a:r>
              <a:rPr lang="en-IN" dirty="0"/>
              <a:t>name = </a:t>
            </a:r>
            <a:r>
              <a:rPr lang="en-IN" dirty="0" smtClean="0"/>
              <a:t>“ruby”</a:t>
            </a:r>
          </a:p>
          <a:p>
            <a:pPr lvl="1"/>
            <a:r>
              <a:rPr lang="en-IN" dirty="0" err="1" smtClean="0"/>
              <a:t>last_name</a:t>
            </a:r>
            <a:r>
              <a:rPr lang="en-IN" dirty="0" smtClean="0"/>
              <a:t> = “</a:t>
            </a:r>
            <a:r>
              <a:rPr lang="en-IN" dirty="0" err="1" smtClean="0"/>
              <a:t>Matz</a:t>
            </a:r>
            <a:r>
              <a:rPr lang="en-IN" dirty="0" smtClean="0"/>
              <a:t>” # </a:t>
            </a:r>
            <a:r>
              <a:rPr lang="en-IN" b="1" dirty="0" smtClean="0"/>
              <a:t>Lower Snake Case</a:t>
            </a:r>
          </a:p>
          <a:p>
            <a:pPr lvl="1"/>
            <a:r>
              <a:rPr lang="en-IN" dirty="0" err="1" smtClean="0"/>
              <a:t>fullName</a:t>
            </a:r>
            <a:r>
              <a:rPr lang="en-IN" dirty="0" smtClean="0"/>
              <a:t> = “Yukihiro </a:t>
            </a:r>
            <a:r>
              <a:rPr lang="en-IN" dirty="0" err="1" smtClean="0"/>
              <a:t>Matz</a:t>
            </a:r>
            <a:r>
              <a:rPr lang="en-IN" dirty="0" smtClean="0"/>
              <a:t>” # </a:t>
            </a:r>
            <a:r>
              <a:rPr lang="en-IN" b="1" dirty="0" smtClean="0"/>
              <a:t>Camel Case</a:t>
            </a:r>
          </a:p>
          <a:p>
            <a:r>
              <a:rPr lang="en-IN" dirty="0" smtClean="0"/>
              <a:t>Same variable can be reassigned to another data type.</a:t>
            </a:r>
          </a:p>
          <a:p>
            <a:r>
              <a:rPr lang="en-IN" dirty="0" smtClean="0"/>
              <a:t>Don’t use any Ruby’s reserved keywords (i.e. puts or print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3" y="1992630"/>
            <a:ext cx="2559367" cy="13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76" y="3583094"/>
            <a:ext cx="2072640" cy="14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type or Class a Variable belong to?</a:t>
            </a:r>
          </a:p>
          <a:p>
            <a:r>
              <a:rPr lang="en-IN" dirty="0" smtClean="0"/>
              <a:t>All objects come from a common creation point.</a:t>
            </a:r>
            <a:endParaRPr lang="en-IN" dirty="0" smtClean="0"/>
          </a:p>
          <a:p>
            <a:r>
              <a:rPr lang="en-IN" dirty="0" smtClean="0"/>
              <a:t>5.class # </a:t>
            </a:r>
            <a:r>
              <a:rPr lang="en-IN" dirty="0" err="1" smtClean="0"/>
              <a:t>Fixnum</a:t>
            </a:r>
            <a:endParaRPr lang="en-IN" dirty="0" smtClean="0"/>
          </a:p>
          <a:p>
            <a:r>
              <a:rPr lang="en-IN" dirty="0" smtClean="0"/>
              <a:t>-3.4.class # Float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Ruby”.class</a:t>
            </a:r>
            <a:r>
              <a:rPr lang="en-IN" dirty="0" smtClean="0"/>
              <a:t> # String</a:t>
            </a:r>
          </a:p>
          <a:p>
            <a:r>
              <a:rPr lang="en-IN" dirty="0" err="1" smtClean="0"/>
              <a:t>true.class</a:t>
            </a:r>
            <a:r>
              <a:rPr lang="en-IN" dirty="0" smtClean="0"/>
              <a:t> # </a:t>
            </a:r>
            <a:r>
              <a:rPr lang="en-IN" dirty="0" err="1" smtClean="0"/>
              <a:t>Trueclass</a:t>
            </a:r>
            <a:endParaRPr lang="en-IN" dirty="0" smtClean="0"/>
          </a:p>
          <a:p>
            <a:r>
              <a:rPr lang="en-IN" dirty="0" err="1" smtClean="0"/>
              <a:t>false.class</a:t>
            </a:r>
            <a:r>
              <a:rPr lang="en-IN" dirty="0" smtClean="0"/>
              <a:t> </a:t>
            </a:r>
            <a:r>
              <a:rPr lang="en-IN" dirty="0"/>
              <a:t># </a:t>
            </a:r>
            <a:r>
              <a:rPr lang="en-IN" dirty="0" err="1" smtClean="0"/>
              <a:t>Falseclass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70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Variable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10</a:t>
            </a:r>
          </a:p>
          <a:p>
            <a:r>
              <a:rPr lang="en-IN" dirty="0" smtClean="0"/>
              <a:t>b = 20</a:t>
            </a:r>
            <a:endParaRPr lang="en-IN" dirty="0"/>
          </a:p>
          <a:p>
            <a:r>
              <a:rPr lang="en-IN" dirty="0" smtClean="0"/>
              <a:t>c </a:t>
            </a:r>
            <a:r>
              <a:rPr lang="en-IN" dirty="0"/>
              <a:t>= </a:t>
            </a:r>
            <a:r>
              <a:rPr lang="en-IN" dirty="0" smtClean="0"/>
              <a:t>30</a:t>
            </a:r>
          </a:p>
          <a:p>
            <a:r>
              <a:rPr lang="en-IN" dirty="0" smtClean="0"/>
              <a:t>Instead use:</a:t>
            </a:r>
            <a:endParaRPr lang="en-IN" dirty="0"/>
          </a:p>
          <a:p>
            <a:r>
              <a:rPr lang="en-IN" dirty="0" smtClean="0"/>
              <a:t>a, b, c = 10, 20, 30</a:t>
            </a:r>
          </a:p>
          <a:p>
            <a:endParaRPr lang="en-IN" dirty="0"/>
          </a:p>
          <a:p>
            <a:r>
              <a:rPr lang="en-IN" dirty="0" smtClean="0"/>
              <a:t>Swapping</a:t>
            </a:r>
          </a:p>
          <a:p>
            <a:r>
              <a:rPr lang="en-IN" dirty="0"/>
              <a:t>a, b, c = </a:t>
            </a:r>
            <a:r>
              <a:rPr lang="en-IN" dirty="0" smtClean="0"/>
              <a:t>b, c, a # 20, 30,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Ruby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RubyMine</a:t>
            </a:r>
            <a:r>
              <a:rPr lang="en-US" altLang="en-US" dirty="0" smtClean="0"/>
              <a:t> 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Text Editor (ex: Note Pad ++, Visual Studio Code)</a:t>
            </a:r>
            <a:endParaRPr lang="en-US" altLang="en-US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/>
              <a:t>&gt; ruby </a:t>
            </a:r>
            <a:r>
              <a:rPr lang="en-US" altLang="en-US" dirty="0" err="1"/>
              <a:t>hello_world.rb</a:t>
            </a:r>
            <a:endParaRPr lang="en-US" altLang="en-US" dirty="0"/>
          </a:p>
          <a:p>
            <a:pPr lvl="1"/>
            <a:r>
              <a:rPr lang="en-US" altLang="en-US" dirty="0"/>
              <a:t>“ruby” tells the computer to use the Ruby 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 Interactive Ruby (</a:t>
            </a:r>
            <a:r>
              <a:rPr lang="en-US" altLang="en-US" dirty="0" err="1"/>
              <a:t>irb</a:t>
            </a:r>
            <a:r>
              <a:rPr lang="en-US" altLang="en-US" dirty="0"/>
              <a:t>) console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/>
              <a:t>&gt; </a:t>
            </a:r>
            <a:r>
              <a:rPr lang="en-US" altLang="en-US" dirty="0" err="1" smtClean="0"/>
              <a:t>irb</a:t>
            </a:r>
            <a:endParaRPr lang="en-US" altLang="en-US" dirty="0"/>
          </a:p>
          <a:p>
            <a:pPr lvl="1"/>
            <a:r>
              <a:rPr lang="en-US" altLang="en-US" dirty="0"/>
              <a:t>Get immediate feedback</a:t>
            </a:r>
          </a:p>
          <a:p>
            <a:pPr lvl="1"/>
            <a:r>
              <a:rPr lang="en-US" altLang="en-US" dirty="0"/>
              <a:t>Test Ruby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Constants must begin with Capital Letter</a:t>
            </a:r>
          </a:p>
          <a:p>
            <a:pPr lvl="1"/>
            <a:r>
              <a:rPr lang="en-IN" dirty="0" smtClean="0"/>
              <a:t>Name = “Ruby”</a:t>
            </a:r>
          </a:p>
          <a:p>
            <a:pPr lvl="1"/>
            <a:r>
              <a:rPr lang="en-IN" dirty="0" smtClean="0"/>
              <a:t>NAME = “Ruby”</a:t>
            </a:r>
          </a:p>
          <a:p>
            <a:pPr lvl="1"/>
            <a:r>
              <a:rPr lang="en-IN" dirty="0" smtClean="0"/>
              <a:t>PI = 3.14159</a:t>
            </a:r>
          </a:p>
          <a:p>
            <a:pPr lvl="1"/>
            <a:endParaRPr lang="en-IN" dirty="0"/>
          </a:p>
          <a:p>
            <a:r>
              <a:rPr lang="en-IN" dirty="0" smtClean="0"/>
              <a:t>When </a:t>
            </a:r>
            <a:r>
              <a:rPr lang="en-IN" dirty="0"/>
              <a:t>we reassign a </a:t>
            </a:r>
            <a:r>
              <a:rPr lang="en-IN" dirty="0" smtClean="0"/>
              <a:t>constant, unlike other Languages Ruby wont throw error but it will give warnings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of Characters strung together.</a:t>
            </a:r>
          </a:p>
          <a:p>
            <a:r>
              <a:rPr lang="en-IN" dirty="0" smtClean="0"/>
              <a:t>Concatenation – Joining 2 strings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ame = “Abdul” + </a:t>
            </a:r>
            <a:r>
              <a:rPr lang="en-IN" dirty="0" smtClean="0"/>
              <a:t>“ </a:t>
            </a:r>
            <a:r>
              <a:rPr lang="en-IN" dirty="0" err="1" smtClean="0"/>
              <a:t>Kalam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Interpolation</a:t>
            </a:r>
          </a:p>
          <a:p>
            <a:pPr lvl="1"/>
            <a:r>
              <a:rPr lang="en-IN" dirty="0" smtClean="0"/>
              <a:t>Process of inserting content within a string.</a:t>
            </a:r>
          </a:p>
          <a:p>
            <a:pPr lvl="1"/>
            <a:r>
              <a:rPr lang="en-IN" dirty="0" smtClean="0"/>
              <a:t>sentence  = “#{name} was 11</a:t>
            </a:r>
            <a:r>
              <a:rPr lang="en-IN" baseline="30000" dirty="0" smtClean="0"/>
              <a:t>th</a:t>
            </a:r>
            <a:r>
              <a:rPr lang="en-IN" dirty="0" smtClean="0"/>
              <a:t> President of India.”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7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Ask for user input using gets (get string from user)</a:t>
            </a:r>
          </a:p>
          <a:p>
            <a:r>
              <a:rPr lang="en-IN" dirty="0" smtClean="0"/>
              <a:t>Use chomp method to remove the new line at the end of user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Ruby?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Purpose Programming Language</a:t>
            </a:r>
          </a:p>
          <a:p>
            <a:r>
              <a:rPr lang="en-IN" dirty="0" smtClean="0"/>
              <a:t>Object Oriented (Programming Paradigm)</a:t>
            </a:r>
          </a:p>
          <a:p>
            <a:r>
              <a:rPr lang="en-IN" dirty="0" smtClean="0"/>
              <a:t>Interpreted</a:t>
            </a:r>
          </a:p>
          <a:p>
            <a:r>
              <a:rPr lang="en-IN" dirty="0" smtClean="0"/>
              <a:t>Dynamic Typed</a:t>
            </a:r>
          </a:p>
          <a:p>
            <a:r>
              <a:rPr lang="en-IN" dirty="0" smtClean="0"/>
              <a:t>Strong Typed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Purpose </a:t>
            </a:r>
            <a:r>
              <a:rPr lang="en-IN" b="1" dirty="0" smtClean="0"/>
              <a:t>VS </a:t>
            </a:r>
            <a:r>
              <a:rPr lang="en-IN" dirty="0" smtClean="0"/>
              <a:t>Domain Specific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Purpose Languages </a:t>
            </a:r>
            <a:r>
              <a:rPr lang="en-IN" b="1" dirty="0" smtClean="0"/>
              <a:t>GPL</a:t>
            </a:r>
            <a:r>
              <a:rPr lang="en-IN" dirty="0" smtClean="0"/>
              <a:t> (ex: C, C++, Java, C#, Python,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/>
              <a:t> etc..)</a:t>
            </a:r>
          </a:p>
          <a:p>
            <a:pPr lvl="1"/>
            <a:r>
              <a:rPr lang="en-IN" dirty="0" smtClean="0"/>
              <a:t>Desktop Applications</a:t>
            </a:r>
          </a:p>
          <a:p>
            <a:pPr lvl="1"/>
            <a:r>
              <a:rPr lang="en-IN" dirty="0" smtClean="0"/>
              <a:t>Websites</a:t>
            </a:r>
          </a:p>
          <a:p>
            <a:pPr lvl="1"/>
            <a:r>
              <a:rPr lang="en-IN" dirty="0" smtClean="0"/>
              <a:t>Mobile Apps</a:t>
            </a:r>
          </a:p>
          <a:p>
            <a:pPr lvl="1"/>
            <a:r>
              <a:rPr lang="en-IN" dirty="0" smtClean="0"/>
              <a:t>Operating Systems</a:t>
            </a:r>
          </a:p>
          <a:p>
            <a:pPr lvl="1"/>
            <a:r>
              <a:rPr lang="en-IN" dirty="0" smtClean="0"/>
              <a:t>Games</a:t>
            </a:r>
          </a:p>
          <a:p>
            <a:r>
              <a:rPr lang="en-IN" dirty="0" smtClean="0"/>
              <a:t>Domain Specific Language </a:t>
            </a:r>
            <a:r>
              <a:rPr lang="en-IN" b="1" dirty="0" smtClean="0"/>
              <a:t>DSL </a:t>
            </a:r>
            <a:r>
              <a:rPr lang="en-IN" dirty="0" smtClean="0"/>
              <a:t>(ex: MATLAB, HTML, SQL, XML etc..)</a:t>
            </a:r>
            <a:endParaRPr lang="en-IN" b="1" dirty="0" smtClean="0"/>
          </a:p>
          <a:p>
            <a:pPr lvl="1"/>
            <a:r>
              <a:rPr lang="en-IN" dirty="0" smtClean="0"/>
              <a:t>Designed for a particular problem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Compiled </a:t>
            </a:r>
            <a:r>
              <a:rPr lang="en-IN" b="1" dirty="0" smtClean="0"/>
              <a:t>VS </a:t>
            </a:r>
            <a:r>
              <a:rPr lang="en-IN" dirty="0" smtClean="0"/>
              <a:t>Interpreted </a:t>
            </a:r>
            <a:r>
              <a:rPr lang="en-IN" b="1" dirty="0" smtClean="0"/>
              <a:t>VS </a:t>
            </a:r>
            <a:r>
              <a:rPr lang="en-IN" dirty="0" smtClean="0"/>
              <a:t>JIT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Compiled (ex: C, C++, GO, Pascal)</a:t>
            </a:r>
          </a:p>
          <a:p>
            <a:pPr lvl="1"/>
            <a:r>
              <a:rPr lang="en-IN" dirty="0" smtClean="0"/>
              <a:t>Source Code is translated to Machine Code all at once.</a:t>
            </a:r>
          </a:p>
          <a:p>
            <a:pPr lvl="1"/>
            <a:r>
              <a:rPr lang="en-IN" dirty="0" smtClean="0"/>
              <a:t>Compiler</a:t>
            </a:r>
          </a:p>
          <a:p>
            <a:pPr marL="201168" lvl="1" indent="0">
              <a:buNone/>
            </a:pP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Interpreted (ex: </a:t>
            </a:r>
            <a:r>
              <a:rPr lang="en-IN" sz="2000" i="1" u="sng" dirty="0" smtClean="0">
                <a:solidFill>
                  <a:srgbClr val="FF0000"/>
                </a:solidFill>
              </a:rPr>
              <a:t>Ruby</a:t>
            </a:r>
            <a:r>
              <a:rPr lang="en-IN" sz="2000" dirty="0" smtClean="0"/>
              <a:t>, Java-script, Python)</a:t>
            </a:r>
            <a:endParaRPr lang="en-IN" dirty="0"/>
          </a:p>
          <a:p>
            <a:pPr lvl="1"/>
            <a:r>
              <a:rPr lang="en-IN" dirty="0" smtClean="0"/>
              <a:t>Source Code is translated to Machine Code one line at a time.</a:t>
            </a:r>
          </a:p>
          <a:p>
            <a:pPr lvl="1"/>
            <a:r>
              <a:rPr lang="en-IN" dirty="0" smtClean="0"/>
              <a:t>Interpreter</a:t>
            </a:r>
          </a:p>
          <a:p>
            <a:pPr marL="201168" lvl="1" indent="0">
              <a:buNone/>
            </a:pP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Just In Time Compiler (ex: Java, C#, Scala)</a:t>
            </a:r>
          </a:p>
          <a:p>
            <a:pPr lvl="1"/>
            <a:r>
              <a:rPr lang="en-IN" dirty="0" smtClean="0"/>
              <a:t>Source Code is converted to Intermediate Code and then it is Compiled and Interpreted at same time.</a:t>
            </a:r>
          </a:p>
          <a:p>
            <a:pPr lvl="1"/>
            <a:r>
              <a:rPr lang="en-IN" dirty="0" smtClean="0"/>
              <a:t>Compiler (ex: </a:t>
            </a:r>
            <a:r>
              <a:rPr lang="en-IN" dirty="0" err="1" smtClean="0"/>
              <a:t>javac</a:t>
            </a:r>
            <a:r>
              <a:rPr lang="en-IN" dirty="0" smtClean="0"/>
              <a:t>), JIT Compiler and Interpreter</a:t>
            </a:r>
          </a:p>
          <a:p>
            <a:pPr lvl="1"/>
            <a:r>
              <a:rPr lang="en-IN" dirty="0" smtClean="0"/>
              <a:t>Optimizations redundant calls &amp; Cross-Platform (Compiles as per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41295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Ruby Interpreter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Till Ruby 1.8 (</a:t>
            </a:r>
            <a:r>
              <a:rPr lang="en-IN" dirty="0" err="1" smtClean="0"/>
              <a:t>Matz's</a:t>
            </a:r>
            <a:r>
              <a:rPr lang="en-IN" dirty="0" smtClean="0"/>
              <a:t> </a:t>
            </a:r>
            <a:r>
              <a:rPr lang="en-IN" dirty="0"/>
              <a:t>Ruby Interpreter </a:t>
            </a:r>
            <a:r>
              <a:rPr lang="en-IN" b="1" dirty="0"/>
              <a:t>MRI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Just Interpreter</a:t>
            </a:r>
          </a:p>
          <a:p>
            <a:endParaRPr lang="en-IN" dirty="0"/>
          </a:p>
          <a:p>
            <a:r>
              <a:rPr lang="en-IN" dirty="0" smtClean="0"/>
              <a:t>From Ruby 1.9 (Yet Another Ruby VM </a:t>
            </a:r>
            <a:r>
              <a:rPr lang="en-IN" b="1" dirty="0" smtClean="0"/>
              <a:t>YARV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Faster Execution by sacrificing Start-up Speed</a:t>
            </a:r>
          </a:p>
          <a:p>
            <a:pPr lvl="1"/>
            <a:endParaRPr lang="en-IN" dirty="0"/>
          </a:p>
          <a:p>
            <a:r>
              <a:rPr lang="en-IN" dirty="0" smtClean="0"/>
              <a:t>Ruby 3 (Not Released Yet)</a:t>
            </a:r>
          </a:p>
          <a:p>
            <a:pPr lvl="1"/>
            <a:r>
              <a:rPr lang="en-IN" dirty="0" smtClean="0"/>
              <a:t>Uses JIT Compiler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8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set of values along with operations on those values.</a:t>
            </a:r>
          </a:p>
          <a:p>
            <a:r>
              <a:rPr lang="en-IN" dirty="0" smtClean="0"/>
              <a:t>Integer – Ex: 0 , 103, -43 (Operations : </a:t>
            </a:r>
            <a:r>
              <a:rPr lang="en-IN" dirty="0"/>
              <a:t>+, -, *, /, %, &gt;, &lt;, &lt;=, &gt;=, != </a:t>
            </a:r>
            <a:r>
              <a:rPr lang="en-IN" dirty="0" smtClean="0"/>
              <a:t>)</a:t>
            </a:r>
          </a:p>
          <a:p>
            <a:r>
              <a:rPr lang="en-IN" dirty="0" smtClean="0"/>
              <a:t>Float – Ex: 34.22, -545.23 </a:t>
            </a:r>
            <a:r>
              <a:rPr lang="en-IN" dirty="0"/>
              <a:t>(Operations :</a:t>
            </a:r>
            <a:r>
              <a:rPr lang="en-IN" dirty="0" smtClean="0"/>
              <a:t> +, -, *, /, %, &gt;, &lt;, &lt;=, &gt;=, != )</a:t>
            </a:r>
            <a:endParaRPr lang="en-IN" dirty="0"/>
          </a:p>
          <a:p>
            <a:r>
              <a:rPr lang="en-IN" dirty="0" smtClean="0"/>
              <a:t>Bool – True, False </a:t>
            </a:r>
            <a:r>
              <a:rPr lang="en-IN" dirty="0"/>
              <a:t>(Operations :</a:t>
            </a:r>
            <a:r>
              <a:rPr lang="en-IN" dirty="0" smtClean="0"/>
              <a:t> == )</a:t>
            </a:r>
          </a:p>
          <a:p>
            <a:r>
              <a:rPr lang="en-IN" dirty="0" smtClean="0"/>
              <a:t>Strings – “”, “Ruby” </a:t>
            </a:r>
            <a:r>
              <a:rPr lang="en-IN" dirty="0"/>
              <a:t>(Operations :</a:t>
            </a:r>
            <a:r>
              <a:rPr lang="en-IN" dirty="0" smtClean="0"/>
              <a:t> </a:t>
            </a:r>
            <a:r>
              <a:rPr lang="en-IN" dirty="0" smtClean="0"/>
              <a:t>concatenation(+), </a:t>
            </a:r>
            <a:r>
              <a:rPr lang="en-IN" dirty="0" err="1" smtClean="0"/>
              <a:t>isempty</a:t>
            </a:r>
            <a:r>
              <a:rPr lang="en-IN" dirty="0" smtClean="0"/>
              <a:t> )</a:t>
            </a:r>
          </a:p>
          <a:p>
            <a:r>
              <a:rPr lang="en-IN" dirty="0" smtClean="0"/>
              <a:t>Composed Types</a:t>
            </a:r>
          </a:p>
          <a:p>
            <a:pPr lvl="1"/>
            <a:r>
              <a:rPr lang="en-IN" dirty="0" smtClean="0"/>
              <a:t>Arrays – [1,2,3]</a:t>
            </a:r>
          </a:p>
          <a:p>
            <a:pPr lvl="1"/>
            <a:r>
              <a:rPr lang="en-IN" dirty="0" smtClean="0"/>
              <a:t>Hashes – { Key =&gt; Value}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</a:t>
            </a:r>
            <a:r>
              <a:rPr lang="en-IN" b="1" dirty="0" smtClean="0"/>
              <a:t>VS </a:t>
            </a:r>
            <a:r>
              <a:rPr lang="en-IN" dirty="0" smtClean="0"/>
              <a:t>Dynamic Type Checking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Programming Language Parser does 3 things to each line of code</a:t>
            </a:r>
          </a:p>
          <a:p>
            <a:pPr lvl="1"/>
            <a:r>
              <a:rPr lang="en-IN" dirty="0" smtClean="0"/>
              <a:t>Syntax, Type Checks and Evaluates</a:t>
            </a:r>
          </a:p>
          <a:p>
            <a:r>
              <a:rPr lang="en-IN" dirty="0" smtClean="0"/>
              <a:t>Goal of Type checking is to ensure that operations are used </a:t>
            </a:r>
            <a:r>
              <a:rPr lang="en-IN" b="1" dirty="0" smtClean="0"/>
              <a:t>only </a:t>
            </a:r>
            <a:r>
              <a:rPr lang="en-IN" dirty="0" smtClean="0"/>
              <a:t>with the correct types.</a:t>
            </a:r>
            <a:endParaRPr lang="en-IN" b="1" dirty="0" smtClean="0"/>
          </a:p>
          <a:p>
            <a:r>
              <a:rPr lang="en-IN" dirty="0" smtClean="0"/>
              <a:t>When Type checking happens?</a:t>
            </a:r>
          </a:p>
          <a:p>
            <a:r>
              <a:rPr lang="en-IN" dirty="0" smtClean="0"/>
              <a:t>Static Typed (ex: C, C++, Java, C#)</a:t>
            </a:r>
          </a:p>
          <a:p>
            <a:pPr lvl="1"/>
            <a:r>
              <a:rPr lang="en-IN" dirty="0" smtClean="0"/>
              <a:t>Type checking occurs at Compile Time</a:t>
            </a:r>
          </a:p>
          <a:p>
            <a:r>
              <a:rPr lang="en-IN" dirty="0" smtClean="0"/>
              <a:t>Dynamically Typed (ex: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/>
              <a:t>, Python, Perl)</a:t>
            </a:r>
          </a:p>
          <a:p>
            <a:pPr lvl="1"/>
            <a:r>
              <a:rPr lang="en-IN" dirty="0"/>
              <a:t>Type checking occurs at </a:t>
            </a:r>
            <a:r>
              <a:rPr lang="en-IN" dirty="0" smtClean="0"/>
              <a:t>Run Time</a:t>
            </a:r>
          </a:p>
          <a:p>
            <a:r>
              <a:rPr lang="en-IN" dirty="0" smtClean="0"/>
              <a:t>Type-Inference</a:t>
            </a:r>
          </a:p>
          <a:p>
            <a:pPr lvl="1"/>
            <a:r>
              <a:rPr lang="en-IN" dirty="0" smtClean="0"/>
              <a:t>Don’t specify the type explicitly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5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Strong </a:t>
            </a:r>
            <a:r>
              <a:rPr lang="en-IN" b="1" dirty="0" smtClean="0"/>
              <a:t>vs</a:t>
            </a:r>
            <a:r>
              <a:rPr lang="en-IN" dirty="0" smtClean="0"/>
              <a:t> Weak Typing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many </a:t>
            </a:r>
            <a:r>
              <a:rPr lang="en-IN" dirty="0"/>
              <a:t>T</a:t>
            </a:r>
            <a:r>
              <a:rPr lang="en-IN" dirty="0" smtClean="0"/>
              <a:t>ype Checking rules are there?</a:t>
            </a:r>
          </a:p>
          <a:p>
            <a:r>
              <a:rPr lang="en-IN" dirty="0" smtClean="0"/>
              <a:t>Some languages are relatively stronger than others</a:t>
            </a:r>
          </a:p>
          <a:p>
            <a:r>
              <a:rPr lang="en-IN" dirty="0" smtClean="0"/>
              <a:t>Strongly (Strict) Typed (ex: GO, Haskell, Java, C#,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>
                <a:solidFill>
                  <a:schemeClr val="tx1"/>
                </a:solidFill>
              </a:rPr>
              <a:t>, Python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Avoids meaningless type conversions</a:t>
            </a:r>
          </a:p>
          <a:p>
            <a:pPr lvl="1"/>
            <a:r>
              <a:rPr lang="en-IN" dirty="0" smtClean="0"/>
              <a:t>Ex: 3 + “Hello” // Throws an Type mismatch error</a:t>
            </a:r>
          </a:p>
          <a:p>
            <a:r>
              <a:rPr lang="en-IN" dirty="0" smtClean="0"/>
              <a:t>Weak (Loose) Typed (ex: C, Java-script)</a:t>
            </a:r>
          </a:p>
          <a:p>
            <a:pPr lvl="1"/>
            <a:r>
              <a:rPr lang="en-IN" dirty="0" smtClean="0"/>
              <a:t>Not Type Safe </a:t>
            </a:r>
          </a:p>
          <a:p>
            <a:pPr lvl="1"/>
            <a:r>
              <a:rPr lang="en-IN" dirty="0" smtClean="0"/>
              <a:t>Ex: 3 + “Hello” // Output: “3Hello”</a:t>
            </a:r>
          </a:p>
        </p:txBody>
      </p:sp>
    </p:spTree>
    <p:extLst>
      <p:ext uri="{BB962C8B-B14F-4D97-AF65-F5344CB8AC3E}">
        <p14:creationId xmlns:p14="http://schemas.microsoft.com/office/powerpoint/2010/main" val="2643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</TotalTime>
  <Words>1128</Words>
  <Application>Microsoft Office PowerPoint</Application>
  <PresentationFormat>Widescreen</PresentationFormat>
  <Paragraphs>237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Ruby</vt:lpstr>
      <vt:lpstr>Running Ruby Programs</vt:lpstr>
      <vt:lpstr>What is Ruby?</vt:lpstr>
      <vt:lpstr>General Purpose VS Domain Specific</vt:lpstr>
      <vt:lpstr>Compiled VS Interpreted VS JIT </vt:lpstr>
      <vt:lpstr>Ruby Interpreter</vt:lpstr>
      <vt:lpstr>Data Types</vt:lpstr>
      <vt:lpstr>Static VS Dynamic Type Checking</vt:lpstr>
      <vt:lpstr>Strong vs Weak Typing</vt:lpstr>
      <vt:lpstr>Object Oriented VS Functional</vt:lpstr>
      <vt:lpstr>PowerPoint Presentation</vt:lpstr>
      <vt:lpstr>puts vs. print vs. p </vt:lpstr>
      <vt:lpstr>Comments</vt:lpstr>
      <vt:lpstr>Basic Arithmetic</vt:lpstr>
      <vt:lpstr>Comparison Operations</vt:lpstr>
      <vt:lpstr>Assignment Operators</vt:lpstr>
      <vt:lpstr>Variables</vt:lpstr>
      <vt:lpstr>Type of Variables</vt:lpstr>
      <vt:lpstr>Parallel Variable Assignment</vt:lpstr>
      <vt:lpstr>Constants</vt:lpstr>
      <vt:lpstr>Strings</vt:lpstr>
      <vt:lpstr>User Input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90</cp:revision>
  <dcterms:created xsi:type="dcterms:W3CDTF">2018-03-04T15:07:07Z</dcterms:created>
  <dcterms:modified xsi:type="dcterms:W3CDTF">2018-03-07T02:51:26Z</dcterms:modified>
</cp:coreProperties>
</file>