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sldIdLst>
    <p:sldId id="256" r:id="rId2"/>
    <p:sldId id="262" r:id="rId3"/>
    <p:sldId id="257" r:id="rId4"/>
    <p:sldId id="259" r:id="rId5"/>
    <p:sldId id="258" r:id="rId6"/>
    <p:sldId id="265" r:id="rId7"/>
    <p:sldId id="275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69" r:id="rId16"/>
    <p:sldId id="276" r:id="rId17"/>
    <p:sldId id="270" r:id="rId18"/>
    <p:sldId id="271" r:id="rId19"/>
    <p:sldId id="277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7506" autoAdjust="0"/>
  </p:normalViewPr>
  <p:slideViewPr>
    <p:cSldViewPr snapToGrid="0">
      <p:cViewPr varScale="1">
        <p:scale>
          <a:sx n="81" d="100"/>
          <a:sy n="81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B1FA9-0455-4201-A5D6-B599DF29E8AE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E893D-CE04-4AD8-B599-89F5B9665D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0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75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</a:t>
            </a:r>
            <a:r>
              <a:rPr lang="en-IN" baseline="0" dirty="0" smtClean="0"/>
              <a:t> require ‘pp’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2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9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 container that holds objects. Mould named</a:t>
            </a:r>
            <a:r>
              <a:rPr lang="en-IN" baseline="0" dirty="0" smtClean="0"/>
              <a:t> with some name.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9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All</a:t>
            </a:r>
            <a:r>
              <a:rPr lang="en-IN" baseline="0" dirty="0" smtClean="0"/>
              <a:t> most all language definitions are specified with 5 features.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2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3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What</a:t>
            </a:r>
            <a:r>
              <a:rPr lang="en-IN" baseline="0" dirty="0" smtClean="0"/>
              <a:t> generally you ask a machine to do? // Some computational work</a:t>
            </a:r>
          </a:p>
          <a:p>
            <a:endParaRPr lang="en-IN" baseline="0" dirty="0" smtClean="0"/>
          </a:p>
          <a:p>
            <a:r>
              <a:rPr lang="en-IN" baseline="0" dirty="0" smtClean="0"/>
              <a:t>Formal Languages created to talk to machine.</a:t>
            </a:r>
          </a:p>
          <a:p>
            <a:endParaRPr lang="en-IN" baseline="0" dirty="0" smtClean="0"/>
          </a:p>
          <a:p>
            <a:r>
              <a:rPr lang="en-IN" baseline="0" dirty="0" smtClean="0"/>
              <a:t>Programming languages translate the computational Ideas to Sequence of mechanical steps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7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Categories with set</a:t>
            </a:r>
            <a:r>
              <a:rPr lang="en-IN" baseline="0" dirty="0" smtClean="0"/>
              <a:t> of operations on those values.</a:t>
            </a:r>
          </a:p>
          <a:p>
            <a:endParaRPr lang="en-IN" baseline="0" dirty="0" smtClean="0"/>
          </a:p>
          <a:p>
            <a:r>
              <a:rPr lang="en-IN" baseline="0" dirty="0" smtClean="0"/>
              <a:t>3.+(5) # 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5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Later tell Duck Typing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409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 are like moulds,  Compose own data types.</a:t>
            </a:r>
            <a:r>
              <a:rPr lang="en-IN" baseline="0" dirty="0" smtClean="0"/>
              <a:t> Data structures.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7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E893D-CE04-4AD8-B599-89F5B9665D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3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4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3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70F6ED-6093-46EB-B1EA-0006F862B9FC}" type="datetimeFigureOut">
              <a:rPr lang="en-IN" smtClean="0"/>
              <a:t>06-03-2018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E17CA4-0761-4032-A88A-CCEDD8AC0F3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47076"/>
            <a:ext cx="10058400" cy="3566160"/>
          </a:xfrm>
        </p:spPr>
        <p:txBody>
          <a:bodyPr/>
          <a:lstStyle/>
          <a:p>
            <a:r>
              <a:rPr lang="en-IN" dirty="0" smtClean="0"/>
              <a:t>Ruby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Session 1 – Programming Languages Basics and Intro to Ruby</a:t>
            </a:r>
            <a:endParaRPr lang="en-IN" sz="2000" dirty="0"/>
          </a:p>
        </p:txBody>
      </p:sp>
      <p:pic>
        <p:nvPicPr>
          <p:cNvPr id="1026" name="Picture 2" descr="Yukihiro Matsum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97" y="968055"/>
            <a:ext cx="20955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34301" y="4049974"/>
            <a:ext cx="2139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Yukihiro </a:t>
            </a:r>
            <a:r>
              <a:rPr lang="en-IN" b="1" dirty="0" smtClean="0"/>
              <a:t>Matsumoto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6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Oriented </a:t>
            </a:r>
            <a:r>
              <a:rPr lang="en-IN" b="1" dirty="0" smtClean="0"/>
              <a:t>VS </a:t>
            </a:r>
            <a:r>
              <a:rPr lang="en-IN" dirty="0" smtClean="0"/>
              <a:t>Functional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Ruby supports both Functional and Object Oriented Programming</a:t>
            </a:r>
          </a:p>
          <a:p>
            <a:endParaRPr lang="en-IN" dirty="0"/>
          </a:p>
          <a:p>
            <a:r>
              <a:rPr lang="en-IN" dirty="0" smtClean="0"/>
              <a:t>Object Oriented Programming is the main Programming Paradigm</a:t>
            </a:r>
          </a:p>
          <a:p>
            <a:endParaRPr lang="en-IN" dirty="0" smtClean="0"/>
          </a:p>
          <a:p>
            <a:r>
              <a:rPr lang="en-IN" dirty="0" smtClean="0"/>
              <a:t>Everything is an Object in Ruby.</a:t>
            </a:r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will discuss in Later Sessions.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13708"/>
              </p:ext>
            </p:extLst>
          </p:nvPr>
        </p:nvGraphicFramePr>
        <p:xfrm>
          <a:off x="2032000" y="1051570"/>
          <a:ext cx="8128000" cy="47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95825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7736899"/>
                    </a:ext>
                  </a:extLst>
                </a:gridCol>
              </a:tblGrid>
              <a:tr h="2377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35127"/>
                  </a:ext>
                </a:extLst>
              </a:tr>
              <a:tr h="2377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90775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6" idx="3"/>
          </p:cNvCxnSpPr>
          <p:nvPr/>
        </p:nvCxnSpPr>
        <p:spPr>
          <a:xfrm>
            <a:off x="2032000" y="3429000"/>
            <a:ext cx="81280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6096000" y="1051570"/>
            <a:ext cx="0" cy="4752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2031" y="679378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Strong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712031" y="5803570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Weak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41169" y="3244334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Dynamic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400805" y="3244334"/>
            <a:ext cx="129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448301" y="149629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8833262" y="149629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Scala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567221" y="2308978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6448300" y="2742310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#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8833261" y="2742310"/>
            <a:ext cx="99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Haskell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536701" y="3983385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Perl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8365507" y="4522619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C++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729350" y="403573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536701" y="1316182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Erlang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316350" y="1332614"/>
            <a:ext cx="10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Groovy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36701" y="2187925"/>
            <a:ext cx="96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Clojure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4316350" y="2187134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>
                <a:solidFill>
                  <a:srgbClr val="FF0000"/>
                </a:solidFill>
              </a:rPr>
              <a:t>Ruby</a:t>
            </a:r>
            <a:endParaRPr lang="en-IN" b="1" i="1" u="sng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16349" y="2930480"/>
            <a:ext cx="102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Python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316348" y="3988155"/>
            <a:ext cx="114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4316018" y="493767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PHP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536700" y="4937671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VB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567220" y="1680274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3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uts vs. print vs. 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“puts” adds a new line after it is done printing</a:t>
            </a:r>
          </a:p>
          <a:p>
            <a:endParaRPr lang="en-IN" dirty="0"/>
          </a:p>
          <a:p>
            <a:r>
              <a:rPr lang="en-IN" dirty="0" smtClean="0"/>
              <a:t>“print” does not add a new line</a:t>
            </a:r>
          </a:p>
          <a:p>
            <a:endParaRPr lang="en-IN" dirty="0"/>
          </a:p>
          <a:p>
            <a:r>
              <a:rPr lang="en-IN" dirty="0" smtClean="0"/>
              <a:t>“p” short hand for puts</a:t>
            </a:r>
          </a:p>
          <a:p>
            <a:pPr lvl="1"/>
            <a:r>
              <a:rPr lang="en-IN" dirty="0" smtClean="0"/>
              <a:t>Provides additional details while printing output</a:t>
            </a:r>
          </a:p>
          <a:p>
            <a:pPr lvl="1"/>
            <a:r>
              <a:rPr lang="en-IN" dirty="0" smtClean="0"/>
              <a:t>By seeing the output we can judge the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61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# this is a single line comment</a:t>
            </a:r>
          </a:p>
          <a:p>
            <a:pPr lvl="2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=begin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	this is a multiline comment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	nothing in here will be part of the code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sz="2000" dirty="0"/>
              <a:t>=end</a:t>
            </a:r>
          </a:p>
          <a:p>
            <a:r>
              <a:rPr lang="en-IN" dirty="0" smtClean="0"/>
              <a:t>     Shortcut for Commenting code in most IDE is “Ctrl + /”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4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Arithmetic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 +</a:t>
            </a:r>
          </a:p>
          <a:p>
            <a:r>
              <a:rPr lang="en-IN" dirty="0" smtClean="0"/>
              <a:t>Subtraction –</a:t>
            </a:r>
          </a:p>
          <a:p>
            <a:r>
              <a:rPr lang="en-IN" dirty="0" smtClean="0"/>
              <a:t>Multiplication *</a:t>
            </a:r>
          </a:p>
          <a:p>
            <a:r>
              <a:rPr lang="en-IN" dirty="0" smtClean="0"/>
              <a:t>Division /</a:t>
            </a:r>
          </a:p>
          <a:p>
            <a:r>
              <a:rPr lang="en-IN" dirty="0" smtClean="0"/>
              <a:t>Modular Division (Remainder) %</a:t>
            </a:r>
          </a:p>
          <a:p>
            <a:r>
              <a:rPr lang="en-IN" dirty="0" smtClean="0"/>
              <a:t>Exponents </a:t>
            </a:r>
            <a:r>
              <a:rPr lang="en-IN" dirty="0" smtClean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825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variable is a reference to an object. </a:t>
            </a:r>
            <a:endParaRPr lang="en-IN" dirty="0" smtClean="0"/>
          </a:p>
          <a:p>
            <a:r>
              <a:rPr lang="en-IN" dirty="0" smtClean="0"/>
              <a:t>Must start with Lower case letter or underscore.</a:t>
            </a:r>
            <a:endParaRPr lang="en-IN" dirty="0" smtClean="0"/>
          </a:p>
          <a:p>
            <a:r>
              <a:rPr lang="en-IN" dirty="0" smtClean="0"/>
              <a:t>Variable's </a:t>
            </a:r>
            <a:r>
              <a:rPr lang="en-IN" dirty="0" smtClean="0"/>
              <a:t>are </a:t>
            </a:r>
            <a:r>
              <a:rPr lang="en-IN" dirty="0" smtClean="0"/>
              <a:t>placeholder for an object.</a:t>
            </a:r>
          </a:p>
          <a:p>
            <a:pPr lvl="1"/>
            <a:r>
              <a:rPr lang="en-IN" dirty="0"/>
              <a:t>name = </a:t>
            </a:r>
            <a:r>
              <a:rPr lang="en-IN" dirty="0" smtClean="0"/>
              <a:t>“ruby”</a:t>
            </a:r>
          </a:p>
          <a:p>
            <a:pPr lvl="1"/>
            <a:r>
              <a:rPr lang="en-IN" dirty="0" err="1" smtClean="0"/>
              <a:t>last_name</a:t>
            </a:r>
            <a:r>
              <a:rPr lang="en-IN" dirty="0" smtClean="0"/>
              <a:t> = “</a:t>
            </a:r>
            <a:r>
              <a:rPr lang="en-IN" dirty="0" err="1" smtClean="0"/>
              <a:t>Matz</a:t>
            </a:r>
            <a:r>
              <a:rPr lang="en-IN" dirty="0" smtClean="0"/>
              <a:t>” # </a:t>
            </a:r>
            <a:r>
              <a:rPr lang="en-IN" b="1" dirty="0" smtClean="0"/>
              <a:t>Lower Snake Case</a:t>
            </a:r>
          </a:p>
          <a:p>
            <a:pPr lvl="1"/>
            <a:r>
              <a:rPr lang="en-IN" dirty="0" err="1" smtClean="0"/>
              <a:t>fullName</a:t>
            </a:r>
            <a:r>
              <a:rPr lang="en-IN" dirty="0" smtClean="0"/>
              <a:t> = “Yukihiro </a:t>
            </a:r>
            <a:r>
              <a:rPr lang="en-IN" dirty="0" err="1" smtClean="0"/>
              <a:t>Matz</a:t>
            </a:r>
            <a:r>
              <a:rPr lang="en-IN" dirty="0" smtClean="0"/>
              <a:t>” # </a:t>
            </a:r>
            <a:r>
              <a:rPr lang="en-IN" b="1" dirty="0" smtClean="0"/>
              <a:t>Camel Case</a:t>
            </a:r>
          </a:p>
          <a:p>
            <a:r>
              <a:rPr lang="en-IN" dirty="0" smtClean="0"/>
              <a:t>Same variable can be reassigned to another data type.</a:t>
            </a:r>
          </a:p>
          <a:p>
            <a:r>
              <a:rPr lang="en-IN" dirty="0" smtClean="0"/>
              <a:t>Don’t use any Ruby’s reserved keywords (i.e. puts or print )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13" y="1992630"/>
            <a:ext cx="2559367" cy="13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76" y="3583094"/>
            <a:ext cx="2072640" cy="14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.class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70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Parallel Variable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= 10</a:t>
            </a:r>
            <a:endParaRPr lang="en-IN" dirty="0" smtClean="0"/>
          </a:p>
          <a:p>
            <a:r>
              <a:rPr lang="en-IN" dirty="0" smtClean="0"/>
              <a:t>b = 20</a:t>
            </a:r>
            <a:endParaRPr lang="en-IN" dirty="0"/>
          </a:p>
          <a:p>
            <a:r>
              <a:rPr lang="en-IN" dirty="0" smtClean="0"/>
              <a:t>c </a:t>
            </a:r>
            <a:r>
              <a:rPr lang="en-IN" dirty="0"/>
              <a:t>= </a:t>
            </a:r>
            <a:r>
              <a:rPr lang="en-IN" dirty="0" smtClean="0"/>
              <a:t>30</a:t>
            </a:r>
          </a:p>
          <a:p>
            <a:r>
              <a:rPr lang="en-IN" dirty="0" smtClean="0"/>
              <a:t>Instead use:</a:t>
            </a:r>
            <a:endParaRPr lang="en-IN" dirty="0"/>
          </a:p>
          <a:p>
            <a:r>
              <a:rPr lang="en-IN" dirty="0" smtClean="0"/>
              <a:t>a, b, c = 10, 20, 30</a:t>
            </a:r>
          </a:p>
          <a:p>
            <a:endParaRPr lang="en-IN" dirty="0"/>
          </a:p>
          <a:p>
            <a:r>
              <a:rPr lang="en-IN" dirty="0" smtClean="0"/>
              <a:t>Swapping</a:t>
            </a:r>
          </a:p>
          <a:p>
            <a:r>
              <a:rPr lang="en-IN" dirty="0"/>
              <a:t>a, b, c = </a:t>
            </a:r>
            <a:r>
              <a:rPr lang="en-IN" dirty="0" smtClean="0"/>
              <a:t>b, c, a # 20, 30,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Constants must begin with Capital Letter</a:t>
            </a:r>
          </a:p>
          <a:p>
            <a:pPr lvl="1"/>
            <a:r>
              <a:rPr lang="en-IN" dirty="0" smtClean="0"/>
              <a:t>Name = “Ruby”</a:t>
            </a:r>
          </a:p>
          <a:p>
            <a:pPr lvl="1"/>
            <a:r>
              <a:rPr lang="en-IN" dirty="0" smtClean="0"/>
              <a:t>NAME = “Ruby”</a:t>
            </a:r>
          </a:p>
          <a:p>
            <a:pPr lvl="1"/>
            <a:r>
              <a:rPr lang="en-IN" dirty="0" smtClean="0"/>
              <a:t>PI = 3.14159</a:t>
            </a:r>
          </a:p>
          <a:p>
            <a:pPr lvl="1"/>
            <a:endParaRPr lang="en-IN" dirty="0"/>
          </a:p>
          <a:p>
            <a:r>
              <a:rPr lang="en-IN" dirty="0" smtClean="0"/>
              <a:t>When </a:t>
            </a:r>
            <a:r>
              <a:rPr lang="en-IN" dirty="0"/>
              <a:t>we reassign a </a:t>
            </a:r>
            <a:r>
              <a:rPr lang="en-IN" dirty="0" smtClean="0"/>
              <a:t>constant, unlike </a:t>
            </a:r>
            <a:r>
              <a:rPr lang="en-IN" dirty="0" smtClean="0"/>
              <a:t>other Languages Ruby wont throw error but it will give warnings.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0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of Characters strung together.</a:t>
            </a:r>
          </a:p>
          <a:p>
            <a:r>
              <a:rPr lang="en-IN" dirty="0" smtClean="0"/>
              <a:t>Concatenation – Joining 2 strings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ame = “Abdul” + “</a:t>
            </a:r>
            <a:r>
              <a:rPr lang="en-IN" dirty="0" err="1" smtClean="0"/>
              <a:t>Kalam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Interpolation</a:t>
            </a:r>
          </a:p>
          <a:p>
            <a:pPr lvl="1"/>
            <a:r>
              <a:rPr lang="en-IN" dirty="0" smtClean="0"/>
              <a:t>Process of inserting content within a string.</a:t>
            </a:r>
          </a:p>
          <a:p>
            <a:pPr lvl="1"/>
            <a:r>
              <a:rPr lang="en-IN" dirty="0" smtClean="0"/>
              <a:t>sentence  = “#{name} was 11</a:t>
            </a:r>
            <a:r>
              <a:rPr lang="en-IN" baseline="30000" dirty="0" smtClean="0"/>
              <a:t>th</a:t>
            </a:r>
            <a:r>
              <a:rPr lang="en-IN" dirty="0" smtClean="0"/>
              <a:t> President of India.”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7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Running Ruby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Use </a:t>
            </a:r>
            <a:r>
              <a:rPr lang="en-US" altLang="en-US" dirty="0" err="1" smtClean="0"/>
              <a:t>RubyMine</a:t>
            </a:r>
            <a:r>
              <a:rPr lang="en-US" altLang="en-US" dirty="0" smtClean="0"/>
              <a:t> 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/>
              <a:t>Text Editor (ex: Note Pad ++, Visual Studio Code)</a:t>
            </a:r>
            <a:endParaRPr lang="en-US" altLang="en-US" dirty="0"/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/>
              <a:t>&gt; ruby </a:t>
            </a:r>
            <a:r>
              <a:rPr lang="en-US" altLang="en-US" dirty="0" err="1"/>
              <a:t>hello_world.rb</a:t>
            </a:r>
            <a:endParaRPr lang="en-US" altLang="en-US" dirty="0"/>
          </a:p>
          <a:p>
            <a:pPr lvl="1"/>
            <a:r>
              <a:rPr lang="en-US" altLang="en-US" dirty="0"/>
              <a:t>“ruby” tells the computer to use the Ruby 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 Interactive Ruby (</a:t>
            </a:r>
            <a:r>
              <a:rPr lang="en-US" altLang="en-US" dirty="0" err="1"/>
              <a:t>irb</a:t>
            </a:r>
            <a:r>
              <a:rPr lang="en-US" altLang="en-US" dirty="0"/>
              <a:t>) console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altLang="en-US" dirty="0" smtClean="0"/>
              <a:t>&gt; </a:t>
            </a:r>
            <a:r>
              <a:rPr lang="en-US" altLang="en-US" dirty="0" err="1" smtClean="0"/>
              <a:t>irb</a:t>
            </a:r>
            <a:endParaRPr lang="en-US" altLang="en-US" dirty="0"/>
          </a:p>
          <a:p>
            <a:pPr lvl="1"/>
            <a:r>
              <a:rPr lang="en-US" altLang="en-US" dirty="0"/>
              <a:t>Get immediate feedback</a:t>
            </a:r>
          </a:p>
          <a:p>
            <a:pPr lvl="1"/>
            <a:r>
              <a:rPr lang="en-US" altLang="en-US" dirty="0"/>
              <a:t>Test Ruby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4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Ruby?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Purpose Programming Language</a:t>
            </a:r>
          </a:p>
          <a:p>
            <a:r>
              <a:rPr lang="en-IN" dirty="0" smtClean="0"/>
              <a:t>Object Oriented (Programming Paradigm)</a:t>
            </a:r>
          </a:p>
          <a:p>
            <a:r>
              <a:rPr lang="en-IN" dirty="0" smtClean="0"/>
              <a:t>Interpreted</a:t>
            </a:r>
          </a:p>
          <a:p>
            <a:r>
              <a:rPr lang="en-IN" dirty="0" smtClean="0"/>
              <a:t>Dynamic Typed</a:t>
            </a:r>
          </a:p>
          <a:p>
            <a:r>
              <a:rPr lang="en-IN" dirty="0" smtClean="0"/>
              <a:t>Strong Typed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3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Purpose </a:t>
            </a:r>
            <a:r>
              <a:rPr lang="en-IN" b="1" dirty="0" smtClean="0"/>
              <a:t>VS </a:t>
            </a:r>
            <a:r>
              <a:rPr lang="en-IN" dirty="0" smtClean="0"/>
              <a:t>Domain Specific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Purpose Languages </a:t>
            </a:r>
            <a:r>
              <a:rPr lang="en-IN" b="1" dirty="0" smtClean="0"/>
              <a:t>GPL</a:t>
            </a:r>
            <a:r>
              <a:rPr lang="en-IN" dirty="0" smtClean="0"/>
              <a:t> (ex: C, C++, Java, C#, Python,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/>
              <a:t> etc..)</a:t>
            </a:r>
          </a:p>
          <a:p>
            <a:pPr lvl="1"/>
            <a:r>
              <a:rPr lang="en-IN" dirty="0" smtClean="0"/>
              <a:t>Desktop Applications</a:t>
            </a:r>
          </a:p>
          <a:p>
            <a:pPr lvl="1"/>
            <a:r>
              <a:rPr lang="en-IN" dirty="0" smtClean="0"/>
              <a:t>Websites</a:t>
            </a:r>
          </a:p>
          <a:p>
            <a:pPr lvl="1"/>
            <a:r>
              <a:rPr lang="en-IN" dirty="0" smtClean="0"/>
              <a:t>Mobile Apps</a:t>
            </a:r>
          </a:p>
          <a:p>
            <a:pPr lvl="1"/>
            <a:r>
              <a:rPr lang="en-IN" dirty="0" smtClean="0"/>
              <a:t>Operating Systems</a:t>
            </a:r>
          </a:p>
          <a:p>
            <a:pPr lvl="1"/>
            <a:r>
              <a:rPr lang="en-IN" dirty="0" smtClean="0"/>
              <a:t>Games</a:t>
            </a:r>
          </a:p>
          <a:p>
            <a:r>
              <a:rPr lang="en-IN" dirty="0" smtClean="0"/>
              <a:t>Domain Specific Language </a:t>
            </a:r>
            <a:r>
              <a:rPr lang="en-IN" b="1" dirty="0" smtClean="0"/>
              <a:t>DSL </a:t>
            </a:r>
            <a:r>
              <a:rPr lang="en-IN" dirty="0" smtClean="0"/>
              <a:t>(ex: MATLAB, HTML, SQL, XML etc..)</a:t>
            </a:r>
            <a:endParaRPr lang="en-IN" b="1" dirty="0" smtClean="0"/>
          </a:p>
          <a:p>
            <a:pPr lvl="1"/>
            <a:r>
              <a:rPr lang="en-IN" dirty="0" smtClean="0"/>
              <a:t>Designed for a particular problem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6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Compiled </a:t>
            </a:r>
            <a:r>
              <a:rPr lang="en-IN" b="1" dirty="0" smtClean="0"/>
              <a:t>VS </a:t>
            </a:r>
            <a:r>
              <a:rPr lang="en-IN" dirty="0" smtClean="0"/>
              <a:t>Interpreted </a:t>
            </a:r>
            <a:r>
              <a:rPr lang="en-IN" b="1" dirty="0" smtClean="0"/>
              <a:t>VS </a:t>
            </a:r>
            <a:r>
              <a:rPr lang="en-IN" dirty="0" smtClean="0"/>
              <a:t>JIT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Compiled (ex: C, C++, GO, Pascal)</a:t>
            </a:r>
          </a:p>
          <a:p>
            <a:pPr lvl="1"/>
            <a:r>
              <a:rPr lang="en-IN" dirty="0" smtClean="0"/>
              <a:t>Source Code is translated to Machine Code all at once.</a:t>
            </a:r>
          </a:p>
          <a:p>
            <a:pPr lvl="1"/>
            <a:r>
              <a:rPr lang="en-IN" dirty="0" smtClean="0"/>
              <a:t>Compiler</a:t>
            </a:r>
          </a:p>
          <a:p>
            <a:pPr marL="201168" lvl="1" indent="0">
              <a:buNone/>
            </a:pP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Interpreted (ex: </a:t>
            </a:r>
            <a:r>
              <a:rPr lang="en-IN" sz="2000" i="1" u="sng" dirty="0" smtClean="0">
                <a:solidFill>
                  <a:srgbClr val="FF0000"/>
                </a:solidFill>
              </a:rPr>
              <a:t>Ruby</a:t>
            </a:r>
            <a:r>
              <a:rPr lang="en-IN" sz="2000" dirty="0" smtClean="0"/>
              <a:t>, Java-script, Python)</a:t>
            </a:r>
            <a:endParaRPr lang="en-IN" dirty="0"/>
          </a:p>
          <a:p>
            <a:pPr lvl="1"/>
            <a:r>
              <a:rPr lang="en-IN" dirty="0" smtClean="0"/>
              <a:t>Source Code is translated to Machine Code one line at a time.</a:t>
            </a:r>
          </a:p>
          <a:p>
            <a:pPr lvl="1"/>
            <a:r>
              <a:rPr lang="en-IN" dirty="0" smtClean="0"/>
              <a:t>Interpreter</a:t>
            </a:r>
          </a:p>
          <a:p>
            <a:pPr marL="201168" lvl="1" indent="0">
              <a:buNone/>
            </a:pPr>
            <a:endParaRPr lang="en-IN" sz="2000" dirty="0" smtClean="0"/>
          </a:p>
          <a:p>
            <a:pPr marL="201168" lvl="1" indent="0">
              <a:buNone/>
            </a:pPr>
            <a:r>
              <a:rPr lang="en-IN" sz="2000" dirty="0" smtClean="0"/>
              <a:t>Just In Time Compiler (ex: Java, C#, Scala)</a:t>
            </a:r>
          </a:p>
          <a:p>
            <a:pPr lvl="1"/>
            <a:r>
              <a:rPr lang="en-IN" dirty="0" smtClean="0"/>
              <a:t>Source Code is converted to Intermediate Code and then it is Compiled and Interpreted at same time.</a:t>
            </a:r>
          </a:p>
          <a:p>
            <a:pPr lvl="1"/>
            <a:r>
              <a:rPr lang="en-IN" dirty="0" smtClean="0"/>
              <a:t>Compiler (ex: </a:t>
            </a:r>
            <a:r>
              <a:rPr lang="en-IN" dirty="0" err="1" smtClean="0"/>
              <a:t>javac</a:t>
            </a:r>
            <a:r>
              <a:rPr lang="en-IN" dirty="0" smtClean="0"/>
              <a:t>), JIT Compiler and Interpreter</a:t>
            </a:r>
          </a:p>
          <a:p>
            <a:pPr lvl="1"/>
            <a:r>
              <a:rPr lang="en-IN" dirty="0" smtClean="0"/>
              <a:t>Optimizations redundant calls &amp; Cross-Platform (Compiles as per Environment)</a:t>
            </a:r>
          </a:p>
        </p:txBody>
      </p:sp>
    </p:spTree>
    <p:extLst>
      <p:ext uri="{BB962C8B-B14F-4D97-AF65-F5344CB8AC3E}">
        <p14:creationId xmlns:p14="http://schemas.microsoft.com/office/powerpoint/2010/main" val="412952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Ruby Interpreter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Till Ruby 1.8 (</a:t>
            </a:r>
            <a:r>
              <a:rPr lang="en-IN" dirty="0" err="1" smtClean="0"/>
              <a:t>Matz's</a:t>
            </a:r>
            <a:r>
              <a:rPr lang="en-IN" dirty="0" smtClean="0"/>
              <a:t> </a:t>
            </a:r>
            <a:r>
              <a:rPr lang="en-IN" dirty="0"/>
              <a:t>Ruby Interpreter </a:t>
            </a:r>
            <a:r>
              <a:rPr lang="en-IN" b="1" dirty="0"/>
              <a:t>MRI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Just Interpreter</a:t>
            </a:r>
          </a:p>
          <a:p>
            <a:endParaRPr lang="en-IN" dirty="0"/>
          </a:p>
          <a:p>
            <a:r>
              <a:rPr lang="en-IN" dirty="0" smtClean="0"/>
              <a:t>From Ruby 1.9 (Yet Another Ruby VM </a:t>
            </a:r>
            <a:r>
              <a:rPr lang="en-IN" b="1" dirty="0" smtClean="0"/>
              <a:t>YARV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Faster Execution by sacrificing Start-up Speed</a:t>
            </a:r>
          </a:p>
          <a:p>
            <a:pPr lvl="1"/>
            <a:endParaRPr lang="en-IN" dirty="0"/>
          </a:p>
          <a:p>
            <a:r>
              <a:rPr lang="en-IN" dirty="0" smtClean="0"/>
              <a:t>Ruby 3 (Not Released Yet)</a:t>
            </a:r>
          </a:p>
          <a:p>
            <a:pPr lvl="1"/>
            <a:r>
              <a:rPr lang="en-IN" dirty="0" smtClean="0"/>
              <a:t>Uses JIT Compiler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8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set of values along with operations on those values.</a:t>
            </a:r>
          </a:p>
          <a:p>
            <a:r>
              <a:rPr lang="en-IN" dirty="0" smtClean="0"/>
              <a:t>Integer – Ex: 0 , 103, -43 (Operations : </a:t>
            </a:r>
            <a:r>
              <a:rPr lang="en-IN" dirty="0"/>
              <a:t>+, -, *, /, %, &gt;, &lt;, &lt;=, &gt;=, != </a:t>
            </a:r>
            <a:r>
              <a:rPr lang="en-IN" dirty="0" smtClean="0"/>
              <a:t>)</a:t>
            </a:r>
          </a:p>
          <a:p>
            <a:r>
              <a:rPr lang="en-IN" dirty="0" smtClean="0"/>
              <a:t>Float – Ex: 34.22, -545.23 </a:t>
            </a:r>
            <a:r>
              <a:rPr lang="en-IN" dirty="0"/>
              <a:t>(Operations :</a:t>
            </a:r>
            <a:r>
              <a:rPr lang="en-IN" dirty="0" smtClean="0"/>
              <a:t> +, -, *, /, %, &gt;, &lt;, &lt;=, &gt;=, != )</a:t>
            </a:r>
            <a:endParaRPr lang="en-IN" dirty="0"/>
          </a:p>
          <a:p>
            <a:r>
              <a:rPr lang="en-IN" dirty="0" smtClean="0"/>
              <a:t>Bool – True, False </a:t>
            </a:r>
            <a:r>
              <a:rPr lang="en-IN" dirty="0"/>
              <a:t>(Operations :</a:t>
            </a:r>
            <a:r>
              <a:rPr lang="en-IN" dirty="0" smtClean="0"/>
              <a:t> == )</a:t>
            </a:r>
          </a:p>
          <a:p>
            <a:r>
              <a:rPr lang="en-IN" dirty="0" smtClean="0"/>
              <a:t>Strings – “”, “Ruby” </a:t>
            </a:r>
            <a:r>
              <a:rPr lang="en-IN" dirty="0"/>
              <a:t>(Operations :</a:t>
            </a:r>
            <a:r>
              <a:rPr lang="en-IN" dirty="0" smtClean="0"/>
              <a:t> concatenation, </a:t>
            </a:r>
            <a:r>
              <a:rPr lang="en-IN" dirty="0" err="1" smtClean="0"/>
              <a:t>isempty</a:t>
            </a:r>
            <a:r>
              <a:rPr lang="en-IN" dirty="0" smtClean="0"/>
              <a:t> )</a:t>
            </a:r>
          </a:p>
          <a:p>
            <a:r>
              <a:rPr lang="en-IN" dirty="0" smtClean="0"/>
              <a:t>Composed Types</a:t>
            </a:r>
          </a:p>
          <a:p>
            <a:pPr lvl="1"/>
            <a:r>
              <a:rPr lang="en-IN" dirty="0" smtClean="0"/>
              <a:t>Arrays – [1,2,3]</a:t>
            </a:r>
          </a:p>
          <a:p>
            <a:pPr lvl="1"/>
            <a:r>
              <a:rPr lang="en-IN" dirty="0" smtClean="0"/>
              <a:t>Hashes – { Key =&gt; Value}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97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</a:t>
            </a:r>
            <a:r>
              <a:rPr lang="en-IN" b="1" dirty="0" smtClean="0"/>
              <a:t>VS </a:t>
            </a:r>
            <a:r>
              <a:rPr lang="en-IN" dirty="0" smtClean="0"/>
              <a:t>Dynamic Type Checking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Any Programming Language Parser does 3 things to each line of code</a:t>
            </a:r>
          </a:p>
          <a:p>
            <a:pPr lvl="1"/>
            <a:r>
              <a:rPr lang="en-IN" dirty="0" smtClean="0"/>
              <a:t>Syntax, Type Checks and </a:t>
            </a:r>
            <a:r>
              <a:rPr lang="en-IN" dirty="0" smtClean="0"/>
              <a:t>Evaluates</a:t>
            </a:r>
          </a:p>
          <a:p>
            <a:r>
              <a:rPr lang="en-IN" dirty="0" smtClean="0"/>
              <a:t>Goal of Type checking is to ensure that operations are used </a:t>
            </a:r>
            <a:r>
              <a:rPr lang="en-IN" b="1" dirty="0" smtClean="0"/>
              <a:t>only </a:t>
            </a:r>
            <a:r>
              <a:rPr lang="en-IN" dirty="0" smtClean="0"/>
              <a:t>with the correct types.</a:t>
            </a:r>
            <a:endParaRPr lang="en-IN" b="1" dirty="0" smtClean="0"/>
          </a:p>
          <a:p>
            <a:r>
              <a:rPr lang="en-IN" dirty="0" smtClean="0"/>
              <a:t>When Type </a:t>
            </a:r>
            <a:r>
              <a:rPr lang="en-IN" dirty="0" smtClean="0"/>
              <a:t>checking </a:t>
            </a:r>
            <a:r>
              <a:rPr lang="en-IN" dirty="0" smtClean="0"/>
              <a:t>happens?</a:t>
            </a:r>
          </a:p>
          <a:p>
            <a:r>
              <a:rPr lang="en-IN" dirty="0" smtClean="0"/>
              <a:t>Static Typed (ex: C, C++, Java, C#)</a:t>
            </a:r>
          </a:p>
          <a:p>
            <a:pPr lvl="1"/>
            <a:r>
              <a:rPr lang="en-IN" dirty="0" smtClean="0"/>
              <a:t>Type checking occurs at Compile Time</a:t>
            </a:r>
          </a:p>
          <a:p>
            <a:r>
              <a:rPr lang="en-IN" dirty="0" smtClean="0"/>
              <a:t>Dynamically Typed (ex: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/>
              <a:t>, Python, Perl)</a:t>
            </a:r>
          </a:p>
          <a:p>
            <a:pPr lvl="1"/>
            <a:r>
              <a:rPr lang="en-IN" dirty="0"/>
              <a:t>Type checking occurs at </a:t>
            </a:r>
            <a:r>
              <a:rPr lang="en-IN" dirty="0" smtClean="0"/>
              <a:t>Run Time</a:t>
            </a:r>
          </a:p>
          <a:p>
            <a:r>
              <a:rPr lang="en-IN" dirty="0" smtClean="0"/>
              <a:t>Type-Inference</a:t>
            </a:r>
          </a:p>
          <a:p>
            <a:pPr lvl="1"/>
            <a:r>
              <a:rPr lang="en-IN" dirty="0" smtClean="0"/>
              <a:t>Don’t specify the type explicitly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5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Strong </a:t>
            </a:r>
            <a:r>
              <a:rPr lang="en-IN" b="1" dirty="0" smtClean="0"/>
              <a:t>vs</a:t>
            </a:r>
            <a:r>
              <a:rPr lang="en-IN" dirty="0" smtClean="0"/>
              <a:t> Weak Typing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many </a:t>
            </a:r>
            <a:r>
              <a:rPr lang="en-IN" dirty="0"/>
              <a:t>T</a:t>
            </a:r>
            <a:r>
              <a:rPr lang="en-IN" dirty="0" smtClean="0"/>
              <a:t>ype Checking rules are there</a:t>
            </a:r>
            <a:r>
              <a:rPr lang="en-IN" dirty="0" smtClean="0"/>
              <a:t>?</a:t>
            </a:r>
          </a:p>
          <a:p>
            <a:r>
              <a:rPr lang="en-IN" dirty="0" smtClean="0"/>
              <a:t>Some languages are relatively stronger than others</a:t>
            </a:r>
            <a:endParaRPr lang="en-IN" dirty="0" smtClean="0"/>
          </a:p>
          <a:p>
            <a:r>
              <a:rPr lang="en-IN" dirty="0" smtClean="0"/>
              <a:t>Strongly (Strict) Typed (ex: GO, Haskell, Java, C#, </a:t>
            </a:r>
            <a:r>
              <a:rPr lang="en-IN" i="1" u="sng" dirty="0" smtClean="0">
                <a:solidFill>
                  <a:srgbClr val="FF0000"/>
                </a:solidFill>
              </a:rPr>
              <a:t>Ruby</a:t>
            </a:r>
            <a:r>
              <a:rPr lang="en-IN" dirty="0" smtClean="0">
                <a:solidFill>
                  <a:schemeClr val="tx1"/>
                </a:solidFill>
              </a:rPr>
              <a:t>, Python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Avoids </a:t>
            </a:r>
            <a:r>
              <a:rPr lang="en-IN" dirty="0" smtClean="0"/>
              <a:t>meaningless </a:t>
            </a:r>
            <a:r>
              <a:rPr lang="en-IN" dirty="0" smtClean="0"/>
              <a:t>type conversions</a:t>
            </a:r>
          </a:p>
          <a:p>
            <a:pPr lvl="1"/>
            <a:r>
              <a:rPr lang="en-IN" dirty="0" smtClean="0"/>
              <a:t>Ex: 3 + “Hello” // Throws an Type mismatch error</a:t>
            </a:r>
          </a:p>
          <a:p>
            <a:r>
              <a:rPr lang="en-IN" dirty="0" smtClean="0"/>
              <a:t>Weak (Loose) Typed (ex: C, Java-script)</a:t>
            </a:r>
          </a:p>
          <a:p>
            <a:pPr lvl="1"/>
            <a:r>
              <a:rPr lang="en-IN" dirty="0" smtClean="0"/>
              <a:t>Not Type Safe </a:t>
            </a:r>
          </a:p>
          <a:p>
            <a:pPr lvl="1"/>
            <a:r>
              <a:rPr lang="en-IN" dirty="0" smtClean="0"/>
              <a:t>Ex: 3 + “Hello” // Output: “3Hello”</a:t>
            </a:r>
          </a:p>
        </p:txBody>
      </p:sp>
    </p:spTree>
    <p:extLst>
      <p:ext uri="{BB962C8B-B14F-4D97-AF65-F5344CB8AC3E}">
        <p14:creationId xmlns:p14="http://schemas.microsoft.com/office/powerpoint/2010/main" val="264301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348</TotalTime>
  <Words>994</Words>
  <Application>Microsoft Office PowerPoint</Application>
  <PresentationFormat>Widescreen</PresentationFormat>
  <Paragraphs>193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Ruby</vt:lpstr>
      <vt:lpstr>Running Ruby Programs</vt:lpstr>
      <vt:lpstr>What is Ruby?</vt:lpstr>
      <vt:lpstr>General Purpose VS Domain Specific</vt:lpstr>
      <vt:lpstr>Compiled VS Interpreted VS JIT </vt:lpstr>
      <vt:lpstr>Ruby Interpreter</vt:lpstr>
      <vt:lpstr>Data Types</vt:lpstr>
      <vt:lpstr>Static VS Dynamic Type Checking</vt:lpstr>
      <vt:lpstr>Strong vs Weak Typing</vt:lpstr>
      <vt:lpstr>Object Oriented VS Functional</vt:lpstr>
      <vt:lpstr>PowerPoint Presentation</vt:lpstr>
      <vt:lpstr>puts vs. print vs. p </vt:lpstr>
      <vt:lpstr>Comments</vt:lpstr>
      <vt:lpstr>Basic Arithmetic</vt:lpstr>
      <vt:lpstr>Variables</vt:lpstr>
      <vt:lpstr>Type of Variables</vt:lpstr>
      <vt:lpstr>Parallel Variable Assignment</vt:lpstr>
      <vt:lpstr>Constants</vt:lpstr>
      <vt:lpstr>Strings</vt:lpstr>
      <vt:lpstr>User Input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pawan kumar</dc:creator>
  <cp:lastModifiedBy>pawan kumar</cp:lastModifiedBy>
  <cp:revision>78</cp:revision>
  <dcterms:created xsi:type="dcterms:W3CDTF">2018-03-04T15:07:07Z</dcterms:created>
  <dcterms:modified xsi:type="dcterms:W3CDTF">2018-03-06T17:48:47Z</dcterms:modified>
</cp:coreProperties>
</file>