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75" r:id="rId3"/>
    <p:sldId id="276" r:id="rId4"/>
    <p:sldId id="277" r:id="rId5"/>
    <p:sldId id="278" r:id="rId6"/>
    <p:sldId id="282" r:id="rId7"/>
    <p:sldId id="280" r:id="rId8"/>
    <p:sldId id="279"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94" autoAdjust="0"/>
  </p:normalViewPr>
  <p:slideViewPr>
    <p:cSldViewPr snapToGrid="0">
      <p:cViewPr varScale="1">
        <p:scale>
          <a:sx n="96" d="100"/>
          <a:sy n="96" d="100"/>
        </p:scale>
        <p:origin x="86" y="130"/>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3CB1D-0807-4795-909B-CA846E69A272}" type="doc">
      <dgm:prSet loTypeId="urn:microsoft.com/office/officeart/2005/8/layout/chevron1" loCatId="process" qsTypeId="urn:microsoft.com/office/officeart/2005/8/quickstyle/3d2" qsCatId="3D" csTypeId="urn:microsoft.com/office/officeart/2005/8/colors/colorful3" csCatId="colorful" phldr="1"/>
      <dgm:spPr/>
      <dgm:t>
        <a:bodyPr/>
        <a:lstStyle/>
        <a:p>
          <a:endParaRPr lang="en-IN"/>
        </a:p>
      </dgm:t>
    </dgm:pt>
    <dgm:pt modelId="{CA46E893-747E-420E-AC01-5DA75AC2B0AC}">
      <dgm:prSet phldrT="[Text]" custT="1"/>
      <dgm:spPr/>
      <dgm:t>
        <a:bodyPr/>
        <a:lstStyle/>
        <a:p>
          <a:r>
            <a:rPr lang="en-IN" sz="1600" dirty="0"/>
            <a:t>Identifying the people involved in the project</a:t>
          </a:r>
          <a:r>
            <a:rPr lang="en-IN" sz="2400" dirty="0"/>
            <a:t>.</a:t>
          </a:r>
        </a:p>
      </dgm:t>
    </dgm:pt>
    <dgm:pt modelId="{BC185448-D479-4939-B6A8-D2A7D4ADD265}" type="parTrans" cxnId="{A635EE10-2BFE-484F-B73F-A216E4C3F482}">
      <dgm:prSet/>
      <dgm:spPr/>
      <dgm:t>
        <a:bodyPr/>
        <a:lstStyle/>
        <a:p>
          <a:endParaRPr lang="en-IN"/>
        </a:p>
      </dgm:t>
    </dgm:pt>
    <dgm:pt modelId="{90C04E90-CD5E-4682-8AFC-E48C8FED24AA}" type="sibTrans" cxnId="{A635EE10-2BFE-484F-B73F-A216E4C3F482}">
      <dgm:prSet/>
      <dgm:spPr/>
      <dgm:t>
        <a:bodyPr/>
        <a:lstStyle/>
        <a:p>
          <a:endParaRPr lang="en-IN"/>
        </a:p>
      </dgm:t>
    </dgm:pt>
    <dgm:pt modelId="{1100914D-6884-4A13-84C9-A2CF60BFA945}">
      <dgm:prSet phldrT="[Text]"/>
      <dgm:spPr/>
      <dgm:t>
        <a:bodyPr/>
        <a:lstStyle/>
        <a:p>
          <a:r>
            <a:rPr lang="en-IN" dirty="0"/>
            <a:t>Prepared How might we statement for the </a:t>
          </a:r>
          <a:r>
            <a:rPr lang="en-IN" dirty="0" err="1"/>
            <a:t>relavent</a:t>
          </a:r>
          <a:r>
            <a:rPr lang="en-IN" dirty="0"/>
            <a:t> insights. </a:t>
          </a:r>
        </a:p>
      </dgm:t>
    </dgm:pt>
    <dgm:pt modelId="{A376D2B7-044B-4AD3-BEB7-F81BCA8801AC}" type="sibTrans" cxnId="{0D6EB096-C88A-4135-BFE8-2CF03E3F1CF5}">
      <dgm:prSet/>
      <dgm:spPr/>
      <dgm:t>
        <a:bodyPr/>
        <a:lstStyle/>
        <a:p>
          <a:endParaRPr lang="en-IN"/>
        </a:p>
      </dgm:t>
    </dgm:pt>
    <dgm:pt modelId="{9D401C6A-ADA0-466A-81E4-A00728ABF9A6}" type="parTrans" cxnId="{0D6EB096-C88A-4135-BFE8-2CF03E3F1CF5}">
      <dgm:prSet/>
      <dgm:spPr/>
      <dgm:t>
        <a:bodyPr/>
        <a:lstStyle/>
        <a:p>
          <a:endParaRPr lang="en-IN"/>
        </a:p>
      </dgm:t>
    </dgm:pt>
    <dgm:pt modelId="{389F72A3-987C-4836-85A2-2538EEF987BF}">
      <dgm:prSet phldrT="[Text]"/>
      <dgm:spPr/>
      <dgm:t>
        <a:bodyPr/>
        <a:lstStyle/>
        <a:p>
          <a:r>
            <a:rPr lang="en-IN" dirty="0"/>
            <a:t>Interviewing the people involved to understand the problems and get the insights.</a:t>
          </a:r>
        </a:p>
      </dgm:t>
    </dgm:pt>
    <dgm:pt modelId="{F36188A0-314A-48FB-A1FC-C4CAAB589BCF}" type="sibTrans" cxnId="{5C33C823-B56C-47D3-B0BF-6FB6DE0E7D6D}">
      <dgm:prSet/>
      <dgm:spPr/>
      <dgm:t>
        <a:bodyPr/>
        <a:lstStyle/>
        <a:p>
          <a:endParaRPr lang="en-IN"/>
        </a:p>
      </dgm:t>
    </dgm:pt>
    <dgm:pt modelId="{4C5E49F0-6961-4A8B-8C3C-0D0C55A3B272}" type="parTrans" cxnId="{5C33C823-B56C-47D3-B0BF-6FB6DE0E7D6D}">
      <dgm:prSet/>
      <dgm:spPr/>
      <dgm:t>
        <a:bodyPr/>
        <a:lstStyle/>
        <a:p>
          <a:endParaRPr lang="en-IN"/>
        </a:p>
      </dgm:t>
    </dgm:pt>
    <dgm:pt modelId="{AF21170B-B208-4B80-8F94-459AF83F9517}">
      <dgm:prSet phldrT="[Text]"/>
      <dgm:spPr/>
      <dgm:t>
        <a:bodyPr/>
        <a:lstStyle/>
        <a:p>
          <a:r>
            <a:rPr lang="en-IN" dirty="0"/>
            <a:t>Come up with new ideas and solutions for the redefined problem statement</a:t>
          </a:r>
        </a:p>
      </dgm:t>
    </dgm:pt>
    <dgm:pt modelId="{7C4A493E-F3C4-4E31-B18E-05F23344CC3C}" type="parTrans" cxnId="{5351AF66-101E-47C6-BC5E-0C6B8CC4D4E4}">
      <dgm:prSet/>
      <dgm:spPr/>
      <dgm:t>
        <a:bodyPr/>
        <a:lstStyle/>
        <a:p>
          <a:endParaRPr lang="en-IN"/>
        </a:p>
      </dgm:t>
    </dgm:pt>
    <dgm:pt modelId="{E1D03FE0-10BA-4874-91A7-82DDB10E3C76}" type="sibTrans" cxnId="{5351AF66-101E-47C6-BC5E-0C6B8CC4D4E4}">
      <dgm:prSet/>
      <dgm:spPr/>
      <dgm:t>
        <a:bodyPr/>
        <a:lstStyle/>
        <a:p>
          <a:endParaRPr lang="en-IN"/>
        </a:p>
      </dgm:t>
    </dgm:pt>
    <dgm:pt modelId="{91A498DB-B158-46C4-905D-F27A747075E9}" type="pres">
      <dgm:prSet presAssocID="{F453CB1D-0807-4795-909B-CA846E69A272}" presName="Name0" presStyleCnt="0">
        <dgm:presLayoutVars>
          <dgm:dir/>
          <dgm:animLvl val="lvl"/>
          <dgm:resizeHandles val="exact"/>
        </dgm:presLayoutVars>
      </dgm:prSet>
      <dgm:spPr/>
    </dgm:pt>
    <dgm:pt modelId="{5C834529-7091-4ED0-A9F2-58F033212525}" type="pres">
      <dgm:prSet presAssocID="{CA46E893-747E-420E-AC01-5DA75AC2B0AC}" presName="parTxOnly" presStyleLbl="node1" presStyleIdx="0" presStyleCnt="4">
        <dgm:presLayoutVars>
          <dgm:chMax val="0"/>
          <dgm:chPref val="0"/>
          <dgm:bulletEnabled val="1"/>
        </dgm:presLayoutVars>
      </dgm:prSet>
      <dgm:spPr/>
    </dgm:pt>
    <dgm:pt modelId="{FFB24619-40D8-4904-915E-8018312CE698}" type="pres">
      <dgm:prSet presAssocID="{90C04E90-CD5E-4682-8AFC-E48C8FED24AA}" presName="parTxOnlySpace" presStyleCnt="0"/>
      <dgm:spPr/>
    </dgm:pt>
    <dgm:pt modelId="{3542D618-1228-4FC5-992D-D02DB0F1B0E3}" type="pres">
      <dgm:prSet presAssocID="{389F72A3-987C-4836-85A2-2538EEF987BF}" presName="parTxOnly" presStyleLbl="node1" presStyleIdx="1" presStyleCnt="4">
        <dgm:presLayoutVars>
          <dgm:chMax val="0"/>
          <dgm:chPref val="0"/>
          <dgm:bulletEnabled val="1"/>
        </dgm:presLayoutVars>
      </dgm:prSet>
      <dgm:spPr/>
    </dgm:pt>
    <dgm:pt modelId="{26F81524-7AB0-49C4-8E96-D3E8F5F4C2F6}" type="pres">
      <dgm:prSet presAssocID="{F36188A0-314A-48FB-A1FC-C4CAAB589BCF}" presName="parTxOnlySpace" presStyleCnt="0"/>
      <dgm:spPr/>
    </dgm:pt>
    <dgm:pt modelId="{62867DD1-892C-4D90-A14B-FEC24192FB9C}" type="pres">
      <dgm:prSet presAssocID="{1100914D-6884-4A13-84C9-A2CF60BFA945}" presName="parTxOnly" presStyleLbl="node1" presStyleIdx="2" presStyleCnt="4">
        <dgm:presLayoutVars>
          <dgm:chMax val="0"/>
          <dgm:chPref val="0"/>
          <dgm:bulletEnabled val="1"/>
        </dgm:presLayoutVars>
      </dgm:prSet>
      <dgm:spPr/>
    </dgm:pt>
    <dgm:pt modelId="{C11D1DF4-9B91-48F5-9DC0-D19B70DF6503}" type="pres">
      <dgm:prSet presAssocID="{A376D2B7-044B-4AD3-BEB7-F81BCA8801AC}" presName="parTxOnlySpace" presStyleCnt="0"/>
      <dgm:spPr/>
    </dgm:pt>
    <dgm:pt modelId="{2E599362-D394-43E3-9815-2C5D116A4164}" type="pres">
      <dgm:prSet presAssocID="{AF21170B-B208-4B80-8F94-459AF83F9517}" presName="parTxOnly" presStyleLbl="node1" presStyleIdx="3" presStyleCnt="4">
        <dgm:presLayoutVars>
          <dgm:chMax val="0"/>
          <dgm:chPref val="0"/>
          <dgm:bulletEnabled val="1"/>
        </dgm:presLayoutVars>
      </dgm:prSet>
      <dgm:spPr/>
    </dgm:pt>
  </dgm:ptLst>
  <dgm:cxnLst>
    <dgm:cxn modelId="{A635EE10-2BFE-484F-B73F-A216E4C3F482}" srcId="{F453CB1D-0807-4795-909B-CA846E69A272}" destId="{CA46E893-747E-420E-AC01-5DA75AC2B0AC}" srcOrd="0" destOrd="0" parTransId="{BC185448-D479-4939-B6A8-D2A7D4ADD265}" sibTransId="{90C04E90-CD5E-4682-8AFC-E48C8FED24AA}"/>
    <dgm:cxn modelId="{5C33C823-B56C-47D3-B0BF-6FB6DE0E7D6D}" srcId="{F453CB1D-0807-4795-909B-CA846E69A272}" destId="{389F72A3-987C-4836-85A2-2538EEF987BF}" srcOrd="1" destOrd="0" parTransId="{4C5E49F0-6961-4A8B-8C3C-0D0C55A3B272}" sibTransId="{F36188A0-314A-48FB-A1FC-C4CAAB589BCF}"/>
    <dgm:cxn modelId="{AEDC0D36-F6A5-4B7F-91A1-343791CE2623}" type="presOf" srcId="{F453CB1D-0807-4795-909B-CA846E69A272}" destId="{91A498DB-B158-46C4-905D-F27A747075E9}" srcOrd="0" destOrd="0" presId="urn:microsoft.com/office/officeart/2005/8/layout/chevron1"/>
    <dgm:cxn modelId="{9A6FB15D-BBD8-47D4-8907-18DCCABC6BAD}" type="presOf" srcId="{1100914D-6884-4A13-84C9-A2CF60BFA945}" destId="{62867DD1-892C-4D90-A14B-FEC24192FB9C}" srcOrd="0" destOrd="0" presId="urn:microsoft.com/office/officeart/2005/8/layout/chevron1"/>
    <dgm:cxn modelId="{CFE53A46-D2D9-43BB-80C6-6BC0EBED7A2C}" type="presOf" srcId="{CA46E893-747E-420E-AC01-5DA75AC2B0AC}" destId="{5C834529-7091-4ED0-A9F2-58F033212525}" srcOrd="0" destOrd="0" presId="urn:microsoft.com/office/officeart/2005/8/layout/chevron1"/>
    <dgm:cxn modelId="{5351AF66-101E-47C6-BC5E-0C6B8CC4D4E4}" srcId="{F453CB1D-0807-4795-909B-CA846E69A272}" destId="{AF21170B-B208-4B80-8F94-459AF83F9517}" srcOrd="3" destOrd="0" parTransId="{7C4A493E-F3C4-4E31-B18E-05F23344CC3C}" sibTransId="{E1D03FE0-10BA-4874-91A7-82DDB10E3C76}"/>
    <dgm:cxn modelId="{0D6EB096-C88A-4135-BFE8-2CF03E3F1CF5}" srcId="{F453CB1D-0807-4795-909B-CA846E69A272}" destId="{1100914D-6884-4A13-84C9-A2CF60BFA945}" srcOrd="2" destOrd="0" parTransId="{9D401C6A-ADA0-466A-81E4-A00728ABF9A6}" sibTransId="{A376D2B7-044B-4AD3-BEB7-F81BCA8801AC}"/>
    <dgm:cxn modelId="{D92B1AB4-A897-4F5F-B261-77DF1E7B4B8C}" type="presOf" srcId="{AF21170B-B208-4B80-8F94-459AF83F9517}" destId="{2E599362-D394-43E3-9815-2C5D116A4164}" srcOrd="0" destOrd="0" presId="urn:microsoft.com/office/officeart/2005/8/layout/chevron1"/>
    <dgm:cxn modelId="{5CD3CDC1-A9D0-47A1-8430-9B1A32F82A87}" type="presOf" srcId="{389F72A3-987C-4836-85A2-2538EEF987BF}" destId="{3542D618-1228-4FC5-992D-D02DB0F1B0E3}" srcOrd="0" destOrd="0" presId="urn:microsoft.com/office/officeart/2005/8/layout/chevron1"/>
    <dgm:cxn modelId="{086894CA-F226-4977-9B25-BE21ADDFB4C9}" type="presParOf" srcId="{91A498DB-B158-46C4-905D-F27A747075E9}" destId="{5C834529-7091-4ED0-A9F2-58F033212525}" srcOrd="0" destOrd="0" presId="urn:microsoft.com/office/officeart/2005/8/layout/chevron1"/>
    <dgm:cxn modelId="{8DF8BEFE-B958-4FAB-A4D9-F6EAC12489CE}" type="presParOf" srcId="{91A498DB-B158-46C4-905D-F27A747075E9}" destId="{FFB24619-40D8-4904-915E-8018312CE698}" srcOrd="1" destOrd="0" presId="urn:microsoft.com/office/officeart/2005/8/layout/chevron1"/>
    <dgm:cxn modelId="{CCE547B4-1172-4A57-ABF8-EE5AFDA2E0F3}" type="presParOf" srcId="{91A498DB-B158-46C4-905D-F27A747075E9}" destId="{3542D618-1228-4FC5-992D-D02DB0F1B0E3}" srcOrd="2" destOrd="0" presId="urn:microsoft.com/office/officeart/2005/8/layout/chevron1"/>
    <dgm:cxn modelId="{7EE7A0F4-3F75-4AD9-BA1E-5B36A928FB4C}" type="presParOf" srcId="{91A498DB-B158-46C4-905D-F27A747075E9}" destId="{26F81524-7AB0-49C4-8E96-D3E8F5F4C2F6}" srcOrd="3" destOrd="0" presId="urn:microsoft.com/office/officeart/2005/8/layout/chevron1"/>
    <dgm:cxn modelId="{680F453A-4B0F-42D8-BE50-61F731928122}" type="presParOf" srcId="{91A498DB-B158-46C4-905D-F27A747075E9}" destId="{62867DD1-892C-4D90-A14B-FEC24192FB9C}" srcOrd="4" destOrd="0" presId="urn:microsoft.com/office/officeart/2005/8/layout/chevron1"/>
    <dgm:cxn modelId="{2C23F7D9-E9B3-466F-B982-EEF7E541E090}" type="presParOf" srcId="{91A498DB-B158-46C4-905D-F27A747075E9}" destId="{C11D1DF4-9B91-48F5-9DC0-D19B70DF6503}" srcOrd="5" destOrd="0" presId="urn:microsoft.com/office/officeart/2005/8/layout/chevron1"/>
    <dgm:cxn modelId="{FEBD7673-B0E7-43B2-9D09-665E9DDC0DC8}" type="presParOf" srcId="{91A498DB-B158-46C4-905D-F27A747075E9}" destId="{2E599362-D394-43E3-9815-2C5D116A416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34529-7091-4ED0-A9F2-58F033212525}">
      <dsp:nvSpPr>
        <dsp:cNvPr id="0" name=""/>
        <dsp:cNvSpPr/>
      </dsp:nvSpPr>
      <dsp:spPr>
        <a:xfrm>
          <a:off x="5259" y="1582232"/>
          <a:ext cx="3061632" cy="122465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Identifying the people involved in the project</a:t>
          </a:r>
          <a:r>
            <a:rPr lang="en-IN" sz="2400" kern="1200" dirty="0"/>
            <a:t>.</a:t>
          </a:r>
        </a:p>
      </dsp:txBody>
      <dsp:txXfrm>
        <a:off x="617586" y="1582232"/>
        <a:ext cx="1836979" cy="1224653"/>
      </dsp:txXfrm>
    </dsp:sp>
    <dsp:sp modelId="{3542D618-1228-4FC5-992D-D02DB0F1B0E3}">
      <dsp:nvSpPr>
        <dsp:cNvPr id="0" name=""/>
        <dsp:cNvSpPr/>
      </dsp:nvSpPr>
      <dsp:spPr>
        <a:xfrm>
          <a:off x="2760728" y="1582232"/>
          <a:ext cx="3061632" cy="1224653"/>
        </a:xfrm>
        <a:prstGeom prst="chevron">
          <a:avLst/>
        </a:prstGeom>
        <a:gradFill rotWithShape="0">
          <a:gsLst>
            <a:gs pos="0">
              <a:schemeClr val="accent3">
                <a:hueOff val="99431"/>
                <a:satOff val="14485"/>
                <a:lumOff val="3595"/>
                <a:alphaOff val="0"/>
                <a:satMod val="103000"/>
                <a:lumMod val="102000"/>
                <a:tint val="94000"/>
              </a:schemeClr>
            </a:gs>
            <a:gs pos="50000">
              <a:schemeClr val="accent3">
                <a:hueOff val="99431"/>
                <a:satOff val="14485"/>
                <a:lumOff val="3595"/>
                <a:alphaOff val="0"/>
                <a:satMod val="110000"/>
                <a:lumMod val="100000"/>
                <a:shade val="100000"/>
              </a:schemeClr>
            </a:gs>
            <a:gs pos="100000">
              <a:schemeClr val="accent3">
                <a:hueOff val="99431"/>
                <a:satOff val="14485"/>
                <a:lumOff val="35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Interviewing the people involved to understand the problems and get the insights.</a:t>
          </a:r>
        </a:p>
      </dsp:txBody>
      <dsp:txXfrm>
        <a:off x="3373055" y="1582232"/>
        <a:ext cx="1836979" cy="1224653"/>
      </dsp:txXfrm>
    </dsp:sp>
    <dsp:sp modelId="{62867DD1-892C-4D90-A14B-FEC24192FB9C}">
      <dsp:nvSpPr>
        <dsp:cNvPr id="0" name=""/>
        <dsp:cNvSpPr/>
      </dsp:nvSpPr>
      <dsp:spPr>
        <a:xfrm>
          <a:off x="5516198" y="1582232"/>
          <a:ext cx="3061632" cy="1224653"/>
        </a:xfrm>
        <a:prstGeom prst="chevron">
          <a:avLst/>
        </a:prstGeom>
        <a:gradFill rotWithShape="0">
          <a:gsLst>
            <a:gs pos="0">
              <a:schemeClr val="accent3">
                <a:hueOff val="198862"/>
                <a:satOff val="28970"/>
                <a:lumOff val="7189"/>
                <a:alphaOff val="0"/>
                <a:satMod val="103000"/>
                <a:lumMod val="102000"/>
                <a:tint val="94000"/>
              </a:schemeClr>
            </a:gs>
            <a:gs pos="50000">
              <a:schemeClr val="accent3">
                <a:hueOff val="198862"/>
                <a:satOff val="28970"/>
                <a:lumOff val="7189"/>
                <a:alphaOff val="0"/>
                <a:satMod val="110000"/>
                <a:lumMod val="100000"/>
                <a:shade val="100000"/>
              </a:schemeClr>
            </a:gs>
            <a:gs pos="100000">
              <a:schemeClr val="accent3">
                <a:hueOff val="198862"/>
                <a:satOff val="28970"/>
                <a:lumOff val="718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Prepared How might we statement for the </a:t>
          </a:r>
          <a:r>
            <a:rPr lang="en-IN" sz="1600" kern="1200" dirty="0" err="1"/>
            <a:t>relavent</a:t>
          </a:r>
          <a:r>
            <a:rPr lang="en-IN" sz="1600" kern="1200" dirty="0"/>
            <a:t> insights. </a:t>
          </a:r>
        </a:p>
      </dsp:txBody>
      <dsp:txXfrm>
        <a:off x="6128525" y="1582232"/>
        <a:ext cx="1836979" cy="1224653"/>
      </dsp:txXfrm>
    </dsp:sp>
    <dsp:sp modelId="{2E599362-D394-43E3-9815-2C5D116A4164}">
      <dsp:nvSpPr>
        <dsp:cNvPr id="0" name=""/>
        <dsp:cNvSpPr/>
      </dsp:nvSpPr>
      <dsp:spPr>
        <a:xfrm>
          <a:off x="8271667" y="1582232"/>
          <a:ext cx="3061632" cy="1224653"/>
        </a:xfrm>
        <a:prstGeom prst="chevron">
          <a:avLst/>
        </a:prstGeom>
        <a:gradFill rotWithShape="0">
          <a:gsLst>
            <a:gs pos="0">
              <a:schemeClr val="accent3">
                <a:hueOff val="298293"/>
                <a:satOff val="43455"/>
                <a:lumOff val="10784"/>
                <a:alphaOff val="0"/>
                <a:satMod val="103000"/>
                <a:lumMod val="102000"/>
                <a:tint val="94000"/>
              </a:schemeClr>
            </a:gs>
            <a:gs pos="50000">
              <a:schemeClr val="accent3">
                <a:hueOff val="298293"/>
                <a:satOff val="43455"/>
                <a:lumOff val="10784"/>
                <a:alphaOff val="0"/>
                <a:satMod val="110000"/>
                <a:lumMod val="100000"/>
                <a:shade val="100000"/>
              </a:schemeClr>
            </a:gs>
            <a:gs pos="100000">
              <a:schemeClr val="accent3">
                <a:hueOff val="298293"/>
                <a:satOff val="43455"/>
                <a:lumOff val="1078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Come up with new ideas and solutions for the redefined problem statement</a:t>
          </a:r>
        </a:p>
      </dsp:txBody>
      <dsp:txXfrm>
        <a:off x="8883994" y="1582232"/>
        <a:ext cx="1836979" cy="12246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12/2/2021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12/2/2021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12/2/2021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12/2/2021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12/2/2021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12/2/2021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12/2/2021</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12/2/2021</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12/2/2021</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12/2/2021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12/2/2021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12/2/2021</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777" y="492980"/>
            <a:ext cx="4846320" cy="1344189"/>
          </a:xfrm>
        </p:spPr>
        <p:txBody>
          <a:bodyPr>
            <a:normAutofit/>
          </a:bodyPr>
          <a:lstStyle/>
          <a:p>
            <a:r>
              <a:rPr lang="en-US" sz="4000" dirty="0">
                <a:latin typeface="Times New Roman" panose="02020603050405020304" pitchFamily="18" charset="0"/>
                <a:cs typeface="Times New Roman" panose="02020603050405020304" pitchFamily="18" charset="0"/>
              </a:rPr>
              <a:t>Design Thinking Project</a:t>
            </a:r>
          </a:p>
        </p:txBody>
      </p:sp>
      <p:sp>
        <p:nvSpPr>
          <p:cNvPr id="3" name="Subtitle 2"/>
          <p:cNvSpPr>
            <a:spLocks noGrp="1"/>
          </p:cNvSpPr>
          <p:nvPr>
            <p:ph type="subTitle" idx="1"/>
          </p:nvPr>
        </p:nvSpPr>
        <p:spPr>
          <a:xfrm>
            <a:off x="1529140" y="2543278"/>
            <a:ext cx="5149955" cy="448056"/>
          </a:xfrm>
        </p:spPr>
        <p:txBody>
          <a:bodyPr>
            <a:noAutofit/>
          </a:bodyPr>
          <a:lstStyle/>
          <a:p>
            <a:r>
              <a:rPr lang="en-US" sz="2000" b="1" u="sng" dirty="0"/>
              <a:t>Using renewable energy for the university for consumption.</a:t>
            </a:r>
          </a:p>
        </p:txBody>
      </p:sp>
      <p:sp>
        <p:nvSpPr>
          <p:cNvPr id="5" name="TextBox 4">
            <a:extLst>
              <a:ext uri="{FF2B5EF4-FFF2-40B4-BE49-F238E27FC236}">
                <a16:creationId xmlns:a16="http://schemas.microsoft.com/office/drawing/2014/main" id="{03D8EDCD-0532-4F0A-AB4F-EF5537F25445}"/>
              </a:ext>
            </a:extLst>
          </p:cNvPr>
          <p:cNvSpPr txBox="1"/>
          <p:nvPr/>
        </p:nvSpPr>
        <p:spPr>
          <a:xfrm>
            <a:off x="4765481" y="4313197"/>
            <a:ext cx="2661037" cy="1477328"/>
          </a:xfrm>
          <a:prstGeom prst="rect">
            <a:avLst/>
          </a:prstGeom>
          <a:noFill/>
        </p:spPr>
        <p:txBody>
          <a:bodyPr wrap="square" rtlCol="0">
            <a:spAutoFit/>
          </a:bodyPr>
          <a:lstStyle/>
          <a:p>
            <a:r>
              <a:rPr lang="en-IN" b="1" dirty="0">
                <a:solidFill>
                  <a:schemeClr val="bg1"/>
                </a:solidFill>
              </a:rPr>
              <a:t>M Pawan Aditya</a:t>
            </a:r>
          </a:p>
          <a:p>
            <a:r>
              <a:rPr lang="en-IN" b="1" dirty="0">
                <a:solidFill>
                  <a:schemeClr val="bg1"/>
                </a:solidFill>
              </a:rPr>
              <a:t>Sai Krishna K</a:t>
            </a:r>
          </a:p>
          <a:p>
            <a:r>
              <a:rPr lang="en-IN" b="1" dirty="0">
                <a:solidFill>
                  <a:schemeClr val="bg1"/>
                </a:solidFill>
              </a:rPr>
              <a:t>Deepthi M </a:t>
            </a:r>
          </a:p>
          <a:p>
            <a:r>
              <a:rPr lang="en-IN" b="1" dirty="0">
                <a:solidFill>
                  <a:schemeClr val="bg1"/>
                </a:solidFill>
              </a:rPr>
              <a:t>Rohit </a:t>
            </a:r>
          </a:p>
          <a:p>
            <a:r>
              <a:rPr lang="en-IN" b="1" dirty="0">
                <a:solidFill>
                  <a:schemeClr val="bg1"/>
                </a:solidFill>
              </a:rPr>
              <a:t>Kunal G</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Problem Statement:</a:t>
            </a:r>
          </a:p>
        </p:txBody>
      </p:sp>
      <p:sp>
        <p:nvSpPr>
          <p:cNvPr id="3" name="Content Placeholder 2"/>
          <p:cNvSpPr>
            <a:spLocks noGrp="1"/>
          </p:cNvSpPr>
          <p:nvPr>
            <p:ph idx="1"/>
          </p:nvPr>
        </p:nvSpPr>
        <p:spPr>
          <a:xfrm>
            <a:off x="1410027" y="1566001"/>
            <a:ext cx="9371948" cy="4413380"/>
          </a:xfrm>
        </p:spPr>
        <p:txBody>
          <a:bodyPr/>
          <a:lstStyle/>
          <a:p>
            <a:pPr marL="0" indent="0">
              <a:lnSpc>
                <a:spcPct val="107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Using the renewable energy sources in the University campus for various consumption.</a:t>
            </a:r>
          </a:p>
          <a:p>
            <a:pPr marL="0" indent="0">
              <a:lnSpc>
                <a:spcPct val="107000"/>
              </a:lnSpc>
              <a:spcAft>
                <a:spcPts val="800"/>
              </a:spcAft>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So we can reduce the cost of energy used by university which leads to decrease in the fees of students to some extent and also using renewable energy will reduce greenhouse gases emission and lower the air pollution.</a:t>
            </a:r>
          </a:p>
          <a:p>
            <a:pPr marL="0" indent="0">
              <a:lnSpc>
                <a:spcPct val="107000"/>
              </a:lnSpc>
              <a:spcAft>
                <a:spcPts val="800"/>
              </a:spcAft>
              <a:buNone/>
            </a:pPr>
            <a:r>
              <a:rPr lang="en-IN" sz="2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Redefined problem statement:</a:t>
            </a:r>
          </a:p>
          <a:p>
            <a:pPr marL="0" indent="0">
              <a:lnSpc>
                <a:spcPct val="10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Reforming the energy sources which are more frequently used </a:t>
            </a:r>
            <a:r>
              <a:rPr lang="en-IN" sz="2000" dirty="0">
                <a:latin typeface="Times New Roman" panose="02020603050405020304" pitchFamily="18" charset="0"/>
                <a:ea typeface="Calibri" panose="020F0502020204030204" pitchFamily="34" charset="0"/>
                <a:cs typeface="Times New Roman" panose="02020603050405020304" pitchFamily="18" charset="0"/>
              </a:rPr>
              <a:t>by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students and staff living in university at a cheaper and cleaner way.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919" y="458323"/>
            <a:ext cx="9371949" cy="781436"/>
          </a:xfrm>
        </p:spPr>
        <p:txBody>
          <a:bodyPr/>
          <a:lstStyle/>
          <a:p>
            <a:r>
              <a:rPr lang="en-US" b="1" dirty="0"/>
              <a:t>Process of how we solved the problem</a:t>
            </a: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graphicFrame>
        <p:nvGraphicFramePr>
          <p:cNvPr id="12" name="Content Placeholder 11">
            <a:extLst>
              <a:ext uri="{FF2B5EF4-FFF2-40B4-BE49-F238E27FC236}">
                <a16:creationId xmlns:a16="http://schemas.microsoft.com/office/drawing/2014/main" id="{2F8FDB37-4FEA-4A49-A8F5-B24FFC66F6FB}"/>
              </a:ext>
            </a:extLst>
          </p:cNvPr>
          <p:cNvGraphicFramePr>
            <a:graphicFrameLocks noGrp="1"/>
          </p:cNvGraphicFramePr>
          <p:nvPr>
            <p:ph idx="1"/>
            <p:extLst>
              <p:ext uri="{D42A27DB-BD31-4B8C-83A1-F6EECF244321}">
                <p14:modId xmlns:p14="http://schemas.microsoft.com/office/powerpoint/2010/main" val="969667883"/>
              </p:ext>
            </p:extLst>
          </p:nvPr>
        </p:nvGraphicFramePr>
        <p:xfrm>
          <a:off x="410402" y="1677725"/>
          <a:ext cx="11338560" cy="4389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2420-F4BE-4EF9-887D-9D6C3423F93D}"/>
              </a:ext>
            </a:extLst>
          </p:cNvPr>
          <p:cNvSpPr>
            <a:spLocks noGrp="1"/>
          </p:cNvSpPr>
          <p:nvPr>
            <p:ph type="title"/>
          </p:nvPr>
        </p:nvSpPr>
        <p:spPr>
          <a:xfrm>
            <a:off x="1410024" y="428377"/>
            <a:ext cx="9371949" cy="799695"/>
          </a:xfrm>
        </p:spPr>
        <p:txBody>
          <a:bodyPr>
            <a:normAutofit fontScale="90000"/>
          </a:bodyPr>
          <a:lstStyle/>
          <a:p>
            <a:r>
              <a:rPr lang="en-IN" sz="3600" b="1" dirty="0"/>
              <a:t>Identifying the people involved in the project</a:t>
            </a:r>
            <a:r>
              <a:rPr lang="en-IN" sz="4800" b="1" dirty="0"/>
              <a:t>.</a:t>
            </a:r>
            <a:endParaRPr lang="en-IN" b="1" dirty="0"/>
          </a:p>
        </p:txBody>
      </p:sp>
      <p:sp>
        <p:nvSpPr>
          <p:cNvPr id="3" name="Content Placeholder 2">
            <a:extLst>
              <a:ext uri="{FF2B5EF4-FFF2-40B4-BE49-F238E27FC236}">
                <a16:creationId xmlns:a16="http://schemas.microsoft.com/office/drawing/2014/main" id="{766AB2BD-6549-48B8-B2F6-84785ED7A660}"/>
              </a:ext>
            </a:extLst>
          </p:cNvPr>
          <p:cNvSpPr>
            <a:spLocks noGrp="1"/>
          </p:cNvSpPr>
          <p:nvPr>
            <p:ph idx="1"/>
          </p:nvPr>
        </p:nvSpPr>
        <p:spPr>
          <a:xfrm>
            <a:off x="1410025" y="1459652"/>
            <a:ext cx="9371948" cy="4969971"/>
          </a:xfrm>
        </p:spPr>
        <p:txBody>
          <a:bodyPr>
            <a:normAutofit fontScale="85000" lnSpcReduction="10000"/>
          </a:bodyPr>
          <a:lstStyle/>
          <a:p>
            <a:pPr marL="0" indent="0">
              <a:buNone/>
            </a:pPr>
            <a:r>
              <a:rPr lang="en-IN" sz="1900" dirty="0">
                <a:latin typeface="Times New Roman" panose="02020603050405020304" pitchFamily="18" charset="0"/>
                <a:cs typeface="Times New Roman" panose="02020603050405020304" pitchFamily="18" charset="0"/>
              </a:rPr>
              <a:t>We identified the different people involved in the project and who will effect the project or who will get effected by the project to understand their problem by empathizing them and thinking from their perspective.</a:t>
            </a:r>
          </a:p>
          <a:p>
            <a:pPr marL="0" indent="0">
              <a:buNone/>
            </a:pPr>
            <a:endParaRPr lang="en-IN" sz="1900" dirty="0"/>
          </a:p>
          <a:p>
            <a:pPr marL="0" indent="0">
              <a:buNone/>
            </a:pPr>
            <a:r>
              <a:rPr lang="en-IN" b="1" dirty="0"/>
              <a:t>These the classes of people who are involved</a:t>
            </a:r>
            <a:r>
              <a:rPr lang="en-IN" dirty="0"/>
              <a:t>:</a:t>
            </a:r>
          </a:p>
          <a:p>
            <a:pPr marL="0" indent="0">
              <a:buNone/>
            </a:pPr>
            <a:endParaRPr lang="en-IN" dirty="0"/>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Students and staff living on campus</a:t>
            </a: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ea typeface="Calibri" panose="020F0502020204030204" pitchFamily="34" charset="0"/>
                <a:cs typeface="Times New Roman" panose="02020603050405020304" pitchFamily="18" charset="0"/>
              </a:rPr>
              <a:t>Trustees</a:t>
            </a: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ea typeface="Calibri" panose="020F0502020204030204" pitchFamily="34" charset="0"/>
                <a:cs typeface="Times New Roman" panose="02020603050405020304" pitchFamily="18" charset="0"/>
              </a:rPr>
              <a:t>Electrical department</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r>
              <a:rPr lang="en-IN" dirty="0"/>
              <a:t> </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University maintenance </a:t>
            </a:r>
          </a:p>
          <a:p>
            <a:pPr marL="0" indent="0">
              <a:buNone/>
            </a:pPr>
            <a:endParaRPr lang="en-IN" dirty="0"/>
          </a:p>
        </p:txBody>
      </p:sp>
      <p:sp>
        <p:nvSpPr>
          <p:cNvPr id="4" name="Slide Number Placeholder 3">
            <a:extLst>
              <a:ext uri="{FF2B5EF4-FFF2-40B4-BE49-F238E27FC236}">
                <a16:creationId xmlns:a16="http://schemas.microsoft.com/office/drawing/2014/main" id="{8F0A814E-BD33-4B60-B3A2-1FF3054379FC}"/>
              </a:ext>
            </a:extLst>
          </p:cNvPr>
          <p:cNvSpPr>
            <a:spLocks noGrp="1"/>
          </p:cNvSpPr>
          <p:nvPr>
            <p:ph type="sldNum" sz="quarter" idx="12"/>
          </p:nvPr>
        </p:nvSpPr>
        <p:spPr/>
        <p:txBody>
          <a:bodyPr/>
          <a:lstStyle/>
          <a:p>
            <a:fld id="{9CD8D479-8942-46E8-A226-A4E01F7A105C}" type="slidenum">
              <a:rPr lang="en-IN" smtClean="0"/>
              <a:t>4</a:t>
            </a:fld>
            <a:endParaRPr lang="en-IN"/>
          </a:p>
        </p:txBody>
      </p:sp>
      <p:sp>
        <p:nvSpPr>
          <p:cNvPr id="5" name="Date Placeholder 4">
            <a:extLst>
              <a:ext uri="{FF2B5EF4-FFF2-40B4-BE49-F238E27FC236}">
                <a16:creationId xmlns:a16="http://schemas.microsoft.com/office/drawing/2014/main" id="{50AC8B9E-5D52-4269-8D3B-758AF5950151}"/>
              </a:ext>
            </a:extLst>
          </p:cNvPr>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a:extLst>
              <a:ext uri="{FF2B5EF4-FFF2-40B4-BE49-F238E27FC236}">
                <a16:creationId xmlns:a16="http://schemas.microsoft.com/office/drawing/2014/main" id="{A124ED8A-1176-4954-B596-C38DDE77C325}"/>
              </a:ext>
            </a:extLst>
          </p:cNvPr>
          <p:cNvSpPr>
            <a:spLocks noGrp="1"/>
          </p:cNvSpPr>
          <p:nvPr>
            <p:ph type="ftr" sz="quarter" idx="11"/>
          </p:nvPr>
        </p:nvSpPr>
        <p:spPr/>
        <p:txBody>
          <a:bodyPr/>
          <a:lstStyle/>
          <a:p>
            <a:r>
              <a:rPr lang="en-US"/>
              <a:t>Add a footer</a:t>
            </a:r>
            <a:endParaRPr lang="en-US" dirty="0"/>
          </a:p>
        </p:txBody>
      </p:sp>
      <p:pic>
        <p:nvPicPr>
          <p:cNvPr id="8" name="Graphic 7" descr="Classroom">
            <a:extLst>
              <a:ext uri="{FF2B5EF4-FFF2-40B4-BE49-F238E27FC236}">
                <a16:creationId xmlns:a16="http://schemas.microsoft.com/office/drawing/2014/main" id="{E968DE4A-B511-44B5-97F0-126194C16D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599" y="2685426"/>
            <a:ext cx="698273" cy="698273"/>
          </a:xfrm>
          <a:prstGeom prst="rect">
            <a:avLst/>
          </a:prstGeom>
        </p:spPr>
      </p:pic>
      <p:pic>
        <p:nvPicPr>
          <p:cNvPr id="10" name="Graphic 9" descr="Tools">
            <a:extLst>
              <a:ext uri="{FF2B5EF4-FFF2-40B4-BE49-F238E27FC236}">
                <a16:creationId xmlns:a16="http://schemas.microsoft.com/office/drawing/2014/main" id="{ACE3A9C4-28E3-4578-84AD-640660003C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599" y="5602950"/>
            <a:ext cx="739944" cy="739944"/>
          </a:xfrm>
          <a:prstGeom prst="rect">
            <a:avLst/>
          </a:prstGeom>
        </p:spPr>
      </p:pic>
      <p:pic>
        <p:nvPicPr>
          <p:cNvPr id="12" name="Graphic 11" descr="Office worker">
            <a:extLst>
              <a:ext uri="{FF2B5EF4-FFF2-40B4-BE49-F238E27FC236}">
                <a16:creationId xmlns:a16="http://schemas.microsoft.com/office/drawing/2014/main" id="{78A61009-B705-49C9-891F-176C5DC779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1599" y="3522261"/>
            <a:ext cx="758025" cy="758025"/>
          </a:xfrm>
          <a:prstGeom prst="rect">
            <a:avLst/>
          </a:prstGeom>
        </p:spPr>
      </p:pic>
      <p:pic>
        <p:nvPicPr>
          <p:cNvPr id="14" name="Graphic 13" descr="Electrician">
            <a:extLst>
              <a:ext uri="{FF2B5EF4-FFF2-40B4-BE49-F238E27FC236}">
                <a16:creationId xmlns:a16="http://schemas.microsoft.com/office/drawing/2014/main" id="{D15028A9-E060-425C-B0C5-CA117C6EA5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81599" y="4557410"/>
            <a:ext cx="781642" cy="781642"/>
          </a:xfrm>
          <a:prstGeom prst="rect">
            <a:avLst/>
          </a:prstGeom>
        </p:spPr>
      </p:pic>
    </p:spTree>
    <p:extLst>
      <p:ext uri="{BB962C8B-B14F-4D97-AF65-F5344CB8AC3E}">
        <p14:creationId xmlns:p14="http://schemas.microsoft.com/office/powerpoint/2010/main" val="7998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B030-BCE0-44C0-8642-BF7BEC307263}"/>
              </a:ext>
            </a:extLst>
          </p:cNvPr>
          <p:cNvSpPr>
            <a:spLocks noGrp="1"/>
          </p:cNvSpPr>
          <p:nvPr>
            <p:ph type="title"/>
          </p:nvPr>
        </p:nvSpPr>
        <p:spPr/>
        <p:txBody>
          <a:bodyPr>
            <a:normAutofit/>
          </a:bodyPr>
          <a:lstStyle/>
          <a:p>
            <a:r>
              <a:rPr lang="en-IN" b="1" dirty="0"/>
              <a:t>Interview the people involved to understand the problems and get the insights.</a:t>
            </a:r>
          </a:p>
        </p:txBody>
      </p:sp>
      <p:sp>
        <p:nvSpPr>
          <p:cNvPr id="3" name="Content Placeholder 2">
            <a:extLst>
              <a:ext uri="{FF2B5EF4-FFF2-40B4-BE49-F238E27FC236}">
                <a16:creationId xmlns:a16="http://schemas.microsoft.com/office/drawing/2014/main" id="{D77D6AB1-DC06-4220-809F-6542A32FEA40}"/>
              </a:ext>
            </a:extLst>
          </p:cNvPr>
          <p:cNvSpPr>
            <a:spLocks noGrp="1"/>
          </p:cNvSpPr>
          <p:nvPr>
            <p:ph idx="1"/>
          </p:nvPr>
        </p:nvSpPr>
        <p:spPr>
          <a:xfrm>
            <a:off x="1410027" y="1869642"/>
            <a:ext cx="9825166" cy="4634525"/>
          </a:xfrm>
        </p:spPr>
        <p:txBody>
          <a:bodyPr>
            <a:normAutofit fontScale="85000" lnSpcReduction="20000"/>
          </a:bodyPr>
          <a:lstStyle/>
          <a:p>
            <a:r>
              <a:rPr lang="en-IN" sz="2100" dirty="0"/>
              <a:t>We interviewed each class of people by 5 interview per class.</a:t>
            </a:r>
          </a:p>
          <a:p>
            <a:r>
              <a:rPr lang="en-IN" sz="2100" dirty="0"/>
              <a:t>We empathized with them by really understanding their problem and got a clear idea of their problem.</a:t>
            </a:r>
          </a:p>
          <a:p>
            <a:r>
              <a:rPr lang="en-IN" sz="2100" dirty="0"/>
              <a:t>Then we wrote the insights of the each people class.</a:t>
            </a:r>
          </a:p>
          <a:p>
            <a:endParaRPr lang="en-IN" sz="1800" dirty="0"/>
          </a:p>
          <a:p>
            <a:pPr marL="0" indent="0">
              <a:buNone/>
            </a:pPr>
            <a:endParaRPr lang="en-IN" sz="1800" dirty="0"/>
          </a:p>
          <a:p>
            <a:pPr marL="0" indent="0">
              <a:buNone/>
            </a:pPr>
            <a:r>
              <a:rPr lang="en-US" sz="1800" dirty="0"/>
              <a:t>                                     Where do you spend your leisure time ?</a:t>
            </a:r>
          </a:p>
          <a:p>
            <a:pPr marL="0" indent="0">
              <a:buNone/>
            </a:pPr>
            <a:r>
              <a:rPr lang="en-US" sz="1800" dirty="0"/>
              <a:t>                                     Can you tell me your daily routine ?</a:t>
            </a:r>
          </a:p>
          <a:p>
            <a:pPr marL="0" indent="0">
              <a:buNone/>
            </a:pPr>
            <a:r>
              <a:rPr lang="en-US" sz="1800" dirty="0"/>
              <a:t>                                    Have you been encountering any power wastage issues ?</a:t>
            </a:r>
          </a:p>
          <a:p>
            <a:pPr marL="0" indent="0">
              <a:buNone/>
            </a:pPr>
            <a:r>
              <a:rPr lang="en-US" sz="1800" dirty="0"/>
              <a:t> </a:t>
            </a:r>
            <a:r>
              <a:rPr lang="en-IN" sz="2400" b="1" u="sng" dirty="0">
                <a:solidFill>
                  <a:schemeClr val="accent1">
                    <a:lumMod val="75000"/>
                  </a:schemeClr>
                </a:solidFill>
              </a:rPr>
              <a:t>Questions</a:t>
            </a:r>
            <a:r>
              <a:rPr lang="en-US" sz="2400" b="1" u="sng" dirty="0"/>
              <a:t> </a:t>
            </a:r>
            <a:r>
              <a:rPr lang="en-US" sz="1800" dirty="0"/>
              <a:t>    what are the various work you handle on campus?</a:t>
            </a:r>
          </a:p>
          <a:p>
            <a:pPr marL="0" indent="0">
              <a:buNone/>
            </a:pPr>
            <a:r>
              <a:rPr lang="en-US" sz="1800" dirty="0"/>
              <a:t>                                    How much electricity is consumed by university monthly</a:t>
            </a:r>
          </a:p>
          <a:p>
            <a:pPr marL="0" indent="0">
              <a:buNone/>
            </a:pPr>
            <a:r>
              <a:rPr lang="en-IN" sz="1800" dirty="0"/>
              <a:t>                                    </a:t>
            </a:r>
            <a:r>
              <a:rPr lang="en-US" sz="1800" dirty="0"/>
              <a:t>What are the different types of alternative power sources available?</a:t>
            </a:r>
          </a:p>
          <a:p>
            <a:pPr marL="0" indent="0">
              <a:buNone/>
            </a:pPr>
            <a:r>
              <a:rPr lang="en-IN" sz="1800" dirty="0"/>
              <a:t>                                    </a:t>
            </a:r>
            <a:r>
              <a:rPr lang="en-US" sz="1800" dirty="0"/>
              <a:t>Do you think of any alternative power source? are you willing to change</a:t>
            </a:r>
            <a:endParaRPr lang="en-IN" sz="1800" dirty="0"/>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t>                     </a:t>
            </a:r>
          </a:p>
        </p:txBody>
      </p:sp>
      <p:sp>
        <p:nvSpPr>
          <p:cNvPr id="4" name="Slide Number Placeholder 3">
            <a:extLst>
              <a:ext uri="{FF2B5EF4-FFF2-40B4-BE49-F238E27FC236}">
                <a16:creationId xmlns:a16="http://schemas.microsoft.com/office/drawing/2014/main" id="{38FD041D-5D17-4C07-BD88-3A8E9C7909E9}"/>
              </a:ext>
            </a:extLst>
          </p:cNvPr>
          <p:cNvSpPr>
            <a:spLocks noGrp="1"/>
          </p:cNvSpPr>
          <p:nvPr>
            <p:ph type="sldNum" sz="quarter" idx="12"/>
          </p:nvPr>
        </p:nvSpPr>
        <p:spPr/>
        <p:txBody>
          <a:bodyPr/>
          <a:lstStyle/>
          <a:p>
            <a:fld id="{9CD8D479-8942-46E8-A226-A4E01F7A105C}" type="slidenum">
              <a:rPr lang="en-IN" smtClean="0"/>
              <a:t>5</a:t>
            </a:fld>
            <a:endParaRPr lang="en-IN"/>
          </a:p>
        </p:txBody>
      </p:sp>
      <p:sp>
        <p:nvSpPr>
          <p:cNvPr id="5" name="Date Placeholder 4">
            <a:extLst>
              <a:ext uri="{FF2B5EF4-FFF2-40B4-BE49-F238E27FC236}">
                <a16:creationId xmlns:a16="http://schemas.microsoft.com/office/drawing/2014/main" id="{3A3AEB0F-3D51-4345-A8C2-FB9CA163199E}"/>
              </a:ext>
            </a:extLst>
          </p:cNvPr>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a:extLst>
              <a:ext uri="{FF2B5EF4-FFF2-40B4-BE49-F238E27FC236}">
                <a16:creationId xmlns:a16="http://schemas.microsoft.com/office/drawing/2014/main" id="{176D0CE9-9F3A-4FA9-9970-76424DD9F866}"/>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81679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39C64-FC1C-4332-B36C-146380C403B2}"/>
              </a:ext>
            </a:extLst>
          </p:cNvPr>
          <p:cNvSpPr>
            <a:spLocks noGrp="1"/>
          </p:cNvSpPr>
          <p:nvPr>
            <p:ph idx="1"/>
          </p:nvPr>
        </p:nvSpPr>
        <p:spPr>
          <a:xfrm>
            <a:off x="205201" y="0"/>
            <a:ext cx="11585050" cy="6138407"/>
          </a:xfrm>
        </p:spPr>
        <p:txBody>
          <a:bodyPr>
            <a:normAutofit/>
          </a:bodyPr>
          <a:lstStyle/>
          <a:p>
            <a:pPr marL="0" indent="0" algn="ctr">
              <a:buNone/>
            </a:pPr>
            <a:endParaRPr lang="en-IN" sz="2800" b="1" u="sng"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IN" sz="2800" b="1" u="sng" dirty="0">
                <a:solidFill>
                  <a:schemeClr val="accent1">
                    <a:lumMod val="75000"/>
                  </a:schemeClr>
                </a:solidFill>
                <a:latin typeface="Times New Roman" panose="02020603050405020304" pitchFamily="18" charset="0"/>
                <a:cs typeface="Times New Roman" panose="02020603050405020304" pitchFamily="18" charset="0"/>
              </a:rPr>
              <a:t>Insights:</a:t>
            </a:r>
          </a:p>
          <a:p>
            <a:pPr marL="0" indent="0">
              <a:buNone/>
            </a:pPr>
            <a:endParaRPr lang="en-IN"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EEE40E-5D17-429E-BD69-16CBB327488E}"/>
              </a:ext>
            </a:extLst>
          </p:cNvPr>
          <p:cNvSpPr>
            <a:spLocks noGrp="1"/>
          </p:cNvSpPr>
          <p:nvPr>
            <p:ph type="sldNum" sz="quarter" idx="12"/>
          </p:nvPr>
        </p:nvSpPr>
        <p:spPr/>
        <p:txBody>
          <a:bodyPr/>
          <a:lstStyle/>
          <a:p>
            <a:fld id="{9CD8D479-8942-46E8-A226-A4E01F7A105C}" type="slidenum">
              <a:rPr lang="en-IN" smtClean="0"/>
              <a:t>6</a:t>
            </a:fld>
            <a:endParaRPr lang="en-IN"/>
          </a:p>
        </p:txBody>
      </p:sp>
      <p:sp>
        <p:nvSpPr>
          <p:cNvPr id="5" name="Date Placeholder 4">
            <a:extLst>
              <a:ext uri="{FF2B5EF4-FFF2-40B4-BE49-F238E27FC236}">
                <a16:creationId xmlns:a16="http://schemas.microsoft.com/office/drawing/2014/main" id="{68BF623F-7330-46E4-BE9B-5D639FD1249C}"/>
              </a:ext>
            </a:extLst>
          </p:cNvPr>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a:extLst>
              <a:ext uri="{FF2B5EF4-FFF2-40B4-BE49-F238E27FC236}">
                <a16:creationId xmlns:a16="http://schemas.microsoft.com/office/drawing/2014/main" id="{A401583A-DE3A-4B3E-9A8D-4998C407699E}"/>
              </a:ext>
            </a:extLst>
          </p:cNvPr>
          <p:cNvSpPr>
            <a:spLocks noGrp="1"/>
          </p:cNvSpPr>
          <p:nvPr>
            <p:ph type="ftr" sz="quarter" idx="11"/>
          </p:nvPr>
        </p:nvSpPr>
        <p:spPr/>
        <p:txBody>
          <a:bodyPr/>
          <a:lstStyle/>
          <a:p>
            <a:r>
              <a:rPr lang="en-US"/>
              <a:t>Add a footer</a:t>
            </a:r>
            <a:endParaRPr lang="en-US" dirty="0"/>
          </a:p>
        </p:txBody>
      </p:sp>
      <p:pic>
        <p:nvPicPr>
          <p:cNvPr id="7" name="Graphic 6" descr="Classroom">
            <a:extLst>
              <a:ext uri="{FF2B5EF4-FFF2-40B4-BE49-F238E27FC236}">
                <a16:creationId xmlns:a16="http://schemas.microsoft.com/office/drawing/2014/main" id="{240B40F5-CC66-47C1-AF2D-C3A8BA032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792" y="2049322"/>
            <a:ext cx="698273" cy="698273"/>
          </a:xfrm>
          <a:prstGeom prst="rect">
            <a:avLst/>
          </a:prstGeom>
        </p:spPr>
      </p:pic>
      <p:pic>
        <p:nvPicPr>
          <p:cNvPr id="8" name="Graphic 7" descr="Office worker">
            <a:extLst>
              <a:ext uri="{FF2B5EF4-FFF2-40B4-BE49-F238E27FC236}">
                <a16:creationId xmlns:a16="http://schemas.microsoft.com/office/drawing/2014/main" id="{7B732EC4-92B9-4092-8FAE-1E35433E95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8935" y="2050644"/>
            <a:ext cx="758025" cy="758025"/>
          </a:xfrm>
          <a:prstGeom prst="rect">
            <a:avLst/>
          </a:prstGeom>
        </p:spPr>
      </p:pic>
      <p:pic>
        <p:nvPicPr>
          <p:cNvPr id="9" name="Graphic 8" descr="Electrician">
            <a:extLst>
              <a:ext uri="{FF2B5EF4-FFF2-40B4-BE49-F238E27FC236}">
                <a16:creationId xmlns:a16="http://schemas.microsoft.com/office/drawing/2014/main" id="{080A2063-35B5-4A84-9CE7-DA9E5DA87B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107" y="4581264"/>
            <a:ext cx="781642" cy="781642"/>
          </a:xfrm>
          <a:prstGeom prst="rect">
            <a:avLst/>
          </a:prstGeom>
        </p:spPr>
      </p:pic>
      <p:pic>
        <p:nvPicPr>
          <p:cNvPr id="10" name="Graphic 9" descr="Tools">
            <a:extLst>
              <a:ext uri="{FF2B5EF4-FFF2-40B4-BE49-F238E27FC236}">
                <a16:creationId xmlns:a16="http://schemas.microsoft.com/office/drawing/2014/main" id="{F2DE2477-7613-4A20-9381-DEF4BBFD39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91130" y="4736258"/>
            <a:ext cx="739944" cy="739944"/>
          </a:xfrm>
          <a:prstGeom prst="rect">
            <a:avLst/>
          </a:prstGeom>
        </p:spPr>
      </p:pic>
      <p:sp>
        <p:nvSpPr>
          <p:cNvPr id="11" name="Rectangle: Single Corner Snipped 10">
            <a:extLst>
              <a:ext uri="{FF2B5EF4-FFF2-40B4-BE49-F238E27FC236}">
                <a16:creationId xmlns:a16="http://schemas.microsoft.com/office/drawing/2014/main" id="{6A6BC491-67D3-4496-A70F-17F4413380C3}"/>
              </a:ext>
            </a:extLst>
          </p:cNvPr>
          <p:cNvSpPr/>
          <p:nvPr/>
        </p:nvSpPr>
        <p:spPr>
          <a:xfrm>
            <a:off x="2067338" y="1440508"/>
            <a:ext cx="1948071" cy="2146853"/>
          </a:xfrm>
          <a:prstGeom prst="snip1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some of the common answers for the energy wastage scenario are </a:t>
            </a:r>
            <a:r>
              <a:rPr lang="en-US" sz="1050" dirty="0">
                <a:solidFill>
                  <a:schemeClr val="tx1"/>
                </a:solidFill>
              </a:rPr>
              <a:t>during day classes has lights on and hostel some room members don’t turn off the switches of lights or fans or ACs too and the lights in the corridors are </a:t>
            </a:r>
            <a:r>
              <a:rPr lang="en-US" sz="1100" dirty="0">
                <a:solidFill>
                  <a:schemeClr val="tx1"/>
                </a:solidFill>
              </a:rPr>
              <a:t>kept on in day time</a:t>
            </a:r>
            <a:endParaRPr lang="en-IN" sz="1100" dirty="0">
              <a:solidFill>
                <a:schemeClr val="tx1"/>
              </a:solidFill>
            </a:endParaRPr>
          </a:p>
        </p:txBody>
      </p:sp>
      <p:sp>
        <p:nvSpPr>
          <p:cNvPr id="12" name="Rectangle: Single Corner Snipped 11">
            <a:extLst>
              <a:ext uri="{FF2B5EF4-FFF2-40B4-BE49-F238E27FC236}">
                <a16:creationId xmlns:a16="http://schemas.microsoft.com/office/drawing/2014/main" id="{5B873117-B4A3-4197-9EB2-49B7C7A696AC}"/>
              </a:ext>
            </a:extLst>
          </p:cNvPr>
          <p:cNvSpPr/>
          <p:nvPr/>
        </p:nvSpPr>
        <p:spPr>
          <a:xfrm>
            <a:off x="8613911" y="1440508"/>
            <a:ext cx="1948071" cy="2146853"/>
          </a:xfrm>
          <a:prstGeom prst="snip1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they have told like shifting the whole energy need of university to renewable energy would be too difficult and a very cost carry process but we can change some area of university.</a:t>
            </a:r>
            <a:endParaRPr lang="en-IN" sz="1100" dirty="0">
              <a:solidFill>
                <a:schemeClr val="tx1"/>
              </a:solidFill>
            </a:endParaRPr>
          </a:p>
        </p:txBody>
      </p:sp>
      <p:sp>
        <p:nvSpPr>
          <p:cNvPr id="13" name="Rectangle: Single Corner Snipped 12">
            <a:extLst>
              <a:ext uri="{FF2B5EF4-FFF2-40B4-BE49-F238E27FC236}">
                <a16:creationId xmlns:a16="http://schemas.microsoft.com/office/drawing/2014/main" id="{3F566BA1-23EA-41CD-989D-7CB557D82D35}"/>
              </a:ext>
            </a:extLst>
          </p:cNvPr>
          <p:cNvSpPr/>
          <p:nvPr/>
        </p:nvSpPr>
        <p:spPr>
          <a:xfrm>
            <a:off x="2067338" y="4193650"/>
            <a:ext cx="1948071" cy="2146853"/>
          </a:xfrm>
          <a:prstGeom prst="snip1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we have found that university uses around 4800-5000 units of current per day and with some conservation techniques we can avoid the power wastage.</a:t>
            </a:r>
            <a:endParaRPr lang="en-IN" sz="1100" dirty="0">
              <a:solidFill>
                <a:schemeClr val="tx1"/>
              </a:solidFill>
            </a:endParaRPr>
          </a:p>
        </p:txBody>
      </p:sp>
      <p:sp>
        <p:nvSpPr>
          <p:cNvPr id="14" name="Rectangle: Single Corner Snipped 13">
            <a:extLst>
              <a:ext uri="{FF2B5EF4-FFF2-40B4-BE49-F238E27FC236}">
                <a16:creationId xmlns:a16="http://schemas.microsoft.com/office/drawing/2014/main" id="{83337E52-539E-416B-A1E4-609959CE33AF}"/>
              </a:ext>
            </a:extLst>
          </p:cNvPr>
          <p:cNvSpPr/>
          <p:nvPr/>
        </p:nvSpPr>
        <p:spPr>
          <a:xfrm>
            <a:off x="8613911" y="4193649"/>
            <a:ext cx="1948071" cy="2146853"/>
          </a:xfrm>
          <a:prstGeom prst="snip1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suggesting to use alternative electronic appliances. Also willing to make some changes to replace some devices for efficient power usage. When asked upon the alternative power source many suggested to change into solar energy and hydro power sources. Also we will have to set up a training for the maintenance department to get trained as to how to maintain the alternate energy sources</a:t>
            </a:r>
            <a:endParaRPr lang="en-IN" sz="900" dirty="0">
              <a:solidFill>
                <a:schemeClr val="tx1"/>
              </a:solidFill>
            </a:endParaRPr>
          </a:p>
        </p:txBody>
      </p:sp>
    </p:spTree>
    <p:extLst>
      <p:ext uri="{BB962C8B-B14F-4D97-AF65-F5344CB8AC3E}">
        <p14:creationId xmlns:p14="http://schemas.microsoft.com/office/powerpoint/2010/main" val="107920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520F-A659-4F25-8CA2-E3A01A8D0364}"/>
              </a:ext>
            </a:extLst>
          </p:cNvPr>
          <p:cNvSpPr>
            <a:spLocks noGrp="1"/>
          </p:cNvSpPr>
          <p:nvPr>
            <p:ph type="title"/>
          </p:nvPr>
        </p:nvSpPr>
        <p:spPr/>
        <p:txBody>
          <a:bodyPr>
            <a:normAutofit/>
          </a:bodyPr>
          <a:lstStyle/>
          <a:p>
            <a:r>
              <a:rPr lang="en-IN" b="1" dirty="0"/>
              <a:t>Prepared How might we statement.</a:t>
            </a:r>
          </a:p>
        </p:txBody>
      </p:sp>
      <p:sp>
        <p:nvSpPr>
          <p:cNvPr id="3" name="Content Placeholder 2">
            <a:extLst>
              <a:ext uri="{FF2B5EF4-FFF2-40B4-BE49-F238E27FC236}">
                <a16:creationId xmlns:a16="http://schemas.microsoft.com/office/drawing/2014/main" id="{B54895F4-09F4-41E9-BE9A-7A59411AEE89}"/>
              </a:ext>
            </a:extLst>
          </p:cNvPr>
          <p:cNvSpPr>
            <a:spLocks noGrp="1"/>
          </p:cNvSpPr>
          <p:nvPr>
            <p:ph idx="1"/>
          </p:nvPr>
        </p:nvSpPr>
        <p:spPr/>
        <p:txBody>
          <a:bodyPr/>
          <a:lstStyle/>
          <a:p>
            <a:pPr marL="0" indent="0">
              <a:buNone/>
            </a:pPr>
            <a:r>
              <a:rPr lang="en-IN" dirty="0"/>
              <a:t>Then we came with </a:t>
            </a:r>
            <a:r>
              <a:rPr lang="en-IN" b="1" u="sng" dirty="0"/>
              <a:t>How might we </a:t>
            </a:r>
            <a:r>
              <a:rPr lang="en-IN" dirty="0"/>
              <a:t>statements to solve the problem based on the insights.</a:t>
            </a:r>
          </a:p>
          <a:p>
            <a:pPr marL="0" indent="0" algn="ctr">
              <a:buNone/>
            </a:pPr>
            <a:r>
              <a:rPr lang="en-IN" b="1" u="sng" dirty="0">
                <a:solidFill>
                  <a:schemeClr val="accent1">
                    <a:lumMod val="75000"/>
                  </a:schemeClr>
                </a:solidFill>
              </a:rPr>
              <a:t>How might we:</a:t>
            </a:r>
            <a:endParaRPr lang="en-IN" dirty="0">
              <a:solidFill>
                <a:schemeClr val="accent1">
                  <a:lumMod val="75000"/>
                </a:schemeClr>
              </a:solidFill>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Bring awareness about using energy effectively without wasting?</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Decide which alternate energy is the best</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Bring experience for the maintenance team of using alternate energy systems?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Regulate the use of energy with </a:t>
            </a:r>
            <a:r>
              <a:rPr lang="en-IN" sz="2000" dirty="0">
                <a:latin typeface="Calibri" panose="020F0502020204030204" pitchFamily="34" charset="0"/>
                <a:ea typeface="Calibri" panose="020F0502020204030204" pitchFamily="34" charset="0"/>
                <a:cs typeface="Times New Roman" panose="02020603050405020304" pitchFamily="18" charset="0"/>
              </a:rPr>
              <a:t>new technology</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fix</a:t>
            </a:r>
            <a:r>
              <a:rPr lang="en-IN" sz="2000" dirty="0">
                <a:effectLst/>
                <a:latin typeface="Calibri" panose="020F0502020204030204" pitchFamily="34" charset="0"/>
                <a:ea typeface="Calibri" panose="020F0502020204030204" pitchFamily="34" charset="0"/>
                <a:cs typeface="Times New Roman" panose="02020603050405020304" pitchFamily="18" charset="0"/>
              </a:rPr>
              <a:t> the energy wastage scenarios as mentioned by students?</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3DDEF502-1C50-4E23-946C-5BADFC917C49}"/>
              </a:ext>
            </a:extLst>
          </p:cNvPr>
          <p:cNvSpPr>
            <a:spLocks noGrp="1"/>
          </p:cNvSpPr>
          <p:nvPr>
            <p:ph type="sldNum" sz="quarter" idx="12"/>
          </p:nvPr>
        </p:nvSpPr>
        <p:spPr/>
        <p:txBody>
          <a:bodyPr/>
          <a:lstStyle/>
          <a:p>
            <a:fld id="{9CD8D479-8942-46E8-A226-A4E01F7A105C}" type="slidenum">
              <a:rPr lang="en-IN" smtClean="0"/>
              <a:t>7</a:t>
            </a:fld>
            <a:endParaRPr lang="en-IN"/>
          </a:p>
        </p:txBody>
      </p:sp>
      <p:sp>
        <p:nvSpPr>
          <p:cNvPr id="5" name="Date Placeholder 4">
            <a:extLst>
              <a:ext uri="{FF2B5EF4-FFF2-40B4-BE49-F238E27FC236}">
                <a16:creationId xmlns:a16="http://schemas.microsoft.com/office/drawing/2014/main" id="{71A4EA14-0AFF-43E1-BD68-BF8C8CC37D9F}"/>
              </a:ext>
            </a:extLst>
          </p:cNvPr>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a:extLst>
              <a:ext uri="{FF2B5EF4-FFF2-40B4-BE49-F238E27FC236}">
                <a16:creationId xmlns:a16="http://schemas.microsoft.com/office/drawing/2014/main" id="{A0AD0234-0F79-4254-956D-8E747C82C317}"/>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22096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542D-DBFA-4B76-8566-3DC6B2493BC6}"/>
              </a:ext>
            </a:extLst>
          </p:cNvPr>
          <p:cNvSpPr>
            <a:spLocks noGrp="1"/>
          </p:cNvSpPr>
          <p:nvPr>
            <p:ph type="title"/>
          </p:nvPr>
        </p:nvSpPr>
        <p:spPr/>
        <p:txBody>
          <a:bodyPr>
            <a:normAutofit/>
          </a:bodyPr>
          <a:lstStyle/>
          <a:p>
            <a:r>
              <a:rPr lang="en-IN" b="1" dirty="0"/>
              <a:t>Come up with new ideas and solutions according to insights.</a:t>
            </a:r>
          </a:p>
        </p:txBody>
      </p:sp>
      <p:sp>
        <p:nvSpPr>
          <p:cNvPr id="3" name="Content Placeholder 2">
            <a:extLst>
              <a:ext uri="{FF2B5EF4-FFF2-40B4-BE49-F238E27FC236}">
                <a16:creationId xmlns:a16="http://schemas.microsoft.com/office/drawing/2014/main" id="{B30F508E-A045-4043-8BA8-4DFA042A55B2}"/>
              </a:ext>
            </a:extLst>
          </p:cNvPr>
          <p:cNvSpPr>
            <a:spLocks noGrp="1"/>
          </p:cNvSpPr>
          <p:nvPr>
            <p:ph idx="1"/>
          </p:nvPr>
        </p:nvSpPr>
        <p:spPr>
          <a:xfrm>
            <a:off x="1330514" y="1892005"/>
            <a:ext cx="9371948" cy="4620682"/>
          </a:xfrm>
        </p:spPr>
        <p:txBody>
          <a:bodyPr/>
          <a:lstStyle/>
          <a:p>
            <a:pPr marL="0" indent="0">
              <a:buNone/>
            </a:pPr>
            <a:r>
              <a:rPr lang="en-IN" dirty="0"/>
              <a:t>Then we got to think of new ideas and do some research to come up with new ideas.</a:t>
            </a:r>
          </a:p>
          <a:p>
            <a:pPr marL="0" indent="0">
              <a:buNone/>
            </a:pPr>
            <a:r>
              <a:rPr lang="en-IN" b="1" dirty="0"/>
              <a:t>Then finally we got the solutions that was:</a:t>
            </a:r>
          </a:p>
          <a:p>
            <a:pPr>
              <a:buFont typeface="Wingdings" panose="05000000000000000000" pitchFamily="2" charset="2"/>
              <a:buChar char="ü"/>
            </a:pPr>
            <a:r>
              <a:rPr lang="en-IN" sz="1800" dirty="0"/>
              <a:t>After discussing cons and pros of various alternate energy we came to conclusion that solar is the best fitting for the problems.</a:t>
            </a:r>
          </a:p>
          <a:p>
            <a:pPr>
              <a:buFont typeface="Wingdings" panose="05000000000000000000" pitchFamily="2" charset="2"/>
              <a:buChar char="ü"/>
            </a:pPr>
            <a:r>
              <a:rPr lang="en-IN" sz="1800" dirty="0"/>
              <a:t>we will use automation sensors for the efficient use the energy.</a:t>
            </a:r>
          </a:p>
          <a:p>
            <a:pPr>
              <a:buFont typeface="Wingdings" panose="05000000000000000000" pitchFamily="2" charset="2"/>
              <a:buChar char="ü"/>
            </a:pPr>
            <a:r>
              <a:rPr lang="en-IN" sz="1800" dirty="0"/>
              <a:t>we will provide some workshops for the maintenance team for experience in the solar panel maintenance system.</a:t>
            </a:r>
          </a:p>
          <a:p>
            <a:pPr>
              <a:buFont typeface="Wingdings" panose="05000000000000000000" pitchFamily="2" charset="2"/>
              <a:buChar char="ü"/>
            </a:pPr>
            <a:r>
              <a:rPr lang="en-IN" sz="1800" dirty="0"/>
              <a:t>We will come up with clubs of students for the energy management and conservation in university they will conduct various activities to bring awareness.</a:t>
            </a:r>
          </a:p>
          <a:p>
            <a:pPr>
              <a:buFont typeface="Wingdings" panose="05000000000000000000" pitchFamily="2" charset="2"/>
              <a:buChar char="ü"/>
            </a:pPr>
            <a:r>
              <a:rPr lang="en-IN" sz="1800" dirty="0"/>
              <a:t>we will use the solar to some of area instead of everywhere. Like using solar for lights in corridors, using solar water heater in hostels</a:t>
            </a:r>
          </a:p>
          <a:p>
            <a:pPr>
              <a:buFont typeface="Wingdings" panose="05000000000000000000" pitchFamily="2" charset="2"/>
              <a:buChar char="ü"/>
            </a:pPr>
            <a:endParaRPr lang="en-IN" sz="1800" dirty="0"/>
          </a:p>
          <a:p>
            <a:pPr>
              <a:buFont typeface="Wingdings" panose="05000000000000000000" pitchFamily="2" charset="2"/>
              <a:buChar char="ü"/>
            </a:pPr>
            <a:endParaRPr lang="en-IN" sz="1800" dirty="0"/>
          </a:p>
        </p:txBody>
      </p:sp>
      <p:sp>
        <p:nvSpPr>
          <p:cNvPr id="4" name="Slide Number Placeholder 3">
            <a:extLst>
              <a:ext uri="{FF2B5EF4-FFF2-40B4-BE49-F238E27FC236}">
                <a16:creationId xmlns:a16="http://schemas.microsoft.com/office/drawing/2014/main" id="{1456E9BE-42C2-4CB8-8BDE-64C6D18CD1EC}"/>
              </a:ext>
            </a:extLst>
          </p:cNvPr>
          <p:cNvSpPr>
            <a:spLocks noGrp="1"/>
          </p:cNvSpPr>
          <p:nvPr>
            <p:ph type="sldNum" sz="quarter" idx="12"/>
          </p:nvPr>
        </p:nvSpPr>
        <p:spPr/>
        <p:txBody>
          <a:bodyPr/>
          <a:lstStyle/>
          <a:p>
            <a:fld id="{9CD8D479-8942-46E8-A226-A4E01F7A105C}" type="slidenum">
              <a:rPr lang="en-IN" smtClean="0"/>
              <a:t>8</a:t>
            </a:fld>
            <a:endParaRPr lang="en-IN"/>
          </a:p>
        </p:txBody>
      </p:sp>
      <p:sp>
        <p:nvSpPr>
          <p:cNvPr id="5" name="Date Placeholder 4">
            <a:extLst>
              <a:ext uri="{FF2B5EF4-FFF2-40B4-BE49-F238E27FC236}">
                <a16:creationId xmlns:a16="http://schemas.microsoft.com/office/drawing/2014/main" id="{0A25A6BF-2360-488F-ABA3-0BE0AD258271}"/>
              </a:ext>
            </a:extLst>
          </p:cNvPr>
          <p:cNvSpPr>
            <a:spLocks noGrp="1"/>
          </p:cNvSpPr>
          <p:nvPr>
            <p:ph type="dt" sz="half" idx="10"/>
          </p:nvPr>
        </p:nvSpPr>
        <p:spPr/>
        <p:txBody>
          <a:bodyPr/>
          <a:lstStyle/>
          <a:p>
            <a:fld id="{6DD1B487-36FD-4CED-B07A-1A81FC6540B1}" type="datetime1">
              <a:rPr lang="en-US" smtClean="0"/>
              <a:pPr/>
              <a:t>12/2/2021</a:t>
            </a:fld>
            <a:endParaRPr lang="en-US" dirty="0"/>
          </a:p>
        </p:txBody>
      </p:sp>
      <p:sp>
        <p:nvSpPr>
          <p:cNvPr id="6" name="Footer Placeholder 5">
            <a:extLst>
              <a:ext uri="{FF2B5EF4-FFF2-40B4-BE49-F238E27FC236}">
                <a16:creationId xmlns:a16="http://schemas.microsoft.com/office/drawing/2014/main" id="{BB7E931D-69E9-4C48-A3AD-81B6958010E6}"/>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426523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0CA2-68F8-488E-BA8D-F67A7B6A1C90}"/>
              </a:ext>
            </a:extLst>
          </p:cNvPr>
          <p:cNvSpPr>
            <a:spLocks noGrp="1"/>
          </p:cNvSpPr>
          <p:nvPr>
            <p:ph type="title"/>
          </p:nvPr>
        </p:nvSpPr>
        <p:spPr>
          <a:xfrm>
            <a:off x="2618624" y="2245434"/>
            <a:ext cx="9371949" cy="1183566"/>
          </a:xfrm>
        </p:spPr>
        <p:txBody>
          <a:bodyPr>
            <a:noAutofit/>
          </a:bodyPr>
          <a:lstStyle/>
          <a:p>
            <a:r>
              <a:rPr lang="en-IN" sz="9600" b="1" dirty="0"/>
              <a:t>THANK YOU </a:t>
            </a:r>
          </a:p>
        </p:txBody>
      </p:sp>
      <p:sp>
        <p:nvSpPr>
          <p:cNvPr id="3" name="Slide Number Placeholder 2">
            <a:extLst>
              <a:ext uri="{FF2B5EF4-FFF2-40B4-BE49-F238E27FC236}">
                <a16:creationId xmlns:a16="http://schemas.microsoft.com/office/drawing/2014/main" id="{4FF9D23B-184C-4505-B782-0C5EDCDEC99B}"/>
              </a:ext>
            </a:extLst>
          </p:cNvPr>
          <p:cNvSpPr>
            <a:spLocks noGrp="1"/>
          </p:cNvSpPr>
          <p:nvPr>
            <p:ph type="sldNum" sz="quarter" idx="12"/>
          </p:nvPr>
        </p:nvSpPr>
        <p:spPr/>
        <p:txBody>
          <a:bodyPr/>
          <a:lstStyle/>
          <a:p>
            <a:fld id="{9CD8D479-8942-46E8-A226-A4E01F7A105C}" type="slidenum">
              <a:rPr lang="en-IN" smtClean="0"/>
              <a:t>9</a:t>
            </a:fld>
            <a:endParaRPr lang="en-IN"/>
          </a:p>
        </p:txBody>
      </p:sp>
      <p:sp>
        <p:nvSpPr>
          <p:cNvPr id="4" name="Date Placeholder 3">
            <a:extLst>
              <a:ext uri="{FF2B5EF4-FFF2-40B4-BE49-F238E27FC236}">
                <a16:creationId xmlns:a16="http://schemas.microsoft.com/office/drawing/2014/main" id="{506F7459-14B1-400C-89DE-F30AED403BA0}"/>
              </a:ext>
            </a:extLst>
          </p:cNvPr>
          <p:cNvSpPr>
            <a:spLocks noGrp="1"/>
          </p:cNvSpPr>
          <p:nvPr>
            <p:ph type="dt" sz="half" idx="10"/>
          </p:nvPr>
        </p:nvSpPr>
        <p:spPr/>
        <p:txBody>
          <a:bodyPr/>
          <a:lstStyle/>
          <a:p>
            <a:fld id="{9386AC23-C97B-41FB-9B89-C7FE0FB631CA}" type="datetime1">
              <a:rPr lang="en-US" smtClean="0"/>
              <a:pPr/>
              <a:t>12/2/2021</a:t>
            </a:fld>
            <a:endParaRPr lang="en-US" dirty="0"/>
          </a:p>
        </p:txBody>
      </p:sp>
      <p:sp>
        <p:nvSpPr>
          <p:cNvPr id="5" name="Footer Placeholder 4">
            <a:extLst>
              <a:ext uri="{FF2B5EF4-FFF2-40B4-BE49-F238E27FC236}">
                <a16:creationId xmlns:a16="http://schemas.microsoft.com/office/drawing/2014/main" id="{083C2551-7E9C-4F7B-A1C7-439D79CFD317}"/>
              </a:ext>
            </a:extLst>
          </p:cNvPr>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56644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186</TotalTime>
  <Words>785</Words>
  <Application>Microsoft Office PowerPoint</Application>
  <PresentationFormat>Widescreen</PresentationFormat>
  <Paragraphs>97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Times New Roman</vt:lpstr>
      <vt:lpstr>Wingdings</vt:lpstr>
      <vt:lpstr>Ecology 16x9</vt:lpstr>
      <vt:lpstr>Design Thinking Project</vt:lpstr>
      <vt:lpstr>Problem Statement:</vt:lpstr>
      <vt:lpstr>Process of how we solved the problem</vt:lpstr>
      <vt:lpstr>Identifying the people involved in the project.</vt:lpstr>
      <vt:lpstr>Interview the people involved to understand the problems and get the insights.</vt:lpstr>
      <vt:lpstr>PowerPoint Presentation</vt:lpstr>
      <vt:lpstr>Prepared How might we statement.</vt:lpstr>
      <vt:lpstr>Come up with new ideas and solutions according to insights.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Project</dc:title>
  <dc:creator>Aditya Pawan</dc:creator>
  <cp:lastModifiedBy>Aditya Pawan</cp:lastModifiedBy>
  <cp:revision>6</cp:revision>
  <dcterms:created xsi:type="dcterms:W3CDTF">2021-11-29T08:05:12Z</dcterms:created>
  <dcterms:modified xsi:type="dcterms:W3CDTF">2021-12-02T07:03:31Z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