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6"/>
  </p:notesMasterIdLst>
  <p:sldIdLst>
    <p:sldId id="273" r:id="rId2"/>
    <p:sldId id="257" r:id="rId3"/>
    <p:sldId id="266" r:id="rId4"/>
    <p:sldId id="258" r:id="rId5"/>
    <p:sldId id="259" r:id="rId6"/>
    <p:sldId id="270" r:id="rId7"/>
    <p:sldId id="263" r:id="rId8"/>
    <p:sldId id="269" r:id="rId9"/>
    <p:sldId id="260" r:id="rId10"/>
    <p:sldId id="271" r:id="rId11"/>
    <p:sldId id="272"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F13C9-0B80-DAB9-2B4D-DB433D85E730}" v="41" dt="2024-12-05T22:47:32.137"/>
    <p1510:client id="{72C2F40A-E212-8049-A469-9A0DEDE39CB9}" v="92" dt="2024-12-06T00:44:31.797"/>
    <p1510:client id="{BF422CC6-ABD7-2AB4-4396-FDECCCC6CECC}" v="1" dt="2024-12-06T00:14:29.086"/>
    <p1510:client id="{CF432C9D-08D8-2982-2FEF-B7822D1353C4}" v="229" dt="2024-12-05T23:30:38.255"/>
    <p1510:client id="{F3CF594A-4928-DD62-0A77-333390A4C0F0}" v="10" dt="2024-12-06T00:46:43.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wan Aditya Man" userId="S::pawanaditya.man@sjsu.edu::0b52d235-c0b0-40cd-8bbf-7b8a5eed9e2d" providerId="AD" clId="Web-{CF432C9D-08D8-2982-2FEF-B7822D1353C4}"/>
    <pc:docChg chg="addSld delSld modSld">
      <pc:chgData name="Pawan Aditya Man" userId="S::pawanaditya.man@sjsu.edu::0b52d235-c0b0-40cd-8bbf-7b8a5eed9e2d" providerId="AD" clId="Web-{CF432C9D-08D8-2982-2FEF-B7822D1353C4}" dt="2024-12-05T23:30:38.255" v="292" actId="20577"/>
      <pc:docMkLst>
        <pc:docMk/>
      </pc:docMkLst>
      <pc:sldChg chg="addSp delSp modSp">
        <pc:chgData name="Pawan Aditya Man" userId="S::pawanaditya.man@sjsu.edu::0b52d235-c0b0-40cd-8bbf-7b8a5eed9e2d" providerId="AD" clId="Web-{CF432C9D-08D8-2982-2FEF-B7822D1353C4}" dt="2024-12-05T23:30:38.255" v="292" actId="20577"/>
        <pc:sldMkLst>
          <pc:docMk/>
          <pc:sldMk cId="827658888" sldId="256"/>
        </pc:sldMkLst>
        <pc:spChg chg="mod">
          <ac:chgData name="Pawan Aditya Man" userId="S::pawanaditya.man@sjsu.edu::0b52d235-c0b0-40cd-8bbf-7b8a5eed9e2d" providerId="AD" clId="Web-{CF432C9D-08D8-2982-2FEF-B7822D1353C4}" dt="2024-12-05T23:30:15.316" v="289" actId="1076"/>
          <ac:spMkLst>
            <pc:docMk/>
            <pc:sldMk cId="827658888" sldId="256"/>
            <ac:spMk id="2" creationId="{4C19E794-8E90-2973-C381-840CCAC179AB}"/>
          </ac:spMkLst>
        </pc:spChg>
        <pc:spChg chg="mod">
          <ac:chgData name="Pawan Aditya Man" userId="S::pawanaditya.man@sjsu.edu::0b52d235-c0b0-40cd-8bbf-7b8a5eed9e2d" providerId="AD" clId="Web-{CF432C9D-08D8-2982-2FEF-B7822D1353C4}" dt="2024-12-05T23:30:38.255" v="292" actId="20577"/>
          <ac:spMkLst>
            <pc:docMk/>
            <pc:sldMk cId="827658888" sldId="256"/>
            <ac:spMk id="3" creationId="{0E5F4588-2182-677D-3B6E-AEAA1AC1EA7E}"/>
          </ac:spMkLst>
        </pc:spChg>
        <pc:spChg chg="del">
          <ac:chgData name="Pawan Aditya Man" userId="S::pawanaditya.man@sjsu.edu::0b52d235-c0b0-40cd-8bbf-7b8a5eed9e2d" providerId="AD" clId="Web-{CF432C9D-08D8-2982-2FEF-B7822D1353C4}" dt="2024-12-05T23:27:17.693" v="257"/>
          <ac:spMkLst>
            <pc:docMk/>
            <pc:sldMk cId="827658888" sldId="256"/>
            <ac:spMk id="52" creationId="{BCFF1867-CA5E-416C-80CB-68BE95CE2281}"/>
          </ac:spMkLst>
        </pc:spChg>
        <pc:spChg chg="del">
          <ac:chgData name="Pawan Aditya Man" userId="S::pawanaditya.man@sjsu.edu::0b52d235-c0b0-40cd-8bbf-7b8a5eed9e2d" providerId="AD" clId="Web-{CF432C9D-08D8-2982-2FEF-B7822D1353C4}" dt="2024-12-05T23:27:17.693" v="257"/>
          <ac:spMkLst>
            <pc:docMk/>
            <pc:sldMk cId="827658888" sldId="256"/>
            <ac:spMk id="54" creationId="{5EA2F639-83D8-42FB-805A-0AFD485B9EAF}"/>
          </ac:spMkLst>
        </pc:spChg>
        <pc:spChg chg="del">
          <ac:chgData name="Pawan Aditya Man" userId="S::pawanaditya.man@sjsu.edu::0b52d235-c0b0-40cd-8bbf-7b8a5eed9e2d" providerId="AD" clId="Web-{CF432C9D-08D8-2982-2FEF-B7822D1353C4}" dt="2024-12-05T23:27:17.693" v="257"/>
          <ac:spMkLst>
            <pc:docMk/>
            <pc:sldMk cId="827658888" sldId="256"/>
            <ac:spMk id="56" creationId="{D8DB4E8D-D68B-4463-A009-8FAB6A115558}"/>
          </ac:spMkLst>
        </pc:spChg>
        <pc:spChg chg="del">
          <ac:chgData name="Pawan Aditya Man" userId="S::pawanaditya.man@sjsu.edu::0b52d235-c0b0-40cd-8bbf-7b8a5eed9e2d" providerId="AD" clId="Web-{CF432C9D-08D8-2982-2FEF-B7822D1353C4}" dt="2024-12-05T23:27:17.693" v="257"/>
          <ac:spMkLst>
            <pc:docMk/>
            <pc:sldMk cId="827658888" sldId="256"/>
            <ac:spMk id="58" creationId="{5C519481-97EE-45EB-B83B-AE5C46F3DB84}"/>
          </ac:spMkLst>
        </pc:spChg>
        <pc:spChg chg="add">
          <ac:chgData name="Pawan Aditya Man" userId="S::pawanaditya.man@sjsu.edu::0b52d235-c0b0-40cd-8bbf-7b8a5eed9e2d" providerId="AD" clId="Web-{CF432C9D-08D8-2982-2FEF-B7822D1353C4}" dt="2024-12-05T23:27:17.693" v="257"/>
          <ac:spMkLst>
            <pc:docMk/>
            <pc:sldMk cId="827658888" sldId="256"/>
            <ac:spMk id="63" creationId="{4D896123-1B32-4CB1-B2ED-E34BBC26B423}"/>
          </ac:spMkLst>
        </pc:spChg>
        <pc:spChg chg="add">
          <ac:chgData name="Pawan Aditya Man" userId="S::pawanaditya.man@sjsu.edu::0b52d235-c0b0-40cd-8bbf-7b8a5eed9e2d" providerId="AD" clId="Web-{CF432C9D-08D8-2982-2FEF-B7822D1353C4}" dt="2024-12-05T23:27:17.693" v="257"/>
          <ac:spMkLst>
            <pc:docMk/>
            <pc:sldMk cId="827658888" sldId="256"/>
            <ac:spMk id="65" creationId="{019FDB4D-987D-4C87-A179-9D4616AB2455}"/>
          </ac:spMkLst>
        </pc:spChg>
        <pc:picChg chg="del">
          <ac:chgData name="Pawan Aditya Man" userId="S::pawanaditya.man@sjsu.edu::0b52d235-c0b0-40cd-8bbf-7b8a5eed9e2d" providerId="AD" clId="Web-{CF432C9D-08D8-2982-2FEF-B7822D1353C4}" dt="2024-12-05T23:26:28.330" v="247"/>
          <ac:picMkLst>
            <pc:docMk/>
            <pc:sldMk cId="827658888" sldId="256"/>
            <ac:picMk id="4" creationId="{84CD1E56-9000-C869-DFEF-6F14C7EADF8D}"/>
          </ac:picMkLst>
        </pc:picChg>
        <pc:picChg chg="add mod ord">
          <ac:chgData name="Pawan Aditya Man" userId="S::pawanaditya.man@sjsu.edu::0b52d235-c0b0-40cd-8bbf-7b8a5eed9e2d" providerId="AD" clId="Web-{CF432C9D-08D8-2982-2FEF-B7822D1353C4}" dt="2024-12-05T23:28:25.354" v="262"/>
          <ac:picMkLst>
            <pc:docMk/>
            <pc:sldMk cId="827658888" sldId="256"/>
            <ac:picMk id="5" creationId="{F802E75E-153A-1B73-EC0E-E615E8D646BD}"/>
          </ac:picMkLst>
        </pc:picChg>
      </pc:sldChg>
      <pc:sldChg chg="modSp">
        <pc:chgData name="Pawan Aditya Man" userId="S::pawanaditya.man@sjsu.edu::0b52d235-c0b0-40cd-8bbf-7b8a5eed9e2d" providerId="AD" clId="Web-{CF432C9D-08D8-2982-2FEF-B7822D1353C4}" dt="2024-12-05T23:23:21.410" v="215" actId="20577"/>
        <pc:sldMkLst>
          <pc:docMk/>
          <pc:sldMk cId="1473080014" sldId="260"/>
        </pc:sldMkLst>
        <pc:graphicFrameChg chg="modGraphic">
          <ac:chgData name="Pawan Aditya Man" userId="S::pawanaditya.man@sjsu.edu::0b52d235-c0b0-40cd-8bbf-7b8a5eed9e2d" providerId="AD" clId="Web-{CF432C9D-08D8-2982-2FEF-B7822D1353C4}" dt="2024-12-05T23:23:21.410" v="215" actId="20577"/>
          <ac:graphicFrameMkLst>
            <pc:docMk/>
            <pc:sldMk cId="1473080014" sldId="260"/>
            <ac:graphicFrameMk id="5" creationId="{6D7DFB9E-3BB4-45CA-FD89-590FD341D249}"/>
          </ac:graphicFrameMkLst>
        </pc:graphicFrameChg>
      </pc:sldChg>
      <pc:sldChg chg="modSp">
        <pc:chgData name="Pawan Aditya Man" userId="S::pawanaditya.man@sjsu.edu::0b52d235-c0b0-40cd-8bbf-7b8a5eed9e2d" providerId="AD" clId="Web-{CF432C9D-08D8-2982-2FEF-B7822D1353C4}" dt="2024-12-05T23:17:27.743" v="163" actId="20577"/>
        <pc:sldMkLst>
          <pc:docMk/>
          <pc:sldMk cId="797911586" sldId="265"/>
        </pc:sldMkLst>
        <pc:graphicFrameChg chg="modGraphic">
          <ac:chgData name="Pawan Aditya Man" userId="S::pawanaditya.man@sjsu.edu::0b52d235-c0b0-40cd-8bbf-7b8a5eed9e2d" providerId="AD" clId="Web-{CF432C9D-08D8-2982-2FEF-B7822D1353C4}" dt="2024-12-05T23:17:27.743" v="163" actId="20577"/>
          <ac:graphicFrameMkLst>
            <pc:docMk/>
            <pc:sldMk cId="797911586" sldId="265"/>
            <ac:graphicFrameMk id="5" creationId="{9008A056-3B64-9400-2ED4-5FB5CBB66B77}"/>
          </ac:graphicFrameMkLst>
        </pc:graphicFrameChg>
      </pc:sldChg>
      <pc:sldChg chg="modSp">
        <pc:chgData name="Pawan Aditya Man" userId="S::pawanaditya.man@sjsu.edu::0b52d235-c0b0-40cd-8bbf-7b8a5eed9e2d" providerId="AD" clId="Web-{CF432C9D-08D8-2982-2FEF-B7822D1353C4}" dt="2024-12-05T23:25:19.559" v="246" actId="20577"/>
        <pc:sldMkLst>
          <pc:docMk/>
          <pc:sldMk cId="3248220608" sldId="268"/>
        </pc:sldMkLst>
        <pc:spChg chg="mod">
          <ac:chgData name="Pawan Aditya Man" userId="S::pawanaditya.man@sjsu.edu::0b52d235-c0b0-40cd-8bbf-7b8a5eed9e2d" providerId="AD" clId="Web-{CF432C9D-08D8-2982-2FEF-B7822D1353C4}" dt="2024-12-05T23:25:19.559" v="246" actId="20577"/>
          <ac:spMkLst>
            <pc:docMk/>
            <pc:sldMk cId="3248220608" sldId="268"/>
            <ac:spMk id="2" creationId="{96937910-9AD4-853B-471B-8F53A890871A}"/>
          </ac:spMkLst>
        </pc:spChg>
      </pc:sldChg>
      <pc:sldChg chg="modSp">
        <pc:chgData name="Pawan Aditya Man" userId="S::pawanaditya.man@sjsu.edu::0b52d235-c0b0-40cd-8bbf-7b8a5eed9e2d" providerId="AD" clId="Web-{CF432C9D-08D8-2982-2FEF-B7822D1353C4}" dt="2024-12-05T23:21:47.981" v="210" actId="20577"/>
        <pc:sldMkLst>
          <pc:docMk/>
          <pc:sldMk cId="1036908310" sldId="270"/>
        </pc:sldMkLst>
        <pc:spChg chg="mod">
          <ac:chgData name="Pawan Aditya Man" userId="S::pawanaditya.man@sjsu.edu::0b52d235-c0b0-40cd-8bbf-7b8a5eed9e2d" providerId="AD" clId="Web-{CF432C9D-08D8-2982-2FEF-B7822D1353C4}" dt="2024-12-05T23:21:47.981" v="210" actId="20577"/>
          <ac:spMkLst>
            <pc:docMk/>
            <pc:sldMk cId="1036908310" sldId="270"/>
            <ac:spMk id="2" creationId="{B0AA19A6-5712-D291-716B-5E7F5578FC6B}"/>
          </ac:spMkLst>
        </pc:spChg>
      </pc:sldChg>
      <pc:sldChg chg="addSp delSp modSp new mod setBg">
        <pc:chgData name="Pawan Aditya Man" userId="S::pawanaditya.man@sjsu.edu::0b52d235-c0b0-40cd-8bbf-7b8a5eed9e2d" providerId="AD" clId="Web-{CF432C9D-08D8-2982-2FEF-B7822D1353C4}" dt="2024-12-05T23:16:00.330" v="115" actId="14100"/>
        <pc:sldMkLst>
          <pc:docMk/>
          <pc:sldMk cId="2763082041" sldId="271"/>
        </pc:sldMkLst>
        <pc:spChg chg="mod">
          <ac:chgData name="Pawan Aditya Man" userId="S::pawanaditya.man@sjsu.edu::0b52d235-c0b0-40cd-8bbf-7b8a5eed9e2d" providerId="AD" clId="Web-{CF432C9D-08D8-2982-2FEF-B7822D1353C4}" dt="2024-12-05T23:15:40.578" v="112" actId="1076"/>
          <ac:spMkLst>
            <pc:docMk/>
            <pc:sldMk cId="2763082041" sldId="271"/>
            <ac:spMk id="2" creationId="{6219060B-725C-0ADD-D2AF-FB637F86F13F}"/>
          </ac:spMkLst>
        </pc:spChg>
        <pc:spChg chg="del">
          <ac:chgData name="Pawan Aditya Man" userId="S::pawanaditya.man@sjsu.edu::0b52d235-c0b0-40cd-8bbf-7b8a5eed9e2d" providerId="AD" clId="Web-{CF432C9D-08D8-2982-2FEF-B7822D1353C4}" dt="2024-12-05T22:56:09.600" v="1"/>
          <ac:spMkLst>
            <pc:docMk/>
            <pc:sldMk cId="2763082041" sldId="271"/>
            <ac:spMk id="3" creationId="{B1384127-FBF2-36D0-68C0-C7C38FFAA930}"/>
          </ac:spMkLst>
        </pc:spChg>
        <pc:spChg chg="add">
          <ac:chgData name="Pawan Aditya Man" userId="S::pawanaditya.man@sjsu.edu::0b52d235-c0b0-40cd-8bbf-7b8a5eed9e2d" providerId="AD" clId="Web-{CF432C9D-08D8-2982-2FEF-B7822D1353C4}" dt="2024-12-05T23:13:24.912" v="93"/>
          <ac:spMkLst>
            <pc:docMk/>
            <pc:sldMk cId="2763082041" sldId="271"/>
            <ac:spMk id="163" creationId="{7FDDBAE7-4F3E-491B-837C-D3D233257A80}"/>
          </ac:spMkLst>
        </pc:spChg>
        <pc:spChg chg="add">
          <ac:chgData name="Pawan Aditya Man" userId="S::pawanaditya.man@sjsu.edu::0b52d235-c0b0-40cd-8bbf-7b8a5eed9e2d" providerId="AD" clId="Web-{CF432C9D-08D8-2982-2FEF-B7822D1353C4}" dt="2024-12-05T23:13:24.912" v="93"/>
          <ac:spMkLst>
            <pc:docMk/>
            <pc:sldMk cId="2763082041" sldId="271"/>
            <ac:spMk id="165" creationId="{459DF90F-D659-4ECD-8A91-CDDAFE58E167}"/>
          </ac:spMkLst>
        </pc:spChg>
        <pc:spChg chg="add">
          <ac:chgData name="Pawan Aditya Man" userId="S::pawanaditya.man@sjsu.edu::0b52d235-c0b0-40cd-8bbf-7b8a5eed9e2d" providerId="AD" clId="Web-{CF432C9D-08D8-2982-2FEF-B7822D1353C4}" dt="2024-12-05T23:13:24.912" v="93"/>
          <ac:spMkLst>
            <pc:docMk/>
            <pc:sldMk cId="2763082041" sldId="271"/>
            <ac:spMk id="167" creationId="{9550CE91-E449-4DA1-8BB6-9D7A22396069}"/>
          </ac:spMkLst>
        </pc:spChg>
        <pc:graphicFrameChg chg="add mod ord modGraphic">
          <ac:chgData name="Pawan Aditya Man" userId="S::pawanaditya.man@sjsu.edu::0b52d235-c0b0-40cd-8bbf-7b8a5eed9e2d" providerId="AD" clId="Web-{CF432C9D-08D8-2982-2FEF-B7822D1353C4}" dt="2024-12-05T23:15:50.704" v="114" actId="14100"/>
          <ac:graphicFrameMkLst>
            <pc:docMk/>
            <pc:sldMk cId="2763082041" sldId="271"/>
            <ac:graphicFrameMk id="4" creationId="{E87E29CD-6699-2B68-A58D-417C1D3291C1}"/>
          </ac:graphicFrameMkLst>
        </pc:graphicFrameChg>
        <pc:picChg chg="add mod ord modCrop">
          <ac:chgData name="Pawan Aditya Man" userId="S::pawanaditya.man@sjsu.edu::0b52d235-c0b0-40cd-8bbf-7b8a5eed9e2d" providerId="AD" clId="Web-{CF432C9D-08D8-2982-2FEF-B7822D1353C4}" dt="2024-12-05T23:15:30.343" v="111" actId="1076"/>
          <ac:picMkLst>
            <pc:docMk/>
            <pc:sldMk cId="2763082041" sldId="271"/>
            <ac:picMk id="155" creationId="{FFCBC572-7F77-D78B-CB12-34F0D5DE9FE7}"/>
          </ac:picMkLst>
        </pc:picChg>
        <pc:picChg chg="add mod modCrop">
          <ac:chgData name="Pawan Aditya Man" userId="S::pawanaditya.man@sjsu.edu::0b52d235-c0b0-40cd-8bbf-7b8a5eed9e2d" providerId="AD" clId="Web-{CF432C9D-08D8-2982-2FEF-B7822D1353C4}" dt="2024-12-05T23:13:57.571" v="97" actId="14100"/>
          <ac:picMkLst>
            <pc:docMk/>
            <pc:sldMk cId="2763082041" sldId="271"/>
            <ac:picMk id="156" creationId="{28A1084A-75B7-22FF-2931-D12F98063571}"/>
          </ac:picMkLst>
        </pc:picChg>
        <pc:picChg chg="add mod modCrop">
          <ac:chgData name="Pawan Aditya Man" userId="S::pawanaditya.man@sjsu.edu::0b52d235-c0b0-40cd-8bbf-7b8a5eed9e2d" providerId="AD" clId="Web-{CF432C9D-08D8-2982-2FEF-B7822D1353C4}" dt="2024-12-05T23:14:28.276" v="101" actId="14100"/>
          <ac:picMkLst>
            <pc:docMk/>
            <pc:sldMk cId="2763082041" sldId="271"/>
            <ac:picMk id="157" creationId="{0704854F-D157-C6BB-4F85-05D1622F2D71}"/>
          </ac:picMkLst>
        </pc:picChg>
        <pc:picChg chg="add mod ord">
          <ac:chgData name="Pawan Aditya Man" userId="S::pawanaditya.man@sjsu.edu::0b52d235-c0b0-40cd-8bbf-7b8a5eed9e2d" providerId="AD" clId="Web-{CF432C9D-08D8-2982-2FEF-B7822D1353C4}" dt="2024-12-05T23:16:00.330" v="115" actId="14100"/>
          <ac:picMkLst>
            <pc:docMk/>
            <pc:sldMk cId="2763082041" sldId="271"/>
            <ac:picMk id="158" creationId="{0634315C-D22A-7FA5-312E-C79C45471579}"/>
          </ac:picMkLst>
        </pc:picChg>
      </pc:sldChg>
      <pc:sldChg chg="modSp new">
        <pc:chgData name="Pawan Aditya Man" userId="S::pawanaditya.man@sjsu.edu::0b52d235-c0b0-40cd-8bbf-7b8a5eed9e2d" providerId="AD" clId="Web-{CF432C9D-08D8-2982-2FEF-B7822D1353C4}" dt="2024-12-05T23:21:25.151" v="209" actId="20577"/>
        <pc:sldMkLst>
          <pc:docMk/>
          <pc:sldMk cId="1898746312" sldId="272"/>
        </pc:sldMkLst>
        <pc:spChg chg="mod">
          <ac:chgData name="Pawan Aditya Man" userId="S::pawanaditya.man@sjsu.edu::0b52d235-c0b0-40cd-8bbf-7b8a5eed9e2d" providerId="AD" clId="Web-{CF432C9D-08D8-2982-2FEF-B7822D1353C4}" dt="2024-12-05T23:19:05.406" v="174" actId="1076"/>
          <ac:spMkLst>
            <pc:docMk/>
            <pc:sldMk cId="1898746312" sldId="272"/>
            <ac:spMk id="2" creationId="{BA7CA899-0E46-E9A1-CD88-568239DDA1BC}"/>
          </ac:spMkLst>
        </pc:spChg>
        <pc:spChg chg="mod">
          <ac:chgData name="Pawan Aditya Man" userId="S::pawanaditya.man@sjsu.edu::0b52d235-c0b0-40cd-8bbf-7b8a5eed9e2d" providerId="AD" clId="Web-{CF432C9D-08D8-2982-2FEF-B7822D1353C4}" dt="2024-12-05T23:21:25.151" v="209" actId="20577"/>
          <ac:spMkLst>
            <pc:docMk/>
            <pc:sldMk cId="1898746312" sldId="272"/>
            <ac:spMk id="3" creationId="{A2731D50-298B-66A5-AD11-24F421326170}"/>
          </ac:spMkLst>
        </pc:spChg>
      </pc:sldChg>
      <pc:sldChg chg="add del replId">
        <pc:chgData name="Pawan Aditya Man" userId="S::pawanaditya.man@sjsu.edu::0b52d235-c0b0-40cd-8bbf-7b8a5eed9e2d" providerId="AD" clId="Web-{CF432C9D-08D8-2982-2FEF-B7822D1353C4}" dt="2024-12-05T23:26:33.549" v="249"/>
        <pc:sldMkLst>
          <pc:docMk/>
          <pc:sldMk cId="1336628453" sldId="273"/>
        </pc:sldMkLst>
      </pc:sldChg>
    </pc:docChg>
  </pc:docChgLst>
  <pc:docChgLst>
    <pc:chgData name="Pawan Aditya Man" userId="S::pawanaditya.man@sjsu.edu::0b52d235-c0b0-40cd-8bbf-7b8a5eed9e2d" providerId="AD" clId="Web-{094F13C9-0B80-DAB9-2B4D-DB433D85E730}"/>
    <pc:docChg chg="addSld delSld modSld">
      <pc:chgData name="Pawan Aditya Man" userId="S::pawanaditya.man@sjsu.edu::0b52d235-c0b0-40cd-8bbf-7b8a5eed9e2d" providerId="AD" clId="Web-{094F13C9-0B80-DAB9-2B4D-DB433D85E730}" dt="2024-12-05T22:47:32.137" v="310" actId="14100"/>
      <pc:docMkLst>
        <pc:docMk/>
      </pc:docMkLst>
      <pc:sldChg chg="modSp">
        <pc:chgData name="Pawan Aditya Man" userId="S::pawanaditya.man@sjsu.edu::0b52d235-c0b0-40cd-8bbf-7b8a5eed9e2d" providerId="AD" clId="Web-{094F13C9-0B80-DAB9-2B4D-DB433D85E730}" dt="2024-12-05T22:45:32.650" v="271" actId="20577"/>
        <pc:sldMkLst>
          <pc:docMk/>
          <pc:sldMk cId="3501046610" sldId="259"/>
        </pc:sldMkLst>
        <pc:graphicFrameChg chg="modGraphic">
          <ac:chgData name="Pawan Aditya Man" userId="S::pawanaditya.man@sjsu.edu::0b52d235-c0b0-40cd-8bbf-7b8a5eed9e2d" providerId="AD" clId="Web-{094F13C9-0B80-DAB9-2B4D-DB433D85E730}" dt="2024-12-05T22:45:32.650" v="271" actId="20577"/>
          <ac:graphicFrameMkLst>
            <pc:docMk/>
            <pc:sldMk cId="3501046610" sldId="259"/>
            <ac:graphicFrameMk id="5" creationId="{4F01F55B-E820-FF9B-95BD-C101F1B1C535}"/>
          </ac:graphicFrameMkLst>
        </pc:graphicFrameChg>
      </pc:sldChg>
      <pc:sldChg chg="addSp delSp modSp new">
        <pc:chgData name="Pawan Aditya Man" userId="S::pawanaditya.man@sjsu.edu::0b52d235-c0b0-40cd-8bbf-7b8a5eed9e2d" providerId="AD" clId="Web-{094F13C9-0B80-DAB9-2B4D-DB433D85E730}" dt="2024-12-05T22:47:32.137" v="310" actId="14100"/>
        <pc:sldMkLst>
          <pc:docMk/>
          <pc:sldMk cId="1036908310" sldId="270"/>
        </pc:sldMkLst>
        <pc:spChg chg="mod">
          <ac:chgData name="Pawan Aditya Man" userId="S::pawanaditya.man@sjsu.edu::0b52d235-c0b0-40cd-8bbf-7b8a5eed9e2d" providerId="AD" clId="Web-{094F13C9-0B80-DAB9-2B4D-DB433D85E730}" dt="2024-12-05T22:47:13.199" v="305" actId="1076"/>
          <ac:spMkLst>
            <pc:docMk/>
            <pc:sldMk cId="1036908310" sldId="270"/>
            <ac:spMk id="2" creationId="{B0AA19A6-5712-D291-716B-5E7F5578FC6B}"/>
          </ac:spMkLst>
        </pc:spChg>
        <pc:spChg chg="del">
          <ac:chgData name="Pawan Aditya Man" userId="S::pawanaditya.man@sjsu.edu::0b52d235-c0b0-40cd-8bbf-7b8a5eed9e2d" providerId="AD" clId="Web-{094F13C9-0B80-DAB9-2B4D-DB433D85E730}" dt="2024-12-05T22:46:56.074" v="301"/>
          <ac:spMkLst>
            <pc:docMk/>
            <pc:sldMk cId="1036908310" sldId="270"/>
            <ac:spMk id="3" creationId="{8E8A5CF2-F15A-8AA8-74B0-04CD04C7DFA2}"/>
          </ac:spMkLst>
        </pc:spChg>
        <pc:picChg chg="add mod ord">
          <ac:chgData name="Pawan Aditya Man" userId="S::pawanaditya.man@sjsu.edu::0b52d235-c0b0-40cd-8bbf-7b8a5eed9e2d" providerId="AD" clId="Web-{094F13C9-0B80-DAB9-2B4D-DB433D85E730}" dt="2024-12-05T22:47:16.246" v="306" actId="1076"/>
          <ac:picMkLst>
            <pc:docMk/>
            <pc:sldMk cId="1036908310" sldId="270"/>
            <ac:picMk id="4" creationId="{9E1F5186-46B7-D436-8664-A00937C5712E}"/>
          </ac:picMkLst>
        </pc:picChg>
        <pc:picChg chg="add mod">
          <ac:chgData name="Pawan Aditya Man" userId="S::pawanaditya.man@sjsu.edu::0b52d235-c0b0-40cd-8bbf-7b8a5eed9e2d" providerId="AD" clId="Web-{094F13C9-0B80-DAB9-2B4D-DB433D85E730}" dt="2024-12-05T22:47:32.137" v="310" actId="14100"/>
          <ac:picMkLst>
            <pc:docMk/>
            <pc:sldMk cId="1036908310" sldId="270"/>
            <ac:picMk id="5" creationId="{A4A18C41-8B34-0210-8EB6-9B40567E60B1}"/>
          </ac:picMkLst>
        </pc:picChg>
      </pc:sldChg>
      <pc:sldChg chg="new del">
        <pc:chgData name="Pawan Aditya Man" userId="S::pawanaditya.man@sjsu.edu::0b52d235-c0b0-40cd-8bbf-7b8a5eed9e2d" providerId="AD" clId="Web-{094F13C9-0B80-DAB9-2B4D-DB433D85E730}" dt="2024-12-05T22:46:13.573" v="275"/>
        <pc:sldMkLst>
          <pc:docMk/>
          <pc:sldMk cId="3521023651" sldId="270"/>
        </pc:sldMkLst>
      </pc:sldChg>
      <pc:sldChg chg="new del">
        <pc:chgData name="Pawan Aditya Man" userId="S::pawanaditya.man@sjsu.edu::0b52d235-c0b0-40cd-8bbf-7b8a5eed9e2d" providerId="AD" clId="Web-{094F13C9-0B80-DAB9-2B4D-DB433D85E730}" dt="2024-12-05T22:46:11.338" v="274"/>
        <pc:sldMkLst>
          <pc:docMk/>
          <pc:sldMk cId="2795808172" sldId="271"/>
        </pc:sldMkLst>
      </pc:sldChg>
    </pc:docChg>
  </pc:docChgLst>
  <pc:docChgLst>
    <pc:chgData name="Amarender Reddy Jakka" userId="136e176d-41ae-4244-9c63-009ed8a27352" providerId="ADAL" clId="{72C2F40A-E212-8049-A469-9A0DEDE39CB9}"/>
    <pc:docChg chg="undo custSel addSld modSld sldOrd">
      <pc:chgData name="Amarender Reddy Jakka" userId="136e176d-41ae-4244-9c63-009ed8a27352" providerId="ADAL" clId="{72C2F40A-E212-8049-A469-9A0DEDE39CB9}" dt="2024-12-06T00:44:31.797" v="90" actId="26606"/>
      <pc:docMkLst>
        <pc:docMk/>
      </pc:docMkLst>
      <pc:sldChg chg="modSp mod modNotesTx">
        <pc:chgData name="Amarender Reddy Jakka" userId="136e176d-41ae-4244-9c63-009ed8a27352" providerId="ADAL" clId="{72C2F40A-E212-8049-A469-9A0DEDE39CB9}" dt="2024-12-06T00:43:57.356" v="48" actId="21"/>
        <pc:sldMkLst>
          <pc:docMk/>
          <pc:sldMk cId="761731194" sldId="257"/>
        </pc:sldMkLst>
        <pc:spChg chg="mod">
          <ac:chgData name="Amarender Reddy Jakka" userId="136e176d-41ae-4244-9c63-009ed8a27352" providerId="ADAL" clId="{72C2F40A-E212-8049-A469-9A0DEDE39CB9}" dt="2024-12-06T00:43:57.356" v="48" actId="21"/>
          <ac:spMkLst>
            <pc:docMk/>
            <pc:sldMk cId="761731194" sldId="257"/>
            <ac:spMk id="2" creationId="{22B13900-AD85-B93C-CA8F-6DAC6D16F03A}"/>
          </ac:spMkLst>
        </pc:spChg>
      </pc:sldChg>
      <pc:sldChg chg="modNotesTx">
        <pc:chgData name="Amarender Reddy Jakka" userId="136e176d-41ae-4244-9c63-009ed8a27352" providerId="ADAL" clId="{72C2F40A-E212-8049-A469-9A0DEDE39CB9}" dt="2024-12-05T21:23:45.005" v="43" actId="20577"/>
        <pc:sldMkLst>
          <pc:docMk/>
          <pc:sldMk cId="2251857159" sldId="258"/>
        </pc:sldMkLst>
      </pc:sldChg>
      <pc:sldChg chg="modNotesTx">
        <pc:chgData name="Amarender Reddy Jakka" userId="136e176d-41ae-4244-9c63-009ed8a27352" providerId="ADAL" clId="{72C2F40A-E212-8049-A469-9A0DEDE39CB9}" dt="2024-12-05T21:23:56.165" v="45" actId="20577"/>
        <pc:sldMkLst>
          <pc:docMk/>
          <pc:sldMk cId="3501046610" sldId="259"/>
        </pc:sldMkLst>
      </pc:sldChg>
      <pc:sldChg chg="ord modNotesTx">
        <pc:chgData name="Amarender Reddy Jakka" userId="136e176d-41ae-4244-9c63-009ed8a27352" providerId="ADAL" clId="{72C2F40A-E212-8049-A469-9A0DEDE39CB9}" dt="2024-12-05T20:53:44.673" v="9" actId="20577"/>
        <pc:sldMkLst>
          <pc:docMk/>
          <pc:sldMk cId="689592140" sldId="263"/>
        </pc:sldMkLst>
      </pc:sldChg>
      <pc:sldChg chg="ord">
        <pc:chgData name="Amarender Reddy Jakka" userId="136e176d-41ae-4244-9c63-009ed8a27352" providerId="ADAL" clId="{72C2F40A-E212-8049-A469-9A0DEDE39CB9}" dt="2024-12-05T21:16:33.960" v="27" actId="20578"/>
        <pc:sldMkLst>
          <pc:docMk/>
          <pc:sldMk cId="3726560379" sldId="266"/>
        </pc:sldMkLst>
      </pc:sldChg>
      <pc:sldChg chg="addSp modSp new mod ord setBg">
        <pc:chgData name="Amarender Reddy Jakka" userId="136e176d-41ae-4244-9c63-009ed8a27352" providerId="ADAL" clId="{72C2F40A-E212-8049-A469-9A0DEDE39CB9}" dt="2024-12-06T00:44:31.797" v="90" actId="26606"/>
        <pc:sldMkLst>
          <pc:docMk/>
          <pc:sldMk cId="3535542448" sldId="273"/>
        </pc:sldMkLst>
        <pc:spChg chg="mod">
          <ac:chgData name="Amarender Reddy Jakka" userId="136e176d-41ae-4244-9c63-009ed8a27352" providerId="ADAL" clId="{72C2F40A-E212-8049-A469-9A0DEDE39CB9}" dt="2024-12-06T00:44:31.797" v="90" actId="26606"/>
          <ac:spMkLst>
            <pc:docMk/>
            <pc:sldMk cId="3535542448" sldId="273"/>
            <ac:spMk id="2" creationId="{A0867DB9-6FB5-19F8-7C7D-A928D0B03C77}"/>
          </ac:spMkLst>
        </pc:spChg>
        <pc:spChg chg="mod">
          <ac:chgData name="Amarender Reddy Jakka" userId="136e176d-41ae-4244-9c63-009ed8a27352" providerId="ADAL" clId="{72C2F40A-E212-8049-A469-9A0DEDE39CB9}" dt="2024-12-06T00:44:31.797" v="90" actId="26606"/>
          <ac:spMkLst>
            <pc:docMk/>
            <pc:sldMk cId="3535542448" sldId="273"/>
            <ac:spMk id="3" creationId="{628EB12A-CA50-0A59-3452-A40B12C1851D}"/>
          </ac:spMkLst>
        </pc:spChg>
        <pc:spChg chg="add">
          <ac:chgData name="Amarender Reddy Jakka" userId="136e176d-41ae-4244-9c63-009ed8a27352" providerId="ADAL" clId="{72C2F40A-E212-8049-A469-9A0DEDE39CB9}" dt="2024-12-06T00:44:31.797" v="90" actId="26606"/>
          <ac:spMkLst>
            <pc:docMk/>
            <pc:sldMk cId="3535542448" sldId="273"/>
            <ac:spMk id="9" creationId="{1B15ED52-F352-441B-82BF-E0EA34836D08}"/>
          </ac:spMkLst>
        </pc:spChg>
        <pc:spChg chg="add">
          <ac:chgData name="Amarender Reddy Jakka" userId="136e176d-41ae-4244-9c63-009ed8a27352" providerId="ADAL" clId="{72C2F40A-E212-8049-A469-9A0DEDE39CB9}" dt="2024-12-06T00:44:31.797" v="90" actId="26606"/>
          <ac:spMkLst>
            <pc:docMk/>
            <pc:sldMk cId="3535542448" sldId="273"/>
            <ac:spMk id="11" creationId="{61707E60-CEC9-4661-AA82-69242EB4BDC3}"/>
          </ac:spMkLst>
        </pc:spChg>
        <pc:spChg chg="add">
          <ac:chgData name="Amarender Reddy Jakka" userId="136e176d-41ae-4244-9c63-009ed8a27352" providerId="ADAL" clId="{72C2F40A-E212-8049-A469-9A0DEDE39CB9}" dt="2024-12-06T00:44:31.797" v="90" actId="26606"/>
          <ac:spMkLst>
            <pc:docMk/>
            <pc:sldMk cId="3535542448" sldId="273"/>
            <ac:spMk id="13" creationId="{8F035CD8-AE30-4146-96F2-036B0CE5E4F3}"/>
          </ac:spMkLst>
        </pc:spChg>
        <pc:picChg chg="add">
          <ac:chgData name="Amarender Reddy Jakka" userId="136e176d-41ae-4244-9c63-009ed8a27352" providerId="ADAL" clId="{72C2F40A-E212-8049-A469-9A0DEDE39CB9}" dt="2024-12-06T00:44:31.797" v="90" actId="26606"/>
          <ac:picMkLst>
            <pc:docMk/>
            <pc:sldMk cId="3535542448" sldId="273"/>
            <ac:picMk id="5" creationId="{A1E01029-6828-4C06-200F-3E0541B73492}"/>
          </ac:picMkLst>
        </pc:picChg>
      </pc:sldChg>
    </pc:docChg>
  </pc:docChgLst>
  <pc:docChgLst>
    <pc:chgData name="Shreekar Kolanu" userId="S::shreekar.kolanu@sjsu.edu::57a8f1e8-7d69-4f12-be20-eae517d91cba" providerId="AD" clId="Web-{BF422CC6-ABD7-2AB4-4396-FDECCCC6CECC}"/>
    <pc:docChg chg="delSld">
      <pc:chgData name="Shreekar Kolanu" userId="S::shreekar.kolanu@sjsu.edu::57a8f1e8-7d69-4f12-be20-eae517d91cba" providerId="AD" clId="Web-{BF422CC6-ABD7-2AB4-4396-FDECCCC6CECC}" dt="2024-12-06T00:14:29.086" v="0"/>
      <pc:docMkLst>
        <pc:docMk/>
      </pc:docMkLst>
      <pc:sldChg chg="del">
        <pc:chgData name="Shreekar Kolanu" userId="S::shreekar.kolanu@sjsu.edu::57a8f1e8-7d69-4f12-be20-eae517d91cba" providerId="AD" clId="Web-{BF422CC6-ABD7-2AB4-4396-FDECCCC6CECC}" dt="2024-12-06T00:14:29.086" v="0"/>
        <pc:sldMkLst>
          <pc:docMk/>
          <pc:sldMk cId="827658888" sldId="256"/>
        </pc:sldMkLst>
      </pc:sldChg>
    </pc:docChg>
  </pc:docChgLst>
  <pc:docChgLst>
    <pc:chgData name="Pawan Aditya Man" userId="S::pawanaditya.man@sjsu.edu::0b52d235-c0b0-40cd-8bbf-7b8a5eed9e2d" providerId="AD" clId="Web-{F3CF594A-4928-DD62-0A77-333390A4C0F0}"/>
    <pc:docChg chg="modSld">
      <pc:chgData name="Pawan Aditya Man" userId="S::pawanaditya.man@sjsu.edu::0b52d235-c0b0-40cd-8bbf-7b8a5eed9e2d" providerId="AD" clId="Web-{F3CF594A-4928-DD62-0A77-333390A4C0F0}" dt="2024-12-06T00:49:51.647" v="29" actId="20577"/>
      <pc:docMkLst>
        <pc:docMk/>
      </pc:docMkLst>
      <pc:sldChg chg="modSp">
        <pc:chgData name="Pawan Aditya Man" userId="S::pawanaditya.man@sjsu.edu::0b52d235-c0b0-40cd-8bbf-7b8a5eed9e2d" providerId="AD" clId="Web-{F3CF594A-4928-DD62-0A77-333390A4C0F0}" dt="2024-12-06T00:49:51.647" v="29" actId="20577"/>
        <pc:sldMkLst>
          <pc:docMk/>
          <pc:sldMk cId="1679984909" sldId="269"/>
        </pc:sldMkLst>
        <pc:graphicFrameChg chg="modGraphic">
          <ac:chgData name="Pawan Aditya Man" userId="S::pawanaditya.man@sjsu.edu::0b52d235-c0b0-40cd-8bbf-7b8a5eed9e2d" providerId="AD" clId="Web-{F3CF594A-4928-DD62-0A77-333390A4C0F0}" dt="2024-12-06T00:49:51.647" v="29" actId="20577"/>
          <ac:graphicFrameMkLst>
            <pc:docMk/>
            <pc:sldMk cId="1679984909" sldId="269"/>
            <ac:graphicFrameMk id="25" creationId="{CF4C9AFC-5574-66C5-DCCF-0BDC36F03891}"/>
          </ac:graphicFrameMkLst>
        </pc:graphicFrameChg>
      </pc:sldChg>
      <pc:sldChg chg="addSp delSp modSp">
        <pc:chgData name="Pawan Aditya Man" userId="S::pawanaditya.man@sjsu.edu::0b52d235-c0b0-40cd-8bbf-7b8a5eed9e2d" providerId="AD" clId="Web-{F3CF594A-4928-DD62-0A77-333390A4C0F0}" dt="2024-12-06T00:46:43.326" v="9" actId="20577"/>
        <pc:sldMkLst>
          <pc:docMk/>
          <pc:sldMk cId="3535542448" sldId="273"/>
        </pc:sldMkLst>
        <pc:spChg chg="mod">
          <ac:chgData name="Pawan Aditya Man" userId="S::pawanaditya.man@sjsu.edu::0b52d235-c0b0-40cd-8bbf-7b8a5eed9e2d" providerId="AD" clId="Web-{F3CF594A-4928-DD62-0A77-333390A4C0F0}" dt="2024-12-06T00:46:43.326" v="9" actId="20577"/>
          <ac:spMkLst>
            <pc:docMk/>
            <pc:sldMk cId="3535542448" sldId="273"/>
            <ac:spMk id="2" creationId="{A0867DB9-6FB5-19F8-7C7D-A928D0B03C77}"/>
          </ac:spMkLst>
        </pc:spChg>
        <pc:spChg chg="mod">
          <ac:chgData name="Pawan Aditya Man" userId="S::pawanaditya.man@sjsu.edu::0b52d235-c0b0-40cd-8bbf-7b8a5eed9e2d" providerId="AD" clId="Web-{F3CF594A-4928-DD62-0A77-333390A4C0F0}" dt="2024-12-06T00:44:53.884" v="2"/>
          <ac:spMkLst>
            <pc:docMk/>
            <pc:sldMk cId="3535542448" sldId="273"/>
            <ac:spMk id="3" creationId="{628EB12A-CA50-0A59-3452-A40B12C1851D}"/>
          </ac:spMkLst>
        </pc:spChg>
        <pc:spChg chg="del">
          <ac:chgData name="Pawan Aditya Man" userId="S::pawanaditya.man@sjsu.edu::0b52d235-c0b0-40cd-8bbf-7b8a5eed9e2d" providerId="AD" clId="Web-{F3CF594A-4928-DD62-0A77-333390A4C0F0}" dt="2024-12-06T00:44:53.884" v="2"/>
          <ac:spMkLst>
            <pc:docMk/>
            <pc:sldMk cId="3535542448" sldId="273"/>
            <ac:spMk id="9" creationId="{1B15ED52-F352-441B-82BF-E0EA34836D08}"/>
          </ac:spMkLst>
        </pc:spChg>
        <pc:spChg chg="del">
          <ac:chgData name="Pawan Aditya Man" userId="S::pawanaditya.man@sjsu.edu::0b52d235-c0b0-40cd-8bbf-7b8a5eed9e2d" providerId="AD" clId="Web-{F3CF594A-4928-DD62-0A77-333390A4C0F0}" dt="2024-12-06T00:44:53.884" v="2"/>
          <ac:spMkLst>
            <pc:docMk/>
            <pc:sldMk cId="3535542448" sldId="273"/>
            <ac:spMk id="11" creationId="{61707E60-CEC9-4661-AA82-69242EB4BDC3}"/>
          </ac:spMkLst>
        </pc:spChg>
        <pc:spChg chg="del">
          <ac:chgData name="Pawan Aditya Man" userId="S::pawanaditya.man@sjsu.edu::0b52d235-c0b0-40cd-8bbf-7b8a5eed9e2d" providerId="AD" clId="Web-{F3CF594A-4928-DD62-0A77-333390A4C0F0}" dt="2024-12-06T00:44:53.884" v="2"/>
          <ac:spMkLst>
            <pc:docMk/>
            <pc:sldMk cId="3535542448" sldId="273"/>
            <ac:spMk id="13" creationId="{8F035CD8-AE30-4146-96F2-036B0CE5E4F3}"/>
          </ac:spMkLst>
        </pc:spChg>
        <pc:spChg chg="add">
          <ac:chgData name="Pawan Aditya Man" userId="S::pawanaditya.man@sjsu.edu::0b52d235-c0b0-40cd-8bbf-7b8a5eed9e2d" providerId="AD" clId="Web-{F3CF594A-4928-DD62-0A77-333390A4C0F0}" dt="2024-12-06T00:44:53.884" v="2"/>
          <ac:spMkLst>
            <pc:docMk/>
            <pc:sldMk cId="3535542448" sldId="273"/>
            <ac:spMk id="18" creationId="{93DAF4AA-9270-40B5-B73C-B11B9A92F0BC}"/>
          </ac:spMkLst>
        </pc:spChg>
        <pc:spChg chg="add">
          <ac:chgData name="Pawan Aditya Man" userId="S::pawanaditya.man@sjsu.edu::0b52d235-c0b0-40cd-8bbf-7b8a5eed9e2d" providerId="AD" clId="Web-{F3CF594A-4928-DD62-0A77-333390A4C0F0}" dt="2024-12-06T00:44:53.884" v="2"/>
          <ac:spMkLst>
            <pc:docMk/>
            <pc:sldMk cId="3535542448" sldId="273"/>
            <ac:spMk id="20" creationId="{31D5E60A-D6B1-4F21-A993-313958AF0C00}"/>
          </ac:spMkLst>
        </pc:spChg>
        <pc:spChg chg="add">
          <ac:chgData name="Pawan Aditya Man" userId="S::pawanaditya.man@sjsu.edu::0b52d235-c0b0-40cd-8bbf-7b8a5eed9e2d" providerId="AD" clId="Web-{F3CF594A-4928-DD62-0A77-333390A4C0F0}" dt="2024-12-06T00:44:53.884" v="2"/>
          <ac:spMkLst>
            <pc:docMk/>
            <pc:sldMk cId="3535542448" sldId="273"/>
            <ac:spMk id="22" creationId="{5B7BB16B-E108-4C64-97D5-7AC67CC5E2C7}"/>
          </ac:spMkLst>
        </pc:spChg>
        <pc:spChg chg="add">
          <ac:chgData name="Pawan Aditya Man" userId="S::pawanaditya.man@sjsu.edu::0b52d235-c0b0-40cd-8bbf-7b8a5eed9e2d" providerId="AD" clId="Web-{F3CF594A-4928-DD62-0A77-333390A4C0F0}" dt="2024-12-06T00:44:53.884" v="2"/>
          <ac:spMkLst>
            <pc:docMk/>
            <pc:sldMk cId="3535542448" sldId="273"/>
            <ac:spMk id="24" creationId="{A5F6A003-4671-4F7B-A12E-2946D61E435F}"/>
          </ac:spMkLst>
        </pc:spChg>
        <pc:picChg chg="add mod">
          <ac:chgData name="Pawan Aditya Man" userId="S::pawanaditya.man@sjsu.edu::0b52d235-c0b0-40cd-8bbf-7b8a5eed9e2d" providerId="AD" clId="Web-{F3CF594A-4928-DD62-0A77-333390A4C0F0}" dt="2024-12-06T00:44:53.884" v="2"/>
          <ac:picMkLst>
            <pc:docMk/>
            <pc:sldMk cId="3535542448" sldId="273"/>
            <ac:picMk id="4" creationId="{A8AA220E-B7C6-3735-1D84-30D4CB4731EB}"/>
          </ac:picMkLst>
        </pc:picChg>
        <pc:picChg chg="del">
          <ac:chgData name="Pawan Aditya Man" userId="S::pawanaditya.man@sjsu.edu::0b52d235-c0b0-40cd-8bbf-7b8a5eed9e2d" providerId="AD" clId="Web-{F3CF594A-4928-DD62-0A77-333390A4C0F0}" dt="2024-12-06T00:44:48.165" v="1"/>
          <ac:picMkLst>
            <pc:docMk/>
            <pc:sldMk cId="3535542448" sldId="273"/>
            <ac:picMk id="5" creationId="{A1E01029-6828-4C06-200F-3E0541B73492}"/>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3824A-769A-471F-BD0B-D903BD1B0DB3}"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16A2919C-17ED-4D79-9AD2-86504C15225A}">
      <dgm:prSet/>
      <dgm:spPr/>
      <dgm:t>
        <a:bodyPr/>
        <a:lstStyle/>
        <a:p>
          <a:r>
            <a:rPr lang="en-US"/>
            <a:t>Enhanced Personalization:</a:t>
          </a:r>
        </a:p>
      </dgm:t>
    </dgm:pt>
    <dgm:pt modelId="{7D195982-C34B-422B-A615-D599B4F3F413}" type="parTrans" cxnId="{DBBF78B3-5326-4A20-9037-8D65CD4A7672}">
      <dgm:prSet/>
      <dgm:spPr/>
      <dgm:t>
        <a:bodyPr/>
        <a:lstStyle/>
        <a:p>
          <a:endParaRPr lang="en-US"/>
        </a:p>
      </dgm:t>
    </dgm:pt>
    <dgm:pt modelId="{D3442109-6E7C-49CC-A81C-4A83A1848DB8}" type="sibTrans" cxnId="{DBBF78B3-5326-4A20-9037-8D65CD4A7672}">
      <dgm:prSet/>
      <dgm:spPr/>
      <dgm:t>
        <a:bodyPr/>
        <a:lstStyle/>
        <a:p>
          <a:endParaRPr lang="en-US"/>
        </a:p>
      </dgm:t>
    </dgm:pt>
    <dgm:pt modelId="{58452AD5-4B1C-4A14-A0B4-2057FA9AAEB0}">
      <dgm:prSet/>
      <dgm:spPr/>
      <dgm:t>
        <a:bodyPr/>
        <a:lstStyle/>
        <a:p>
          <a:r>
            <a:rPr lang="en-US"/>
            <a:t>Tailored financial advice for individual users based on real-time data and user-specific queries.</a:t>
          </a:r>
        </a:p>
      </dgm:t>
    </dgm:pt>
    <dgm:pt modelId="{73F52C1F-7839-499C-A4F1-5E402B60A0C7}" type="parTrans" cxnId="{C5BCE23E-9FCA-4B38-95A3-FF80D44C369E}">
      <dgm:prSet/>
      <dgm:spPr/>
      <dgm:t>
        <a:bodyPr/>
        <a:lstStyle/>
        <a:p>
          <a:endParaRPr lang="en-US"/>
        </a:p>
      </dgm:t>
    </dgm:pt>
    <dgm:pt modelId="{C32AA6DB-2162-4CFC-BFE4-FE3314AAC8B0}" type="sibTrans" cxnId="{C5BCE23E-9FCA-4B38-95A3-FF80D44C369E}">
      <dgm:prSet/>
      <dgm:spPr/>
      <dgm:t>
        <a:bodyPr/>
        <a:lstStyle/>
        <a:p>
          <a:endParaRPr lang="en-US"/>
        </a:p>
      </dgm:t>
    </dgm:pt>
    <dgm:pt modelId="{364FC6B2-96E1-4CB9-A4DD-82C3AA4CE8A2}">
      <dgm:prSet/>
      <dgm:spPr/>
      <dgm:t>
        <a:bodyPr/>
        <a:lstStyle/>
        <a:p>
          <a:r>
            <a:rPr lang="en-US"/>
            <a:t>Improved customer satisfaction with adaptive, context-aware responses.</a:t>
          </a:r>
        </a:p>
      </dgm:t>
    </dgm:pt>
    <dgm:pt modelId="{BA0162BC-58F1-4E87-88CC-8B8E7AFA5347}" type="parTrans" cxnId="{D0415515-F8E1-4548-A025-5035B3280D84}">
      <dgm:prSet/>
      <dgm:spPr/>
      <dgm:t>
        <a:bodyPr/>
        <a:lstStyle/>
        <a:p>
          <a:endParaRPr lang="en-US"/>
        </a:p>
      </dgm:t>
    </dgm:pt>
    <dgm:pt modelId="{F30F2C2F-822C-4635-9396-F2B7BFC689E8}" type="sibTrans" cxnId="{D0415515-F8E1-4548-A025-5035B3280D84}">
      <dgm:prSet/>
      <dgm:spPr/>
      <dgm:t>
        <a:bodyPr/>
        <a:lstStyle/>
        <a:p>
          <a:endParaRPr lang="en-US"/>
        </a:p>
      </dgm:t>
    </dgm:pt>
    <dgm:pt modelId="{7C94195C-CC8F-4B04-B8D7-AE14106806ED}">
      <dgm:prSet/>
      <dgm:spPr/>
      <dgm:t>
        <a:bodyPr/>
        <a:lstStyle/>
        <a:p>
          <a:r>
            <a:rPr lang="en-US"/>
            <a:t>Increased Accessibility:</a:t>
          </a:r>
        </a:p>
      </dgm:t>
    </dgm:pt>
    <dgm:pt modelId="{601D7543-6CC7-4AA1-8097-59DB4054BA1A}" type="parTrans" cxnId="{21E5FE6E-064A-4A50-9FD2-044F35D1C770}">
      <dgm:prSet/>
      <dgm:spPr/>
      <dgm:t>
        <a:bodyPr/>
        <a:lstStyle/>
        <a:p>
          <a:endParaRPr lang="en-US"/>
        </a:p>
      </dgm:t>
    </dgm:pt>
    <dgm:pt modelId="{E9864E22-0824-4552-AA89-3D233A538B34}" type="sibTrans" cxnId="{21E5FE6E-064A-4A50-9FD2-044F35D1C770}">
      <dgm:prSet/>
      <dgm:spPr/>
      <dgm:t>
        <a:bodyPr/>
        <a:lstStyle/>
        <a:p>
          <a:endParaRPr lang="en-US"/>
        </a:p>
      </dgm:t>
    </dgm:pt>
    <dgm:pt modelId="{5AE8E696-AA1A-4BFF-94E9-97E871F86C64}">
      <dgm:prSet/>
      <dgm:spPr/>
      <dgm:t>
        <a:bodyPr/>
        <a:lstStyle/>
        <a:p>
          <a:r>
            <a:rPr lang="en-US"/>
            <a:t>Democratizes financial expertise by providing accessible, AI-driven advice to users without requiring human experts.</a:t>
          </a:r>
        </a:p>
      </dgm:t>
    </dgm:pt>
    <dgm:pt modelId="{04FE9410-18BE-41DA-8C2B-54EDC4DE41A2}" type="parTrans" cxnId="{C0FAC8C8-62D8-400D-AFD4-6A7973FC666F}">
      <dgm:prSet/>
      <dgm:spPr/>
      <dgm:t>
        <a:bodyPr/>
        <a:lstStyle/>
        <a:p>
          <a:endParaRPr lang="en-US"/>
        </a:p>
      </dgm:t>
    </dgm:pt>
    <dgm:pt modelId="{15FE31C3-FBC8-4492-9887-4C7349BFA9A9}" type="sibTrans" cxnId="{C0FAC8C8-62D8-400D-AFD4-6A7973FC666F}">
      <dgm:prSet/>
      <dgm:spPr/>
      <dgm:t>
        <a:bodyPr/>
        <a:lstStyle/>
        <a:p>
          <a:endParaRPr lang="en-US"/>
        </a:p>
      </dgm:t>
    </dgm:pt>
    <dgm:pt modelId="{8B745BC5-4FCB-4765-BC3E-DF397AAA7E20}">
      <dgm:prSet/>
      <dgm:spPr/>
      <dgm:t>
        <a:bodyPr/>
        <a:lstStyle/>
        <a:p>
          <a:r>
            <a:rPr lang="en-US"/>
            <a:t>Cost Efficiency:</a:t>
          </a:r>
        </a:p>
      </dgm:t>
    </dgm:pt>
    <dgm:pt modelId="{6F0F5E97-D3E9-435D-B94A-874E7F9D420C}" type="parTrans" cxnId="{067038C1-138C-4433-A430-696274899268}">
      <dgm:prSet/>
      <dgm:spPr/>
      <dgm:t>
        <a:bodyPr/>
        <a:lstStyle/>
        <a:p>
          <a:endParaRPr lang="en-US"/>
        </a:p>
      </dgm:t>
    </dgm:pt>
    <dgm:pt modelId="{C87D089C-06B9-4357-A62F-A39BB1C33461}" type="sibTrans" cxnId="{067038C1-138C-4433-A430-696274899268}">
      <dgm:prSet/>
      <dgm:spPr/>
      <dgm:t>
        <a:bodyPr/>
        <a:lstStyle/>
        <a:p>
          <a:endParaRPr lang="en-US"/>
        </a:p>
      </dgm:t>
    </dgm:pt>
    <dgm:pt modelId="{3BE65357-DF78-488D-BB70-9FEF7DF72F7C}">
      <dgm:prSet/>
      <dgm:spPr/>
      <dgm:t>
        <a:bodyPr/>
        <a:lstStyle/>
        <a:p>
          <a:r>
            <a:rPr lang="en-US"/>
            <a:t>Minimizes the cost of customer service in financial institutions by automating routine financial queries.</a:t>
          </a:r>
        </a:p>
      </dgm:t>
    </dgm:pt>
    <dgm:pt modelId="{D6F919E9-6075-465A-95E5-F243C1DE3D70}" type="parTrans" cxnId="{623E3DAF-2471-46B9-888E-805E203784EB}">
      <dgm:prSet/>
      <dgm:spPr/>
      <dgm:t>
        <a:bodyPr/>
        <a:lstStyle/>
        <a:p>
          <a:endParaRPr lang="en-US"/>
        </a:p>
      </dgm:t>
    </dgm:pt>
    <dgm:pt modelId="{3152E36A-53D9-4CE6-99D1-36F7CF85439D}" type="sibTrans" cxnId="{623E3DAF-2471-46B9-888E-805E203784EB}">
      <dgm:prSet/>
      <dgm:spPr/>
      <dgm:t>
        <a:bodyPr/>
        <a:lstStyle/>
        <a:p>
          <a:endParaRPr lang="en-US"/>
        </a:p>
      </dgm:t>
    </dgm:pt>
    <dgm:pt modelId="{6A0444F1-9E9B-442E-8960-475912EBBDFE}">
      <dgm:prSet/>
      <dgm:spPr/>
      <dgm:t>
        <a:bodyPr/>
        <a:lstStyle/>
        <a:p>
          <a:r>
            <a:rPr lang="en-US"/>
            <a:t>Scalable solution for financial firms looking to optimize operational costs.</a:t>
          </a:r>
        </a:p>
      </dgm:t>
    </dgm:pt>
    <dgm:pt modelId="{18B4C1D4-CC6E-4E24-813D-C2B6740A40E5}" type="parTrans" cxnId="{DDF34B79-0AEC-4D95-9883-8C9CDD6C8B7F}">
      <dgm:prSet/>
      <dgm:spPr/>
      <dgm:t>
        <a:bodyPr/>
        <a:lstStyle/>
        <a:p>
          <a:endParaRPr lang="en-US"/>
        </a:p>
      </dgm:t>
    </dgm:pt>
    <dgm:pt modelId="{7304BAC6-7BF2-4476-AFAE-12E67E6C867A}" type="sibTrans" cxnId="{DDF34B79-0AEC-4D95-9883-8C9CDD6C8B7F}">
      <dgm:prSet/>
      <dgm:spPr/>
      <dgm:t>
        <a:bodyPr/>
        <a:lstStyle/>
        <a:p>
          <a:endParaRPr lang="en-US"/>
        </a:p>
      </dgm:t>
    </dgm:pt>
    <dgm:pt modelId="{B825CD0A-3E63-4AA7-BDF9-044734DE5D82}">
      <dgm:prSet/>
      <dgm:spPr/>
      <dgm:t>
        <a:bodyPr/>
        <a:lstStyle/>
        <a:p>
          <a:r>
            <a:rPr lang="en-US"/>
            <a:t>Real-Time Insights:</a:t>
          </a:r>
        </a:p>
      </dgm:t>
    </dgm:pt>
    <dgm:pt modelId="{D9F5333D-523D-4E0C-BD6C-78D800BA2CB1}" type="parTrans" cxnId="{94FDF244-5F1A-44C2-A6A0-C899CDE8D41E}">
      <dgm:prSet/>
      <dgm:spPr/>
      <dgm:t>
        <a:bodyPr/>
        <a:lstStyle/>
        <a:p>
          <a:endParaRPr lang="en-US"/>
        </a:p>
      </dgm:t>
    </dgm:pt>
    <dgm:pt modelId="{24C000EF-93DB-4F74-8D0F-18651D5801D4}" type="sibTrans" cxnId="{94FDF244-5F1A-44C2-A6A0-C899CDE8D41E}">
      <dgm:prSet/>
      <dgm:spPr/>
      <dgm:t>
        <a:bodyPr/>
        <a:lstStyle/>
        <a:p>
          <a:endParaRPr lang="en-US"/>
        </a:p>
      </dgm:t>
    </dgm:pt>
    <dgm:pt modelId="{67218C2F-555F-47DB-B0D3-21B19F450A92}">
      <dgm:prSet/>
      <dgm:spPr/>
      <dgm:t>
        <a:bodyPr/>
        <a:lstStyle/>
        <a:p>
          <a:r>
            <a:rPr lang="en-US"/>
            <a:t>Dynamic adaptability of the RAG model ensures accurate responses aligned with the latest financial trends and data.</a:t>
          </a:r>
        </a:p>
      </dgm:t>
    </dgm:pt>
    <dgm:pt modelId="{A6AC9376-2926-4BF7-8B33-6896F416D63B}" type="parTrans" cxnId="{1452E8BD-FFC7-412F-97A6-19DA11D50936}">
      <dgm:prSet/>
      <dgm:spPr/>
      <dgm:t>
        <a:bodyPr/>
        <a:lstStyle/>
        <a:p>
          <a:endParaRPr lang="en-US"/>
        </a:p>
      </dgm:t>
    </dgm:pt>
    <dgm:pt modelId="{0A3C12F0-9C18-4858-A254-F41AA43FCB59}" type="sibTrans" cxnId="{1452E8BD-FFC7-412F-97A6-19DA11D50936}">
      <dgm:prSet/>
      <dgm:spPr/>
      <dgm:t>
        <a:bodyPr/>
        <a:lstStyle/>
        <a:p>
          <a:endParaRPr lang="en-US"/>
        </a:p>
      </dgm:t>
    </dgm:pt>
    <dgm:pt modelId="{0F322054-0E4E-4D97-85A0-A2B4B8D48B0D}">
      <dgm:prSet/>
      <dgm:spPr/>
      <dgm:t>
        <a:bodyPr/>
        <a:lstStyle/>
        <a:p>
          <a:r>
            <a:rPr lang="en-US"/>
            <a:t>Enables businesses and users to make informed decisions based on current market conditions.</a:t>
          </a:r>
        </a:p>
      </dgm:t>
    </dgm:pt>
    <dgm:pt modelId="{613C2A7E-E467-42C1-B31B-46EA78E9E42E}" type="parTrans" cxnId="{4C48CFE5-6474-4B32-A785-5D0AC66F32F9}">
      <dgm:prSet/>
      <dgm:spPr/>
      <dgm:t>
        <a:bodyPr/>
        <a:lstStyle/>
        <a:p>
          <a:endParaRPr lang="en-US"/>
        </a:p>
      </dgm:t>
    </dgm:pt>
    <dgm:pt modelId="{72FFC0FE-C2C6-48FB-9694-C94471C1E2CA}" type="sibTrans" cxnId="{4C48CFE5-6474-4B32-A785-5D0AC66F32F9}">
      <dgm:prSet/>
      <dgm:spPr/>
      <dgm:t>
        <a:bodyPr/>
        <a:lstStyle/>
        <a:p>
          <a:endParaRPr lang="en-US"/>
        </a:p>
      </dgm:t>
    </dgm:pt>
    <dgm:pt modelId="{FE95117F-CF98-41C7-9C3A-CAE5098501BA}">
      <dgm:prSet/>
      <dgm:spPr/>
      <dgm:t>
        <a:bodyPr/>
        <a:lstStyle/>
        <a:p>
          <a:r>
            <a:rPr lang="en-US"/>
            <a:t>Potential for Monetization:</a:t>
          </a:r>
        </a:p>
      </dgm:t>
    </dgm:pt>
    <dgm:pt modelId="{C16DB88E-5CDE-4AE7-AC17-3695F5B51F73}" type="parTrans" cxnId="{0E0850C9-DE91-4D06-A66D-449A220E81A9}">
      <dgm:prSet/>
      <dgm:spPr/>
      <dgm:t>
        <a:bodyPr/>
        <a:lstStyle/>
        <a:p>
          <a:endParaRPr lang="en-US"/>
        </a:p>
      </dgm:t>
    </dgm:pt>
    <dgm:pt modelId="{40374921-596A-45D3-9024-ED7EF5F6DE38}" type="sibTrans" cxnId="{0E0850C9-DE91-4D06-A66D-449A220E81A9}">
      <dgm:prSet/>
      <dgm:spPr/>
      <dgm:t>
        <a:bodyPr/>
        <a:lstStyle/>
        <a:p>
          <a:endParaRPr lang="en-US"/>
        </a:p>
      </dgm:t>
    </dgm:pt>
    <dgm:pt modelId="{1FAD41C9-96D6-4130-A218-DAAC46FF4BCF}">
      <dgm:prSet/>
      <dgm:spPr/>
      <dgm:t>
        <a:bodyPr/>
        <a:lstStyle/>
        <a:p>
          <a:r>
            <a:rPr lang="en-US"/>
            <a:t>Can be integrated into financial platforms, apps, or chatbots, offering premium personalized services to users.</a:t>
          </a:r>
        </a:p>
      </dgm:t>
    </dgm:pt>
    <dgm:pt modelId="{DB24BC33-461B-4CB4-B8BD-81EF4BBF60C9}" type="parTrans" cxnId="{CDAD05D8-2400-4AD9-8BF9-DA9132305514}">
      <dgm:prSet/>
      <dgm:spPr/>
      <dgm:t>
        <a:bodyPr/>
        <a:lstStyle/>
        <a:p>
          <a:endParaRPr lang="en-US"/>
        </a:p>
      </dgm:t>
    </dgm:pt>
    <dgm:pt modelId="{987354F5-9C69-4523-A8F8-BD9B6145B672}" type="sibTrans" cxnId="{CDAD05D8-2400-4AD9-8BF9-DA9132305514}">
      <dgm:prSet/>
      <dgm:spPr/>
      <dgm:t>
        <a:bodyPr/>
        <a:lstStyle/>
        <a:p>
          <a:endParaRPr lang="en-US"/>
        </a:p>
      </dgm:t>
    </dgm:pt>
    <dgm:pt modelId="{134BDC4A-F4B9-46C4-9C9E-3779DC0EC5B0}">
      <dgm:prSet/>
      <dgm:spPr/>
      <dgm:t>
        <a:bodyPr/>
        <a:lstStyle/>
        <a:p>
          <a:r>
            <a:rPr lang="en-US"/>
            <a:t>Opportunity for SaaS financial tools leveraging AI models for subscription-based services.</a:t>
          </a:r>
        </a:p>
      </dgm:t>
    </dgm:pt>
    <dgm:pt modelId="{6E38427A-771F-49B8-906D-0F0E07C7ED7F}" type="parTrans" cxnId="{AEA73A5F-68BE-4D4F-92EF-58893AE7E597}">
      <dgm:prSet/>
      <dgm:spPr/>
      <dgm:t>
        <a:bodyPr/>
        <a:lstStyle/>
        <a:p>
          <a:endParaRPr lang="en-US"/>
        </a:p>
      </dgm:t>
    </dgm:pt>
    <dgm:pt modelId="{1DAF7D43-B6F3-42E1-BA3B-A357299DF162}" type="sibTrans" cxnId="{AEA73A5F-68BE-4D4F-92EF-58893AE7E597}">
      <dgm:prSet/>
      <dgm:spPr/>
      <dgm:t>
        <a:bodyPr/>
        <a:lstStyle/>
        <a:p>
          <a:endParaRPr lang="en-US"/>
        </a:p>
      </dgm:t>
    </dgm:pt>
    <dgm:pt modelId="{372B1408-9F4A-DF49-9332-116DC81EE809}" type="pres">
      <dgm:prSet presAssocID="{3713824A-769A-471F-BD0B-D903BD1B0DB3}" presName="Name0" presStyleCnt="0">
        <dgm:presLayoutVars>
          <dgm:dir/>
          <dgm:animLvl val="lvl"/>
          <dgm:resizeHandles val="exact"/>
        </dgm:presLayoutVars>
      </dgm:prSet>
      <dgm:spPr/>
    </dgm:pt>
    <dgm:pt modelId="{F0815817-7A42-B644-BBC7-81E41A7B2827}" type="pres">
      <dgm:prSet presAssocID="{16A2919C-17ED-4D79-9AD2-86504C15225A}" presName="composite" presStyleCnt="0"/>
      <dgm:spPr/>
    </dgm:pt>
    <dgm:pt modelId="{FFC1D4F5-26F6-8A4C-A97D-1EE37072A4B5}" type="pres">
      <dgm:prSet presAssocID="{16A2919C-17ED-4D79-9AD2-86504C15225A}" presName="parTx" presStyleLbl="alignNode1" presStyleIdx="0" presStyleCnt="5">
        <dgm:presLayoutVars>
          <dgm:chMax val="0"/>
          <dgm:chPref val="0"/>
          <dgm:bulletEnabled val="1"/>
        </dgm:presLayoutVars>
      </dgm:prSet>
      <dgm:spPr/>
    </dgm:pt>
    <dgm:pt modelId="{3EC58B29-E064-9B41-96DC-52C035EA7CDC}" type="pres">
      <dgm:prSet presAssocID="{16A2919C-17ED-4D79-9AD2-86504C15225A}" presName="desTx" presStyleLbl="alignAccFollowNode1" presStyleIdx="0" presStyleCnt="5">
        <dgm:presLayoutVars>
          <dgm:bulletEnabled val="1"/>
        </dgm:presLayoutVars>
      </dgm:prSet>
      <dgm:spPr/>
    </dgm:pt>
    <dgm:pt modelId="{E6C4A9FD-2FBF-9D4F-AEE0-FCF32B58300B}" type="pres">
      <dgm:prSet presAssocID="{D3442109-6E7C-49CC-A81C-4A83A1848DB8}" presName="space" presStyleCnt="0"/>
      <dgm:spPr/>
    </dgm:pt>
    <dgm:pt modelId="{99F88E4B-6400-C640-BCD9-C8B007E5AA3F}" type="pres">
      <dgm:prSet presAssocID="{7C94195C-CC8F-4B04-B8D7-AE14106806ED}" presName="composite" presStyleCnt="0"/>
      <dgm:spPr/>
    </dgm:pt>
    <dgm:pt modelId="{3DB10F05-D463-DB4E-83EE-E75E04501CF7}" type="pres">
      <dgm:prSet presAssocID="{7C94195C-CC8F-4B04-B8D7-AE14106806ED}" presName="parTx" presStyleLbl="alignNode1" presStyleIdx="1" presStyleCnt="5">
        <dgm:presLayoutVars>
          <dgm:chMax val="0"/>
          <dgm:chPref val="0"/>
          <dgm:bulletEnabled val="1"/>
        </dgm:presLayoutVars>
      </dgm:prSet>
      <dgm:spPr/>
    </dgm:pt>
    <dgm:pt modelId="{0E6DD669-6C0C-9E4B-9E05-59158C9F44DA}" type="pres">
      <dgm:prSet presAssocID="{7C94195C-CC8F-4B04-B8D7-AE14106806ED}" presName="desTx" presStyleLbl="alignAccFollowNode1" presStyleIdx="1" presStyleCnt="5">
        <dgm:presLayoutVars>
          <dgm:bulletEnabled val="1"/>
        </dgm:presLayoutVars>
      </dgm:prSet>
      <dgm:spPr/>
    </dgm:pt>
    <dgm:pt modelId="{B1299428-38AD-5A41-A798-AB39C5DD5AA7}" type="pres">
      <dgm:prSet presAssocID="{E9864E22-0824-4552-AA89-3D233A538B34}" presName="space" presStyleCnt="0"/>
      <dgm:spPr/>
    </dgm:pt>
    <dgm:pt modelId="{B6DD116A-FE76-3540-BF96-8AA4C0A88AD9}" type="pres">
      <dgm:prSet presAssocID="{8B745BC5-4FCB-4765-BC3E-DF397AAA7E20}" presName="composite" presStyleCnt="0"/>
      <dgm:spPr/>
    </dgm:pt>
    <dgm:pt modelId="{093C0C24-35D7-4242-AA63-6484CC9A0C76}" type="pres">
      <dgm:prSet presAssocID="{8B745BC5-4FCB-4765-BC3E-DF397AAA7E20}" presName="parTx" presStyleLbl="alignNode1" presStyleIdx="2" presStyleCnt="5">
        <dgm:presLayoutVars>
          <dgm:chMax val="0"/>
          <dgm:chPref val="0"/>
          <dgm:bulletEnabled val="1"/>
        </dgm:presLayoutVars>
      </dgm:prSet>
      <dgm:spPr/>
    </dgm:pt>
    <dgm:pt modelId="{1E2A21F5-6161-0845-AD55-58C478554FE9}" type="pres">
      <dgm:prSet presAssocID="{8B745BC5-4FCB-4765-BC3E-DF397AAA7E20}" presName="desTx" presStyleLbl="alignAccFollowNode1" presStyleIdx="2" presStyleCnt="5">
        <dgm:presLayoutVars>
          <dgm:bulletEnabled val="1"/>
        </dgm:presLayoutVars>
      </dgm:prSet>
      <dgm:spPr/>
    </dgm:pt>
    <dgm:pt modelId="{C12A9D85-5D6C-DA4F-B1E4-CC8B987CD96B}" type="pres">
      <dgm:prSet presAssocID="{C87D089C-06B9-4357-A62F-A39BB1C33461}" presName="space" presStyleCnt="0"/>
      <dgm:spPr/>
    </dgm:pt>
    <dgm:pt modelId="{9897245A-BDB5-5942-BBDF-9371F1C5679A}" type="pres">
      <dgm:prSet presAssocID="{B825CD0A-3E63-4AA7-BDF9-044734DE5D82}" presName="composite" presStyleCnt="0"/>
      <dgm:spPr/>
    </dgm:pt>
    <dgm:pt modelId="{F671441B-EB98-F345-88E5-A7756A7886A0}" type="pres">
      <dgm:prSet presAssocID="{B825CD0A-3E63-4AA7-BDF9-044734DE5D82}" presName="parTx" presStyleLbl="alignNode1" presStyleIdx="3" presStyleCnt="5">
        <dgm:presLayoutVars>
          <dgm:chMax val="0"/>
          <dgm:chPref val="0"/>
          <dgm:bulletEnabled val="1"/>
        </dgm:presLayoutVars>
      </dgm:prSet>
      <dgm:spPr/>
    </dgm:pt>
    <dgm:pt modelId="{4359D8FB-E305-DF48-8FEE-478403C124B6}" type="pres">
      <dgm:prSet presAssocID="{B825CD0A-3E63-4AA7-BDF9-044734DE5D82}" presName="desTx" presStyleLbl="alignAccFollowNode1" presStyleIdx="3" presStyleCnt="5">
        <dgm:presLayoutVars>
          <dgm:bulletEnabled val="1"/>
        </dgm:presLayoutVars>
      </dgm:prSet>
      <dgm:spPr/>
    </dgm:pt>
    <dgm:pt modelId="{92FAAA20-64D5-EC43-8693-BF1A271AFEF6}" type="pres">
      <dgm:prSet presAssocID="{24C000EF-93DB-4F74-8D0F-18651D5801D4}" presName="space" presStyleCnt="0"/>
      <dgm:spPr/>
    </dgm:pt>
    <dgm:pt modelId="{112EBA5A-094C-B54E-BC61-AE37E4594F3A}" type="pres">
      <dgm:prSet presAssocID="{FE95117F-CF98-41C7-9C3A-CAE5098501BA}" presName="composite" presStyleCnt="0"/>
      <dgm:spPr/>
    </dgm:pt>
    <dgm:pt modelId="{E9A0EE67-1FED-EA4C-8C07-14213E46CB43}" type="pres">
      <dgm:prSet presAssocID="{FE95117F-CF98-41C7-9C3A-CAE5098501BA}" presName="parTx" presStyleLbl="alignNode1" presStyleIdx="4" presStyleCnt="5">
        <dgm:presLayoutVars>
          <dgm:chMax val="0"/>
          <dgm:chPref val="0"/>
          <dgm:bulletEnabled val="1"/>
        </dgm:presLayoutVars>
      </dgm:prSet>
      <dgm:spPr/>
    </dgm:pt>
    <dgm:pt modelId="{E215F2E7-E31F-C947-A10B-C507848DB8CF}" type="pres">
      <dgm:prSet presAssocID="{FE95117F-CF98-41C7-9C3A-CAE5098501BA}" presName="desTx" presStyleLbl="alignAccFollowNode1" presStyleIdx="4" presStyleCnt="5">
        <dgm:presLayoutVars>
          <dgm:bulletEnabled val="1"/>
        </dgm:presLayoutVars>
      </dgm:prSet>
      <dgm:spPr/>
    </dgm:pt>
  </dgm:ptLst>
  <dgm:cxnLst>
    <dgm:cxn modelId="{36970706-0F1A-3340-B507-9FB38DF51A36}" type="presOf" srcId="{1FAD41C9-96D6-4130-A218-DAAC46FF4BCF}" destId="{E215F2E7-E31F-C947-A10B-C507848DB8CF}" srcOrd="0" destOrd="0" presId="urn:microsoft.com/office/officeart/2005/8/layout/hList1"/>
    <dgm:cxn modelId="{D0415515-F8E1-4548-A025-5035B3280D84}" srcId="{16A2919C-17ED-4D79-9AD2-86504C15225A}" destId="{364FC6B2-96E1-4CB9-A4DD-82C3AA4CE8A2}" srcOrd="1" destOrd="0" parTransId="{BA0162BC-58F1-4E87-88CC-8B8E7AFA5347}" sibTransId="{F30F2C2F-822C-4635-9396-F2B7BFC689E8}"/>
    <dgm:cxn modelId="{D6BD011B-D49A-A445-913E-063C482361ED}" type="presOf" srcId="{7C94195C-CC8F-4B04-B8D7-AE14106806ED}" destId="{3DB10F05-D463-DB4E-83EE-E75E04501CF7}" srcOrd="0" destOrd="0" presId="urn:microsoft.com/office/officeart/2005/8/layout/hList1"/>
    <dgm:cxn modelId="{FF4B5220-2221-CB4D-854C-9BFA3BFB6205}" type="presOf" srcId="{6A0444F1-9E9B-442E-8960-475912EBBDFE}" destId="{1E2A21F5-6161-0845-AD55-58C478554FE9}" srcOrd="0" destOrd="1" presId="urn:microsoft.com/office/officeart/2005/8/layout/hList1"/>
    <dgm:cxn modelId="{9552A834-BC84-1B4B-BEF3-A69BAED146EF}" type="presOf" srcId="{8B745BC5-4FCB-4765-BC3E-DF397AAA7E20}" destId="{093C0C24-35D7-4242-AA63-6484CC9A0C76}" srcOrd="0" destOrd="0" presId="urn:microsoft.com/office/officeart/2005/8/layout/hList1"/>
    <dgm:cxn modelId="{C9D7463E-F2BB-9A47-ADFD-67A11E5860A5}" type="presOf" srcId="{58452AD5-4B1C-4A14-A0B4-2057FA9AAEB0}" destId="{3EC58B29-E064-9B41-96DC-52C035EA7CDC}" srcOrd="0" destOrd="0" presId="urn:microsoft.com/office/officeart/2005/8/layout/hList1"/>
    <dgm:cxn modelId="{C5BCE23E-9FCA-4B38-95A3-FF80D44C369E}" srcId="{16A2919C-17ED-4D79-9AD2-86504C15225A}" destId="{58452AD5-4B1C-4A14-A0B4-2057FA9AAEB0}" srcOrd="0" destOrd="0" parTransId="{73F52C1F-7839-499C-A4F1-5E402B60A0C7}" sibTransId="{C32AA6DB-2162-4CFC-BFE4-FE3314AAC8B0}"/>
    <dgm:cxn modelId="{AEA73A5F-68BE-4D4F-92EF-58893AE7E597}" srcId="{FE95117F-CF98-41C7-9C3A-CAE5098501BA}" destId="{134BDC4A-F4B9-46C4-9C9E-3779DC0EC5B0}" srcOrd="1" destOrd="0" parTransId="{6E38427A-771F-49B8-906D-0F0E07C7ED7F}" sibTransId="{1DAF7D43-B6F3-42E1-BA3B-A357299DF162}"/>
    <dgm:cxn modelId="{5D59E25F-D555-AF4D-A1B8-0429AC79EC7E}" type="presOf" srcId="{B825CD0A-3E63-4AA7-BDF9-044734DE5D82}" destId="{F671441B-EB98-F345-88E5-A7756A7886A0}" srcOrd="0" destOrd="0" presId="urn:microsoft.com/office/officeart/2005/8/layout/hList1"/>
    <dgm:cxn modelId="{71DDED61-78B0-B041-9F98-581DCD38ED6B}" type="presOf" srcId="{134BDC4A-F4B9-46C4-9C9E-3779DC0EC5B0}" destId="{E215F2E7-E31F-C947-A10B-C507848DB8CF}" srcOrd="0" destOrd="1" presId="urn:microsoft.com/office/officeart/2005/8/layout/hList1"/>
    <dgm:cxn modelId="{94FDF244-5F1A-44C2-A6A0-C899CDE8D41E}" srcId="{3713824A-769A-471F-BD0B-D903BD1B0DB3}" destId="{B825CD0A-3E63-4AA7-BDF9-044734DE5D82}" srcOrd="3" destOrd="0" parTransId="{D9F5333D-523D-4E0C-BD6C-78D800BA2CB1}" sibTransId="{24C000EF-93DB-4F74-8D0F-18651D5801D4}"/>
    <dgm:cxn modelId="{BBDB4B69-4348-2445-AB33-4E9B1C570795}" type="presOf" srcId="{5AE8E696-AA1A-4BFF-94E9-97E871F86C64}" destId="{0E6DD669-6C0C-9E4B-9E05-59158C9F44DA}" srcOrd="0" destOrd="0" presId="urn:microsoft.com/office/officeart/2005/8/layout/hList1"/>
    <dgm:cxn modelId="{21E5FE6E-064A-4A50-9FD2-044F35D1C770}" srcId="{3713824A-769A-471F-BD0B-D903BD1B0DB3}" destId="{7C94195C-CC8F-4B04-B8D7-AE14106806ED}" srcOrd="1" destOrd="0" parTransId="{601D7543-6CC7-4AA1-8097-59DB4054BA1A}" sibTransId="{E9864E22-0824-4552-AA89-3D233A538B34}"/>
    <dgm:cxn modelId="{DDF34B79-0AEC-4D95-9883-8C9CDD6C8B7F}" srcId="{8B745BC5-4FCB-4765-BC3E-DF397AAA7E20}" destId="{6A0444F1-9E9B-442E-8960-475912EBBDFE}" srcOrd="1" destOrd="0" parTransId="{18B4C1D4-CC6E-4E24-813D-C2B6740A40E5}" sibTransId="{7304BAC6-7BF2-4476-AFAE-12E67E6C867A}"/>
    <dgm:cxn modelId="{7007B459-F6EE-AF48-9161-A096CBBCBB5D}" type="presOf" srcId="{364FC6B2-96E1-4CB9-A4DD-82C3AA4CE8A2}" destId="{3EC58B29-E064-9B41-96DC-52C035EA7CDC}" srcOrd="0" destOrd="1" presId="urn:microsoft.com/office/officeart/2005/8/layout/hList1"/>
    <dgm:cxn modelId="{C385A17B-2896-7140-9DED-6CE48F08370B}" type="presOf" srcId="{3BE65357-DF78-488D-BB70-9FEF7DF72F7C}" destId="{1E2A21F5-6161-0845-AD55-58C478554FE9}" srcOrd="0" destOrd="0" presId="urn:microsoft.com/office/officeart/2005/8/layout/hList1"/>
    <dgm:cxn modelId="{AFB262A0-8684-2D45-AED0-FF3D002881B0}" type="presOf" srcId="{3713824A-769A-471F-BD0B-D903BD1B0DB3}" destId="{372B1408-9F4A-DF49-9332-116DC81EE809}" srcOrd="0" destOrd="0" presId="urn:microsoft.com/office/officeart/2005/8/layout/hList1"/>
    <dgm:cxn modelId="{0B4ECBA5-F2BB-3B43-B3A4-86C8B12A1589}" type="presOf" srcId="{FE95117F-CF98-41C7-9C3A-CAE5098501BA}" destId="{E9A0EE67-1FED-EA4C-8C07-14213E46CB43}" srcOrd="0" destOrd="0" presId="urn:microsoft.com/office/officeart/2005/8/layout/hList1"/>
    <dgm:cxn modelId="{623E3DAF-2471-46B9-888E-805E203784EB}" srcId="{8B745BC5-4FCB-4765-BC3E-DF397AAA7E20}" destId="{3BE65357-DF78-488D-BB70-9FEF7DF72F7C}" srcOrd="0" destOrd="0" parTransId="{D6F919E9-6075-465A-95E5-F243C1DE3D70}" sibTransId="{3152E36A-53D9-4CE6-99D1-36F7CF85439D}"/>
    <dgm:cxn modelId="{DBBF78B3-5326-4A20-9037-8D65CD4A7672}" srcId="{3713824A-769A-471F-BD0B-D903BD1B0DB3}" destId="{16A2919C-17ED-4D79-9AD2-86504C15225A}" srcOrd="0" destOrd="0" parTransId="{7D195982-C34B-422B-A615-D599B4F3F413}" sibTransId="{D3442109-6E7C-49CC-A81C-4A83A1848DB8}"/>
    <dgm:cxn modelId="{1452E8BD-FFC7-412F-97A6-19DA11D50936}" srcId="{B825CD0A-3E63-4AA7-BDF9-044734DE5D82}" destId="{67218C2F-555F-47DB-B0D3-21B19F450A92}" srcOrd="0" destOrd="0" parTransId="{A6AC9376-2926-4BF7-8B33-6896F416D63B}" sibTransId="{0A3C12F0-9C18-4858-A254-F41AA43FCB59}"/>
    <dgm:cxn modelId="{067038C1-138C-4433-A430-696274899268}" srcId="{3713824A-769A-471F-BD0B-D903BD1B0DB3}" destId="{8B745BC5-4FCB-4765-BC3E-DF397AAA7E20}" srcOrd="2" destOrd="0" parTransId="{6F0F5E97-D3E9-435D-B94A-874E7F9D420C}" sibTransId="{C87D089C-06B9-4357-A62F-A39BB1C33461}"/>
    <dgm:cxn modelId="{C0FAC8C8-62D8-400D-AFD4-6A7973FC666F}" srcId="{7C94195C-CC8F-4B04-B8D7-AE14106806ED}" destId="{5AE8E696-AA1A-4BFF-94E9-97E871F86C64}" srcOrd="0" destOrd="0" parTransId="{04FE9410-18BE-41DA-8C2B-54EDC4DE41A2}" sibTransId="{15FE31C3-FBC8-4492-9887-4C7349BFA9A9}"/>
    <dgm:cxn modelId="{0E0850C9-DE91-4D06-A66D-449A220E81A9}" srcId="{3713824A-769A-471F-BD0B-D903BD1B0DB3}" destId="{FE95117F-CF98-41C7-9C3A-CAE5098501BA}" srcOrd="4" destOrd="0" parTransId="{C16DB88E-5CDE-4AE7-AC17-3695F5B51F73}" sibTransId="{40374921-596A-45D3-9024-ED7EF5F6DE38}"/>
    <dgm:cxn modelId="{CDAD05D8-2400-4AD9-8BF9-DA9132305514}" srcId="{FE95117F-CF98-41C7-9C3A-CAE5098501BA}" destId="{1FAD41C9-96D6-4130-A218-DAAC46FF4BCF}" srcOrd="0" destOrd="0" parTransId="{DB24BC33-461B-4CB4-B8BD-81EF4BBF60C9}" sibTransId="{987354F5-9C69-4523-A8F8-BD9B6145B672}"/>
    <dgm:cxn modelId="{6206E9DA-685A-EE47-80A5-DA407398FBAF}" type="presOf" srcId="{67218C2F-555F-47DB-B0D3-21B19F450A92}" destId="{4359D8FB-E305-DF48-8FEE-478403C124B6}" srcOrd="0" destOrd="0" presId="urn:microsoft.com/office/officeart/2005/8/layout/hList1"/>
    <dgm:cxn modelId="{4C48CFE5-6474-4B32-A785-5D0AC66F32F9}" srcId="{B825CD0A-3E63-4AA7-BDF9-044734DE5D82}" destId="{0F322054-0E4E-4D97-85A0-A2B4B8D48B0D}" srcOrd="1" destOrd="0" parTransId="{613C2A7E-E467-42C1-B31B-46EA78E9E42E}" sibTransId="{72FFC0FE-C2C6-48FB-9694-C94471C1E2CA}"/>
    <dgm:cxn modelId="{D9C275F2-E39B-C344-B6B7-B24082365087}" type="presOf" srcId="{0F322054-0E4E-4D97-85A0-A2B4B8D48B0D}" destId="{4359D8FB-E305-DF48-8FEE-478403C124B6}" srcOrd="0" destOrd="1" presId="urn:microsoft.com/office/officeart/2005/8/layout/hList1"/>
    <dgm:cxn modelId="{4A17CFF4-EF33-214C-9E05-8ED10E2CC502}" type="presOf" srcId="{16A2919C-17ED-4D79-9AD2-86504C15225A}" destId="{FFC1D4F5-26F6-8A4C-A97D-1EE37072A4B5}" srcOrd="0" destOrd="0" presId="urn:microsoft.com/office/officeart/2005/8/layout/hList1"/>
    <dgm:cxn modelId="{6FC9A28C-819B-384F-BCA6-8C9AAFF6941B}" type="presParOf" srcId="{372B1408-9F4A-DF49-9332-116DC81EE809}" destId="{F0815817-7A42-B644-BBC7-81E41A7B2827}" srcOrd="0" destOrd="0" presId="urn:microsoft.com/office/officeart/2005/8/layout/hList1"/>
    <dgm:cxn modelId="{543308CB-3BB8-D844-927E-DA6025690AB2}" type="presParOf" srcId="{F0815817-7A42-B644-BBC7-81E41A7B2827}" destId="{FFC1D4F5-26F6-8A4C-A97D-1EE37072A4B5}" srcOrd="0" destOrd="0" presId="urn:microsoft.com/office/officeart/2005/8/layout/hList1"/>
    <dgm:cxn modelId="{27A9B01C-9123-2444-8709-C3A3F1760177}" type="presParOf" srcId="{F0815817-7A42-B644-BBC7-81E41A7B2827}" destId="{3EC58B29-E064-9B41-96DC-52C035EA7CDC}" srcOrd="1" destOrd="0" presId="urn:microsoft.com/office/officeart/2005/8/layout/hList1"/>
    <dgm:cxn modelId="{D5F96486-C686-F54C-868D-97D08B67C2CB}" type="presParOf" srcId="{372B1408-9F4A-DF49-9332-116DC81EE809}" destId="{E6C4A9FD-2FBF-9D4F-AEE0-FCF32B58300B}" srcOrd="1" destOrd="0" presId="urn:microsoft.com/office/officeart/2005/8/layout/hList1"/>
    <dgm:cxn modelId="{976FEE60-3067-B547-980F-BD80AD66B03A}" type="presParOf" srcId="{372B1408-9F4A-DF49-9332-116DC81EE809}" destId="{99F88E4B-6400-C640-BCD9-C8B007E5AA3F}" srcOrd="2" destOrd="0" presId="urn:microsoft.com/office/officeart/2005/8/layout/hList1"/>
    <dgm:cxn modelId="{CF6379BD-363C-684C-B2A4-DB86AB9D33FE}" type="presParOf" srcId="{99F88E4B-6400-C640-BCD9-C8B007E5AA3F}" destId="{3DB10F05-D463-DB4E-83EE-E75E04501CF7}" srcOrd="0" destOrd="0" presId="urn:microsoft.com/office/officeart/2005/8/layout/hList1"/>
    <dgm:cxn modelId="{8993B473-F304-C64C-BAAE-0C28BBF120BC}" type="presParOf" srcId="{99F88E4B-6400-C640-BCD9-C8B007E5AA3F}" destId="{0E6DD669-6C0C-9E4B-9E05-59158C9F44DA}" srcOrd="1" destOrd="0" presId="urn:microsoft.com/office/officeart/2005/8/layout/hList1"/>
    <dgm:cxn modelId="{FFF6CBD4-A679-E643-ACF6-F76CB94B53E5}" type="presParOf" srcId="{372B1408-9F4A-DF49-9332-116DC81EE809}" destId="{B1299428-38AD-5A41-A798-AB39C5DD5AA7}" srcOrd="3" destOrd="0" presId="urn:microsoft.com/office/officeart/2005/8/layout/hList1"/>
    <dgm:cxn modelId="{6DD7EBA8-957E-6A43-80A3-887F63FA2B6B}" type="presParOf" srcId="{372B1408-9F4A-DF49-9332-116DC81EE809}" destId="{B6DD116A-FE76-3540-BF96-8AA4C0A88AD9}" srcOrd="4" destOrd="0" presId="urn:microsoft.com/office/officeart/2005/8/layout/hList1"/>
    <dgm:cxn modelId="{0626F0A3-AC3E-F144-B8B1-CB5E69937384}" type="presParOf" srcId="{B6DD116A-FE76-3540-BF96-8AA4C0A88AD9}" destId="{093C0C24-35D7-4242-AA63-6484CC9A0C76}" srcOrd="0" destOrd="0" presId="urn:microsoft.com/office/officeart/2005/8/layout/hList1"/>
    <dgm:cxn modelId="{A500BEE4-7F20-5B4F-BF5E-772479CFE200}" type="presParOf" srcId="{B6DD116A-FE76-3540-BF96-8AA4C0A88AD9}" destId="{1E2A21F5-6161-0845-AD55-58C478554FE9}" srcOrd="1" destOrd="0" presId="urn:microsoft.com/office/officeart/2005/8/layout/hList1"/>
    <dgm:cxn modelId="{45CD4A46-F632-1A40-B7B6-784A9F413125}" type="presParOf" srcId="{372B1408-9F4A-DF49-9332-116DC81EE809}" destId="{C12A9D85-5D6C-DA4F-B1E4-CC8B987CD96B}" srcOrd="5" destOrd="0" presId="urn:microsoft.com/office/officeart/2005/8/layout/hList1"/>
    <dgm:cxn modelId="{B8B013E5-9F80-7649-A41E-604CC64D1063}" type="presParOf" srcId="{372B1408-9F4A-DF49-9332-116DC81EE809}" destId="{9897245A-BDB5-5942-BBDF-9371F1C5679A}" srcOrd="6" destOrd="0" presId="urn:microsoft.com/office/officeart/2005/8/layout/hList1"/>
    <dgm:cxn modelId="{2BF7B34B-1CA7-8246-9C7F-C148FC913752}" type="presParOf" srcId="{9897245A-BDB5-5942-BBDF-9371F1C5679A}" destId="{F671441B-EB98-F345-88E5-A7756A7886A0}" srcOrd="0" destOrd="0" presId="urn:microsoft.com/office/officeart/2005/8/layout/hList1"/>
    <dgm:cxn modelId="{CBD059C6-CDE8-504A-9D16-F2AA0392053E}" type="presParOf" srcId="{9897245A-BDB5-5942-BBDF-9371F1C5679A}" destId="{4359D8FB-E305-DF48-8FEE-478403C124B6}" srcOrd="1" destOrd="0" presId="urn:microsoft.com/office/officeart/2005/8/layout/hList1"/>
    <dgm:cxn modelId="{7C0A1010-F22F-844C-BBEB-FBDD5D890B3E}" type="presParOf" srcId="{372B1408-9F4A-DF49-9332-116DC81EE809}" destId="{92FAAA20-64D5-EC43-8693-BF1A271AFEF6}" srcOrd="7" destOrd="0" presId="urn:microsoft.com/office/officeart/2005/8/layout/hList1"/>
    <dgm:cxn modelId="{7D4C82E8-7470-244D-B6AE-D6AF6FDD0C22}" type="presParOf" srcId="{372B1408-9F4A-DF49-9332-116DC81EE809}" destId="{112EBA5A-094C-B54E-BC61-AE37E4594F3A}" srcOrd="8" destOrd="0" presId="urn:microsoft.com/office/officeart/2005/8/layout/hList1"/>
    <dgm:cxn modelId="{386FFC6A-E1B0-EC48-AED1-766135DCB1EE}" type="presParOf" srcId="{112EBA5A-094C-B54E-BC61-AE37E4594F3A}" destId="{E9A0EE67-1FED-EA4C-8C07-14213E46CB43}" srcOrd="0" destOrd="0" presId="urn:microsoft.com/office/officeart/2005/8/layout/hList1"/>
    <dgm:cxn modelId="{FC913C41-F59D-4645-BA86-4A8114D373BF}" type="presParOf" srcId="{112EBA5A-094C-B54E-BC61-AE37E4594F3A}" destId="{E215F2E7-E31F-C947-A10B-C507848DB8C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15F61-98BE-42DE-BE94-99658EA50C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651FFE-51C6-4A17-B398-D6F097490C8C}">
      <dgm:prSet/>
      <dgm:spPr/>
      <dgm:t>
        <a:bodyPr/>
        <a:lstStyle/>
        <a:p>
          <a:pPr>
            <a:lnSpc>
              <a:spcPct val="100000"/>
            </a:lnSpc>
          </a:pPr>
          <a:r>
            <a:rPr lang="en-US" b="0" i="0"/>
            <a:t>Model: Fine-tuned ChatGPT 3.5 Turbo on financial datasets.</a:t>
          </a:r>
          <a:endParaRPr lang="en-US"/>
        </a:p>
      </dgm:t>
    </dgm:pt>
    <dgm:pt modelId="{1981B38A-18D7-442F-9378-E8059B2F1BB4}" type="parTrans" cxnId="{F81D0AD6-0F8B-48D6-9511-8DD93A49554D}">
      <dgm:prSet/>
      <dgm:spPr/>
      <dgm:t>
        <a:bodyPr/>
        <a:lstStyle/>
        <a:p>
          <a:endParaRPr lang="en-US"/>
        </a:p>
      </dgm:t>
    </dgm:pt>
    <dgm:pt modelId="{28F7FEF1-88D7-4879-B838-7150AEE7B8AE}" type="sibTrans" cxnId="{F81D0AD6-0F8B-48D6-9511-8DD93A49554D}">
      <dgm:prSet/>
      <dgm:spPr/>
      <dgm:t>
        <a:bodyPr/>
        <a:lstStyle/>
        <a:p>
          <a:endParaRPr lang="en-US"/>
        </a:p>
      </dgm:t>
    </dgm:pt>
    <dgm:pt modelId="{B06DE767-B48B-4A6B-8C2B-779EC59D6829}">
      <dgm:prSet/>
      <dgm:spPr/>
      <dgm:t>
        <a:bodyPr/>
        <a:lstStyle/>
        <a:p>
          <a:pPr>
            <a:lnSpc>
              <a:spcPct val="100000"/>
            </a:lnSpc>
          </a:pPr>
          <a:r>
            <a:rPr lang="en-US" b="0" i="0"/>
            <a:t>Tools: OpenAI fine-tuning API.</a:t>
          </a:r>
          <a:endParaRPr lang="en-US"/>
        </a:p>
      </dgm:t>
    </dgm:pt>
    <dgm:pt modelId="{5AA4AE8B-CE0E-4C3C-852B-6B510DAD9529}" type="parTrans" cxnId="{2D2202C1-2152-4165-A62C-F900170C3621}">
      <dgm:prSet/>
      <dgm:spPr/>
      <dgm:t>
        <a:bodyPr/>
        <a:lstStyle/>
        <a:p>
          <a:endParaRPr lang="en-US"/>
        </a:p>
      </dgm:t>
    </dgm:pt>
    <dgm:pt modelId="{374F1A8D-3C92-4D7C-8BB5-115056D092E4}" type="sibTrans" cxnId="{2D2202C1-2152-4165-A62C-F900170C3621}">
      <dgm:prSet/>
      <dgm:spPr/>
      <dgm:t>
        <a:bodyPr/>
        <a:lstStyle/>
        <a:p>
          <a:endParaRPr lang="en-US"/>
        </a:p>
      </dgm:t>
    </dgm:pt>
    <dgm:pt modelId="{6A7DD91B-82CD-43BC-A576-3CE053BD30B6}">
      <dgm:prSet/>
      <dgm:spPr/>
      <dgm:t>
        <a:bodyPr/>
        <a:lstStyle/>
        <a:p>
          <a:pPr>
            <a:lnSpc>
              <a:spcPct val="100000"/>
            </a:lnSpc>
          </a:pPr>
          <a:r>
            <a:rPr lang="en-US" b="0" i="0"/>
            <a:t>Data: Financial Q&amp;A dataset from Hugging Face.</a:t>
          </a:r>
          <a:endParaRPr lang="en-US"/>
        </a:p>
      </dgm:t>
    </dgm:pt>
    <dgm:pt modelId="{F6BA317B-4095-49D2-A8FC-E70F735B4BC9}" type="parTrans" cxnId="{FC33ADB6-8CAA-4EAD-999C-33E03E66DD09}">
      <dgm:prSet/>
      <dgm:spPr/>
      <dgm:t>
        <a:bodyPr/>
        <a:lstStyle/>
        <a:p>
          <a:endParaRPr lang="en-US"/>
        </a:p>
      </dgm:t>
    </dgm:pt>
    <dgm:pt modelId="{862943D1-0AE0-4FD7-A928-9EE27A0CF876}" type="sibTrans" cxnId="{FC33ADB6-8CAA-4EAD-999C-33E03E66DD09}">
      <dgm:prSet/>
      <dgm:spPr/>
      <dgm:t>
        <a:bodyPr/>
        <a:lstStyle/>
        <a:p>
          <a:endParaRPr lang="en-US"/>
        </a:p>
      </dgm:t>
    </dgm:pt>
    <dgm:pt modelId="{3CB35C6C-7399-4502-B6FE-2B133FA45763}" type="pres">
      <dgm:prSet presAssocID="{D5C15F61-98BE-42DE-BE94-99658EA50C73}" presName="root" presStyleCnt="0">
        <dgm:presLayoutVars>
          <dgm:dir/>
          <dgm:resizeHandles val="exact"/>
        </dgm:presLayoutVars>
      </dgm:prSet>
      <dgm:spPr/>
    </dgm:pt>
    <dgm:pt modelId="{B10C02A1-BB7F-4A7F-A536-FEA2D95E1FB7}" type="pres">
      <dgm:prSet presAssocID="{FE651FFE-51C6-4A17-B398-D6F097490C8C}" presName="compNode" presStyleCnt="0"/>
      <dgm:spPr/>
    </dgm:pt>
    <dgm:pt modelId="{9A0E0A67-9810-4410-A01E-DC64C587FAD6}" type="pres">
      <dgm:prSet presAssocID="{FE651FFE-51C6-4A17-B398-D6F097490C8C}" presName="bgRect" presStyleLbl="bgShp" presStyleIdx="0" presStyleCnt="3"/>
      <dgm:spPr/>
    </dgm:pt>
    <dgm:pt modelId="{E9D8FB1B-E1DE-4D28-82D1-D0C1E756FBF8}" type="pres">
      <dgm:prSet presAssocID="{FE651FFE-51C6-4A17-B398-D6F097490C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DF32E59-7ADC-4B1E-9D6C-FB6622555CFE}" type="pres">
      <dgm:prSet presAssocID="{FE651FFE-51C6-4A17-B398-D6F097490C8C}" presName="spaceRect" presStyleCnt="0"/>
      <dgm:spPr/>
    </dgm:pt>
    <dgm:pt modelId="{3B47E9F7-886A-475A-9E9C-8BE9FD2BA37E}" type="pres">
      <dgm:prSet presAssocID="{FE651FFE-51C6-4A17-B398-D6F097490C8C}" presName="parTx" presStyleLbl="revTx" presStyleIdx="0" presStyleCnt="3">
        <dgm:presLayoutVars>
          <dgm:chMax val="0"/>
          <dgm:chPref val="0"/>
        </dgm:presLayoutVars>
      </dgm:prSet>
      <dgm:spPr/>
    </dgm:pt>
    <dgm:pt modelId="{69F699C6-4B30-4992-8FC2-230F9366B7B3}" type="pres">
      <dgm:prSet presAssocID="{28F7FEF1-88D7-4879-B838-7150AEE7B8AE}" presName="sibTrans" presStyleCnt="0"/>
      <dgm:spPr/>
    </dgm:pt>
    <dgm:pt modelId="{B2C4538B-3464-4AB4-AC15-AA2DF141FFB2}" type="pres">
      <dgm:prSet presAssocID="{B06DE767-B48B-4A6B-8C2B-779EC59D6829}" presName="compNode" presStyleCnt="0"/>
      <dgm:spPr/>
    </dgm:pt>
    <dgm:pt modelId="{13237999-DF94-4D8C-871B-E565929FA526}" type="pres">
      <dgm:prSet presAssocID="{B06DE767-B48B-4A6B-8C2B-779EC59D6829}" presName="bgRect" presStyleLbl="bgShp" presStyleIdx="1" presStyleCnt="3"/>
      <dgm:spPr/>
    </dgm:pt>
    <dgm:pt modelId="{9BA071F5-C9BB-4EC0-9C68-2D6454CE076E}" type="pres">
      <dgm:prSet presAssocID="{B06DE767-B48B-4A6B-8C2B-779EC59D68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4544016-2154-48D2-A1F9-DFC32B174889}" type="pres">
      <dgm:prSet presAssocID="{B06DE767-B48B-4A6B-8C2B-779EC59D6829}" presName="spaceRect" presStyleCnt="0"/>
      <dgm:spPr/>
    </dgm:pt>
    <dgm:pt modelId="{9FC0CD4A-AEDE-46C4-959F-95F8E454BE6C}" type="pres">
      <dgm:prSet presAssocID="{B06DE767-B48B-4A6B-8C2B-779EC59D6829}" presName="parTx" presStyleLbl="revTx" presStyleIdx="1" presStyleCnt="3">
        <dgm:presLayoutVars>
          <dgm:chMax val="0"/>
          <dgm:chPref val="0"/>
        </dgm:presLayoutVars>
      </dgm:prSet>
      <dgm:spPr/>
    </dgm:pt>
    <dgm:pt modelId="{48CE789C-DBC8-4683-889E-42D4A5AE7ACF}" type="pres">
      <dgm:prSet presAssocID="{374F1A8D-3C92-4D7C-8BB5-115056D092E4}" presName="sibTrans" presStyleCnt="0"/>
      <dgm:spPr/>
    </dgm:pt>
    <dgm:pt modelId="{92D53AD1-4893-46BD-9544-D3D2BA4FCE99}" type="pres">
      <dgm:prSet presAssocID="{6A7DD91B-82CD-43BC-A576-3CE053BD30B6}" presName="compNode" presStyleCnt="0"/>
      <dgm:spPr/>
    </dgm:pt>
    <dgm:pt modelId="{842DB109-B5AD-46C7-BC05-1C23F644D227}" type="pres">
      <dgm:prSet presAssocID="{6A7DD91B-82CD-43BC-A576-3CE053BD30B6}" presName="bgRect" presStyleLbl="bgShp" presStyleIdx="2" presStyleCnt="3"/>
      <dgm:spPr/>
    </dgm:pt>
    <dgm:pt modelId="{CFCCC3C1-1DCA-4FB8-93F3-4F44405FCE8F}" type="pres">
      <dgm:prSet presAssocID="{6A7DD91B-82CD-43BC-A576-3CE053BD30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03E8EEB-156F-49C9-AC9F-A115C1E4D138}" type="pres">
      <dgm:prSet presAssocID="{6A7DD91B-82CD-43BC-A576-3CE053BD30B6}" presName="spaceRect" presStyleCnt="0"/>
      <dgm:spPr/>
    </dgm:pt>
    <dgm:pt modelId="{B864DB7C-4B9E-4B24-8078-343658912134}" type="pres">
      <dgm:prSet presAssocID="{6A7DD91B-82CD-43BC-A576-3CE053BD30B6}" presName="parTx" presStyleLbl="revTx" presStyleIdx="2" presStyleCnt="3">
        <dgm:presLayoutVars>
          <dgm:chMax val="0"/>
          <dgm:chPref val="0"/>
        </dgm:presLayoutVars>
      </dgm:prSet>
      <dgm:spPr/>
    </dgm:pt>
  </dgm:ptLst>
  <dgm:cxnLst>
    <dgm:cxn modelId="{B5C99302-C2ED-A040-A5E7-A2EE9FACD7D7}" type="presOf" srcId="{B06DE767-B48B-4A6B-8C2B-779EC59D6829}" destId="{9FC0CD4A-AEDE-46C4-959F-95F8E454BE6C}" srcOrd="0" destOrd="0" presId="urn:microsoft.com/office/officeart/2018/2/layout/IconVerticalSolidList"/>
    <dgm:cxn modelId="{145ADC33-9174-B543-B026-A3725F361805}" type="presOf" srcId="{FE651FFE-51C6-4A17-B398-D6F097490C8C}" destId="{3B47E9F7-886A-475A-9E9C-8BE9FD2BA37E}" srcOrd="0" destOrd="0" presId="urn:microsoft.com/office/officeart/2018/2/layout/IconVerticalSolidList"/>
    <dgm:cxn modelId="{F9654472-520C-B54C-B456-ED16CE141821}" type="presOf" srcId="{6A7DD91B-82CD-43BC-A576-3CE053BD30B6}" destId="{B864DB7C-4B9E-4B24-8078-343658912134}" srcOrd="0" destOrd="0" presId="urn:microsoft.com/office/officeart/2018/2/layout/IconVerticalSolidList"/>
    <dgm:cxn modelId="{FC33ADB6-8CAA-4EAD-999C-33E03E66DD09}" srcId="{D5C15F61-98BE-42DE-BE94-99658EA50C73}" destId="{6A7DD91B-82CD-43BC-A576-3CE053BD30B6}" srcOrd="2" destOrd="0" parTransId="{F6BA317B-4095-49D2-A8FC-E70F735B4BC9}" sibTransId="{862943D1-0AE0-4FD7-A928-9EE27A0CF876}"/>
    <dgm:cxn modelId="{2D2202C1-2152-4165-A62C-F900170C3621}" srcId="{D5C15F61-98BE-42DE-BE94-99658EA50C73}" destId="{B06DE767-B48B-4A6B-8C2B-779EC59D6829}" srcOrd="1" destOrd="0" parTransId="{5AA4AE8B-CE0E-4C3C-852B-6B510DAD9529}" sibTransId="{374F1A8D-3C92-4D7C-8BB5-115056D092E4}"/>
    <dgm:cxn modelId="{F81D0AD6-0F8B-48D6-9511-8DD93A49554D}" srcId="{D5C15F61-98BE-42DE-BE94-99658EA50C73}" destId="{FE651FFE-51C6-4A17-B398-D6F097490C8C}" srcOrd="0" destOrd="0" parTransId="{1981B38A-18D7-442F-9378-E8059B2F1BB4}" sibTransId="{28F7FEF1-88D7-4879-B838-7150AEE7B8AE}"/>
    <dgm:cxn modelId="{638B08EF-D408-7B43-AB3A-9A2DAC367784}" type="presOf" srcId="{D5C15F61-98BE-42DE-BE94-99658EA50C73}" destId="{3CB35C6C-7399-4502-B6FE-2B133FA45763}" srcOrd="0" destOrd="0" presId="urn:microsoft.com/office/officeart/2018/2/layout/IconVerticalSolidList"/>
    <dgm:cxn modelId="{4EEA1B5E-759C-6948-9ED9-A4395077AA09}" type="presParOf" srcId="{3CB35C6C-7399-4502-B6FE-2B133FA45763}" destId="{B10C02A1-BB7F-4A7F-A536-FEA2D95E1FB7}" srcOrd="0" destOrd="0" presId="urn:microsoft.com/office/officeart/2018/2/layout/IconVerticalSolidList"/>
    <dgm:cxn modelId="{67F67580-ED6D-BD4D-B74B-9B11A5FDF4C6}" type="presParOf" srcId="{B10C02A1-BB7F-4A7F-A536-FEA2D95E1FB7}" destId="{9A0E0A67-9810-4410-A01E-DC64C587FAD6}" srcOrd="0" destOrd="0" presId="urn:microsoft.com/office/officeart/2018/2/layout/IconVerticalSolidList"/>
    <dgm:cxn modelId="{6885E62B-21A6-694E-A2BB-E83FC32B1544}" type="presParOf" srcId="{B10C02A1-BB7F-4A7F-A536-FEA2D95E1FB7}" destId="{E9D8FB1B-E1DE-4D28-82D1-D0C1E756FBF8}" srcOrd="1" destOrd="0" presId="urn:microsoft.com/office/officeart/2018/2/layout/IconVerticalSolidList"/>
    <dgm:cxn modelId="{4C8066CD-F249-A649-9422-43FBBA07F57E}" type="presParOf" srcId="{B10C02A1-BB7F-4A7F-A536-FEA2D95E1FB7}" destId="{7DF32E59-7ADC-4B1E-9D6C-FB6622555CFE}" srcOrd="2" destOrd="0" presId="urn:microsoft.com/office/officeart/2018/2/layout/IconVerticalSolidList"/>
    <dgm:cxn modelId="{3B77B0CC-0505-B148-AA1B-D54904F40EA1}" type="presParOf" srcId="{B10C02A1-BB7F-4A7F-A536-FEA2D95E1FB7}" destId="{3B47E9F7-886A-475A-9E9C-8BE9FD2BA37E}" srcOrd="3" destOrd="0" presId="urn:microsoft.com/office/officeart/2018/2/layout/IconVerticalSolidList"/>
    <dgm:cxn modelId="{C56CD90B-5F6F-AB48-B2AE-395DB7AB4D44}" type="presParOf" srcId="{3CB35C6C-7399-4502-B6FE-2B133FA45763}" destId="{69F699C6-4B30-4992-8FC2-230F9366B7B3}" srcOrd="1" destOrd="0" presId="urn:microsoft.com/office/officeart/2018/2/layout/IconVerticalSolidList"/>
    <dgm:cxn modelId="{FAEB673C-0510-BB43-96E2-71FBE5233867}" type="presParOf" srcId="{3CB35C6C-7399-4502-B6FE-2B133FA45763}" destId="{B2C4538B-3464-4AB4-AC15-AA2DF141FFB2}" srcOrd="2" destOrd="0" presId="urn:microsoft.com/office/officeart/2018/2/layout/IconVerticalSolidList"/>
    <dgm:cxn modelId="{06B047FB-8A15-3C45-9F7F-0C6B024FF14C}" type="presParOf" srcId="{B2C4538B-3464-4AB4-AC15-AA2DF141FFB2}" destId="{13237999-DF94-4D8C-871B-E565929FA526}" srcOrd="0" destOrd="0" presId="urn:microsoft.com/office/officeart/2018/2/layout/IconVerticalSolidList"/>
    <dgm:cxn modelId="{E806BC7C-5CE2-1E4E-B650-34410CF49567}" type="presParOf" srcId="{B2C4538B-3464-4AB4-AC15-AA2DF141FFB2}" destId="{9BA071F5-C9BB-4EC0-9C68-2D6454CE076E}" srcOrd="1" destOrd="0" presId="urn:microsoft.com/office/officeart/2018/2/layout/IconVerticalSolidList"/>
    <dgm:cxn modelId="{DBEE231A-6405-8045-AD61-61EEC54BBEF5}" type="presParOf" srcId="{B2C4538B-3464-4AB4-AC15-AA2DF141FFB2}" destId="{A4544016-2154-48D2-A1F9-DFC32B174889}" srcOrd="2" destOrd="0" presId="urn:microsoft.com/office/officeart/2018/2/layout/IconVerticalSolidList"/>
    <dgm:cxn modelId="{7668C067-39E6-D944-89C8-1AF6922D0894}" type="presParOf" srcId="{B2C4538B-3464-4AB4-AC15-AA2DF141FFB2}" destId="{9FC0CD4A-AEDE-46C4-959F-95F8E454BE6C}" srcOrd="3" destOrd="0" presId="urn:microsoft.com/office/officeart/2018/2/layout/IconVerticalSolidList"/>
    <dgm:cxn modelId="{E422EC5C-4174-FF4D-A118-27B82FD97BA0}" type="presParOf" srcId="{3CB35C6C-7399-4502-B6FE-2B133FA45763}" destId="{48CE789C-DBC8-4683-889E-42D4A5AE7ACF}" srcOrd="3" destOrd="0" presId="urn:microsoft.com/office/officeart/2018/2/layout/IconVerticalSolidList"/>
    <dgm:cxn modelId="{8B672922-047A-6D45-B7A4-D088A561ED6B}" type="presParOf" srcId="{3CB35C6C-7399-4502-B6FE-2B133FA45763}" destId="{92D53AD1-4893-46BD-9544-D3D2BA4FCE99}" srcOrd="4" destOrd="0" presId="urn:microsoft.com/office/officeart/2018/2/layout/IconVerticalSolidList"/>
    <dgm:cxn modelId="{87562334-A5F8-224D-9599-36B96BFFA316}" type="presParOf" srcId="{92D53AD1-4893-46BD-9544-D3D2BA4FCE99}" destId="{842DB109-B5AD-46C7-BC05-1C23F644D227}" srcOrd="0" destOrd="0" presId="urn:microsoft.com/office/officeart/2018/2/layout/IconVerticalSolidList"/>
    <dgm:cxn modelId="{6254F71F-B147-924A-9CD0-C393B7E71290}" type="presParOf" srcId="{92D53AD1-4893-46BD-9544-D3D2BA4FCE99}" destId="{CFCCC3C1-1DCA-4FB8-93F3-4F44405FCE8F}" srcOrd="1" destOrd="0" presId="urn:microsoft.com/office/officeart/2018/2/layout/IconVerticalSolidList"/>
    <dgm:cxn modelId="{0E877C63-994B-D442-8E23-89A9FA92570B}" type="presParOf" srcId="{92D53AD1-4893-46BD-9544-D3D2BA4FCE99}" destId="{103E8EEB-156F-49C9-AC9F-A115C1E4D138}" srcOrd="2" destOrd="0" presId="urn:microsoft.com/office/officeart/2018/2/layout/IconVerticalSolidList"/>
    <dgm:cxn modelId="{D0B7EEE6-CE26-E74A-9F91-1B70880B4FCB}" type="presParOf" srcId="{92D53AD1-4893-46BD-9544-D3D2BA4FCE99}" destId="{B864DB7C-4B9E-4B24-8078-3436589121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E6B608-E457-4443-85E2-D3E91B7310D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1CF102-622D-4B42-9E69-3AEE7CD6088A}">
      <dgm:prSet/>
      <dgm:spPr/>
      <dgm:t>
        <a:bodyPr/>
        <a:lstStyle/>
        <a:p>
          <a:pPr>
            <a:lnSpc>
              <a:spcPct val="100000"/>
            </a:lnSpc>
            <a:defRPr b="1"/>
          </a:pPr>
          <a:r>
            <a:rPr lang="en-US" b="1"/>
            <a:t>Dataset Preparation: </a:t>
          </a:r>
          <a:r>
            <a:rPr lang="en-US" b="0"/>
            <a:t>Curated financial Q&amp;A pairs from Hugging Face</a:t>
          </a:r>
          <a:r>
            <a:rPr lang="en-US" b="0">
              <a:latin typeface="Avenir Next LT Pro"/>
            </a:rPr>
            <a:t> which consist of 2000 Financial questions and answers</a:t>
          </a:r>
          <a:endParaRPr lang="en-US" b="0"/>
        </a:p>
      </dgm:t>
    </dgm:pt>
    <dgm:pt modelId="{3E0856CE-67B3-495B-8569-376C26D50287}" type="parTrans" cxnId="{AB5FC08D-247E-40E5-98F3-E61F4BD32964}">
      <dgm:prSet/>
      <dgm:spPr/>
      <dgm:t>
        <a:bodyPr/>
        <a:lstStyle/>
        <a:p>
          <a:endParaRPr lang="en-US"/>
        </a:p>
      </dgm:t>
    </dgm:pt>
    <dgm:pt modelId="{04D65142-24CA-494A-AD23-E737DD65608D}" type="sibTrans" cxnId="{AB5FC08D-247E-40E5-98F3-E61F4BD32964}">
      <dgm:prSet/>
      <dgm:spPr/>
      <dgm:t>
        <a:bodyPr/>
        <a:lstStyle/>
        <a:p>
          <a:endParaRPr lang="en-US"/>
        </a:p>
      </dgm:t>
    </dgm:pt>
    <dgm:pt modelId="{92EF3505-CCEA-4D75-BD47-FE1A262E7E91}">
      <dgm:prSet/>
      <dgm:spPr/>
      <dgm:t>
        <a:bodyPr/>
        <a:lstStyle/>
        <a:p>
          <a:pPr>
            <a:lnSpc>
              <a:spcPct val="100000"/>
            </a:lnSpc>
            <a:defRPr b="1"/>
          </a:pPr>
          <a:r>
            <a:rPr lang="en-US" b="1"/>
            <a:t>Fine-Tuning with OpenAI API</a:t>
          </a:r>
          <a:r>
            <a:rPr lang="en-US"/>
            <a:t>: Base Model: GPT-3.5 Turbo.</a:t>
          </a:r>
          <a:r>
            <a:rPr lang="en-US" b="1">
              <a:latin typeface="Avenir Next LT Pro"/>
            </a:rPr>
            <a:t> </a:t>
          </a:r>
          <a:r>
            <a:rPr lang="en-US" b="0">
              <a:latin typeface="Avenir Next LT Pro"/>
            </a:rPr>
            <a:t>We split the data in 80-20 for Training and validation</a:t>
          </a:r>
          <a:endParaRPr lang="en-US" b="1">
            <a:latin typeface="Avenir Next LT Pro"/>
          </a:endParaRPr>
        </a:p>
      </dgm:t>
    </dgm:pt>
    <dgm:pt modelId="{CB7A6E9C-DCB4-42E8-AB86-940F46756B0F}" type="parTrans" cxnId="{2A4B7130-7D9F-401A-B7DD-31D2961F71C4}">
      <dgm:prSet/>
      <dgm:spPr/>
      <dgm:t>
        <a:bodyPr/>
        <a:lstStyle/>
        <a:p>
          <a:endParaRPr lang="en-US"/>
        </a:p>
      </dgm:t>
    </dgm:pt>
    <dgm:pt modelId="{8CF21E90-62B9-45D1-BFFA-8912A9320D82}" type="sibTrans" cxnId="{2A4B7130-7D9F-401A-B7DD-31D2961F71C4}">
      <dgm:prSet/>
      <dgm:spPr/>
      <dgm:t>
        <a:bodyPr/>
        <a:lstStyle/>
        <a:p>
          <a:endParaRPr lang="en-US"/>
        </a:p>
      </dgm:t>
    </dgm:pt>
    <dgm:pt modelId="{8E79E065-A993-4319-BB95-7CCFBEBACD35}">
      <dgm:prSet/>
      <dgm:spPr/>
      <dgm:t>
        <a:bodyPr/>
        <a:lstStyle/>
        <a:p>
          <a:pPr rtl="0">
            <a:lnSpc>
              <a:spcPct val="100000"/>
            </a:lnSpc>
            <a:defRPr b="1"/>
          </a:pPr>
          <a:r>
            <a:rPr lang="en-US" b="1"/>
            <a:t>Evaluation</a:t>
          </a:r>
          <a:r>
            <a:rPr lang="en-US"/>
            <a:t>:</a:t>
          </a:r>
          <a:r>
            <a:rPr lang="en-US">
              <a:latin typeface="Avenir Next LT Pro"/>
            </a:rPr>
            <a:t>                      </a:t>
          </a:r>
          <a:r>
            <a:rPr lang="en-US" b="0"/>
            <a:t>Tested with real-world financial queries.</a:t>
          </a:r>
          <a:r>
            <a:rPr lang="en-US" b="0">
              <a:latin typeface="Avenir Next LT Pro"/>
            </a:rPr>
            <a:t>                </a:t>
          </a:r>
          <a:r>
            <a:rPr lang="en-US" b="0"/>
            <a:t>Used BLEU and ROUGE metrics to measure accuracy and relevance.</a:t>
          </a:r>
        </a:p>
      </dgm:t>
    </dgm:pt>
    <dgm:pt modelId="{66E52E96-2E19-41D1-90D3-777F11CE427C}" type="parTrans" cxnId="{D1B54481-CAC7-4EF5-A78F-B0CC011E952F}">
      <dgm:prSet/>
      <dgm:spPr/>
      <dgm:t>
        <a:bodyPr/>
        <a:lstStyle/>
        <a:p>
          <a:endParaRPr lang="en-US"/>
        </a:p>
      </dgm:t>
    </dgm:pt>
    <dgm:pt modelId="{D0B986B6-9E35-4E80-9266-B3A30F8309C3}" type="sibTrans" cxnId="{D1B54481-CAC7-4EF5-A78F-B0CC011E952F}">
      <dgm:prSet/>
      <dgm:spPr/>
      <dgm:t>
        <a:bodyPr/>
        <a:lstStyle/>
        <a:p>
          <a:endParaRPr lang="en-US"/>
        </a:p>
      </dgm:t>
    </dgm:pt>
    <dgm:pt modelId="{7EF8341B-25E3-4C4D-A0C3-9E716944E12C}">
      <dgm:prSet phldr="0"/>
      <dgm:spPr/>
      <dgm:t>
        <a:bodyPr/>
        <a:lstStyle/>
        <a:p>
          <a:pPr>
            <a:lnSpc>
              <a:spcPct val="100000"/>
            </a:lnSpc>
          </a:pPr>
          <a:r>
            <a:rPr lang="en-US" b="1">
              <a:latin typeface="Arial"/>
              <a:cs typeface="Arial"/>
            </a:rPr>
            <a:t>Assistant Response</a:t>
          </a:r>
          <a:r>
            <a:rPr lang="en-US" b="0">
              <a:latin typeface="Arial"/>
              <a:cs typeface="Arial"/>
            </a:rPr>
            <a:t>: </a:t>
          </a:r>
          <a:r>
            <a:rPr lang="en-US" b="0">
              <a:latin typeface="Avenir Next LT Pro"/>
              <a:cs typeface="Arial"/>
            </a:rPr>
            <a:t>Targeted answers aligned with the system’s goals</a:t>
          </a:r>
          <a:endParaRPr lang="en-US" b="0">
            <a:latin typeface="Avenir Next LT Pro"/>
          </a:endParaRPr>
        </a:p>
      </dgm:t>
    </dgm:pt>
    <dgm:pt modelId="{4AC96593-4F85-48C6-8ED1-6B4C4602BA10}" type="parTrans" cxnId="{547C05D5-13BF-466C-A8B3-1B414E34EA19}">
      <dgm:prSet/>
      <dgm:spPr/>
    </dgm:pt>
    <dgm:pt modelId="{E438D520-2A4B-4450-9ACE-18F5723581B2}" type="sibTrans" cxnId="{547C05D5-13BF-466C-A8B3-1B414E34EA19}">
      <dgm:prSet/>
      <dgm:spPr/>
    </dgm:pt>
    <dgm:pt modelId="{178EC5F8-E528-4036-88D5-9ADFEB7B30EE}">
      <dgm:prSet phldr="0"/>
      <dgm:spPr/>
      <dgm:t>
        <a:bodyPr/>
        <a:lstStyle/>
        <a:p>
          <a:pPr>
            <a:lnSpc>
              <a:spcPct val="100000"/>
            </a:lnSpc>
            <a:defRPr b="1"/>
          </a:pPr>
          <a:r>
            <a:rPr lang="en-US" b="1">
              <a:latin typeface="Avenir Next LT Pro"/>
            </a:rPr>
            <a:t>Data Preprocessing: Converting the CSV QA dataset to required data format by OPEN AI for Fine tuning and formatted data into JSONL.</a:t>
          </a:r>
        </a:p>
      </dgm:t>
    </dgm:pt>
    <dgm:pt modelId="{2DEEBE29-F8A0-4F3B-ADB0-64A1B20D4E6C}" type="parTrans" cxnId="{E85CD352-90FE-4641-BE18-B449FB3345E0}">
      <dgm:prSet/>
      <dgm:spPr/>
    </dgm:pt>
    <dgm:pt modelId="{4926B82E-DF8F-4FDE-8E44-A9CF8C1CFF99}" type="sibTrans" cxnId="{E85CD352-90FE-4641-BE18-B449FB3345E0}">
      <dgm:prSet/>
      <dgm:spPr/>
    </dgm:pt>
    <dgm:pt modelId="{F8754FD9-8FDB-4596-A992-225F86E4635B}">
      <dgm:prSet phldr="0"/>
      <dgm:spPr/>
      <dgm:t>
        <a:bodyPr/>
        <a:lstStyle/>
        <a:p>
          <a:pPr>
            <a:lnSpc>
              <a:spcPct val="100000"/>
            </a:lnSpc>
          </a:pPr>
          <a:r>
            <a:rPr lang="en-US" b="1"/>
            <a:t>System Message</a:t>
          </a:r>
          <a:r>
            <a:rPr lang="en-US" b="0"/>
            <a:t>: Instructions guiding the tone and structure of responses.</a:t>
          </a:r>
          <a:endParaRPr lang="en-US" b="0">
            <a:latin typeface="Avenir Next LT Pro"/>
          </a:endParaRPr>
        </a:p>
      </dgm:t>
    </dgm:pt>
    <dgm:pt modelId="{191ECDA3-BF55-425A-887E-DE1C62FCFBEA}" type="parTrans" cxnId="{16A5CE78-1E8E-4693-83DC-78F28E8CAD22}">
      <dgm:prSet/>
      <dgm:spPr/>
    </dgm:pt>
    <dgm:pt modelId="{F386AE9C-0BFD-45A2-AB38-C7D1D73B9014}" type="sibTrans" cxnId="{16A5CE78-1E8E-4693-83DC-78F28E8CAD22}">
      <dgm:prSet/>
      <dgm:spPr/>
    </dgm:pt>
    <dgm:pt modelId="{3F0F16B0-183E-4D8E-BC0B-E9F90978DA92}">
      <dgm:prSet phldr="0"/>
      <dgm:spPr/>
      <dgm:t>
        <a:bodyPr/>
        <a:lstStyle/>
        <a:p>
          <a:pPr>
            <a:lnSpc>
              <a:spcPct val="100000"/>
            </a:lnSpc>
          </a:pPr>
          <a:r>
            <a:rPr lang="en-US" b="1"/>
            <a:t>User Message</a:t>
          </a:r>
          <a:r>
            <a:rPr lang="en-US" b="0"/>
            <a:t>: Financial queries curated from reliable sources.</a:t>
          </a:r>
          <a:endParaRPr lang="en-US"/>
        </a:p>
      </dgm:t>
    </dgm:pt>
    <dgm:pt modelId="{9319EBB3-1B36-473F-A856-FEDE44283A6E}" type="parTrans" cxnId="{3F5B244D-F48B-4B0A-8F2E-127272637FA4}">
      <dgm:prSet/>
      <dgm:spPr/>
    </dgm:pt>
    <dgm:pt modelId="{85D41485-C718-4F96-ABBA-878A66FDFB1A}" type="sibTrans" cxnId="{3F5B244D-F48B-4B0A-8F2E-127272637FA4}">
      <dgm:prSet/>
      <dgm:spPr/>
    </dgm:pt>
    <dgm:pt modelId="{BC82459A-612E-4F70-A6CA-DA222FBBD939}" type="pres">
      <dgm:prSet presAssocID="{39E6B608-E457-4443-85E2-D3E91B7310D0}" presName="root" presStyleCnt="0">
        <dgm:presLayoutVars>
          <dgm:dir/>
          <dgm:resizeHandles val="exact"/>
        </dgm:presLayoutVars>
      </dgm:prSet>
      <dgm:spPr/>
    </dgm:pt>
    <dgm:pt modelId="{0C922F50-0C5F-4ED4-8086-C5A9597D2F45}" type="pres">
      <dgm:prSet presAssocID="{721CF102-622D-4B42-9E69-3AEE7CD6088A}" presName="compNode" presStyleCnt="0"/>
      <dgm:spPr/>
    </dgm:pt>
    <dgm:pt modelId="{E176D7A4-E3C5-47F8-9AE4-73C587B5B940}" type="pres">
      <dgm:prSet presAssocID="{721CF102-622D-4B42-9E69-3AEE7CD608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D2DF0029-902B-4CAB-B72E-6B80CAE4F083}" type="pres">
      <dgm:prSet presAssocID="{721CF102-622D-4B42-9E69-3AEE7CD6088A}" presName="iconSpace" presStyleCnt="0"/>
      <dgm:spPr/>
    </dgm:pt>
    <dgm:pt modelId="{5D6BBFCA-B59E-4F51-9111-1914A6C2BD79}" type="pres">
      <dgm:prSet presAssocID="{721CF102-622D-4B42-9E69-3AEE7CD6088A}" presName="parTx" presStyleLbl="revTx" presStyleIdx="0" presStyleCnt="8">
        <dgm:presLayoutVars>
          <dgm:chMax val="0"/>
          <dgm:chPref val="0"/>
        </dgm:presLayoutVars>
      </dgm:prSet>
      <dgm:spPr/>
    </dgm:pt>
    <dgm:pt modelId="{D220954F-F1AC-4F18-98E2-608120BEE856}" type="pres">
      <dgm:prSet presAssocID="{721CF102-622D-4B42-9E69-3AEE7CD6088A}" presName="txSpace" presStyleCnt="0"/>
      <dgm:spPr/>
    </dgm:pt>
    <dgm:pt modelId="{548ED095-FC64-450B-85C9-92B5F1250788}" type="pres">
      <dgm:prSet presAssocID="{721CF102-622D-4B42-9E69-3AEE7CD6088A}" presName="desTx" presStyleLbl="revTx" presStyleIdx="1" presStyleCnt="8">
        <dgm:presLayoutVars/>
      </dgm:prSet>
      <dgm:spPr/>
    </dgm:pt>
    <dgm:pt modelId="{D8C029A0-15AB-40D1-BEF5-25D776C7AA4E}" type="pres">
      <dgm:prSet presAssocID="{04D65142-24CA-494A-AD23-E737DD65608D}" presName="sibTrans" presStyleCnt="0"/>
      <dgm:spPr/>
    </dgm:pt>
    <dgm:pt modelId="{8F9836DC-18EB-43BE-A571-1FD031071149}" type="pres">
      <dgm:prSet presAssocID="{178EC5F8-E528-4036-88D5-9ADFEB7B30EE}" presName="compNode" presStyleCnt="0"/>
      <dgm:spPr/>
    </dgm:pt>
    <dgm:pt modelId="{9A85D1D9-E7B4-45C4-BA4A-7C2FB16ABA71}" type="pres">
      <dgm:prSet presAssocID="{178EC5F8-E528-4036-88D5-9ADFEB7B30EE}" presName="iconRect" presStyleLbl="node1" presStyleIdx="1" presStyleCnt="4"/>
      <dgm:spPr/>
    </dgm:pt>
    <dgm:pt modelId="{15C3311C-D5E9-4C7F-BB8A-CC24E7C8E7F8}" type="pres">
      <dgm:prSet presAssocID="{178EC5F8-E528-4036-88D5-9ADFEB7B30EE}" presName="iconSpace" presStyleCnt="0"/>
      <dgm:spPr/>
    </dgm:pt>
    <dgm:pt modelId="{81737E9F-F37D-479C-9540-D9BEA2D15ECC}" type="pres">
      <dgm:prSet presAssocID="{178EC5F8-E528-4036-88D5-9ADFEB7B30EE}" presName="parTx" presStyleLbl="revTx" presStyleIdx="2" presStyleCnt="8">
        <dgm:presLayoutVars>
          <dgm:chMax val="0"/>
          <dgm:chPref val="0"/>
        </dgm:presLayoutVars>
      </dgm:prSet>
      <dgm:spPr/>
    </dgm:pt>
    <dgm:pt modelId="{B0ED53CE-8D5A-4A54-8952-62579A0E538B}" type="pres">
      <dgm:prSet presAssocID="{178EC5F8-E528-4036-88D5-9ADFEB7B30EE}" presName="txSpace" presStyleCnt="0"/>
      <dgm:spPr/>
    </dgm:pt>
    <dgm:pt modelId="{7B029207-6296-4EBD-A59C-A06D29C1E85F}" type="pres">
      <dgm:prSet presAssocID="{178EC5F8-E528-4036-88D5-9ADFEB7B30EE}" presName="desTx" presStyleLbl="revTx" presStyleIdx="3" presStyleCnt="8">
        <dgm:presLayoutVars/>
      </dgm:prSet>
      <dgm:spPr/>
    </dgm:pt>
    <dgm:pt modelId="{A3F5A522-86CC-423B-8611-028B63EF2015}" type="pres">
      <dgm:prSet presAssocID="{4926B82E-DF8F-4FDE-8E44-A9CF8C1CFF99}" presName="sibTrans" presStyleCnt="0"/>
      <dgm:spPr/>
    </dgm:pt>
    <dgm:pt modelId="{C0F050D7-4C84-4431-B1F0-F0C347349CB3}" type="pres">
      <dgm:prSet presAssocID="{92EF3505-CCEA-4D75-BD47-FE1A262E7E91}" presName="compNode" presStyleCnt="0"/>
      <dgm:spPr/>
    </dgm:pt>
    <dgm:pt modelId="{19A47FF1-6B8B-4B6B-A2F2-BCB532A52A92}" type="pres">
      <dgm:prSet presAssocID="{92EF3505-CCEA-4D75-BD47-FE1A262E7E91}"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33B65E9F-77CA-4E22-9EB6-2B55828786EF}" type="pres">
      <dgm:prSet presAssocID="{92EF3505-CCEA-4D75-BD47-FE1A262E7E91}" presName="iconSpace" presStyleCnt="0"/>
      <dgm:spPr/>
    </dgm:pt>
    <dgm:pt modelId="{6E85D397-B656-4EAB-8587-0AB4FEA6D84E}" type="pres">
      <dgm:prSet presAssocID="{92EF3505-CCEA-4D75-BD47-FE1A262E7E91}" presName="parTx" presStyleLbl="revTx" presStyleIdx="4" presStyleCnt="8">
        <dgm:presLayoutVars>
          <dgm:chMax val="0"/>
          <dgm:chPref val="0"/>
        </dgm:presLayoutVars>
      </dgm:prSet>
      <dgm:spPr/>
    </dgm:pt>
    <dgm:pt modelId="{4E437EA0-7912-4281-B7C7-07550E7D0EA9}" type="pres">
      <dgm:prSet presAssocID="{92EF3505-CCEA-4D75-BD47-FE1A262E7E91}" presName="txSpace" presStyleCnt="0"/>
      <dgm:spPr/>
    </dgm:pt>
    <dgm:pt modelId="{9DC348AF-46D8-44CE-9016-0CE5C3C00FE7}" type="pres">
      <dgm:prSet presAssocID="{92EF3505-CCEA-4D75-BD47-FE1A262E7E91}" presName="desTx" presStyleLbl="revTx" presStyleIdx="5" presStyleCnt="8">
        <dgm:presLayoutVars/>
      </dgm:prSet>
      <dgm:spPr/>
    </dgm:pt>
    <dgm:pt modelId="{0E080FDB-C1A7-47B2-91BE-21AF696F3E78}" type="pres">
      <dgm:prSet presAssocID="{8CF21E90-62B9-45D1-BFFA-8912A9320D82}" presName="sibTrans" presStyleCnt="0"/>
      <dgm:spPr/>
    </dgm:pt>
    <dgm:pt modelId="{57509E51-27A7-40F3-90EE-9358602E42A2}" type="pres">
      <dgm:prSet presAssocID="{8E79E065-A993-4319-BB95-7CCFBEBACD35}" presName="compNode" presStyleCnt="0"/>
      <dgm:spPr/>
    </dgm:pt>
    <dgm:pt modelId="{3EED04EF-327C-456B-B7C3-ADCC64A20E38}" type="pres">
      <dgm:prSet presAssocID="{8E79E065-A993-4319-BB95-7CCFBEBACD35}"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ss Pieces"/>
        </a:ext>
      </dgm:extLst>
    </dgm:pt>
    <dgm:pt modelId="{88957B58-C1A1-45C6-B283-AFCF3E5082D4}" type="pres">
      <dgm:prSet presAssocID="{8E79E065-A993-4319-BB95-7CCFBEBACD35}" presName="iconSpace" presStyleCnt="0"/>
      <dgm:spPr/>
    </dgm:pt>
    <dgm:pt modelId="{3E5B2E9B-8F43-4CC1-9013-08A28BAF2F49}" type="pres">
      <dgm:prSet presAssocID="{8E79E065-A993-4319-BB95-7CCFBEBACD35}" presName="parTx" presStyleLbl="revTx" presStyleIdx="6" presStyleCnt="8">
        <dgm:presLayoutVars>
          <dgm:chMax val="0"/>
          <dgm:chPref val="0"/>
        </dgm:presLayoutVars>
      </dgm:prSet>
      <dgm:spPr/>
    </dgm:pt>
    <dgm:pt modelId="{D542F9E3-5A31-4358-82B6-45DD444C58D5}" type="pres">
      <dgm:prSet presAssocID="{8E79E065-A993-4319-BB95-7CCFBEBACD35}" presName="txSpace" presStyleCnt="0"/>
      <dgm:spPr/>
    </dgm:pt>
    <dgm:pt modelId="{0517F389-136B-4C3A-8996-92ADA75B48B2}" type="pres">
      <dgm:prSet presAssocID="{8E79E065-A993-4319-BB95-7CCFBEBACD35}" presName="desTx" presStyleLbl="revTx" presStyleIdx="7" presStyleCnt="8">
        <dgm:presLayoutVars/>
      </dgm:prSet>
      <dgm:spPr/>
    </dgm:pt>
  </dgm:ptLst>
  <dgm:cxnLst>
    <dgm:cxn modelId="{C647C11B-732B-4CF4-B62E-EB23453441A6}" type="presOf" srcId="{178EC5F8-E528-4036-88D5-9ADFEB7B30EE}" destId="{81737E9F-F37D-479C-9540-D9BEA2D15ECC}" srcOrd="0" destOrd="0" presId="urn:microsoft.com/office/officeart/2018/2/layout/IconLabelDescriptionList"/>
    <dgm:cxn modelId="{2A4B7130-7D9F-401A-B7DD-31D2961F71C4}" srcId="{39E6B608-E457-4443-85E2-D3E91B7310D0}" destId="{92EF3505-CCEA-4D75-BD47-FE1A262E7E91}" srcOrd="2" destOrd="0" parTransId="{CB7A6E9C-DCB4-42E8-AB86-940F46756B0F}" sibTransId="{8CF21E90-62B9-45D1-BFFA-8912A9320D82}"/>
    <dgm:cxn modelId="{EEEE3336-126D-4459-A30C-8139A20D0AF1}" type="presOf" srcId="{721CF102-622D-4B42-9E69-3AEE7CD6088A}" destId="{5D6BBFCA-B59E-4F51-9111-1914A6C2BD79}" srcOrd="0" destOrd="0" presId="urn:microsoft.com/office/officeart/2018/2/layout/IconLabelDescriptionList"/>
    <dgm:cxn modelId="{7BFA2649-83DA-4E06-B95E-998E5C81CB68}" type="presOf" srcId="{3F0F16B0-183E-4D8E-BC0B-E9F90978DA92}" destId="{7B029207-6296-4EBD-A59C-A06D29C1E85F}" srcOrd="0" destOrd="1" presId="urn:microsoft.com/office/officeart/2018/2/layout/IconLabelDescriptionList"/>
    <dgm:cxn modelId="{F33CAA4B-BD7B-44EC-B6A3-3999DBDA10FD}" type="presOf" srcId="{8E79E065-A993-4319-BB95-7CCFBEBACD35}" destId="{3E5B2E9B-8F43-4CC1-9013-08A28BAF2F49}" srcOrd="0" destOrd="0" presId="urn:microsoft.com/office/officeart/2018/2/layout/IconLabelDescriptionList"/>
    <dgm:cxn modelId="{3F5B244D-F48B-4B0A-8F2E-127272637FA4}" srcId="{178EC5F8-E528-4036-88D5-9ADFEB7B30EE}" destId="{3F0F16B0-183E-4D8E-BC0B-E9F90978DA92}" srcOrd="1" destOrd="0" parTransId="{9319EBB3-1B36-473F-A856-FEDE44283A6E}" sibTransId="{85D41485-C718-4F96-ABBA-878A66FDFB1A}"/>
    <dgm:cxn modelId="{FB47796F-7362-4AD4-B6E9-87E0941A4EDF}" type="presOf" srcId="{92EF3505-CCEA-4D75-BD47-FE1A262E7E91}" destId="{6E85D397-B656-4EAB-8587-0AB4FEA6D84E}" srcOrd="0" destOrd="0" presId="urn:microsoft.com/office/officeart/2018/2/layout/IconLabelDescriptionList"/>
    <dgm:cxn modelId="{E85CD352-90FE-4641-BE18-B449FB3345E0}" srcId="{39E6B608-E457-4443-85E2-D3E91B7310D0}" destId="{178EC5F8-E528-4036-88D5-9ADFEB7B30EE}" srcOrd="1" destOrd="0" parTransId="{2DEEBE29-F8A0-4F3B-ADB0-64A1B20D4E6C}" sibTransId="{4926B82E-DF8F-4FDE-8E44-A9CF8C1CFF99}"/>
    <dgm:cxn modelId="{16A5CE78-1E8E-4693-83DC-78F28E8CAD22}" srcId="{178EC5F8-E528-4036-88D5-9ADFEB7B30EE}" destId="{F8754FD9-8FDB-4596-A992-225F86E4635B}" srcOrd="0" destOrd="0" parTransId="{191ECDA3-BF55-425A-887E-DE1C62FCFBEA}" sibTransId="{F386AE9C-0BFD-45A2-AB38-C7D1D73B9014}"/>
    <dgm:cxn modelId="{D1B54481-CAC7-4EF5-A78F-B0CC011E952F}" srcId="{39E6B608-E457-4443-85E2-D3E91B7310D0}" destId="{8E79E065-A993-4319-BB95-7CCFBEBACD35}" srcOrd="3" destOrd="0" parTransId="{66E52E96-2E19-41D1-90D3-777F11CE427C}" sibTransId="{D0B986B6-9E35-4E80-9266-B3A30F8309C3}"/>
    <dgm:cxn modelId="{DA4CB58B-815D-455A-BC23-CB2F9F7EF112}" type="presOf" srcId="{F8754FD9-8FDB-4596-A992-225F86E4635B}" destId="{7B029207-6296-4EBD-A59C-A06D29C1E85F}" srcOrd="0" destOrd="0" presId="urn:microsoft.com/office/officeart/2018/2/layout/IconLabelDescriptionList"/>
    <dgm:cxn modelId="{AB5FC08D-247E-40E5-98F3-E61F4BD32964}" srcId="{39E6B608-E457-4443-85E2-D3E91B7310D0}" destId="{721CF102-622D-4B42-9E69-3AEE7CD6088A}" srcOrd="0" destOrd="0" parTransId="{3E0856CE-67B3-495B-8569-376C26D50287}" sibTransId="{04D65142-24CA-494A-AD23-E737DD65608D}"/>
    <dgm:cxn modelId="{675D1AA0-AA38-4367-B445-16BFDC1086EA}" type="presOf" srcId="{7EF8341B-25E3-4C4D-A0C3-9E716944E12C}" destId="{7B029207-6296-4EBD-A59C-A06D29C1E85F}" srcOrd="0" destOrd="2" presId="urn:microsoft.com/office/officeart/2018/2/layout/IconLabelDescriptionList"/>
    <dgm:cxn modelId="{A51060B9-FAAD-4713-A3D5-759CDED5B618}" type="presOf" srcId="{39E6B608-E457-4443-85E2-D3E91B7310D0}" destId="{BC82459A-612E-4F70-A6CA-DA222FBBD939}" srcOrd="0" destOrd="0" presId="urn:microsoft.com/office/officeart/2018/2/layout/IconLabelDescriptionList"/>
    <dgm:cxn modelId="{547C05D5-13BF-466C-A8B3-1B414E34EA19}" srcId="{178EC5F8-E528-4036-88D5-9ADFEB7B30EE}" destId="{7EF8341B-25E3-4C4D-A0C3-9E716944E12C}" srcOrd="2" destOrd="0" parTransId="{4AC96593-4F85-48C6-8ED1-6B4C4602BA10}" sibTransId="{E438D520-2A4B-4450-9ACE-18F5723581B2}"/>
    <dgm:cxn modelId="{8630638F-0631-4A81-94F4-1BF7EB6B63FA}" type="presParOf" srcId="{BC82459A-612E-4F70-A6CA-DA222FBBD939}" destId="{0C922F50-0C5F-4ED4-8086-C5A9597D2F45}" srcOrd="0" destOrd="0" presId="urn:microsoft.com/office/officeart/2018/2/layout/IconLabelDescriptionList"/>
    <dgm:cxn modelId="{3FFE40AD-487B-456F-8391-4631B37CBC8F}" type="presParOf" srcId="{0C922F50-0C5F-4ED4-8086-C5A9597D2F45}" destId="{E176D7A4-E3C5-47F8-9AE4-73C587B5B940}" srcOrd="0" destOrd="0" presId="urn:microsoft.com/office/officeart/2018/2/layout/IconLabelDescriptionList"/>
    <dgm:cxn modelId="{484D5A3A-8C75-4237-97D7-E02C43720E0F}" type="presParOf" srcId="{0C922F50-0C5F-4ED4-8086-C5A9597D2F45}" destId="{D2DF0029-902B-4CAB-B72E-6B80CAE4F083}" srcOrd="1" destOrd="0" presId="urn:microsoft.com/office/officeart/2018/2/layout/IconLabelDescriptionList"/>
    <dgm:cxn modelId="{6E27BD7F-455F-4D46-9EA8-38A845456BB9}" type="presParOf" srcId="{0C922F50-0C5F-4ED4-8086-C5A9597D2F45}" destId="{5D6BBFCA-B59E-4F51-9111-1914A6C2BD79}" srcOrd="2" destOrd="0" presId="urn:microsoft.com/office/officeart/2018/2/layout/IconLabelDescriptionList"/>
    <dgm:cxn modelId="{E66BE22E-3CBA-4BC3-870A-AA3AC2CB3AC5}" type="presParOf" srcId="{0C922F50-0C5F-4ED4-8086-C5A9597D2F45}" destId="{D220954F-F1AC-4F18-98E2-608120BEE856}" srcOrd="3" destOrd="0" presId="urn:microsoft.com/office/officeart/2018/2/layout/IconLabelDescriptionList"/>
    <dgm:cxn modelId="{8A3D77D1-6674-433C-871A-A7A36B1EE9C1}" type="presParOf" srcId="{0C922F50-0C5F-4ED4-8086-C5A9597D2F45}" destId="{548ED095-FC64-450B-85C9-92B5F1250788}" srcOrd="4" destOrd="0" presId="urn:microsoft.com/office/officeart/2018/2/layout/IconLabelDescriptionList"/>
    <dgm:cxn modelId="{598D29F2-637A-49B4-BF6B-F851F5857313}" type="presParOf" srcId="{BC82459A-612E-4F70-A6CA-DA222FBBD939}" destId="{D8C029A0-15AB-40D1-BEF5-25D776C7AA4E}" srcOrd="1" destOrd="0" presId="urn:microsoft.com/office/officeart/2018/2/layout/IconLabelDescriptionList"/>
    <dgm:cxn modelId="{FF42A51B-2C0A-4EE8-BBDE-C659160304B8}" type="presParOf" srcId="{BC82459A-612E-4F70-A6CA-DA222FBBD939}" destId="{8F9836DC-18EB-43BE-A571-1FD031071149}" srcOrd="2" destOrd="0" presId="urn:microsoft.com/office/officeart/2018/2/layout/IconLabelDescriptionList"/>
    <dgm:cxn modelId="{29DE2770-7C2A-4FE8-8D9F-6A92CEBF09B4}" type="presParOf" srcId="{8F9836DC-18EB-43BE-A571-1FD031071149}" destId="{9A85D1D9-E7B4-45C4-BA4A-7C2FB16ABA71}" srcOrd="0" destOrd="0" presId="urn:microsoft.com/office/officeart/2018/2/layout/IconLabelDescriptionList"/>
    <dgm:cxn modelId="{645B0021-456C-4543-91F3-3B953C3C33F9}" type="presParOf" srcId="{8F9836DC-18EB-43BE-A571-1FD031071149}" destId="{15C3311C-D5E9-4C7F-BB8A-CC24E7C8E7F8}" srcOrd="1" destOrd="0" presId="urn:microsoft.com/office/officeart/2018/2/layout/IconLabelDescriptionList"/>
    <dgm:cxn modelId="{4FF5AA2F-24E9-4A48-A17C-53BFBDBFE079}" type="presParOf" srcId="{8F9836DC-18EB-43BE-A571-1FD031071149}" destId="{81737E9F-F37D-479C-9540-D9BEA2D15ECC}" srcOrd="2" destOrd="0" presId="urn:microsoft.com/office/officeart/2018/2/layout/IconLabelDescriptionList"/>
    <dgm:cxn modelId="{B6333529-1B8A-494C-A332-8374C49F5A30}" type="presParOf" srcId="{8F9836DC-18EB-43BE-A571-1FD031071149}" destId="{B0ED53CE-8D5A-4A54-8952-62579A0E538B}" srcOrd="3" destOrd="0" presId="urn:microsoft.com/office/officeart/2018/2/layout/IconLabelDescriptionList"/>
    <dgm:cxn modelId="{D078A500-77DE-42FF-A1BB-68E55B7E9838}" type="presParOf" srcId="{8F9836DC-18EB-43BE-A571-1FD031071149}" destId="{7B029207-6296-4EBD-A59C-A06D29C1E85F}" srcOrd="4" destOrd="0" presId="urn:microsoft.com/office/officeart/2018/2/layout/IconLabelDescriptionList"/>
    <dgm:cxn modelId="{E5766053-C89C-46BA-9CBE-D79040E2C1F0}" type="presParOf" srcId="{BC82459A-612E-4F70-A6CA-DA222FBBD939}" destId="{A3F5A522-86CC-423B-8611-028B63EF2015}" srcOrd="3" destOrd="0" presId="urn:microsoft.com/office/officeart/2018/2/layout/IconLabelDescriptionList"/>
    <dgm:cxn modelId="{6A1FB1E8-4759-4A3B-9013-985FF7A404DF}" type="presParOf" srcId="{BC82459A-612E-4F70-A6CA-DA222FBBD939}" destId="{C0F050D7-4C84-4431-B1F0-F0C347349CB3}" srcOrd="4" destOrd="0" presId="urn:microsoft.com/office/officeart/2018/2/layout/IconLabelDescriptionList"/>
    <dgm:cxn modelId="{32FB4F6E-17C2-4C0C-97F2-0D0C27BEBDEF}" type="presParOf" srcId="{C0F050D7-4C84-4431-B1F0-F0C347349CB3}" destId="{19A47FF1-6B8B-4B6B-A2F2-BCB532A52A92}" srcOrd="0" destOrd="0" presId="urn:microsoft.com/office/officeart/2018/2/layout/IconLabelDescriptionList"/>
    <dgm:cxn modelId="{CFDA0B96-EFC2-4E85-A866-7472849BBEDA}" type="presParOf" srcId="{C0F050D7-4C84-4431-B1F0-F0C347349CB3}" destId="{33B65E9F-77CA-4E22-9EB6-2B55828786EF}" srcOrd="1" destOrd="0" presId="urn:microsoft.com/office/officeart/2018/2/layout/IconLabelDescriptionList"/>
    <dgm:cxn modelId="{062457E9-C60A-4FD0-B595-4648E34DFC38}" type="presParOf" srcId="{C0F050D7-4C84-4431-B1F0-F0C347349CB3}" destId="{6E85D397-B656-4EAB-8587-0AB4FEA6D84E}" srcOrd="2" destOrd="0" presId="urn:microsoft.com/office/officeart/2018/2/layout/IconLabelDescriptionList"/>
    <dgm:cxn modelId="{8C3378D1-4681-485F-B59A-3F43B234778F}" type="presParOf" srcId="{C0F050D7-4C84-4431-B1F0-F0C347349CB3}" destId="{4E437EA0-7912-4281-B7C7-07550E7D0EA9}" srcOrd="3" destOrd="0" presId="urn:microsoft.com/office/officeart/2018/2/layout/IconLabelDescriptionList"/>
    <dgm:cxn modelId="{0D7C3692-7F65-453D-A329-E0B0AE10A809}" type="presParOf" srcId="{C0F050D7-4C84-4431-B1F0-F0C347349CB3}" destId="{9DC348AF-46D8-44CE-9016-0CE5C3C00FE7}" srcOrd="4" destOrd="0" presId="urn:microsoft.com/office/officeart/2018/2/layout/IconLabelDescriptionList"/>
    <dgm:cxn modelId="{B86B159B-F525-4219-972E-89B76DE1FC59}" type="presParOf" srcId="{BC82459A-612E-4F70-A6CA-DA222FBBD939}" destId="{0E080FDB-C1A7-47B2-91BE-21AF696F3E78}" srcOrd="5" destOrd="0" presId="urn:microsoft.com/office/officeart/2018/2/layout/IconLabelDescriptionList"/>
    <dgm:cxn modelId="{E3790181-9EA5-4F34-8E8C-F4EC07B65DE4}" type="presParOf" srcId="{BC82459A-612E-4F70-A6CA-DA222FBBD939}" destId="{57509E51-27A7-40F3-90EE-9358602E42A2}" srcOrd="6" destOrd="0" presId="urn:microsoft.com/office/officeart/2018/2/layout/IconLabelDescriptionList"/>
    <dgm:cxn modelId="{5BC15BEC-2AF1-4658-BC2F-5247EBEB0A74}" type="presParOf" srcId="{57509E51-27A7-40F3-90EE-9358602E42A2}" destId="{3EED04EF-327C-456B-B7C3-ADCC64A20E38}" srcOrd="0" destOrd="0" presId="urn:microsoft.com/office/officeart/2018/2/layout/IconLabelDescriptionList"/>
    <dgm:cxn modelId="{95D92EC7-8D12-457E-90A7-7F2F1A93C903}" type="presParOf" srcId="{57509E51-27A7-40F3-90EE-9358602E42A2}" destId="{88957B58-C1A1-45C6-B283-AFCF3E5082D4}" srcOrd="1" destOrd="0" presId="urn:microsoft.com/office/officeart/2018/2/layout/IconLabelDescriptionList"/>
    <dgm:cxn modelId="{994C21ED-9008-4726-B841-8C60420D88E4}" type="presParOf" srcId="{57509E51-27A7-40F3-90EE-9358602E42A2}" destId="{3E5B2E9B-8F43-4CC1-9013-08A28BAF2F49}" srcOrd="2" destOrd="0" presId="urn:microsoft.com/office/officeart/2018/2/layout/IconLabelDescriptionList"/>
    <dgm:cxn modelId="{A45023EB-CC9D-4B96-AF72-D657A6FACF64}" type="presParOf" srcId="{57509E51-27A7-40F3-90EE-9358602E42A2}" destId="{D542F9E3-5A31-4358-82B6-45DD444C58D5}" srcOrd="3" destOrd="0" presId="urn:microsoft.com/office/officeart/2018/2/layout/IconLabelDescriptionList"/>
    <dgm:cxn modelId="{798ADEDA-EAB0-493D-A706-B578F249F5E6}" type="presParOf" srcId="{57509E51-27A7-40F3-90EE-9358602E42A2}" destId="{0517F389-136B-4C3A-8996-92ADA75B48B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6824C8-4C0D-4324-93DA-ADB7401E7B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E23D0B0-A487-4FC6-9CE0-31348C899EAD}">
      <dgm:prSet/>
      <dgm:spPr/>
      <dgm:t>
        <a:bodyPr/>
        <a:lstStyle/>
        <a:p>
          <a:pPr>
            <a:lnSpc>
              <a:spcPct val="100000"/>
            </a:lnSpc>
          </a:pPr>
          <a:r>
            <a:rPr lang="en-US"/>
            <a:t>Achieved BLEU Score: 0.0184, reflecting limited overlap with the expected answers.</a:t>
          </a:r>
        </a:p>
      </dgm:t>
    </dgm:pt>
    <dgm:pt modelId="{9796B280-7CFD-4DB0-A869-6567478AF7BB}" type="parTrans" cxnId="{6795D7F2-81BC-4B41-9CDB-74DC20F9D586}">
      <dgm:prSet/>
      <dgm:spPr/>
      <dgm:t>
        <a:bodyPr/>
        <a:lstStyle/>
        <a:p>
          <a:endParaRPr lang="en-US"/>
        </a:p>
      </dgm:t>
    </dgm:pt>
    <dgm:pt modelId="{C90E531E-62E5-430B-81C4-2BFAD21D07AE}" type="sibTrans" cxnId="{6795D7F2-81BC-4B41-9CDB-74DC20F9D586}">
      <dgm:prSet/>
      <dgm:spPr/>
      <dgm:t>
        <a:bodyPr/>
        <a:lstStyle/>
        <a:p>
          <a:endParaRPr lang="en-US"/>
        </a:p>
      </dgm:t>
    </dgm:pt>
    <dgm:pt modelId="{6F8D6B0F-895F-428B-9E72-A4318B8118CF}">
      <dgm:prSet/>
      <dgm:spPr/>
      <dgm:t>
        <a:bodyPr/>
        <a:lstStyle/>
        <a:p>
          <a:pPr>
            <a:lnSpc>
              <a:spcPct val="100000"/>
            </a:lnSpc>
          </a:pPr>
          <a:r>
            <a:rPr lang="en-US"/>
            <a:t>ROUGE metrics indicated modest performance:</a:t>
          </a:r>
        </a:p>
      </dgm:t>
    </dgm:pt>
    <dgm:pt modelId="{997677C7-58F8-4548-818F-8B648A4A6C6C}" type="parTrans" cxnId="{EA9FCEF8-E473-4CEE-9C95-3AA56AB3C0A0}">
      <dgm:prSet/>
      <dgm:spPr/>
      <dgm:t>
        <a:bodyPr/>
        <a:lstStyle/>
        <a:p>
          <a:endParaRPr lang="en-US"/>
        </a:p>
      </dgm:t>
    </dgm:pt>
    <dgm:pt modelId="{E5D86BE6-6A1F-4438-BEAD-F3D829ECA7E8}" type="sibTrans" cxnId="{EA9FCEF8-E473-4CEE-9C95-3AA56AB3C0A0}">
      <dgm:prSet/>
      <dgm:spPr/>
      <dgm:t>
        <a:bodyPr/>
        <a:lstStyle/>
        <a:p>
          <a:endParaRPr lang="en-US"/>
        </a:p>
      </dgm:t>
    </dgm:pt>
    <dgm:pt modelId="{407CEEC6-5CAD-48A6-837B-0EA8B30C817E}">
      <dgm:prSet/>
      <dgm:spPr/>
      <dgm:t>
        <a:bodyPr/>
        <a:lstStyle/>
        <a:p>
          <a:pPr>
            <a:lnSpc>
              <a:spcPct val="100000"/>
            </a:lnSpc>
          </a:pPr>
          <a:r>
            <a:rPr lang="en-US"/>
            <a:t>ROUGE-1: 0.3239, ROUGE-2: 0.0519, and ROUGE-L: 0.1270.</a:t>
          </a:r>
        </a:p>
      </dgm:t>
    </dgm:pt>
    <dgm:pt modelId="{475B8BFB-810A-43F1-9D17-B95655CBECC2}" type="parTrans" cxnId="{5EEDE0DC-822D-445C-AAAD-5C68B778A7E3}">
      <dgm:prSet/>
      <dgm:spPr/>
      <dgm:t>
        <a:bodyPr/>
        <a:lstStyle/>
        <a:p>
          <a:endParaRPr lang="en-US"/>
        </a:p>
      </dgm:t>
    </dgm:pt>
    <dgm:pt modelId="{DD08F815-2E69-458E-A6E4-FD3A23D41C2F}" type="sibTrans" cxnId="{5EEDE0DC-822D-445C-AAAD-5C68B778A7E3}">
      <dgm:prSet/>
      <dgm:spPr/>
      <dgm:t>
        <a:bodyPr/>
        <a:lstStyle/>
        <a:p>
          <a:endParaRPr lang="en-US"/>
        </a:p>
      </dgm:t>
    </dgm:pt>
    <dgm:pt modelId="{20046314-C77D-488B-B759-3914E7743B5D}">
      <dgm:prSet/>
      <dgm:spPr/>
      <dgm:t>
        <a:bodyPr/>
        <a:lstStyle/>
        <a:p>
          <a:pPr>
            <a:lnSpc>
              <a:spcPct val="100000"/>
            </a:lnSpc>
          </a:pPr>
          <a:r>
            <a:rPr lang="en-US"/>
            <a:t>Strength: Generates coherent, static responses based on pre-trained data.</a:t>
          </a:r>
        </a:p>
      </dgm:t>
    </dgm:pt>
    <dgm:pt modelId="{A7FA9725-04B0-4EE7-AC0E-90C2759508DC}" type="parTrans" cxnId="{6A0E6313-7D7A-4B81-B265-703D27EAB04F}">
      <dgm:prSet/>
      <dgm:spPr/>
      <dgm:t>
        <a:bodyPr/>
        <a:lstStyle/>
        <a:p>
          <a:endParaRPr lang="en-US"/>
        </a:p>
      </dgm:t>
    </dgm:pt>
    <dgm:pt modelId="{F892FC72-FC5F-40B6-98B7-1150CCAAE716}" type="sibTrans" cxnId="{6A0E6313-7D7A-4B81-B265-703D27EAB04F}">
      <dgm:prSet/>
      <dgm:spPr/>
      <dgm:t>
        <a:bodyPr/>
        <a:lstStyle/>
        <a:p>
          <a:endParaRPr lang="en-US"/>
        </a:p>
      </dgm:t>
    </dgm:pt>
    <dgm:pt modelId="{DD7E0782-9C91-4D3E-B431-C76CEE1E63C1}">
      <dgm:prSet/>
      <dgm:spPr/>
      <dgm:t>
        <a:bodyPr/>
        <a:lstStyle/>
        <a:p>
          <a:pPr>
            <a:lnSpc>
              <a:spcPct val="100000"/>
            </a:lnSpc>
          </a:pPr>
          <a:r>
            <a:rPr lang="en-US"/>
            <a:t>Limitation: Cannot adapt to new or dynamic contexts due to reliance on static datasets.</a:t>
          </a:r>
        </a:p>
      </dgm:t>
    </dgm:pt>
    <dgm:pt modelId="{410EEED4-4A08-48AC-97FE-F24DAB3A2615}" type="parTrans" cxnId="{4F1A99CA-FE85-4C31-9E32-EFCCF71C7BC1}">
      <dgm:prSet/>
      <dgm:spPr/>
      <dgm:t>
        <a:bodyPr/>
        <a:lstStyle/>
        <a:p>
          <a:endParaRPr lang="en-US"/>
        </a:p>
      </dgm:t>
    </dgm:pt>
    <dgm:pt modelId="{06F7C1A5-AAC6-40E2-9A76-040CC3D76A0D}" type="sibTrans" cxnId="{4F1A99CA-FE85-4C31-9E32-EFCCF71C7BC1}">
      <dgm:prSet/>
      <dgm:spPr/>
      <dgm:t>
        <a:bodyPr/>
        <a:lstStyle/>
        <a:p>
          <a:endParaRPr lang="en-US"/>
        </a:p>
      </dgm:t>
    </dgm:pt>
    <dgm:pt modelId="{2C6FD616-61BF-4032-B5BD-C4F14B58E21C}" type="pres">
      <dgm:prSet presAssocID="{C86824C8-4C0D-4324-93DA-ADB7401E7BF6}" presName="root" presStyleCnt="0">
        <dgm:presLayoutVars>
          <dgm:dir/>
          <dgm:resizeHandles val="exact"/>
        </dgm:presLayoutVars>
      </dgm:prSet>
      <dgm:spPr/>
    </dgm:pt>
    <dgm:pt modelId="{BD8BC28C-E20E-4C7A-90AD-3457C8B2E041}" type="pres">
      <dgm:prSet presAssocID="{AE23D0B0-A487-4FC6-9CE0-31348C899EAD}" presName="compNode" presStyleCnt="0"/>
      <dgm:spPr/>
    </dgm:pt>
    <dgm:pt modelId="{6883BE68-3661-4F65-A552-0FAE9CFE183B}" type="pres">
      <dgm:prSet presAssocID="{AE23D0B0-A487-4FC6-9CE0-31348C899EAD}" presName="bgRect" presStyleLbl="bgShp" presStyleIdx="0" presStyleCnt="4"/>
      <dgm:spPr/>
    </dgm:pt>
    <dgm:pt modelId="{E33C30DA-BBC9-4AB8-BCA2-17EF638DB90D}" type="pres">
      <dgm:prSet presAssocID="{AE23D0B0-A487-4FC6-9CE0-31348C899E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0CA4974-2879-41DC-A832-D436B9874F67}" type="pres">
      <dgm:prSet presAssocID="{AE23D0B0-A487-4FC6-9CE0-31348C899EAD}" presName="spaceRect" presStyleCnt="0"/>
      <dgm:spPr/>
    </dgm:pt>
    <dgm:pt modelId="{91C8FC63-3C44-4D6A-9C43-7DBED88D34FF}" type="pres">
      <dgm:prSet presAssocID="{AE23D0B0-A487-4FC6-9CE0-31348C899EAD}" presName="parTx" presStyleLbl="revTx" presStyleIdx="0" presStyleCnt="5">
        <dgm:presLayoutVars>
          <dgm:chMax val="0"/>
          <dgm:chPref val="0"/>
        </dgm:presLayoutVars>
      </dgm:prSet>
      <dgm:spPr/>
    </dgm:pt>
    <dgm:pt modelId="{76CA2D82-32A7-4D34-9846-6F809A057B46}" type="pres">
      <dgm:prSet presAssocID="{C90E531E-62E5-430B-81C4-2BFAD21D07AE}" presName="sibTrans" presStyleCnt="0"/>
      <dgm:spPr/>
    </dgm:pt>
    <dgm:pt modelId="{949B51DF-9565-47E6-8FC8-5A1F2BC939CE}" type="pres">
      <dgm:prSet presAssocID="{6F8D6B0F-895F-428B-9E72-A4318B8118CF}" presName="compNode" presStyleCnt="0"/>
      <dgm:spPr/>
    </dgm:pt>
    <dgm:pt modelId="{4CD847EE-2905-4186-9112-F4956E538B72}" type="pres">
      <dgm:prSet presAssocID="{6F8D6B0F-895F-428B-9E72-A4318B8118CF}" presName="bgRect" presStyleLbl="bgShp" presStyleIdx="1" presStyleCnt="4"/>
      <dgm:spPr/>
    </dgm:pt>
    <dgm:pt modelId="{60B32424-DD61-4590-8AF0-50ED6FA702F9}" type="pres">
      <dgm:prSet presAssocID="{6F8D6B0F-895F-428B-9E72-A4318B8118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um Set"/>
        </a:ext>
      </dgm:extLst>
    </dgm:pt>
    <dgm:pt modelId="{7927B018-9D10-4C43-B15D-6E12514AF212}" type="pres">
      <dgm:prSet presAssocID="{6F8D6B0F-895F-428B-9E72-A4318B8118CF}" presName="spaceRect" presStyleCnt="0"/>
      <dgm:spPr/>
    </dgm:pt>
    <dgm:pt modelId="{00DC9098-6DFE-4CB6-AAD7-ECA8BDA26A7D}" type="pres">
      <dgm:prSet presAssocID="{6F8D6B0F-895F-428B-9E72-A4318B8118CF}" presName="parTx" presStyleLbl="revTx" presStyleIdx="1" presStyleCnt="5">
        <dgm:presLayoutVars>
          <dgm:chMax val="0"/>
          <dgm:chPref val="0"/>
        </dgm:presLayoutVars>
      </dgm:prSet>
      <dgm:spPr/>
    </dgm:pt>
    <dgm:pt modelId="{8AE36764-6F8D-4A59-9C85-4DA6117BD0F7}" type="pres">
      <dgm:prSet presAssocID="{6F8D6B0F-895F-428B-9E72-A4318B8118CF}" presName="desTx" presStyleLbl="revTx" presStyleIdx="2" presStyleCnt="5">
        <dgm:presLayoutVars/>
      </dgm:prSet>
      <dgm:spPr/>
    </dgm:pt>
    <dgm:pt modelId="{43149378-01A2-4EF3-AF33-CDBDCACE7AC4}" type="pres">
      <dgm:prSet presAssocID="{E5D86BE6-6A1F-4438-BEAD-F3D829ECA7E8}" presName="sibTrans" presStyleCnt="0"/>
      <dgm:spPr/>
    </dgm:pt>
    <dgm:pt modelId="{D838DC50-CE1D-403D-AD3F-5A099827D91F}" type="pres">
      <dgm:prSet presAssocID="{20046314-C77D-488B-B759-3914E7743B5D}" presName="compNode" presStyleCnt="0"/>
      <dgm:spPr/>
    </dgm:pt>
    <dgm:pt modelId="{ED49FC59-58BE-4653-A6E2-0B81247D43F3}" type="pres">
      <dgm:prSet presAssocID="{20046314-C77D-488B-B759-3914E7743B5D}" presName="bgRect" presStyleLbl="bgShp" presStyleIdx="2" presStyleCnt="4"/>
      <dgm:spPr/>
    </dgm:pt>
    <dgm:pt modelId="{857998CC-C312-428E-8E2A-D9DB219745B4}" type="pres">
      <dgm:prSet presAssocID="{20046314-C77D-488B-B759-3914E7743B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plosion"/>
        </a:ext>
      </dgm:extLst>
    </dgm:pt>
    <dgm:pt modelId="{54249C26-215A-4225-954B-4DF2F5E4907E}" type="pres">
      <dgm:prSet presAssocID="{20046314-C77D-488B-B759-3914E7743B5D}" presName="spaceRect" presStyleCnt="0"/>
      <dgm:spPr/>
    </dgm:pt>
    <dgm:pt modelId="{75A6C750-6DBE-4550-87C4-6B6EE84982CD}" type="pres">
      <dgm:prSet presAssocID="{20046314-C77D-488B-B759-3914E7743B5D}" presName="parTx" presStyleLbl="revTx" presStyleIdx="3" presStyleCnt="5">
        <dgm:presLayoutVars>
          <dgm:chMax val="0"/>
          <dgm:chPref val="0"/>
        </dgm:presLayoutVars>
      </dgm:prSet>
      <dgm:spPr/>
    </dgm:pt>
    <dgm:pt modelId="{8937399A-E952-4828-86AB-25109E5C96AC}" type="pres">
      <dgm:prSet presAssocID="{F892FC72-FC5F-40B6-98B7-1150CCAAE716}" presName="sibTrans" presStyleCnt="0"/>
      <dgm:spPr/>
    </dgm:pt>
    <dgm:pt modelId="{E442C33B-11B2-4EC1-ADF4-4C2E2E04D3C8}" type="pres">
      <dgm:prSet presAssocID="{DD7E0782-9C91-4D3E-B431-C76CEE1E63C1}" presName="compNode" presStyleCnt="0"/>
      <dgm:spPr/>
    </dgm:pt>
    <dgm:pt modelId="{25738D1C-B116-4C44-A143-1BBBEC3EA85A}" type="pres">
      <dgm:prSet presAssocID="{DD7E0782-9C91-4D3E-B431-C76CEE1E63C1}" presName="bgRect" presStyleLbl="bgShp" presStyleIdx="3" presStyleCnt="4"/>
      <dgm:spPr/>
    </dgm:pt>
    <dgm:pt modelId="{BCC48294-1531-4A7E-A66F-4412057F3971}" type="pres">
      <dgm:prSet presAssocID="{DD7E0782-9C91-4D3E-B431-C76CEE1E63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0D6428E-C4E5-41B2-ABA7-85DF24F0741B}" type="pres">
      <dgm:prSet presAssocID="{DD7E0782-9C91-4D3E-B431-C76CEE1E63C1}" presName="spaceRect" presStyleCnt="0"/>
      <dgm:spPr/>
    </dgm:pt>
    <dgm:pt modelId="{D71666B4-DBBF-4FB2-AFD0-45D6F56C9FC6}" type="pres">
      <dgm:prSet presAssocID="{DD7E0782-9C91-4D3E-B431-C76CEE1E63C1}" presName="parTx" presStyleLbl="revTx" presStyleIdx="4" presStyleCnt="5">
        <dgm:presLayoutVars>
          <dgm:chMax val="0"/>
          <dgm:chPref val="0"/>
        </dgm:presLayoutVars>
      </dgm:prSet>
      <dgm:spPr/>
    </dgm:pt>
  </dgm:ptLst>
  <dgm:cxnLst>
    <dgm:cxn modelId="{6A0E6313-7D7A-4B81-B265-703D27EAB04F}" srcId="{C86824C8-4C0D-4324-93DA-ADB7401E7BF6}" destId="{20046314-C77D-488B-B759-3914E7743B5D}" srcOrd="2" destOrd="0" parTransId="{A7FA9725-04B0-4EE7-AC0E-90C2759508DC}" sibTransId="{F892FC72-FC5F-40B6-98B7-1150CCAAE716}"/>
    <dgm:cxn modelId="{2D456915-C2A9-4722-9EBB-92429645860B}" type="presOf" srcId="{20046314-C77D-488B-B759-3914E7743B5D}" destId="{75A6C750-6DBE-4550-87C4-6B6EE84982CD}" srcOrd="0" destOrd="0" presId="urn:microsoft.com/office/officeart/2018/2/layout/IconVerticalSolidList"/>
    <dgm:cxn modelId="{36571F2E-B489-4726-8E6E-032B04F4E4AA}" type="presOf" srcId="{407CEEC6-5CAD-48A6-837B-0EA8B30C817E}" destId="{8AE36764-6F8D-4A59-9C85-4DA6117BD0F7}" srcOrd="0" destOrd="0" presId="urn:microsoft.com/office/officeart/2018/2/layout/IconVerticalSolidList"/>
    <dgm:cxn modelId="{1568743A-842A-4A3D-82A5-55E508AE90A9}" type="presOf" srcId="{DD7E0782-9C91-4D3E-B431-C76CEE1E63C1}" destId="{D71666B4-DBBF-4FB2-AFD0-45D6F56C9FC6}" srcOrd="0" destOrd="0" presId="urn:microsoft.com/office/officeart/2018/2/layout/IconVerticalSolidList"/>
    <dgm:cxn modelId="{3C09D277-9960-4CB7-80D2-FAB2651BB42D}" type="presOf" srcId="{6F8D6B0F-895F-428B-9E72-A4318B8118CF}" destId="{00DC9098-6DFE-4CB6-AAD7-ECA8BDA26A7D}" srcOrd="0" destOrd="0" presId="urn:microsoft.com/office/officeart/2018/2/layout/IconVerticalSolidList"/>
    <dgm:cxn modelId="{F079E89D-40C8-48C5-AA38-1A6CDE77A4B0}" type="presOf" srcId="{C86824C8-4C0D-4324-93DA-ADB7401E7BF6}" destId="{2C6FD616-61BF-4032-B5BD-C4F14B58E21C}" srcOrd="0" destOrd="0" presId="urn:microsoft.com/office/officeart/2018/2/layout/IconVerticalSolidList"/>
    <dgm:cxn modelId="{4F1A99CA-FE85-4C31-9E32-EFCCF71C7BC1}" srcId="{C86824C8-4C0D-4324-93DA-ADB7401E7BF6}" destId="{DD7E0782-9C91-4D3E-B431-C76CEE1E63C1}" srcOrd="3" destOrd="0" parTransId="{410EEED4-4A08-48AC-97FE-F24DAB3A2615}" sibTransId="{06F7C1A5-AAC6-40E2-9A76-040CC3D76A0D}"/>
    <dgm:cxn modelId="{6B2D4FD1-1EA4-438D-9379-D4A7EEF24179}" type="presOf" srcId="{AE23D0B0-A487-4FC6-9CE0-31348C899EAD}" destId="{91C8FC63-3C44-4D6A-9C43-7DBED88D34FF}" srcOrd="0" destOrd="0" presId="urn:microsoft.com/office/officeart/2018/2/layout/IconVerticalSolidList"/>
    <dgm:cxn modelId="{5EEDE0DC-822D-445C-AAAD-5C68B778A7E3}" srcId="{6F8D6B0F-895F-428B-9E72-A4318B8118CF}" destId="{407CEEC6-5CAD-48A6-837B-0EA8B30C817E}" srcOrd="0" destOrd="0" parTransId="{475B8BFB-810A-43F1-9D17-B95655CBECC2}" sibTransId="{DD08F815-2E69-458E-A6E4-FD3A23D41C2F}"/>
    <dgm:cxn modelId="{6795D7F2-81BC-4B41-9CDB-74DC20F9D586}" srcId="{C86824C8-4C0D-4324-93DA-ADB7401E7BF6}" destId="{AE23D0B0-A487-4FC6-9CE0-31348C899EAD}" srcOrd="0" destOrd="0" parTransId="{9796B280-7CFD-4DB0-A869-6567478AF7BB}" sibTransId="{C90E531E-62E5-430B-81C4-2BFAD21D07AE}"/>
    <dgm:cxn modelId="{EA9FCEF8-E473-4CEE-9C95-3AA56AB3C0A0}" srcId="{C86824C8-4C0D-4324-93DA-ADB7401E7BF6}" destId="{6F8D6B0F-895F-428B-9E72-A4318B8118CF}" srcOrd="1" destOrd="0" parTransId="{997677C7-58F8-4548-818F-8B648A4A6C6C}" sibTransId="{E5D86BE6-6A1F-4438-BEAD-F3D829ECA7E8}"/>
    <dgm:cxn modelId="{36D3D586-158F-4176-BA87-7750C1284674}" type="presParOf" srcId="{2C6FD616-61BF-4032-B5BD-C4F14B58E21C}" destId="{BD8BC28C-E20E-4C7A-90AD-3457C8B2E041}" srcOrd="0" destOrd="0" presId="urn:microsoft.com/office/officeart/2018/2/layout/IconVerticalSolidList"/>
    <dgm:cxn modelId="{A64E1A9F-7805-4AA7-8FE2-EA26B3E28A56}" type="presParOf" srcId="{BD8BC28C-E20E-4C7A-90AD-3457C8B2E041}" destId="{6883BE68-3661-4F65-A552-0FAE9CFE183B}" srcOrd="0" destOrd="0" presId="urn:microsoft.com/office/officeart/2018/2/layout/IconVerticalSolidList"/>
    <dgm:cxn modelId="{A9FD3BB8-2F83-4566-AB91-238A28B96A12}" type="presParOf" srcId="{BD8BC28C-E20E-4C7A-90AD-3457C8B2E041}" destId="{E33C30DA-BBC9-4AB8-BCA2-17EF638DB90D}" srcOrd="1" destOrd="0" presId="urn:microsoft.com/office/officeart/2018/2/layout/IconVerticalSolidList"/>
    <dgm:cxn modelId="{1AA56F5C-2F8A-4C08-94F0-053168A63DBA}" type="presParOf" srcId="{BD8BC28C-E20E-4C7A-90AD-3457C8B2E041}" destId="{C0CA4974-2879-41DC-A832-D436B9874F67}" srcOrd="2" destOrd="0" presId="urn:microsoft.com/office/officeart/2018/2/layout/IconVerticalSolidList"/>
    <dgm:cxn modelId="{09CD7A81-CDDE-48C4-8FFB-2F3480948A95}" type="presParOf" srcId="{BD8BC28C-E20E-4C7A-90AD-3457C8B2E041}" destId="{91C8FC63-3C44-4D6A-9C43-7DBED88D34FF}" srcOrd="3" destOrd="0" presId="urn:microsoft.com/office/officeart/2018/2/layout/IconVerticalSolidList"/>
    <dgm:cxn modelId="{13BCE403-6783-45C7-A0DB-1AF4F1B37D09}" type="presParOf" srcId="{2C6FD616-61BF-4032-B5BD-C4F14B58E21C}" destId="{76CA2D82-32A7-4D34-9846-6F809A057B46}" srcOrd="1" destOrd="0" presId="urn:microsoft.com/office/officeart/2018/2/layout/IconVerticalSolidList"/>
    <dgm:cxn modelId="{C1E72CA2-2B69-4D0D-846B-47AC82F35FF6}" type="presParOf" srcId="{2C6FD616-61BF-4032-B5BD-C4F14B58E21C}" destId="{949B51DF-9565-47E6-8FC8-5A1F2BC939CE}" srcOrd="2" destOrd="0" presId="urn:microsoft.com/office/officeart/2018/2/layout/IconVerticalSolidList"/>
    <dgm:cxn modelId="{7A24896E-87A9-4FFD-A6FD-E4D41A6944F9}" type="presParOf" srcId="{949B51DF-9565-47E6-8FC8-5A1F2BC939CE}" destId="{4CD847EE-2905-4186-9112-F4956E538B72}" srcOrd="0" destOrd="0" presId="urn:microsoft.com/office/officeart/2018/2/layout/IconVerticalSolidList"/>
    <dgm:cxn modelId="{FF1E8AAE-B01C-47BC-9FA7-8426FF1A9DA9}" type="presParOf" srcId="{949B51DF-9565-47E6-8FC8-5A1F2BC939CE}" destId="{60B32424-DD61-4590-8AF0-50ED6FA702F9}" srcOrd="1" destOrd="0" presId="urn:microsoft.com/office/officeart/2018/2/layout/IconVerticalSolidList"/>
    <dgm:cxn modelId="{821BE63D-A010-4B8C-8BED-102766A6684B}" type="presParOf" srcId="{949B51DF-9565-47E6-8FC8-5A1F2BC939CE}" destId="{7927B018-9D10-4C43-B15D-6E12514AF212}" srcOrd="2" destOrd="0" presId="urn:microsoft.com/office/officeart/2018/2/layout/IconVerticalSolidList"/>
    <dgm:cxn modelId="{2D7D8A11-C9F6-47E1-8893-8C0899058E1D}" type="presParOf" srcId="{949B51DF-9565-47E6-8FC8-5A1F2BC939CE}" destId="{00DC9098-6DFE-4CB6-AAD7-ECA8BDA26A7D}" srcOrd="3" destOrd="0" presId="urn:microsoft.com/office/officeart/2018/2/layout/IconVerticalSolidList"/>
    <dgm:cxn modelId="{C9C9BB20-22B0-4157-9D23-91997A1E69D3}" type="presParOf" srcId="{949B51DF-9565-47E6-8FC8-5A1F2BC939CE}" destId="{8AE36764-6F8D-4A59-9C85-4DA6117BD0F7}" srcOrd="4" destOrd="0" presId="urn:microsoft.com/office/officeart/2018/2/layout/IconVerticalSolidList"/>
    <dgm:cxn modelId="{35919476-2545-4109-80D4-4517641DF2DF}" type="presParOf" srcId="{2C6FD616-61BF-4032-B5BD-C4F14B58E21C}" destId="{43149378-01A2-4EF3-AF33-CDBDCACE7AC4}" srcOrd="3" destOrd="0" presId="urn:microsoft.com/office/officeart/2018/2/layout/IconVerticalSolidList"/>
    <dgm:cxn modelId="{B7330F34-F238-4628-890D-E37523DFCF7A}" type="presParOf" srcId="{2C6FD616-61BF-4032-B5BD-C4F14B58E21C}" destId="{D838DC50-CE1D-403D-AD3F-5A099827D91F}" srcOrd="4" destOrd="0" presId="urn:microsoft.com/office/officeart/2018/2/layout/IconVerticalSolidList"/>
    <dgm:cxn modelId="{42BF2A41-4B78-4EAE-B6B6-D078B3BB0164}" type="presParOf" srcId="{D838DC50-CE1D-403D-AD3F-5A099827D91F}" destId="{ED49FC59-58BE-4653-A6E2-0B81247D43F3}" srcOrd="0" destOrd="0" presId="urn:microsoft.com/office/officeart/2018/2/layout/IconVerticalSolidList"/>
    <dgm:cxn modelId="{E33858F4-5DFB-4D71-BC6F-516D78093E4E}" type="presParOf" srcId="{D838DC50-CE1D-403D-AD3F-5A099827D91F}" destId="{857998CC-C312-428E-8E2A-D9DB219745B4}" srcOrd="1" destOrd="0" presId="urn:microsoft.com/office/officeart/2018/2/layout/IconVerticalSolidList"/>
    <dgm:cxn modelId="{34C7CC91-CAC0-4D22-9CB5-6F21D7D76ABE}" type="presParOf" srcId="{D838DC50-CE1D-403D-AD3F-5A099827D91F}" destId="{54249C26-215A-4225-954B-4DF2F5E4907E}" srcOrd="2" destOrd="0" presId="urn:microsoft.com/office/officeart/2018/2/layout/IconVerticalSolidList"/>
    <dgm:cxn modelId="{AEC7F7F6-7FBF-4BB4-BB17-B0E0DE4AAA72}" type="presParOf" srcId="{D838DC50-CE1D-403D-AD3F-5A099827D91F}" destId="{75A6C750-6DBE-4550-87C4-6B6EE84982CD}" srcOrd="3" destOrd="0" presId="urn:microsoft.com/office/officeart/2018/2/layout/IconVerticalSolidList"/>
    <dgm:cxn modelId="{7FA6B8A8-A538-4DBC-872D-ECB2F175A5CE}" type="presParOf" srcId="{2C6FD616-61BF-4032-B5BD-C4F14B58E21C}" destId="{8937399A-E952-4828-86AB-25109E5C96AC}" srcOrd="5" destOrd="0" presId="urn:microsoft.com/office/officeart/2018/2/layout/IconVerticalSolidList"/>
    <dgm:cxn modelId="{1C73FCF5-5668-481B-BE30-F003B1B7426F}" type="presParOf" srcId="{2C6FD616-61BF-4032-B5BD-C4F14B58E21C}" destId="{E442C33B-11B2-4EC1-ADF4-4C2E2E04D3C8}" srcOrd="6" destOrd="0" presId="urn:microsoft.com/office/officeart/2018/2/layout/IconVerticalSolidList"/>
    <dgm:cxn modelId="{9727E31F-985F-42BA-9AFD-65D329C13A47}" type="presParOf" srcId="{E442C33B-11B2-4EC1-ADF4-4C2E2E04D3C8}" destId="{25738D1C-B116-4C44-A143-1BBBEC3EA85A}" srcOrd="0" destOrd="0" presId="urn:microsoft.com/office/officeart/2018/2/layout/IconVerticalSolidList"/>
    <dgm:cxn modelId="{ED4B15CB-5311-434D-B893-149306A377C8}" type="presParOf" srcId="{E442C33B-11B2-4EC1-ADF4-4C2E2E04D3C8}" destId="{BCC48294-1531-4A7E-A66F-4412057F3971}" srcOrd="1" destOrd="0" presId="urn:microsoft.com/office/officeart/2018/2/layout/IconVerticalSolidList"/>
    <dgm:cxn modelId="{AB22BDB6-01E9-4A20-B0C7-C4480007CA2C}" type="presParOf" srcId="{E442C33B-11B2-4EC1-ADF4-4C2E2E04D3C8}" destId="{60D6428E-C4E5-41B2-ABA7-85DF24F0741B}" srcOrd="2" destOrd="0" presId="urn:microsoft.com/office/officeart/2018/2/layout/IconVerticalSolidList"/>
    <dgm:cxn modelId="{548A988E-E162-4500-AB7D-D462CA98CB3D}" type="presParOf" srcId="{E442C33B-11B2-4EC1-ADF4-4C2E2E04D3C8}" destId="{D71666B4-DBBF-4FB2-AFD0-45D6F56C9F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B40CD3-ADFC-416E-9420-45FF115F057F}"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035C120-9C6E-4FEB-A0C3-C8E4F192182C}">
      <dgm:prSet/>
      <dgm:spPr/>
      <dgm:t>
        <a:bodyPr/>
        <a:lstStyle/>
        <a:p>
          <a:pPr>
            <a:lnSpc>
              <a:spcPct val="100000"/>
            </a:lnSpc>
            <a:defRPr b="1"/>
          </a:pPr>
          <a:r>
            <a:rPr lang="en-US"/>
            <a:t>Model:</a:t>
          </a:r>
        </a:p>
      </dgm:t>
    </dgm:pt>
    <dgm:pt modelId="{CAC9E55B-DB2D-404E-841B-05C7906FD508}" type="parTrans" cxnId="{9E912DDA-2BCF-4D77-888F-2D49BBB467AE}">
      <dgm:prSet/>
      <dgm:spPr/>
      <dgm:t>
        <a:bodyPr/>
        <a:lstStyle/>
        <a:p>
          <a:endParaRPr lang="en-US"/>
        </a:p>
      </dgm:t>
    </dgm:pt>
    <dgm:pt modelId="{0ECAD848-B76C-46D5-BF55-29CDE51BD8C8}" type="sibTrans" cxnId="{9E912DDA-2BCF-4D77-888F-2D49BBB467AE}">
      <dgm:prSet/>
      <dgm:spPr/>
      <dgm:t>
        <a:bodyPr/>
        <a:lstStyle/>
        <a:p>
          <a:endParaRPr lang="en-US"/>
        </a:p>
      </dgm:t>
    </dgm:pt>
    <dgm:pt modelId="{369B30FF-A424-4A2D-9D9F-ACF2C7DA6B04}">
      <dgm:prSet/>
      <dgm:spPr/>
      <dgm:t>
        <a:bodyPr/>
        <a:lstStyle/>
        <a:p>
          <a:pPr>
            <a:lnSpc>
              <a:spcPct val="100000"/>
            </a:lnSpc>
          </a:pPr>
          <a:r>
            <a:rPr lang="en-US"/>
            <a:t>Base Model: meta/llama-3.1-405b-instruct.</a:t>
          </a:r>
        </a:p>
      </dgm:t>
    </dgm:pt>
    <dgm:pt modelId="{D6236B83-DF1C-46EF-9F86-C8563FB16F83}" type="parTrans" cxnId="{26D1FD52-5D93-43AB-9950-13ACA8386BE0}">
      <dgm:prSet/>
      <dgm:spPr/>
      <dgm:t>
        <a:bodyPr/>
        <a:lstStyle/>
        <a:p>
          <a:endParaRPr lang="en-US"/>
        </a:p>
      </dgm:t>
    </dgm:pt>
    <dgm:pt modelId="{D5353FE5-A169-4C32-B9B7-95459C3844D8}" type="sibTrans" cxnId="{26D1FD52-5D93-43AB-9950-13ACA8386BE0}">
      <dgm:prSet/>
      <dgm:spPr/>
      <dgm:t>
        <a:bodyPr/>
        <a:lstStyle/>
        <a:p>
          <a:endParaRPr lang="en-US"/>
        </a:p>
      </dgm:t>
    </dgm:pt>
    <dgm:pt modelId="{2F168F58-30EA-4480-BA65-E8A1C94D993C}">
      <dgm:prSet/>
      <dgm:spPr/>
      <dgm:t>
        <a:bodyPr/>
        <a:lstStyle/>
        <a:p>
          <a:pPr>
            <a:lnSpc>
              <a:spcPct val="100000"/>
            </a:lnSpc>
          </a:pPr>
          <a:r>
            <a:rPr lang="en-US"/>
            <a:t>Parameters:</a:t>
          </a:r>
        </a:p>
      </dgm:t>
    </dgm:pt>
    <dgm:pt modelId="{C019BD5B-9830-4761-ADF9-322C67B784E2}" type="parTrans" cxnId="{96E2914A-9C10-4E51-9D65-2B27365F27C3}">
      <dgm:prSet/>
      <dgm:spPr/>
      <dgm:t>
        <a:bodyPr/>
        <a:lstStyle/>
        <a:p>
          <a:endParaRPr lang="en-US"/>
        </a:p>
      </dgm:t>
    </dgm:pt>
    <dgm:pt modelId="{53AFB544-7FF5-49A4-AE8D-44A1A43F0C6E}" type="sibTrans" cxnId="{96E2914A-9C10-4E51-9D65-2B27365F27C3}">
      <dgm:prSet/>
      <dgm:spPr/>
      <dgm:t>
        <a:bodyPr/>
        <a:lstStyle/>
        <a:p>
          <a:endParaRPr lang="en-US"/>
        </a:p>
      </dgm:t>
    </dgm:pt>
    <dgm:pt modelId="{A03F0605-C19D-4445-BDC7-4B4BBB722E5F}">
      <dgm:prSet/>
      <dgm:spPr/>
      <dgm:t>
        <a:bodyPr/>
        <a:lstStyle/>
        <a:p>
          <a:r>
            <a:rPr lang="en-US"/>
            <a:t>Temperature: 0.2 (controlled output randomness).</a:t>
          </a:r>
        </a:p>
      </dgm:t>
    </dgm:pt>
    <dgm:pt modelId="{7E5FA14E-5837-494D-BFE7-B66EA1B14BF1}" type="parTrans" cxnId="{3EB672BC-E1AC-4B17-AA5D-474C3A25D7E1}">
      <dgm:prSet/>
      <dgm:spPr/>
      <dgm:t>
        <a:bodyPr/>
        <a:lstStyle/>
        <a:p>
          <a:endParaRPr lang="en-US"/>
        </a:p>
      </dgm:t>
    </dgm:pt>
    <dgm:pt modelId="{F245130A-A77C-4CE4-BE97-416D7F38E3DB}" type="sibTrans" cxnId="{3EB672BC-E1AC-4B17-AA5D-474C3A25D7E1}">
      <dgm:prSet/>
      <dgm:spPr/>
      <dgm:t>
        <a:bodyPr/>
        <a:lstStyle/>
        <a:p>
          <a:endParaRPr lang="en-US"/>
        </a:p>
      </dgm:t>
    </dgm:pt>
    <dgm:pt modelId="{5EF8F45E-67CF-4BA2-B093-6026E8C5F7D1}">
      <dgm:prSet/>
      <dgm:spPr/>
      <dgm:t>
        <a:bodyPr/>
        <a:lstStyle/>
        <a:p>
          <a:r>
            <a:rPr lang="en-US"/>
            <a:t>Top-p: 0.7 (nucleus sampling for diverse responses).</a:t>
          </a:r>
        </a:p>
      </dgm:t>
    </dgm:pt>
    <dgm:pt modelId="{0B88AB9D-094C-4DC1-A3B0-4AA961350CB5}" type="parTrans" cxnId="{7A44D714-8D5E-4ABA-9163-A51B5F1ADF90}">
      <dgm:prSet/>
      <dgm:spPr/>
      <dgm:t>
        <a:bodyPr/>
        <a:lstStyle/>
        <a:p>
          <a:endParaRPr lang="en-US"/>
        </a:p>
      </dgm:t>
    </dgm:pt>
    <dgm:pt modelId="{01647B2D-772E-4F4E-8F23-CFB3569EB980}" type="sibTrans" cxnId="{7A44D714-8D5E-4ABA-9163-A51B5F1ADF90}">
      <dgm:prSet/>
      <dgm:spPr/>
      <dgm:t>
        <a:bodyPr/>
        <a:lstStyle/>
        <a:p>
          <a:endParaRPr lang="en-US"/>
        </a:p>
      </dgm:t>
    </dgm:pt>
    <dgm:pt modelId="{0E29E287-3391-460F-9572-B84EB1D723ED}">
      <dgm:prSet/>
      <dgm:spPr/>
      <dgm:t>
        <a:bodyPr/>
        <a:lstStyle/>
        <a:p>
          <a:r>
            <a:rPr lang="en-US"/>
            <a:t>Max Tokens: 3073 (response length limit).</a:t>
          </a:r>
        </a:p>
      </dgm:t>
    </dgm:pt>
    <dgm:pt modelId="{C52F9F96-79A0-4C6B-97D8-9BCEE447EB5D}" type="parTrans" cxnId="{5CE12089-7F1B-4E88-9168-004846455ED9}">
      <dgm:prSet/>
      <dgm:spPr/>
      <dgm:t>
        <a:bodyPr/>
        <a:lstStyle/>
        <a:p>
          <a:endParaRPr lang="en-US"/>
        </a:p>
      </dgm:t>
    </dgm:pt>
    <dgm:pt modelId="{3D7881A8-1CD2-4159-9490-9C80C74EE81B}" type="sibTrans" cxnId="{5CE12089-7F1B-4E88-9168-004846455ED9}">
      <dgm:prSet/>
      <dgm:spPr/>
      <dgm:t>
        <a:bodyPr/>
        <a:lstStyle/>
        <a:p>
          <a:endParaRPr lang="en-US"/>
        </a:p>
      </dgm:t>
    </dgm:pt>
    <dgm:pt modelId="{E9FBF31F-FDD1-413D-9E62-CA0B01F825E0}">
      <dgm:prSet/>
      <dgm:spPr/>
      <dgm:t>
        <a:bodyPr/>
        <a:lstStyle/>
        <a:p>
          <a:r>
            <a:rPr lang="en-US"/>
            <a:t>Streaming: Enabled (real-time responses).</a:t>
          </a:r>
        </a:p>
      </dgm:t>
    </dgm:pt>
    <dgm:pt modelId="{55F241E9-A74A-4489-8267-42E7FCBD6AD1}" type="parTrans" cxnId="{ED5D8C8B-57FD-44F3-AAA4-EB41CF5DF3F2}">
      <dgm:prSet/>
      <dgm:spPr/>
      <dgm:t>
        <a:bodyPr/>
        <a:lstStyle/>
        <a:p>
          <a:endParaRPr lang="en-US"/>
        </a:p>
      </dgm:t>
    </dgm:pt>
    <dgm:pt modelId="{4D2A736A-375D-4296-BD87-2A25DE6E400E}" type="sibTrans" cxnId="{ED5D8C8B-57FD-44F3-AAA4-EB41CF5DF3F2}">
      <dgm:prSet/>
      <dgm:spPr/>
      <dgm:t>
        <a:bodyPr/>
        <a:lstStyle/>
        <a:p>
          <a:endParaRPr lang="en-US"/>
        </a:p>
      </dgm:t>
    </dgm:pt>
    <dgm:pt modelId="{F8C37AC8-DAC7-46FD-99B5-507838364CBD}">
      <dgm:prSet/>
      <dgm:spPr/>
      <dgm:t>
        <a:bodyPr/>
        <a:lstStyle/>
        <a:p>
          <a:pPr>
            <a:lnSpc>
              <a:spcPct val="100000"/>
            </a:lnSpc>
            <a:defRPr b="1"/>
          </a:pPr>
          <a:r>
            <a:rPr lang="en-US">
              <a:latin typeface="Avenir Next LT Pro"/>
            </a:rPr>
            <a:t>Libraries</a:t>
          </a:r>
          <a:r>
            <a:rPr lang="en-US"/>
            <a:t>:</a:t>
          </a:r>
        </a:p>
      </dgm:t>
    </dgm:pt>
    <dgm:pt modelId="{22C78437-8865-47A5-9900-72622A64F34D}" type="parTrans" cxnId="{5022EF19-7474-43D0-9B1E-22CB408AE720}">
      <dgm:prSet/>
      <dgm:spPr/>
      <dgm:t>
        <a:bodyPr/>
        <a:lstStyle/>
        <a:p>
          <a:endParaRPr lang="en-US"/>
        </a:p>
      </dgm:t>
    </dgm:pt>
    <dgm:pt modelId="{D58981FA-F685-4823-B759-3B1B93C6FF24}" type="sibTrans" cxnId="{5022EF19-7474-43D0-9B1E-22CB408AE720}">
      <dgm:prSet/>
      <dgm:spPr/>
      <dgm:t>
        <a:bodyPr/>
        <a:lstStyle/>
        <a:p>
          <a:endParaRPr lang="en-US"/>
        </a:p>
      </dgm:t>
    </dgm:pt>
    <dgm:pt modelId="{C7A877F8-3E0F-4B43-9768-C6F2CAB320DF}">
      <dgm:prSet/>
      <dgm:spPr/>
      <dgm:t>
        <a:bodyPr/>
        <a:lstStyle/>
        <a:p>
          <a:pPr>
            <a:lnSpc>
              <a:spcPct val="100000"/>
            </a:lnSpc>
          </a:pPr>
          <a:r>
            <a:rPr lang="en-US"/>
            <a:t>FAISS: Vector-based document retrieval.</a:t>
          </a:r>
        </a:p>
      </dgm:t>
    </dgm:pt>
    <dgm:pt modelId="{5D7F5A26-153A-4669-8EBC-125D0C92A47B}" type="parTrans" cxnId="{0C2DA4AB-D417-4377-B10F-B0EED8178B9D}">
      <dgm:prSet/>
      <dgm:spPr/>
      <dgm:t>
        <a:bodyPr/>
        <a:lstStyle/>
        <a:p>
          <a:endParaRPr lang="en-US"/>
        </a:p>
      </dgm:t>
    </dgm:pt>
    <dgm:pt modelId="{1A268EE8-314D-4D00-B4FD-2C00D6882261}" type="sibTrans" cxnId="{0C2DA4AB-D417-4377-B10F-B0EED8178B9D}">
      <dgm:prSet/>
      <dgm:spPr/>
      <dgm:t>
        <a:bodyPr/>
        <a:lstStyle/>
        <a:p>
          <a:endParaRPr lang="en-US"/>
        </a:p>
      </dgm:t>
    </dgm:pt>
    <dgm:pt modelId="{1068FDAC-A18B-4D67-89D2-ADC5FB433486}">
      <dgm:prSet/>
      <dgm:spPr/>
      <dgm:t>
        <a:bodyPr/>
        <a:lstStyle/>
        <a:p>
          <a:pPr>
            <a:lnSpc>
              <a:spcPct val="100000"/>
            </a:lnSpc>
          </a:pPr>
          <a:r>
            <a:rPr lang="en-US"/>
            <a:t>NVIDIA Embeddings: For document chunk vectorization.</a:t>
          </a:r>
        </a:p>
      </dgm:t>
    </dgm:pt>
    <dgm:pt modelId="{2ADC850D-35F6-4A20-8AEB-BC04517E23CA}" type="parTrans" cxnId="{B4202EAC-AD60-4700-BF97-F4EA756EDADF}">
      <dgm:prSet/>
      <dgm:spPr/>
      <dgm:t>
        <a:bodyPr/>
        <a:lstStyle/>
        <a:p>
          <a:endParaRPr lang="en-US"/>
        </a:p>
      </dgm:t>
    </dgm:pt>
    <dgm:pt modelId="{1B6F7493-CC20-4323-893E-9F3CE61401A8}" type="sibTrans" cxnId="{B4202EAC-AD60-4700-BF97-F4EA756EDADF}">
      <dgm:prSet/>
      <dgm:spPr/>
      <dgm:t>
        <a:bodyPr/>
        <a:lstStyle/>
        <a:p>
          <a:endParaRPr lang="en-US"/>
        </a:p>
      </dgm:t>
    </dgm:pt>
    <dgm:pt modelId="{307CB112-9DD6-43D3-89B8-63E6CB68E1B5}">
      <dgm:prSet/>
      <dgm:spPr/>
      <dgm:t>
        <a:bodyPr/>
        <a:lstStyle/>
        <a:p>
          <a:pPr>
            <a:lnSpc>
              <a:spcPct val="100000"/>
            </a:lnSpc>
            <a:defRPr b="1"/>
          </a:pPr>
          <a:r>
            <a:rPr lang="en-US"/>
            <a:t>Data:</a:t>
          </a:r>
        </a:p>
      </dgm:t>
    </dgm:pt>
    <dgm:pt modelId="{F0749BBE-767E-464E-BF5F-33A87F9EF058}" type="parTrans" cxnId="{6A6A8156-EA48-4D7E-90CF-ACE31897EE27}">
      <dgm:prSet/>
      <dgm:spPr/>
      <dgm:t>
        <a:bodyPr/>
        <a:lstStyle/>
        <a:p>
          <a:endParaRPr lang="en-US"/>
        </a:p>
      </dgm:t>
    </dgm:pt>
    <dgm:pt modelId="{D0627DD4-41A6-4C85-83C7-B678AEB5248F}" type="sibTrans" cxnId="{6A6A8156-EA48-4D7E-90CF-ACE31897EE27}">
      <dgm:prSet/>
      <dgm:spPr/>
      <dgm:t>
        <a:bodyPr/>
        <a:lstStyle/>
        <a:p>
          <a:endParaRPr lang="en-US"/>
        </a:p>
      </dgm:t>
    </dgm:pt>
    <dgm:pt modelId="{11086CD0-468C-460C-9C8D-E8CCEC68C6B3}">
      <dgm:prSet/>
      <dgm:spPr/>
      <dgm:t>
        <a:bodyPr/>
        <a:lstStyle/>
        <a:p>
          <a:pPr>
            <a:lnSpc>
              <a:spcPct val="100000"/>
            </a:lnSpc>
          </a:pPr>
          <a:r>
            <a:rPr lang="en-US"/>
            <a:t>Source: Financial datasets, market analysis documents, real-time financial streams.</a:t>
          </a:r>
        </a:p>
      </dgm:t>
    </dgm:pt>
    <dgm:pt modelId="{947C2DA6-B498-4550-9F3C-EC30A9513798}" type="parTrans" cxnId="{0E6229F7-DDB3-4554-960A-DF1FA9EE9AED}">
      <dgm:prSet/>
      <dgm:spPr/>
      <dgm:t>
        <a:bodyPr/>
        <a:lstStyle/>
        <a:p>
          <a:endParaRPr lang="en-US"/>
        </a:p>
      </dgm:t>
    </dgm:pt>
    <dgm:pt modelId="{4DED594E-68C3-4AD2-87AC-79A4FB11985E}" type="sibTrans" cxnId="{0E6229F7-DDB3-4554-960A-DF1FA9EE9AED}">
      <dgm:prSet/>
      <dgm:spPr/>
      <dgm:t>
        <a:bodyPr/>
        <a:lstStyle/>
        <a:p>
          <a:endParaRPr lang="en-US"/>
        </a:p>
      </dgm:t>
    </dgm:pt>
    <dgm:pt modelId="{A1C8C813-D1B9-43BE-8774-CCAADF45E649}">
      <dgm:prSet/>
      <dgm:spPr/>
      <dgm:t>
        <a:bodyPr/>
        <a:lstStyle/>
        <a:p>
          <a:pPr>
            <a:lnSpc>
              <a:spcPct val="100000"/>
            </a:lnSpc>
            <a:defRPr b="1"/>
          </a:pPr>
          <a:r>
            <a:rPr lang="en-US"/>
            <a:t>Preprocessing:</a:t>
          </a:r>
        </a:p>
      </dgm:t>
    </dgm:pt>
    <dgm:pt modelId="{D342DAC9-F19E-4771-BDA6-2C72215583C9}" type="parTrans" cxnId="{920FED23-AEEF-4C03-899A-F74E63FB2940}">
      <dgm:prSet/>
      <dgm:spPr/>
      <dgm:t>
        <a:bodyPr/>
        <a:lstStyle/>
        <a:p>
          <a:endParaRPr lang="en-US"/>
        </a:p>
      </dgm:t>
    </dgm:pt>
    <dgm:pt modelId="{128EFF8F-9A9C-461A-9333-B6BA40723E5A}" type="sibTrans" cxnId="{920FED23-AEEF-4C03-899A-F74E63FB2940}">
      <dgm:prSet/>
      <dgm:spPr/>
      <dgm:t>
        <a:bodyPr/>
        <a:lstStyle/>
        <a:p>
          <a:endParaRPr lang="en-US"/>
        </a:p>
      </dgm:t>
    </dgm:pt>
    <dgm:pt modelId="{0737D8EF-5E62-4188-8A8B-FAB91DAC96AE}">
      <dgm:prSet/>
      <dgm:spPr/>
      <dgm:t>
        <a:bodyPr/>
        <a:lstStyle/>
        <a:p>
          <a:pPr>
            <a:lnSpc>
              <a:spcPct val="100000"/>
            </a:lnSpc>
          </a:pPr>
          <a:r>
            <a:rPr lang="en-US"/>
            <a:t>Chunk Size: 500 tokens.</a:t>
          </a:r>
        </a:p>
      </dgm:t>
    </dgm:pt>
    <dgm:pt modelId="{024E8159-4865-4562-BB4B-21F353071A42}" type="parTrans" cxnId="{B2EC4C25-CB79-4C71-BF8F-C59759B621F5}">
      <dgm:prSet/>
      <dgm:spPr/>
      <dgm:t>
        <a:bodyPr/>
        <a:lstStyle/>
        <a:p>
          <a:endParaRPr lang="en-US"/>
        </a:p>
      </dgm:t>
    </dgm:pt>
    <dgm:pt modelId="{A86C2FCF-7FF3-448A-BAFC-CF5F9EEA689C}" type="sibTrans" cxnId="{B2EC4C25-CB79-4C71-BF8F-C59759B621F5}">
      <dgm:prSet/>
      <dgm:spPr/>
      <dgm:t>
        <a:bodyPr/>
        <a:lstStyle/>
        <a:p>
          <a:endParaRPr lang="en-US"/>
        </a:p>
      </dgm:t>
    </dgm:pt>
    <dgm:pt modelId="{D1C4EE0B-40E3-4BE7-BF32-9C944A7EEBF9}">
      <dgm:prSet/>
      <dgm:spPr/>
      <dgm:t>
        <a:bodyPr/>
        <a:lstStyle/>
        <a:p>
          <a:pPr>
            <a:lnSpc>
              <a:spcPct val="100000"/>
            </a:lnSpc>
          </a:pPr>
          <a:r>
            <a:rPr lang="en-US"/>
            <a:t>Chunk Overlap: 50 tokens for seamless context transitions.</a:t>
          </a:r>
        </a:p>
      </dgm:t>
    </dgm:pt>
    <dgm:pt modelId="{1120327D-2BD9-4679-B795-964CE16E2ECA}" type="parTrans" cxnId="{E71D6173-951B-4B58-BE55-D1C1ABE7AEAD}">
      <dgm:prSet/>
      <dgm:spPr/>
      <dgm:t>
        <a:bodyPr/>
        <a:lstStyle/>
        <a:p>
          <a:endParaRPr lang="en-US"/>
        </a:p>
      </dgm:t>
    </dgm:pt>
    <dgm:pt modelId="{91E5A23C-7865-4E5A-B785-13D00E3B042B}" type="sibTrans" cxnId="{E71D6173-951B-4B58-BE55-D1C1ABE7AEAD}">
      <dgm:prSet/>
      <dgm:spPr/>
      <dgm:t>
        <a:bodyPr/>
        <a:lstStyle/>
        <a:p>
          <a:endParaRPr lang="en-US"/>
        </a:p>
      </dgm:t>
    </dgm:pt>
    <dgm:pt modelId="{EF84307E-0471-457B-9EA6-4C07DCB40532}">
      <dgm:prSet phldr="0"/>
      <dgm:spPr/>
      <dgm:t>
        <a:bodyPr/>
        <a:lstStyle/>
        <a:p>
          <a:pPr rtl="0">
            <a:defRPr b="1"/>
          </a:pPr>
          <a:r>
            <a:rPr lang="en-US" b="0">
              <a:latin typeface="Avenir Next LT Pro"/>
            </a:rPr>
            <a:t>RAGAS: </a:t>
          </a:r>
          <a:r>
            <a:rPr lang="en-US" b="0">
              <a:solidFill>
                <a:schemeClr val="tx1"/>
              </a:solidFill>
              <a:latin typeface="Avenir Next LT Pro"/>
              <a:ea typeface="Roboto"/>
              <a:cs typeface="Roboto"/>
            </a:rPr>
            <a:t>provides tools to supercharge the evaluation of Large Language Model (LLM) applications.</a:t>
          </a:r>
        </a:p>
      </dgm:t>
    </dgm:pt>
    <dgm:pt modelId="{183C7B65-327D-4628-A8AE-EF5D1647D2DA}" type="parTrans" cxnId="{337EC3CE-48F4-448A-AEA3-735856404DC9}">
      <dgm:prSet/>
      <dgm:spPr/>
    </dgm:pt>
    <dgm:pt modelId="{13DEEEF7-4E16-4C58-A048-1B7CE338CFD5}" type="sibTrans" cxnId="{337EC3CE-48F4-448A-AEA3-735856404DC9}">
      <dgm:prSet/>
      <dgm:spPr/>
    </dgm:pt>
    <dgm:pt modelId="{51BB12E6-BCDB-424B-A1BC-740B16007D7A}" type="pres">
      <dgm:prSet presAssocID="{28B40CD3-ADFC-416E-9420-45FF115F057F}" presName="root" presStyleCnt="0">
        <dgm:presLayoutVars>
          <dgm:dir/>
          <dgm:resizeHandles val="exact"/>
        </dgm:presLayoutVars>
      </dgm:prSet>
      <dgm:spPr/>
    </dgm:pt>
    <dgm:pt modelId="{79B7C0FF-36E0-419C-AC23-E9E3BB92F99F}" type="pres">
      <dgm:prSet presAssocID="{7035C120-9C6E-4FEB-A0C3-C8E4F192182C}" presName="compNode" presStyleCnt="0"/>
      <dgm:spPr/>
    </dgm:pt>
    <dgm:pt modelId="{5C8B383C-8F4B-44FF-AF58-6D53221B3BFC}" type="pres">
      <dgm:prSet presAssocID="{7035C120-9C6E-4FEB-A0C3-C8E4F19218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D902D43-F7C0-4AE2-9F63-A1E907EB3A0D}" type="pres">
      <dgm:prSet presAssocID="{7035C120-9C6E-4FEB-A0C3-C8E4F192182C}" presName="iconSpace" presStyleCnt="0"/>
      <dgm:spPr/>
    </dgm:pt>
    <dgm:pt modelId="{6671D423-39E6-4BCE-9D5D-47959DE44ABF}" type="pres">
      <dgm:prSet presAssocID="{7035C120-9C6E-4FEB-A0C3-C8E4F192182C}" presName="parTx" presStyleLbl="revTx" presStyleIdx="0" presStyleCnt="8">
        <dgm:presLayoutVars>
          <dgm:chMax val="0"/>
          <dgm:chPref val="0"/>
        </dgm:presLayoutVars>
      </dgm:prSet>
      <dgm:spPr/>
    </dgm:pt>
    <dgm:pt modelId="{04B192F5-4107-4552-B99C-96FD7CFD40EC}" type="pres">
      <dgm:prSet presAssocID="{7035C120-9C6E-4FEB-A0C3-C8E4F192182C}" presName="txSpace" presStyleCnt="0"/>
      <dgm:spPr/>
    </dgm:pt>
    <dgm:pt modelId="{32EA6CDC-59FD-419C-BAF1-78698AF6743E}" type="pres">
      <dgm:prSet presAssocID="{7035C120-9C6E-4FEB-A0C3-C8E4F192182C}" presName="desTx" presStyleLbl="revTx" presStyleIdx="1" presStyleCnt="8">
        <dgm:presLayoutVars/>
      </dgm:prSet>
      <dgm:spPr/>
    </dgm:pt>
    <dgm:pt modelId="{3BB57F1D-1899-4642-A788-5C034E3BAD82}" type="pres">
      <dgm:prSet presAssocID="{0ECAD848-B76C-46D5-BF55-29CDE51BD8C8}" presName="sibTrans" presStyleCnt="0"/>
      <dgm:spPr/>
    </dgm:pt>
    <dgm:pt modelId="{45F3AB41-7115-4710-8A88-06627C915F3D}" type="pres">
      <dgm:prSet presAssocID="{F8C37AC8-DAC7-46FD-99B5-507838364CBD}" presName="compNode" presStyleCnt="0"/>
      <dgm:spPr/>
    </dgm:pt>
    <dgm:pt modelId="{3582E9C9-962F-422C-8D0D-084D97471BA0}" type="pres">
      <dgm:prSet presAssocID="{F8C37AC8-DAC7-46FD-99B5-507838364C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4F8A32F-6211-4A5E-B9EA-9D7CAE5F94CF}" type="pres">
      <dgm:prSet presAssocID="{F8C37AC8-DAC7-46FD-99B5-507838364CBD}" presName="iconSpace" presStyleCnt="0"/>
      <dgm:spPr/>
    </dgm:pt>
    <dgm:pt modelId="{C70D553F-7C3F-403A-AC90-E200513148A7}" type="pres">
      <dgm:prSet presAssocID="{F8C37AC8-DAC7-46FD-99B5-507838364CBD}" presName="parTx" presStyleLbl="revTx" presStyleIdx="2" presStyleCnt="8">
        <dgm:presLayoutVars>
          <dgm:chMax val="0"/>
          <dgm:chPref val="0"/>
        </dgm:presLayoutVars>
      </dgm:prSet>
      <dgm:spPr/>
    </dgm:pt>
    <dgm:pt modelId="{D563476F-1B3D-47F4-8B0C-E13C77484081}" type="pres">
      <dgm:prSet presAssocID="{F8C37AC8-DAC7-46FD-99B5-507838364CBD}" presName="txSpace" presStyleCnt="0"/>
      <dgm:spPr/>
    </dgm:pt>
    <dgm:pt modelId="{D20D8205-223C-4E00-BADE-7F9F2624CE1B}" type="pres">
      <dgm:prSet presAssocID="{F8C37AC8-DAC7-46FD-99B5-507838364CBD}" presName="desTx" presStyleLbl="revTx" presStyleIdx="3" presStyleCnt="8">
        <dgm:presLayoutVars/>
      </dgm:prSet>
      <dgm:spPr/>
    </dgm:pt>
    <dgm:pt modelId="{53EF4424-3008-4425-8CD5-73171553B513}" type="pres">
      <dgm:prSet presAssocID="{D58981FA-F685-4823-B759-3B1B93C6FF24}" presName="sibTrans" presStyleCnt="0"/>
      <dgm:spPr/>
    </dgm:pt>
    <dgm:pt modelId="{DD210771-3CF5-4CB2-B022-51C77E7A562C}" type="pres">
      <dgm:prSet presAssocID="{307CB112-9DD6-43D3-89B8-63E6CB68E1B5}" presName="compNode" presStyleCnt="0"/>
      <dgm:spPr/>
    </dgm:pt>
    <dgm:pt modelId="{94CAE7F1-9C7B-40B4-8F15-BCE63B21685A}" type="pres">
      <dgm:prSet presAssocID="{307CB112-9DD6-43D3-89B8-63E6CB68E1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4C9D27B4-A999-4ADA-8D14-5AE0415EDB7F}" type="pres">
      <dgm:prSet presAssocID="{307CB112-9DD6-43D3-89B8-63E6CB68E1B5}" presName="iconSpace" presStyleCnt="0"/>
      <dgm:spPr/>
    </dgm:pt>
    <dgm:pt modelId="{2ED68802-047D-4880-8D40-4ADCF67E942E}" type="pres">
      <dgm:prSet presAssocID="{307CB112-9DD6-43D3-89B8-63E6CB68E1B5}" presName="parTx" presStyleLbl="revTx" presStyleIdx="4" presStyleCnt="8">
        <dgm:presLayoutVars>
          <dgm:chMax val="0"/>
          <dgm:chPref val="0"/>
        </dgm:presLayoutVars>
      </dgm:prSet>
      <dgm:spPr/>
    </dgm:pt>
    <dgm:pt modelId="{AE2C47DD-0F40-41E0-8922-976A834159AB}" type="pres">
      <dgm:prSet presAssocID="{307CB112-9DD6-43D3-89B8-63E6CB68E1B5}" presName="txSpace" presStyleCnt="0"/>
      <dgm:spPr/>
    </dgm:pt>
    <dgm:pt modelId="{18C6B30C-446D-4B01-BDE5-6B98861A1DA8}" type="pres">
      <dgm:prSet presAssocID="{307CB112-9DD6-43D3-89B8-63E6CB68E1B5}" presName="desTx" presStyleLbl="revTx" presStyleIdx="5" presStyleCnt="8">
        <dgm:presLayoutVars/>
      </dgm:prSet>
      <dgm:spPr/>
    </dgm:pt>
    <dgm:pt modelId="{3EE34545-2C4B-455F-859C-62CFCA398110}" type="pres">
      <dgm:prSet presAssocID="{D0627DD4-41A6-4C85-83C7-B678AEB5248F}" presName="sibTrans" presStyleCnt="0"/>
      <dgm:spPr/>
    </dgm:pt>
    <dgm:pt modelId="{B9B8FE17-A9C9-40BE-B7BA-8FA6A712F435}" type="pres">
      <dgm:prSet presAssocID="{A1C8C813-D1B9-43BE-8774-CCAADF45E649}" presName="compNode" presStyleCnt="0"/>
      <dgm:spPr/>
    </dgm:pt>
    <dgm:pt modelId="{8D398AD7-AFC8-4C12-BFDF-E732699CCCDF}" type="pres">
      <dgm:prSet presAssocID="{A1C8C813-D1B9-43BE-8774-CCAADF45E6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llet"/>
        </a:ext>
      </dgm:extLst>
    </dgm:pt>
    <dgm:pt modelId="{2C5AAF26-0759-4A9B-924E-CD9977C941BD}" type="pres">
      <dgm:prSet presAssocID="{A1C8C813-D1B9-43BE-8774-CCAADF45E649}" presName="iconSpace" presStyleCnt="0"/>
      <dgm:spPr/>
    </dgm:pt>
    <dgm:pt modelId="{2BA694C6-8082-4F99-AADF-2D0D3D02419E}" type="pres">
      <dgm:prSet presAssocID="{A1C8C813-D1B9-43BE-8774-CCAADF45E649}" presName="parTx" presStyleLbl="revTx" presStyleIdx="6" presStyleCnt="8">
        <dgm:presLayoutVars>
          <dgm:chMax val="0"/>
          <dgm:chPref val="0"/>
        </dgm:presLayoutVars>
      </dgm:prSet>
      <dgm:spPr/>
    </dgm:pt>
    <dgm:pt modelId="{CD12DCBD-2ADB-432D-8AF2-D0C6498330E9}" type="pres">
      <dgm:prSet presAssocID="{A1C8C813-D1B9-43BE-8774-CCAADF45E649}" presName="txSpace" presStyleCnt="0"/>
      <dgm:spPr/>
    </dgm:pt>
    <dgm:pt modelId="{A7A0DB3A-8BE5-445A-9A53-E0D6097F50D0}" type="pres">
      <dgm:prSet presAssocID="{A1C8C813-D1B9-43BE-8774-CCAADF45E649}" presName="desTx" presStyleLbl="revTx" presStyleIdx="7" presStyleCnt="8">
        <dgm:presLayoutVars/>
      </dgm:prSet>
      <dgm:spPr/>
    </dgm:pt>
  </dgm:ptLst>
  <dgm:cxnLst>
    <dgm:cxn modelId="{7A44D714-8D5E-4ABA-9163-A51B5F1ADF90}" srcId="{2F168F58-30EA-4480-BA65-E8A1C94D993C}" destId="{5EF8F45E-67CF-4BA2-B093-6026E8C5F7D1}" srcOrd="1" destOrd="0" parTransId="{0B88AB9D-094C-4DC1-A3B0-4AA961350CB5}" sibTransId="{01647B2D-772E-4F4E-8F23-CFB3569EB980}"/>
    <dgm:cxn modelId="{5022EF19-7474-43D0-9B1E-22CB408AE720}" srcId="{28B40CD3-ADFC-416E-9420-45FF115F057F}" destId="{F8C37AC8-DAC7-46FD-99B5-507838364CBD}" srcOrd="1" destOrd="0" parTransId="{22C78437-8865-47A5-9900-72622A64F34D}" sibTransId="{D58981FA-F685-4823-B759-3B1B93C6FF24}"/>
    <dgm:cxn modelId="{92BD781B-EC90-4324-B49D-2D69D69115BB}" type="presOf" srcId="{F8C37AC8-DAC7-46FD-99B5-507838364CBD}" destId="{C70D553F-7C3F-403A-AC90-E200513148A7}" srcOrd="0" destOrd="0" presId="urn:microsoft.com/office/officeart/2018/5/layout/CenteredIconLabelDescriptionList"/>
    <dgm:cxn modelId="{920FED23-AEEF-4C03-899A-F74E63FB2940}" srcId="{28B40CD3-ADFC-416E-9420-45FF115F057F}" destId="{A1C8C813-D1B9-43BE-8774-CCAADF45E649}" srcOrd="3" destOrd="0" parTransId="{D342DAC9-F19E-4771-BDA6-2C72215583C9}" sibTransId="{128EFF8F-9A9C-461A-9333-B6BA40723E5A}"/>
    <dgm:cxn modelId="{B2EC4C25-CB79-4C71-BF8F-C59759B621F5}" srcId="{A1C8C813-D1B9-43BE-8774-CCAADF45E649}" destId="{0737D8EF-5E62-4188-8A8B-FAB91DAC96AE}" srcOrd="0" destOrd="0" parTransId="{024E8159-4865-4562-BB4B-21F353071A42}" sibTransId="{A86C2FCF-7FF3-448A-BAFC-CF5F9EEA689C}"/>
    <dgm:cxn modelId="{3D0ADB32-A3D0-46A6-BE6B-731FC38A574A}" type="presOf" srcId="{7035C120-9C6E-4FEB-A0C3-C8E4F192182C}" destId="{6671D423-39E6-4BCE-9D5D-47959DE44ABF}" srcOrd="0" destOrd="0" presId="urn:microsoft.com/office/officeart/2018/5/layout/CenteredIconLabelDescriptionList"/>
    <dgm:cxn modelId="{7CF61362-107D-47DD-8BE1-6677D970CC76}" type="presOf" srcId="{369B30FF-A424-4A2D-9D9F-ACF2C7DA6B04}" destId="{32EA6CDC-59FD-419C-BAF1-78698AF6743E}" srcOrd="0" destOrd="0" presId="urn:microsoft.com/office/officeart/2018/5/layout/CenteredIconLabelDescriptionList"/>
    <dgm:cxn modelId="{66725C63-DB5A-448B-80E7-A9B4B281519B}" type="presOf" srcId="{2F168F58-30EA-4480-BA65-E8A1C94D993C}" destId="{32EA6CDC-59FD-419C-BAF1-78698AF6743E}" srcOrd="0" destOrd="1" presId="urn:microsoft.com/office/officeart/2018/5/layout/CenteredIconLabelDescriptionList"/>
    <dgm:cxn modelId="{42A19346-5524-4550-A618-A5FF12B34A31}" type="presOf" srcId="{D1C4EE0B-40E3-4BE7-BF32-9C944A7EEBF9}" destId="{A7A0DB3A-8BE5-445A-9A53-E0D6097F50D0}" srcOrd="0" destOrd="1" presId="urn:microsoft.com/office/officeart/2018/5/layout/CenteredIconLabelDescriptionList"/>
    <dgm:cxn modelId="{B03FDC49-9A7A-482B-B0D2-BE2B7E36B125}" type="presOf" srcId="{1068FDAC-A18B-4D67-89D2-ADC5FB433486}" destId="{D20D8205-223C-4E00-BADE-7F9F2624CE1B}" srcOrd="0" destOrd="1" presId="urn:microsoft.com/office/officeart/2018/5/layout/CenteredIconLabelDescriptionList"/>
    <dgm:cxn modelId="{96E2914A-9C10-4E51-9D65-2B27365F27C3}" srcId="{7035C120-9C6E-4FEB-A0C3-C8E4F192182C}" destId="{2F168F58-30EA-4480-BA65-E8A1C94D993C}" srcOrd="1" destOrd="0" parTransId="{C019BD5B-9830-4761-ADF9-322C67B784E2}" sibTransId="{53AFB544-7FF5-49A4-AE8D-44A1A43F0C6E}"/>
    <dgm:cxn modelId="{FA800A6D-215D-4E90-A75F-E14C94DCC284}" type="presOf" srcId="{A1C8C813-D1B9-43BE-8774-CCAADF45E649}" destId="{2BA694C6-8082-4F99-AADF-2D0D3D02419E}" srcOrd="0" destOrd="0" presId="urn:microsoft.com/office/officeart/2018/5/layout/CenteredIconLabelDescriptionList"/>
    <dgm:cxn modelId="{D6C7BB6E-633F-4B0C-94C3-F499581670F8}" type="presOf" srcId="{28B40CD3-ADFC-416E-9420-45FF115F057F}" destId="{51BB12E6-BCDB-424B-A1BC-740B16007D7A}" srcOrd="0" destOrd="0" presId="urn:microsoft.com/office/officeart/2018/5/layout/CenteredIconLabelDescriptionList"/>
    <dgm:cxn modelId="{26D1FD52-5D93-43AB-9950-13ACA8386BE0}" srcId="{7035C120-9C6E-4FEB-A0C3-C8E4F192182C}" destId="{369B30FF-A424-4A2D-9D9F-ACF2C7DA6B04}" srcOrd="0" destOrd="0" parTransId="{D6236B83-DF1C-46EF-9F86-C8563FB16F83}" sibTransId="{D5353FE5-A169-4C32-B9B7-95459C3844D8}"/>
    <dgm:cxn modelId="{E71D6173-951B-4B58-BE55-D1C1ABE7AEAD}" srcId="{A1C8C813-D1B9-43BE-8774-CCAADF45E649}" destId="{D1C4EE0B-40E3-4BE7-BF32-9C944A7EEBF9}" srcOrd="1" destOrd="0" parTransId="{1120327D-2BD9-4679-B795-964CE16E2ECA}" sibTransId="{91E5A23C-7865-4E5A-B785-13D00E3B042B}"/>
    <dgm:cxn modelId="{23848055-B69B-4B4D-B357-97898145D8E6}" type="presOf" srcId="{0737D8EF-5E62-4188-8A8B-FAB91DAC96AE}" destId="{A7A0DB3A-8BE5-445A-9A53-E0D6097F50D0}" srcOrd="0" destOrd="0" presId="urn:microsoft.com/office/officeart/2018/5/layout/CenteredIconLabelDescriptionList"/>
    <dgm:cxn modelId="{6A6A8156-EA48-4D7E-90CF-ACE31897EE27}" srcId="{28B40CD3-ADFC-416E-9420-45FF115F057F}" destId="{307CB112-9DD6-43D3-89B8-63E6CB68E1B5}" srcOrd="2" destOrd="0" parTransId="{F0749BBE-767E-464E-BF5F-33A87F9EF058}" sibTransId="{D0627DD4-41A6-4C85-83C7-B678AEB5248F}"/>
    <dgm:cxn modelId="{36962087-2495-4936-BE00-19AFAF18460B}" type="presOf" srcId="{0E29E287-3391-460F-9572-B84EB1D723ED}" destId="{32EA6CDC-59FD-419C-BAF1-78698AF6743E}" srcOrd="0" destOrd="4" presId="urn:microsoft.com/office/officeart/2018/5/layout/CenteredIconLabelDescriptionList"/>
    <dgm:cxn modelId="{5CE12089-7F1B-4E88-9168-004846455ED9}" srcId="{2F168F58-30EA-4480-BA65-E8A1C94D993C}" destId="{0E29E287-3391-460F-9572-B84EB1D723ED}" srcOrd="2" destOrd="0" parTransId="{C52F9F96-79A0-4C6B-97D8-9BCEE447EB5D}" sibTransId="{3D7881A8-1CD2-4159-9490-9C80C74EE81B}"/>
    <dgm:cxn modelId="{2CEE4589-A8A5-4C08-8C26-3FBD4E2C8A76}" type="presOf" srcId="{5EF8F45E-67CF-4BA2-B093-6026E8C5F7D1}" destId="{32EA6CDC-59FD-419C-BAF1-78698AF6743E}" srcOrd="0" destOrd="3" presId="urn:microsoft.com/office/officeart/2018/5/layout/CenteredIconLabelDescriptionList"/>
    <dgm:cxn modelId="{ED5D8C8B-57FD-44F3-AAA4-EB41CF5DF3F2}" srcId="{2F168F58-30EA-4480-BA65-E8A1C94D993C}" destId="{E9FBF31F-FDD1-413D-9E62-CA0B01F825E0}" srcOrd="3" destOrd="0" parTransId="{55F241E9-A74A-4489-8267-42E7FCBD6AD1}" sibTransId="{4D2A736A-375D-4296-BD87-2A25DE6E400E}"/>
    <dgm:cxn modelId="{0C2DA4AB-D417-4377-B10F-B0EED8178B9D}" srcId="{F8C37AC8-DAC7-46FD-99B5-507838364CBD}" destId="{C7A877F8-3E0F-4B43-9768-C6F2CAB320DF}" srcOrd="0" destOrd="0" parTransId="{5D7F5A26-153A-4669-8EBC-125D0C92A47B}" sibTransId="{1A268EE8-314D-4D00-B4FD-2C00D6882261}"/>
    <dgm:cxn modelId="{B4202EAC-AD60-4700-BF97-F4EA756EDADF}" srcId="{F8C37AC8-DAC7-46FD-99B5-507838364CBD}" destId="{1068FDAC-A18B-4D67-89D2-ADC5FB433486}" srcOrd="1" destOrd="0" parTransId="{2ADC850D-35F6-4A20-8AEB-BC04517E23CA}" sibTransId="{1B6F7493-CC20-4323-893E-9F3CE61401A8}"/>
    <dgm:cxn modelId="{D49E9DB9-45CF-46D6-B7FA-0720699CB29E}" type="presOf" srcId="{307CB112-9DD6-43D3-89B8-63E6CB68E1B5}" destId="{2ED68802-047D-4880-8D40-4ADCF67E942E}" srcOrd="0" destOrd="0" presId="urn:microsoft.com/office/officeart/2018/5/layout/CenteredIconLabelDescriptionList"/>
    <dgm:cxn modelId="{3EB672BC-E1AC-4B17-AA5D-474C3A25D7E1}" srcId="{2F168F58-30EA-4480-BA65-E8A1C94D993C}" destId="{A03F0605-C19D-4445-BDC7-4B4BBB722E5F}" srcOrd="0" destOrd="0" parTransId="{7E5FA14E-5837-494D-BFE7-B66EA1B14BF1}" sibTransId="{F245130A-A77C-4CE4-BE97-416D7F38E3DB}"/>
    <dgm:cxn modelId="{3582F8BE-6FBA-44B9-90DA-536884C1497C}" type="presOf" srcId="{11086CD0-468C-460C-9C8D-E8CCEC68C6B3}" destId="{18C6B30C-446D-4B01-BDE5-6B98861A1DA8}" srcOrd="0" destOrd="0" presId="urn:microsoft.com/office/officeart/2018/5/layout/CenteredIconLabelDescriptionList"/>
    <dgm:cxn modelId="{6D1470CE-6BC5-477D-93E2-4A159007B9CB}" type="presOf" srcId="{E9FBF31F-FDD1-413D-9E62-CA0B01F825E0}" destId="{32EA6CDC-59FD-419C-BAF1-78698AF6743E}" srcOrd="0" destOrd="5" presId="urn:microsoft.com/office/officeart/2018/5/layout/CenteredIconLabelDescriptionList"/>
    <dgm:cxn modelId="{337EC3CE-48F4-448A-AEA3-735856404DC9}" srcId="{F8C37AC8-DAC7-46FD-99B5-507838364CBD}" destId="{EF84307E-0471-457B-9EA6-4C07DCB40532}" srcOrd="2" destOrd="0" parTransId="{183C7B65-327D-4628-A8AE-EF5D1647D2DA}" sibTransId="{13DEEEF7-4E16-4C58-A048-1B7CE338CFD5}"/>
    <dgm:cxn modelId="{BB9817D2-3DDC-4B74-8EB3-EFEC6C845B57}" type="presOf" srcId="{A03F0605-C19D-4445-BDC7-4B4BBB722E5F}" destId="{32EA6CDC-59FD-419C-BAF1-78698AF6743E}" srcOrd="0" destOrd="2" presId="urn:microsoft.com/office/officeart/2018/5/layout/CenteredIconLabelDescriptionList"/>
    <dgm:cxn modelId="{9E912DDA-2BCF-4D77-888F-2D49BBB467AE}" srcId="{28B40CD3-ADFC-416E-9420-45FF115F057F}" destId="{7035C120-9C6E-4FEB-A0C3-C8E4F192182C}" srcOrd="0" destOrd="0" parTransId="{CAC9E55B-DB2D-404E-841B-05C7906FD508}" sibTransId="{0ECAD848-B76C-46D5-BF55-29CDE51BD8C8}"/>
    <dgm:cxn modelId="{1748C8DB-1A94-4707-BF9B-48766782BE04}" type="presOf" srcId="{C7A877F8-3E0F-4B43-9768-C6F2CAB320DF}" destId="{D20D8205-223C-4E00-BADE-7F9F2624CE1B}" srcOrd="0" destOrd="0" presId="urn:microsoft.com/office/officeart/2018/5/layout/CenteredIconLabelDescriptionList"/>
    <dgm:cxn modelId="{D30EF3EA-3B35-4362-8858-9FEB7913D410}" type="presOf" srcId="{EF84307E-0471-457B-9EA6-4C07DCB40532}" destId="{D20D8205-223C-4E00-BADE-7F9F2624CE1B}" srcOrd="0" destOrd="2" presId="urn:microsoft.com/office/officeart/2018/5/layout/CenteredIconLabelDescriptionList"/>
    <dgm:cxn modelId="{0E6229F7-DDB3-4554-960A-DF1FA9EE9AED}" srcId="{307CB112-9DD6-43D3-89B8-63E6CB68E1B5}" destId="{11086CD0-468C-460C-9C8D-E8CCEC68C6B3}" srcOrd="0" destOrd="0" parTransId="{947C2DA6-B498-4550-9F3C-EC30A9513798}" sibTransId="{4DED594E-68C3-4AD2-87AC-79A4FB11985E}"/>
    <dgm:cxn modelId="{A7522078-BF99-4FFB-AA9B-5FD1FF12BD36}" type="presParOf" srcId="{51BB12E6-BCDB-424B-A1BC-740B16007D7A}" destId="{79B7C0FF-36E0-419C-AC23-E9E3BB92F99F}" srcOrd="0" destOrd="0" presId="urn:microsoft.com/office/officeart/2018/5/layout/CenteredIconLabelDescriptionList"/>
    <dgm:cxn modelId="{AC9AF879-3A33-4D5E-B55C-E204AB32F955}" type="presParOf" srcId="{79B7C0FF-36E0-419C-AC23-E9E3BB92F99F}" destId="{5C8B383C-8F4B-44FF-AF58-6D53221B3BFC}" srcOrd="0" destOrd="0" presId="urn:microsoft.com/office/officeart/2018/5/layout/CenteredIconLabelDescriptionList"/>
    <dgm:cxn modelId="{62C5D523-91FF-4EA2-8DE5-18C954130421}" type="presParOf" srcId="{79B7C0FF-36E0-419C-AC23-E9E3BB92F99F}" destId="{9D902D43-F7C0-4AE2-9F63-A1E907EB3A0D}" srcOrd="1" destOrd="0" presId="urn:microsoft.com/office/officeart/2018/5/layout/CenteredIconLabelDescriptionList"/>
    <dgm:cxn modelId="{C1660413-652F-4D6C-85BE-7870ADD5936C}" type="presParOf" srcId="{79B7C0FF-36E0-419C-AC23-E9E3BB92F99F}" destId="{6671D423-39E6-4BCE-9D5D-47959DE44ABF}" srcOrd="2" destOrd="0" presId="urn:microsoft.com/office/officeart/2018/5/layout/CenteredIconLabelDescriptionList"/>
    <dgm:cxn modelId="{F0B61216-7B23-42B5-AB82-966DDA7CB821}" type="presParOf" srcId="{79B7C0FF-36E0-419C-AC23-E9E3BB92F99F}" destId="{04B192F5-4107-4552-B99C-96FD7CFD40EC}" srcOrd="3" destOrd="0" presId="urn:microsoft.com/office/officeart/2018/5/layout/CenteredIconLabelDescriptionList"/>
    <dgm:cxn modelId="{EDC87109-DE24-4A0F-9FF1-C141D75E3E6A}" type="presParOf" srcId="{79B7C0FF-36E0-419C-AC23-E9E3BB92F99F}" destId="{32EA6CDC-59FD-419C-BAF1-78698AF6743E}" srcOrd="4" destOrd="0" presId="urn:microsoft.com/office/officeart/2018/5/layout/CenteredIconLabelDescriptionList"/>
    <dgm:cxn modelId="{454F19D6-C449-496A-95D9-295AE388F6CB}" type="presParOf" srcId="{51BB12E6-BCDB-424B-A1BC-740B16007D7A}" destId="{3BB57F1D-1899-4642-A788-5C034E3BAD82}" srcOrd="1" destOrd="0" presId="urn:microsoft.com/office/officeart/2018/5/layout/CenteredIconLabelDescriptionList"/>
    <dgm:cxn modelId="{2999E462-F95C-48F9-9A0E-7071E51311F4}" type="presParOf" srcId="{51BB12E6-BCDB-424B-A1BC-740B16007D7A}" destId="{45F3AB41-7115-4710-8A88-06627C915F3D}" srcOrd="2" destOrd="0" presId="urn:microsoft.com/office/officeart/2018/5/layout/CenteredIconLabelDescriptionList"/>
    <dgm:cxn modelId="{04C3E124-FBC1-456F-9612-76F41DF5F727}" type="presParOf" srcId="{45F3AB41-7115-4710-8A88-06627C915F3D}" destId="{3582E9C9-962F-422C-8D0D-084D97471BA0}" srcOrd="0" destOrd="0" presId="urn:microsoft.com/office/officeart/2018/5/layout/CenteredIconLabelDescriptionList"/>
    <dgm:cxn modelId="{53D99EAB-98A8-485C-82DD-6E31CC055F4B}" type="presParOf" srcId="{45F3AB41-7115-4710-8A88-06627C915F3D}" destId="{74F8A32F-6211-4A5E-B9EA-9D7CAE5F94CF}" srcOrd="1" destOrd="0" presId="urn:microsoft.com/office/officeart/2018/5/layout/CenteredIconLabelDescriptionList"/>
    <dgm:cxn modelId="{F260ECF9-05DD-4C7E-A8A3-EFF25E24F7FF}" type="presParOf" srcId="{45F3AB41-7115-4710-8A88-06627C915F3D}" destId="{C70D553F-7C3F-403A-AC90-E200513148A7}" srcOrd="2" destOrd="0" presId="urn:microsoft.com/office/officeart/2018/5/layout/CenteredIconLabelDescriptionList"/>
    <dgm:cxn modelId="{FC53F981-B05D-4F78-A624-C6B0D59D13C7}" type="presParOf" srcId="{45F3AB41-7115-4710-8A88-06627C915F3D}" destId="{D563476F-1B3D-47F4-8B0C-E13C77484081}" srcOrd="3" destOrd="0" presId="urn:microsoft.com/office/officeart/2018/5/layout/CenteredIconLabelDescriptionList"/>
    <dgm:cxn modelId="{6C3608A1-6487-40CB-BDCE-DA60BCB15015}" type="presParOf" srcId="{45F3AB41-7115-4710-8A88-06627C915F3D}" destId="{D20D8205-223C-4E00-BADE-7F9F2624CE1B}" srcOrd="4" destOrd="0" presId="urn:microsoft.com/office/officeart/2018/5/layout/CenteredIconLabelDescriptionList"/>
    <dgm:cxn modelId="{8D047681-6932-48CA-AA6B-E05B52CB7B99}" type="presParOf" srcId="{51BB12E6-BCDB-424B-A1BC-740B16007D7A}" destId="{53EF4424-3008-4425-8CD5-73171553B513}" srcOrd="3" destOrd="0" presId="urn:microsoft.com/office/officeart/2018/5/layout/CenteredIconLabelDescriptionList"/>
    <dgm:cxn modelId="{A0F36747-6DD9-40E1-89FF-EDF111D1D7A5}" type="presParOf" srcId="{51BB12E6-BCDB-424B-A1BC-740B16007D7A}" destId="{DD210771-3CF5-4CB2-B022-51C77E7A562C}" srcOrd="4" destOrd="0" presId="urn:microsoft.com/office/officeart/2018/5/layout/CenteredIconLabelDescriptionList"/>
    <dgm:cxn modelId="{17FCBFFF-67D8-40D6-AF2C-4B7DA13C22B0}" type="presParOf" srcId="{DD210771-3CF5-4CB2-B022-51C77E7A562C}" destId="{94CAE7F1-9C7B-40B4-8F15-BCE63B21685A}" srcOrd="0" destOrd="0" presId="urn:microsoft.com/office/officeart/2018/5/layout/CenteredIconLabelDescriptionList"/>
    <dgm:cxn modelId="{778A8B28-7E15-442A-89C4-F171E26FFE5E}" type="presParOf" srcId="{DD210771-3CF5-4CB2-B022-51C77E7A562C}" destId="{4C9D27B4-A999-4ADA-8D14-5AE0415EDB7F}" srcOrd="1" destOrd="0" presId="urn:microsoft.com/office/officeart/2018/5/layout/CenteredIconLabelDescriptionList"/>
    <dgm:cxn modelId="{C251DA4B-16A5-4A43-A49B-CEC40D71888F}" type="presParOf" srcId="{DD210771-3CF5-4CB2-B022-51C77E7A562C}" destId="{2ED68802-047D-4880-8D40-4ADCF67E942E}" srcOrd="2" destOrd="0" presId="urn:microsoft.com/office/officeart/2018/5/layout/CenteredIconLabelDescriptionList"/>
    <dgm:cxn modelId="{ADE3D468-55FE-4067-B08E-457AA4E6979A}" type="presParOf" srcId="{DD210771-3CF5-4CB2-B022-51C77E7A562C}" destId="{AE2C47DD-0F40-41E0-8922-976A834159AB}" srcOrd="3" destOrd="0" presId="urn:microsoft.com/office/officeart/2018/5/layout/CenteredIconLabelDescriptionList"/>
    <dgm:cxn modelId="{8CBFFCA8-DD05-4F4B-A03B-FD387B69D322}" type="presParOf" srcId="{DD210771-3CF5-4CB2-B022-51C77E7A562C}" destId="{18C6B30C-446D-4B01-BDE5-6B98861A1DA8}" srcOrd="4" destOrd="0" presId="urn:microsoft.com/office/officeart/2018/5/layout/CenteredIconLabelDescriptionList"/>
    <dgm:cxn modelId="{F9976B63-E033-4DAD-8810-747127DC753B}" type="presParOf" srcId="{51BB12E6-BCDB-424B-A1BC-740B16007D7A}" destId="{3EE34545-2C4B-455F-859C-62CFCA398110}" srcOrd="5" destOrd="0" presId="urn:microsoft.com/office/officeart/2018/5/layout/CenteredIconLabelDescriptionList"/>
    <dgm:cxn modelId="{D8255EA0-C6E0-4A51-B372-6E2454AC8101}" type="presParOf" srcId="{51BB12E6-BCDB-424B-A1BC-740B16007D7A}" destId="{B9B8FE17-A9C9-40BE-B7BA-8FA6A712F435}" srcOrd="6" destOrd="0" presId="urn:microsoft.com/office/officeart/2018/5/layout/CenteredIconLabelDescriptionList"/>
    <dgm:cxn modelId="{8251E6BD-8E2D-4C6A-9388-E94AD93B0032}" type="presParOf" srcId="{B9B8FE17-A9C9-40BE-B7BA-8FA6A712F435}" destId="{8D398AD7-AFC8-4C12-BFDF-E732699CCCDF}" srcOrd="0" destOrd="0" presId="urn:microsoft.com/office/officeart/2018/5/layout/CenteredIconLabelDescriptionList"/>
    <dgm:cxn modelId="{1260B96B-A4FE-4E8E-A81C-6473D9A15970}" type="presParOf" srcId="{B9B8FE17-A9C9-40BE-B7BA-8FA6A712F435}" destId="{2C5AAF26-0759-4A9B-924E-CD9977C941BD}" srcOrd="1" destOrd="0" presId="urn:microsoft.com/office/officeart/2018/5/layout/CenteredIconLabelDescriptionList"/>
    <dgm:cxn modelId="{E929F304-C6B0-4A4B-A486-9317051D5826}" type="presParOf" srcId="{B9B8FE17-A9C9-40BE-B7BA-8FA6A712F435}" destId="{2BA694C6-8082-4F99-AADF-2D0D3D02419E}" srcOrd="2" destOrd="0" presId="urn:microsoft.com/office/officeart/2018/5/layout/CenteredIconLabelDescriptionList"/>
    <dgm:cxn modelId="{B9205984-2FDB-40A1-874B-04F728F6C4BD}" type="presParOf" srcId="{B9B8FE17-A9C9-40BE-B7BA-8FA6A712F435}" destId="{CD12DCBD-2ADB-432D-8AF2-D0C6498330E9}" srcOrd="3" destOrd="0" presId="urn:microsoft.com/office/officeart/2018/5/layout/CenteredIconLabelDescriptionList"/>
    <dgm:cxn modelId="{2A773637-36EE-4774-84E1-C096C1331B51}" type="presParOf" srcId="{B9B8FE17-A9C9-40BE-B7BA-8FA6A712F435}" destId="{A7A0DB3A-8BE5-445A-9A53-E0D6097F50D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CC2CF3-C788-4F50-9103-A7B0CC66FDA1}"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442A9E46-8040-45BC-B519-8C129656A9F8}">
      <dgm:prSet/>
      <dgm:spPr/>
      <dgm:t>
        <a:bodyPr/>
        <a:lstStyle/>
        <a:p>
          <a:r>
            <a:rPr lang="en-US"/>
            <a:t>Dataset Preparation: Curated financial book</a:t>
          </a:r>
        </a:p>
      </dgm:t>
    </dgm:pt>
    <dgm:pt modelId="{F73C03B7-7520-4FCD-87C2-DA313E0D1BCF}" type="parTrans" cxnId="{B7506304-F775-431B-80DE-8FE4B8B661A2}">
      <dgm:prSet/>
      <dgm:spPr/>
      <dgm:t>
        <a:bodyPr/>
        <a:lstStyle/>
        <a:p>
          <a:endParaRPr lang="en-US"/>
        </a:p>
      </dgm:t>
    </dgm:pt>
    <dgm:pt modelId="{274AE2C0-90B3-4075-A535-1C8A01473B09}" type="sibTrans" cxnId="{B7506304-F775-431B-80DE-8FE4B8B661A2}">
      <dgm:prSet/>
      <dgm:spPr/>
      <dgm:t>
        <a:bodyPr/>
        <a:lstStyle/>
        <a:p>
          <a:endParaRPr lang="en-US"/>
        </a:p>
      </dgm:t>
    </dgm:pt>
    <dgm:pt modelId="{112BA4F6-EF97-4010-AB3D-93F5A7E27582}">
      <dgm:prSet/>
      <dgm:spPr/>
      <dgm:t>
        <a:bodyPr/>
        <a:lstStyle/>
        <a:p>
          <a:r>
            <a:rPr lang="en-US"/>
            <a:t>Data Preprocessing: Split documents into smaller, meaningful chunks.</a:t>
          </a:r>
        </a:p>
      </dgm:t>
    </dgm:pt>
    <dgm:pt modelId="{63F6D87C-DFAE-4A04-8BC8-393D1D8E7707}" type="parTrans" cxnId="{D041AA66-1D3D-4A3A-A55D-7F709AD2BEB3}">
      <dgm:prSet/>
      <dgm:spPr/>
      <dgm:t>
        <a:bodyPr/>
        <a:lstStyle/>
        <a:p>
          <a:endParaRPr lang="en-US"/>
        </a:p>
      </dgm:t>
    </dgm:pt>
    <dgm:pt modelId="{9B1E4DA9-D4CE-4D35-B457-37DBD3D91345}" type="sibTrans" cxnId="{D041AA66-1D3D-4A3A-A55D-7F709AD2BEB3}">
      <dgm:prSet/>
      <dgm:spPr/>
      <dgm:t>
        <a:bodyPr/>
        <a:lstStyle/>
        <a:p>
          <a:endParaRPr lang="en-US"/>
        </a:p>
      </dgm:t>
    </dgm:pt>
    <dgm:pt modelId="{0E0FB630-3E2D-421E-A882-A091C297A915}">
      <dgm:prSet/>
      <dgm:spPr/>
      <dgm:t>
        <a:bodyPr/>
        <a:lstStyle/>
        <a:p>
          <a:r>
            <a:rPr lang="en-US"/>
            <a:t>Example:</a:t>
          </a:r>
        </a:p>
      </dgm:t>
    </dgm:pt>
    <dgm:pt modelId="{9CD77800-263F-4BF4-BD6D-4EECC1A6A7E9}" type="parTrans" cxnId="{12268361-F8A7-479D-B59B-2B01DEB9B353}">
      <dgm:prSet/>
      <dgm:spPr/>
      <dgm:t>
        <a:bodyPr/>
        <a:lstStyle/>
        <a:p>
          <a:endParaRPr lang="en-US"/>
        </a:p>
      </dgm:t>
    </dgm:pt>
    <dgm:pt modelId="{F4E043A5-DE94-448C-A326-B2F5B93BE729}" type="sibTrans" cxnId="{12268361-F8A7-479D-B59B-2B01DEB9B353}">
      <dgm:prSet/>
      <dgm:spPr/>
      <dgm:t>
        <a:bodyPr/>
        <a:lstStyle/>
        <a:p>
          <a:endParaRPr lang="en-US"/>
        </a:p>
      </dgm:t>
    </dgm:pt>
    <dgm:pt modelId="{0E6B230D-CA0F-4CBD-AD2C-7F7E5BB29BD8}">
      <dgm:prSet/>
      <dgm:spPr/>
      <dgm:t>
        <a:bodyPr/>
        <a:lstStyle/>
        <a:p>
          <a:r>
            <a:rPr lang="en-US"/>
            <a:t>Chunk Size: 500 tokens</a:t>
          </a:r>
        </a:p>
      </dgm:t>
    </dgm:pt>
    <dgm:pt modelId="{2726CD4A-8AD5-4BEC-854B-EAC3FC1FEBC7}" type="parTrans" cxnId="{5DD90C6A-050D-4B65-AE25-F7B105C174A4}">
      <dgm:prSet/>
      <dgm:spPr/>
      <dgm:t>
        <a:bodyPr/>
        <a:lstStyle/>
        <a:p>
          <a:endParaRPr lang="en-US"/>
        </a:p>
      </dgm:t>
    </dgm:pt>
    <dgm:pt modelId="{E6AD74BC-827E-45F2-9D47-615BC4C21E0F}" type="sibTrans" cxnId="{5DD90C6A-050D-4B65-AE25-F7B105C174A4}">
      <dgm:prSet/>
      <dgm:spPr/>
      <dgm:t>
        <a:bodyPr/>
        <a:lstStyle/>
        <a:p>
          <a:endParaRPr lang="en-US"/>
        </a:p>
      </dgm:t>
    </dgm:pt>
    <dgm:pt modelId="{EC4DCAA1-1E2F-4701-9CB1-8D2B545B1F7C}">
      <dgm:prSet/>
      <dgm:spPr/>
      <dgm:t>
        <a:bodyPr/>
        <a:lstStyle/>
        <a:p>
          <a:r>
            <a:rPr lang="en-US"/>
            <a:t>Chunk Overlap: 50 tokens for better context retention.</a:t>
          </a:r>
        </a:p>
      </dgm:t>
    </dgm:pt>
    <dgm:pt modelId="{ACF583C6-1566-4664-A1AF-B9544ABB1536}" type="parTrans" cxnId="{7A54F433-0013-4FE9-B9B7-EBB66C3E05AE}">
      <dgm:prSet/>
      <dgm:spPr/>
      <dgm:t>
        <a:bodyPr/>
        <a:lstStyle/>
        <a:p>
          <a:endParaRPr lang="en-US"/>
        </a:p>
      </dgm:t>
    </dgm:pt>
    <dgm:pt modelId="{35CF6A39-FEB9-4887-9E33-5A668C08087E}" type="sibTrans" cxnId="{7A54F433-0013-4FE9-B9B7-EBB66C3E05AE}">
      <dgm:prSet/>
      <dgm:spPr/>
      <dgm:t>
        <a:bodyPr/>
        <a:lstStyle/>
        <a:p>
          <a:endParaRPr lang="en-US"/>
        </a:p>
      </dgm:t>
    </dgm:pt>
    <dgm:pt modelId="{4C86F39F-088F-44BB-AAD5-95166BAD3A26}">
      <dgm:prSet/>
      <dgm:spPr/>
      <dgm:t>
        <a:bodyPr/>
        <a:lstStyle/>
        <a:p>
          <a:r>
            <a:rPr lang="en-US"/>
            <a:t>Vector Database with FAISS: </a:t>
          </a:r>
        </a:p>
      </dgm:t>
    </dgm:pt>
    <dgm:pt modelId="{0E8EFFD6-B239-44B7-89F5-D656D332810A}" type="parTrans" cxnId="{76F274A1-2B9A-43E8-A1FE-93DF1ECEB405}">
      <dgm:prSet/>
      <dgm:spPr/>
      <dgm:t>
        <a:bodyPr/>
        <a:lstStyle/>
        <a:p>
          <a:endParaRPr lang="en-US"/>
        </a:p>
      </dgm:t>
    </dgm:pt>
    <dgm:pt modelId="{CFBDD179-FAA7-42BE-94AF-5EFBD4E76086}" type="sibTrans" cxnId="{76F274A1-2B9A-43E8-A1FE-93DF1ECEB405}">
      <dgm:prSet/>
      <dgm:spPr/>
      <dgm:t>
        <a:bodyPr/>
        <a:lstStyle/>
        <a:p>
          <a:endParaRPr lang="en-US"/>
        </a:p>
      </dgm:t>
    </dgm:pt>
    <dgm:pt modelId="{7819E1ED-F0B4-4B4B-AD99-C7EC6A7D5728}">
      <dgm:prSet/>
      <dgm:spPr/>
      <dgm:t>
        <a:bodyPr/>
        <a:lstStyle/>
        <a:p>
          <a:r>
            <a:rPr lang="en-US"/>
            <a:t>Used FAISS to create embeddings of document chunks.</a:t>
          </a:r>
        </a:p>
      </dgm:t>
    </dgm:pt>
    <dgm:pt modelId="{F44DD776-FE86-4D44-BD5D-380B367B875A}" type="parTrans" cxnId="{C001213B-0E7B-430E-A726-6DA45FD7AFEF}">
      <dgm:prSet/>
      <dgm:spPr/>
      <dgm:t>
        <a:bodyPr/>
        <a:lstStyle/>
        <a:p>
          <a:endParaRPr lang="en-US"/>
        </a:p>
      </dgm:t>
    </dgm:pt>
    <dgm:pt modelId="{14EABF2F-CC8E-41CA-AAF3-D13F964AF54A}" type="sibTrans" cxnId="{C001213B-0E7B-430E-A726-6DA45FD7AFEF}">
      <dgm:prSet/>
      <dgm:spPr/>
      <dgm:t>
        <a:bodyPr/>
        <a:lstStyle/>
        <a:p>
          <a:endParaRPr lang="en-US"/>
        </a:p>
      </dgm:t>
    </dgm:pt>
    <dgm:pt modelId="{14AA686D-A824-4960-B81A-9D32D109EFD1}">
      <dgm:prSet/>
      <dgm:spPr/>
      <dgm:t>
        <a:bodyPr/>
        <a:lstStyle/>
        <a:p>
          <a:r>
            <a:rPr lang="en-US"/>
            <a:t>Stored embeddings for efficient retrieval during query processing.</a:t>
          </a:r>
        </a:p>
      </dgm:t>
    </dgm:pt>
    <dgm:pt modelId="{41245E6B-28D9-4175-9509-9E868EF1C96C}" type="parTrans" cxnId="{784E5915-6A3B-499D-99EA-90F7692F3854}">
      <dgm:prSet/>
      <dgm:spPr/>
      <dgm:t>
        <a:bodyPr/>
        <a:lstStyle/>
        <a:p>
          <a:endParaRPr lang="en-US"/>
        </a:p>
      </dgm:t>
    </dgm:pt>
    <dgm:pt modelId="{3499693C-4BAF-43AE-B9FB-876BC1EDE675}" type="sibTrans" cxnId="{784E5915-6A3B-499D-99EA-90F7692F3854}">
      <dgm:prSet/>
      <dgm:spPr/>
      <dgm:t>
        <a:bodyPr/>
        <a:lstStyle/>
        <a:p>
          <a:endParaRPr lang="en-US"/>
        </a:p>
      </dgm:t>
    </dgm:pt>
    <dgm:pt modelId="{4DED1BFD-E44B-4E52-BCA7-1D4875987BD7}">
      <dgm:prSet/>
      <dgm:spPr/>
      <dgm:t>
        <a:bodyPr/>
        <a:lstStyle/>
        <a:p>
          <a:r>
            <a:rPr lang="en-US"/>
            <a:t>Generative Layer: Combined retrieved documents with the language model (GPT) to generate context-aware, accurate responses.</a:t>
          </a:r>
        </a:p>
      </dgm:t>
    </dgm:pt>
    <dgm:pt modelId="{11F39BF1-8310-4EAD-8B59-0D718D6AE154}" type="parTrans" cxnId="{1DB71FDE-DAA3-46DE-82A5-24051A321C29}">
      <dgm:prSet/>
      <dgm:spPr/>
      <dgm:t>
        <a:bodyPr/>
        <a:lstStyle/>
        <a:p>
          <a:endParaRPr lang="en-US"/>
        </a:p>
      </dgm:t>
    </dgm:pt>
    <dgm:pt modelId="{460052F6-29A1-4A93-88CC-5D7A8E1320D0}" type="sibTrans" cxnId="{1DB71FDE-DAA3-46DE-82A5-24051A321C29}">
      <dgm:prSet/>
      <dgm:spPr/>
      <dgm:t>
        <a:bodyPr/>
        <a:lstStyle/>
        <a:p>
          <a:endParaRPr lang="en-US"/>
        </a:p>
      </dgm:t>
    </dgm:pt>
    <dgm:pt modelId="{B39A400E-8414-4CD9-9032-4D1A21EC0C1A}">
      <dgm:prSet/>
      <dgm:spPr/>
      <dgm:t>
        <a:bodyPr/>
        <a:lstStyle/>
        <a:p>
          <a:r>
            <a:rPr lang="en-US"/>
            <a:t>Evaluation:</a:t>
          </a:r>
        </a:p>
      </dgm:t>
    </dgm:pt>
    <dgm:pt modelId="{C2B21BDA-3CB4-4C6D-B4C7-696D2147AF7A}" type="parTrans" cxnId="{24F4207A-14D5-4246-863B-70CB53814FF7}">
      <dgm:prSet/>
      <dgm:spPr/>
      <dgm:t>
        <a:bodyPr/>
        <a:lstStyle/>
        <a:p>
          <a:endParaRPr lang="en-US"/>
        </a:p>
      </dgm:t>
    </dgm:pt>
    <dgm:pt modelId="{CD2B4B18-1CFC-4039-8B71-BF9494E8F5D5}" type="sibTrans" cxnId="{24F4207A-14D5-4246-863B-70CB53814FF7}">
      <dgm:prSet/>
      <dgm:spPr/>
      <dgm:t>
        <a:bodyPr/>
        <a:lstStyle/>
        <a:p>
          <a:endParaRPr lang="en-US"/>
        </a:p>
      </dgm:t>
    </dgm:pt>
    <dgm:pt modelId="{4AD88DB1-4B53-4CFA-80C9-FB2FEE8D39E6}">
      <dgm:prSet/>
      <dgm:spPr/>
      <dgm:t>
        <a:bodyPr/>
        <a:lstStyle/>
        <a:p>
          <a:r>
            <a:rPr lang="en-US"/>
            <a:t>Tested with real-world financial queries.</a:t>
          </a:r>
        </a:p>
      </dgm:t>
    </dgm:pt>
    <dgm:pt modelId="{707A381F-2859-487A-84AB-5F174BD2A7E7}" type="parTrans" cxnId="{105781E1-5BA0-4D16-A79E-5145D463F157}">
      <dgm:prSet/>
      <dgm:spPr/>
      <dgm:t>
        <a:bodyPr/>
        <a:lstStyle/>
        <a:p>
          <a:endParaRPr lang="en-US"/>
        </a:p>
      </dgm:t>
    </dgm:pt>
    <dgm:pt modelId="{21297A3D-16F2-4FAD-B5EB-3D2E6CF410EF}" type="sibTrans" cxnId="{105781E1-5BA0-4D16-A79E-5145D463F157}">
      <dgm:prSet/>
      <dgm:spPr/>
      <dgm:t>
        <a:bodyPr/>
        <a:lstStyle/>
        <a:p>
          <a:endParaRPr lang="en-US"/>
        </a:p>
      </dgm:t>
    </dgm:pt>
    <dgm:pt modelId="{373102F7-CEDB-4B32-8582-E5100D564D8E}">
      <dgm:prSet/>
      <dgm:spPr/>
      <dgm:t>
        <a:bodyPr/>
        <a:lstStyle/>
        <a:p>
          <a:pPr rtl="0"/>
          <a:r>
            <a:rPr lang="en-US"/>
            <a:t>Metrics: </a:t>
          </a:r>
          <a:r>
            <a:rPr lang="en-US">
              <a:solidFill>
                <a:schemeClr val="tx1"/>
              </a:solidFill>
            </a:rPr>
            <a:t>faithfulness, </a:t>
          </a:r>
          <a:r>
            <a:rPr lang="en-US" err="1">
              <a:solidFill>
                <a:schemeClr val="tx1"/>
              </a:solidFill>
            </a:rPr>
            <a:t>answer_correctness</a:t>
          </a:r>
          <a:r>
            <a:rPr lang="en-US">
              <a:solidFill>
                <a:schemeClr val="tx1"/>
              </a:solidFill>
            </a:rPr>
            <a:t>, </a:t>
          </a:r>
          <a:r>
            <a:rPr lang="en-US" err="1">
              <a:solidFill>
                <a:schemeClr val="tx1"/>
              </a:solidFill>
            </a:rPr>
            <a:t>context_precision</a:t>
          </a:r>
          <a:r>
            <a:rPr lang="en-US">
              <a:solidFill>
                <a:schemeClr val="tx1"/>
              </a:solidFill>
            </a:rPr>
            <a:t>, </a:t>
          </a:r>
          <a:r>
            <a:rPr lang="en-US" err="1">
              <a:solidFill>
                <a:schemeClr val="tx1"/>
              </a:solidFill>
            </a:rPr>
            <a:t>context_recall</a:t>
          </a:r>
          <a:r>
            <a:rPr lang="en-US">
              <a:solidFill>
                <a:schemeClr val="tx1"/>
              </a:solidFill>
            </a:rPr>
            <a:t>, </a:t>
          </a:r>
          <a:r>
            <a:rPr lang="en-US" err="1">
              <a:solidFill>
                <a:schemeClr val="tx1"/>
              </a:solidFill>
            </a:rPr>
            <a:t>answer_relevancy</a:t>
          </a:r>
          <a:endParaRPr lang="en-US">
            <a:solidFill>
              <a:schemeClr val="tx1"/>
            </a:solidFill>
          </a:endParaRPr>
        </a:p>
      </dgm:t>
    </dgm:pt>
    <dgm:pt modelId="{FC9B4817-B75A-4A4A-9665-8A0FEBC187AC}" type="parTrans" cxnId="{525AEF97-4DF2-49F8-B563-286B6C5BC0F9}">
      <dgm:prSet/>
      <dgm:spPr/>
      <dgm:t>
        <a:bodyPr/>
        <a:lstStyle/>
        <a:p>
          <a:endParaRPr lang="en-US"/>
        </a:p>
      </dgm:t>
    </dgm:pt>
    <dgm:pt modelId="{846C9C06-A510-45CB-804D-F8CEEE630333}" type="sibTrans" cxnId="{525AEF97-4DF2-49F8-B563-286B6C5BC0F9}">
      <dgm:prSet/>
      <dgm:spPr/>
      <dgm:t>
        <a:bodyPr/>
        <a:lstStyle/>
        <a:p>
          <a:endParaRPr lang="en-US"/>
        </a:p>
      </dgm:t>
    </dgm:pt>
    <dgm:pt modelId="{25F04BAD-39AF-7346-859D-EBA2DD04DED7}" type="pres">
      <dgm:prSet presAssocID="{A2CC2CF3-C788-4F50-9103-A7B0CC66FDA1}" presName="Name0" presStyleCnt="0">
        <dgm:presLayoutVars>
          <dgm:dir/>
          <dgm:animLvl val="lvl"/>
          <dgm:resizeHandles val="exact"/>
        </dgm:presLayoutVars>
      </dgm:prSet>
      <dgm:spPr/>
    </dgm:pt>
    <dgm:pt modelId="{944BE567-F892-4344-A5AF-450F0E2C69BC}" type="pres">
      <dgm:prSet presAssocID="{B39A400E-8414-4CD9-9032-4D1A21EC0C1A}" presName="boxAndChildren" presStyleCnt="0"/>
      <dgm:spPr/>
    </dgm:pt>
    <dgm:pt modelId="{621673AF-29AB-46E0-B927-4234452CE646}" type="pres">
      <dgm:prSet presAssocID="{B39A400E-8414-4CD9-9032-4D1A21EC0C1A}" presName="parentTextBox" presStyleLbl="node1" presStyleIdx="0" presStyleCnt="5"/>
      <dgm:spPr/>
    </dgm:pt>
    <dgm:pt modelId="{2B99F545-DBB6-4689-9FFD-99C9F9D6F7ED}" type="pres">
      <dgm:prSet presAssocID="{B39A400E-8414-4CD9-9032-4D1A21EC0C1A}" presName="entireBox" presStyleLbl="node1" presStyleIdx="0" presStyleCnt="5"/>
      <dgm:spPr/>
    </dgm:pt>
    <dgm:pt modelId="{D1DD0E0F-D8C4-4929-8A3B-DB3CDBA1A12E}" type="pres">
      <dgm:prSet presAssocID="{B39A400E-8414-4CD9-9032-4D1A21EC0C1A}" presName="descendantBox" presStyleCnt="0"/>
      <dgm:spPr/>
    </dgm:pt>
    <dgm:pt modelId="{45EB3327-94F5-47A2-A788-23D98762643B}" type="pres">
      <dgm:prSet presAssocID="{4AD88DB1-4B53-4CFA-80C9-FB2FEE8D39E6}" presName="childTextBox" presStyleLbl="fgAccFollowNode1" presStyleIdx="0" presStyleCnt="7">
        <dgm:presLayoutVars>
          <dgm:bulletEnabled val="1"/>
        </dgm:presLayoutVars>
      </dgm:prSet>
      <dgm:spPr/>
    </dgm:pt>
    <dgm:pt modelId="{0055D815-2B08-4C63-99B5-7672296184F2}" type="pres">
      <dgm:prSet presAssocID="{373102F7-CEDB-4B32-8582-E5100D564D8E}" presName="childTextBox" presStyleLbl="fgAccFollowNode1" presStyleIdx="1" presStyleCnt="7">
        <dgm:presLayoutVars>
          <dgm:bulletEnabled val="1"/>
        </dgm:presLayoutVars>
      </dgm:prSet>
      <dgm:spPr/>
    </dgm:pt>
    <dgm:pt modelId="{A796CC57-BFAF-CF40-B95A-8A4423FEE721}" type="pres">
      <dgm:prSet presAssocID="{460052F6-29A1-4A93-88CC-5D7A8E1320D0}" presName="sp" presStyleCnt="0"/>
      <dgm:spPr/>
    </dgm:pt>
    <dgm:pt modelId="{C220A313-7883-B948-A0B0-E15CDBBF8B67}" type="pres">
      <dgm:prSet presAssocID="{4DED1BFD-E44B-4E52-BCA7-1D4875987BD7}" presName="arrowAndChildren" presStyleCnt="0"/>
      <dgm:spPr/>
    </dgm:pt>
    <dgm:pt modelId="{6C3E2222-BD1E-CF43-BD5E-5DB2368AA4F2}" type="pres">
      <dgm:prSet presAssocID="{4DED1BFD-E44B-4E52-BCA7-1D4875987BD7}" presName="parentTextArrow" presStyleLbl="node1" presStyleIdx="1" presStyleCnt="5"/>
      <dgm:spPr/>
    </dgm:pt>
    <dgm:pt modelId="{DE3686E3-B16E-5942-83D4-008B874F67F3}" type="pres">
      <dgm:prSet presAssocID="{CFBDD179-FAA7-42BE-94AF-5EFBD4E76086}" presName="sp" presStyleCnt="0"/>
      <dgm:spPr/>
    </dgm:pt>
    <dgm:pt modelId="{4686D2AE-FADF-AB44-8ECC-B3E0BBDC0214}" type="pres">
      <dgm:prSet presAssocID="{4C86F39F-088F-44BB-AAD5-95166BAD3A26}" presName="arrowAndChildren" presStyleCnt="0"/>
      <dgm:spPr/>
    </dgm:pt>
    <dgm:pt modelId="{922148C4-7329-E949-BF4E-858C08827B75}" type="pres">
      <dgm:prSet presAssocID="{4C86F39F-088F-44BB-AAD5-95166BAD3A26}" presName="parentTextArrow" presStyleLbl="node1" presStyleIdx="1" presStyleCnt="5"/>
      <dgm:spPr/>
    </dgm:pt>
    <dgm:pt modelId="{62E9098B-ECF5-5644-B6B6-1CE00E6D743B}" type="pres">
      <dgm:prSet presAssocID="{4C86F39F-088F-44BB-AAD5-95166BAD3A26}" presName="arrow" presStyleLbl="node1" presStyleIdx="2" presStyleCnt="5"/>
      <dgm:spPr/>
    </dgm:pt>
    <dgm:pt modelId="{6CD61539-5EF8-6B4F-B309-5983F9C34F4F}" type="pres">
      <dgm:prSet presAssocID="{4C86F39F-088F-44BB-AAD5-95166BAD3A26}" presName="descendantArrow" presStyleCnt="0"/>
      <dgm:spPr/>
    </dgm:pt>
    <dgm:pt modelId="{345D8BB4-8F94-8B45-82B7-88769D2052A6}" type="pres">
      <dgm:prSet presAssocID="{7819E1ED-F0B4-4B4B-AD99-C7EC6A7D5728}" presName="childTextArrow" presStyleLbl="fgAccFollowNode1" presStyleIdx="2" presStyleCnt="7">
        <dgm:presLayoutVars>
          <dgm:bulletEnabled val="1"/>
        </dgm:presLayoutVars>
      </dgm:prSet>
      <dgm:spPr/>
    </dgm:pt>
    <dgm:pt modelId="{1024D6F7-DC85-FB46-B441-5FCFE25038D6}" type="pres">
      <dgm:prSet presAssocID="{14AA686D-A824-4960-B81A-9D32D109EFD1}" presName="childTextArrow" presStyleLbl="fgAccFollowNode1" presStyleIdx="3" presStyleCnt="7">
        <dgm:presLayoutVars>
          <dgm:bulletEnabled val="1"/>
        </dgm:presLayoutVars>
      </dgm:prSet>
      <dgm:spPr/>
    </dgm:pt>
    <dgm:pt modelId="{5FDBF95F-F4D7-C746-9E32-4FA2C7D72AA0}" type="pres">
      <dgm:prSet presAssocID="{9B1E4DA9-D4CE-4D35-B457-37DBD3D91345}" presName="sp" presStyleCnt="0"/>
      <dgm:spPr/>
    </dgm:pt>
    <dgm:pt modelId="{41F2FCD9-05F0-4449-85B6-D1837658B094}" type="pres">
      <dgm:prSet presAssocID="{112BA4F6-EF97-4010-AB3D-93F5A7E27582}" presName="arrowAndChildren" presStyleCnt="0"/>
      <dgm:spPr/>
    </dgm:pt>
    <dgm:pt modelId="{35B7E19F-7487-204B-9D88-46A605FAAE44}" type="pres">
      <dgm:prSet presAssocID="{112BA4F6-EF97-4010-AB3D-93F5A7E27582}" presName="parentTextArrow" presStyleLbl="node1" presStyleIdx="2" presStyleCnt="5"/>
      <dgm:spPr/>
    </dgm:pt>
    <dgm:pt modelId="{BFFF40F8-B480-C64D-830E-930BB453E07C}" type="pres">
      <dgm:prSet presAssocID="{112BA4F6-EF97-4010-AB3D-93F5A7E27582}" presName="arrow" presStyleLbl="node1" presStyleIdx="3" presStyleCnt="5"/>
      <dgm:spPr/>
    </dgm:pt>
    <dgm:pt modelId="{08D17DB3-7C14-6E44-893A-C17E4D677CC9}" type="pres">
      <dgm:prSet presAssocID="{112BA4F6-EF97-4010-AB3D-93F5A7E27582}" presName="descendantArrow" presStyleCnt="0"/>
      <dgm:spPr/>
    </dgm:pt>
    <dgm:pt modelId="{805F1AFF-A0DE-D649-B6E3-42CA23C1C45E}" type="pres">
      <dgm:prSet presAssocID="{0E0FB630-3E2D-421E-A882-A091C297A915}" presName="childTextArrow" presStyleLbl="fgAccFollowNode1" presStyleIdx="4" presStyleCnt="7">
        <dgm:presLayoutVars>
          <dgm:bulletEnabled val="1"/>
        </dgm:presLayoutVars>
      </dgm:prSet>
      <dgm:spPr/>
    </dgm:pt>
    <dgm:pt modelId="{098B7655-CCA2-5D4C-8575-8D9F4892FC7A}" type="pres">
      <dgm:prSet presAssocID="{0E6B230D-CA0F-4CBD-AD2C-7F7E5BB29BD8}" presName="childTextArrow" presStyleLbl="fgAccFollowNode1" presStyleIdx="5" presStyleCnt="7">
        <dgm:presLayoutVars>
          <dgm:bulletEnabled val="1"/>
        </dgm:presLayoutVars>
      </dgm:prSet>
      <dgm:spPr/>
    </dgm:pt>
    <dgm:pt modelId="{9FD13333-D003-1240-B8F6-D6BAFC14FAA4}" type="pres">
      <dgm:prSet presAssocID="{EC4DCAA1-1E2F-4701-9CB1-8D2B545B1F7C}" presName="childTextArrow" presStyleLbl="fgAccFollowNode1" presStyleIdx="6" presStyleCnt="7">
        <dgm:presLayoutVars>
          <dgm:bulletEnabled val="1"/>
        </dgm:presLayoutVars>
      </dgm:prSet>
      <dgm:spPr/>
    </dgm:pt>
    <dgm:pt modelId="{E2F754FD-B69E-744B-AF32-1153029023EF}" type="pres">
      <dgm:prSet presAssocID="{274AE2C0-90B3-4075-A535-1C8A01473B09}" presName="sp" presStyleCnt="0"/>
      <dgm:spPr/>
    </dgm:pt>
    <dgm:pt modelId="{2E8602B8-0AB7-9D45-BAE9-5111211D4340}" type="pres">
      <dgm:prSet presAssocID="{442A9E46-8040-45BC-B519-8C129656A9F8}" presName="arrowAndChildren" presStyleCnt="0"/>
      <dgm:spPr/>
    </dgm:pt>
    <dgm:pt modelId="{D09D945C-B40D-D24E-B5F1-C1D7B4BACA50}" type="pres">
      <dgm:prSet presAssocID="{442A9E46-8040-45BC-B519-8C129656A9F8}" presName="parentTextArrow" presStyleLbl="node1" presStyleIdx="4" presStyleCnt="5"/>
      <dgm:spPr/>
    </dgm:pt>
  </dgm:ptLst>
  <dgm:cxnLst>
    <dgm:cxn modelId="{B7506304-F775-431B-80DE-8FE4B8B661A2}" srcId="{A2CC2CF3-C788-4F50-9103-A7B0CC66FDA1}" destId="{442A9E46-8040-45BC-B519-8C129656A9F8}" srcOrd="0" destOrd="0" parTransId="{F73C03B7-7520-4FCD-87C2-DA313E0D1BCF}" sibTransId="{274AE2C0-90B3-4075-A535-1C8A01473B09}"/>
    <dgm:cxn modelId="{784E5915-6A3B-499D-99EA-90F7692F3854}" srcId="{4C86F39F-088F-44BB-AAD5-95166BAD3A26}" destId="{14AA686D-A824-4960-B81A-9D32D109EFD1}" srcOrd="1" destOrd="0" parTransId="{41245E6B-28D9-4175-9509-9E868EF1C96C}" sibTransId="{3499693C-4BAF-43AE-B9FB-876BC1EDE675}"/>
    <dgm:cxn modelId="{1E8B5A1D-3C36-3845-94CE-F318855B7F77}" type="presOf" srcId="{4DED1BFD-E44B-4E52-BCA7-1D4875987BD7}" destId="{6C3E2222-BD1E-CF43-BD5E-5DB2368AA4F2}" srcOrd="0" destOrd="0" presId="urn:microsoft.com/office/officeart/2005/8/layout/process4"/>
    <dgm:cxn modelId="{7A54F433-0013-4FE9-B9B7-EBB66C3E05AE}" srcId="{112BA4F6-EF97-4010-AB3D-93F5A7E27582}" destId="{EC4DCAA1-1E2F-4701-9CB1-8D2B545B1F7C}" srcOrd="2" destOrd="0" parTransId="{ACF583C6-1566-4664-A1AF-B9544ABB1536}" sibTransId="{35CF6A39-FEB9-4887-9E33-5A668C08087E}"/>
    <dgm:cxn modelId="{C001213B-0E7B-430E-A726-6DA45FD7AFEF}" srcId="{4C86F39F-088F-44BB-AAD5-95166BAD3A26}" destId="{7819E1ED-F0B4-4B4B-AD99-C7EC6A7D5728}" srcOrd="0" destOrd="0" parTransId="{F44DD776-FE86-4D44-BD5D-380B367B875A}" sibTransId="{14EABF2F-CC8E-41CA-AAF3-D13F964AF54A}"/>
    <dgm:cxn modelId="{D92D1340-0C75-B84F-82DC-CDD3E1F8AECF}" type="presOf" srcId="{A2CC2CF3-C788-4F50-9103-A7B0CC66FDA1}" destId="{25F04BAD-39AF-7346-859D-EBA2DD04DED7}" srcOrd="0" destOrd="0" presId="urn:microsoft.com/office/officeart/2005/8/layout/process4"/>
    <dgm:cxn modelId="{0643805F-9E45-40A5-BB48-F0C338A02EB0}" type="presOf" srcId="{B39A400E-8414-4CD9-9032-4D1A21EC0C1A}" destId="{621673AF-29AB-46E0-B927-4234452CE646}" srcOrd="0" destOrd="0" presId="urn:microsoft.com/office/officeart/2005/8/layout/process4"/>
    <dgm:cxn modelId="{12268361-F8A7-479D-B59B-2B01DEB9B353}" srcId="{112BA4F6-EF97-4010-AB3D-93F5A7E27582}" destId="{0E0FB630-3E2D-421E-A882-A091C297A915}" srcOrd="0" destOrd="0" parTransId="{9CD77800-263F-4BF4-BD6D-4EECC1A6A7E9}" sibTransId="{F4E043A5-DE94-448C-A326-B2F5B93BE729}"/>
    <dgm:cxn modelId="{E8227264-4897-4A75-9098-73D1812EFF36}" type="presOf" srcId="{373102F7-CEDB-4B32-8582-E5100D564D8E}" destId="{0055D815-2B08-4C63-99B5-7672296184F2}" srcOrd="0" destOrd="0" presId="urn:microsoft.com/office/officeart/2005/8/layout/process4"/>
    <dgm:cxn modelId="{D041AA66-1D3D-4A3A-A55D-7F709AD2BEB3}" srcId="{A2CC2CF3-C788-4F50-9103-A7B0CC66FDA1}" destId="{112BA4F6-EF97-4010-AB3D-93F5A7E27582}" srcOrd="1" destOrd="0" parTransId="{63F6D87C-DFAE-4A04-8BC8-393D1D8E7707}" sibTransId="{9B1E4DA9-D4CE-4D35-B457-37DBD3D91345}"/>
    <dgm:cxn modelId="{5DD90C6A-050D-4B65-AE25-F7B105C174A4}" srcId="{112BA4F6-EF97-4010-AB3D-93F5A7E27582}" destId="{0E6B230D-CA0F-4CBD-AD2C-7F7E5BB29BD8}" srcOrd="1" destOrd="0" parTransId="{2726CD4A-8AD5-4BEC-854B-EAC3FC1FEBC7}" sibTransId="{E6AD74BC-827E-45F2-9D47-615BC4C21E0F}"/>
    <dgm:cxn modelId="{D4E5836C-C179-FF4A-B407-B99E9EFD0D97}" type="presOf" srcId="{112BA4F6-EF97-4010-AB3D-93F5A7E27582}" destId="{35B7E19F-7487-204B-9D88-46A605FAAE44}" srcOrd="0" destOrd="0" presId="urn:microsoft.com/office/officeart/2005/8/layout/process4"/>
    <dgm:cxn modelId="{C94A3250-7B75-4447-BA1F-79D44CB446C0}" type="presOf" srcId="{442A9E46-8040-45BC-B519-8C129656A9F8}" destId="{D09D945C-B40D-D24E-B5F1-C1D7B4BACA50}" srcOrd="0" destOrd="0" presId="urn:microsoft.com/office/officeart/2005/8/layout/process4"/>
    <dgm:cxn modelId="{506AA677-7ACA-41AA-9C32-DA4A675D30F2}" type="presOf" srcId="{4AD88DB1-4B53-4CFA-80C9-FB2FEE8D39E6}" destId="{45EB3327-94F5-47A2-A788-23D98762643B}" srcOrd="0" destOrd="0" presId="urn:microsoft.com/office/officeart/2005/8/layout/process4"/>
    <dgm:cxn modelId="{24F4207A-14D5-4246-863B-70CB53814FF7}" srcId="{A2CC2CF3-C788-4F50-9103-A7B0CC66FDA1}" destId="{B39A400E-8414-4CD9-9032-4D1A21EC0C1A}" srcOrd="4" destOrd="0" parTransId="{C2B21BDA-3CB4-4C6D-B4C7-696D2147AF7A}" sibTransId="{CD2B4B18-1CFC-4039-8B71-BF9494E8F5D5}"/>
    <dgm:cxn modelId="{2CE5AD8A-7D14-4332-8225-0B8A8B0DD06F}" type="presOf" srcId="{B39A400E-8414-4CD9-9032-4D1A21EC0C1A}" destId="{2B99F545-DBB6-4689-9FFD-99C9F9D6F7ED}" srcOrd="1" destOrd="0" presId="urn:microsoft.com/office/officeart/2005/8/layout/process4"/>
    <dgm:cxn modelId="{B182738E-7C3C-1048-918A-ACD783EB4E9B}" type="presOf" srcId="{0E6B230D-CA0F-4CBD-AD2C-7F7E5BB29BD8}" destId="{098B7655-CCA2-5D4C-8575-8D9F4892FC7A}" srcOrd="0" destOrd="0" presId="urn:microsoft.com/office/officeart/2005/8/layout/process4"/>
    <dgm:cxn modelId="{EAF04293-942F-7B4F-8DB9-DFDFED78CA34}" type="presOf" srcId="{4C86F39F-088F-44BB-AAD5-95166BAD3A26}" destId="{62E9098B-ECF5-5644-B6B6-1CE00E6D743B}" srcOrd="1" destOrd="0" presId="urn:microsoft.com/office/officeart/2005/8/layout/process4"/>
    <dgm:cxn modelId="{C0A1E995-5801-7643-969D-ED67F13E1CF9}" type="presOf" srcId="{7819E1ED-F0B4-4B4B-AD99-C7EC6A7D5728}" destId="{345D8BB4-8F94-8B45-82B7-88769D2052A6}" srcOrd="0" destOrd="0" presId="urn:microsoft.com/office/officeart/2005/8/layout/process4"/>
    <dgm:cxn modelId="{525AEF97-4DF2-49F8-B563-286B6C5BC0F9}" srcId="{B39A400E-8414-4CD9-9032-4D1A21EC0C1A}" destId="{373102F7-CEDB-4B32-8582-E5100D564D8E}" srcOrd="1" destOrd="0" parTransId="{FC9B4817-B75A-4A4A-9665-8A0FEBC187AC}" sibTransId="{846C9C06-A510-45CB-804D-F8CEEE630333}"/>
    <dgm:cxn modelId="{5609B19B-0201-764E-BFD2-A0F5C83235F3}" type="presOf" srcId="{0E0FB630-3E2D-421E-A882-A091C297A915}" destId="{805F1AFF-A0DE-D649-B6E3-42CA23C1C45E}" srcOrd="0" destOrd="0" presId="urn:microsoft.com/office/officeart/2005/8/layout/process4"/>
    <dgm:cxn modelId="{7FC516A1-26C5-414C-88EF-CC7403256A43}" type="presOf" srcId="{EC4DCAA1-1E2F-4701-9CB1-8D2B545B1F7C}" destId="{9FD13333-D003-1240-B8F6-D6BAFC14FAA4}" srcOrd="0" destOrd="0" presId="urn:microsoft.com/office/officeart/2005/8/layout/process4"/>
    <dgm:cxn modelId="{76F274A1-2B9A-43E8-A1FE-93DF1ECEB405}" srcId="{A2CC2CF3-C788-4F50-9103-A7B0CC66FDA1}" destId="{4C86F39F-088F-44BB-AAD5-95166BAD3A26}" srcOrd="2" destOrd="0" parTransId="{0E8EFFD6-B239-44B7-89F5-D656D332810A}" sibTransId="{CFBDD179-FAA7-42BE-94AF-5EFBD4E76086}"/>
    <dgm:cxn modelId="{8401B5C5-881D-5743-9682-9DA47EAC5946}" type="presOf" srcId="{4C86F39F-088F-44BB-AAD5-95166BAD3A26}" destId="{922148C4-7329-E949-BF4E-858C08827B75}" srcOrd="0" destOrd="0" presId="urn:microsoft.com/office/officeart/2005/8/layout/process4"/>
    <dgm:cxn modelId="{1DB71FDE-DAA3-46DE-82A5-24051A321C29}" srcId="{A2CC2CF3-C788-4F50-9103-A7B0CC66FDA1}" destId="{4DED1BFD-E44B-4E52-BCA7-1D4875987BD7}" srcOrd="3" destOrd="0" parTransId="{11F39BF1-8310-4EAD-8B59-0D718D6AE154}" sibTransId="{460052F6-29A1-4A93-88CC-5D7A8E1320D0}"/>
    <dgm:cxn modelId="{105781E1-5BA0-4D16-A79E-5145D463F157}" srcId="{B39A400E-8414-4CD9-9032-4D1A21EC0C1A}" destId="{4AD88DB1-4B53-4CFA-80C9-FB2FEE8D39E6}" srcOrd="0" destOrd="0" parTransId="{707A381F-2859-487A-84AB-5F174BD2A7E7}" sibTransId="{21297A3D-16F2-4FAD-B5EB-3D2E6CF410EF}"/>
    <dgm:cxn modelId="{15EF8CF6-0170-1846-AAA1-31967C336249}" type="presOf" srcId="{14AA686D-A824-4960-B81A-9D32D109EFD1}" destId="{1024D6F7-DC85-FB46-B441-5FCFE25038D6}" srcOrd="0" destOrd="0" presId="urn:microsoft.com/office/officeart/2005/8/layout/process4"/>
    <dgm:cxn modelId="{AA6C9EF6-15EF-F446-AABE-4F9E1C08DF91}" type="presOf" srcId="{112BA4F6-EF97-4010-AB3D-93F5A7E27582}" destId="{BFFF40F8-B480-C64D-830E-930BB453E07C}" srcOrd="1" destOrd="0" presId="urn:microsoft.com/office/officeart/2005/8/layout/process4"/>
    <dgm:cxn modelId="{108D2D80-12D6-4257-B177-64535914D7ED}" type="presParOf" srcId="{25F04BAD-39AF-7346-859D-EBA2DD04DED7}" destId="{944BE567-F892-4344-A5AF-450F0E2C69BC}" srcOrd="0" destOrd="0" presId="urn:microsoft.com/office/officeart/2005/8/layout/process4"/>
    <dgm:cxn modelId="{C5DAF4C6-3E07-401C-9695-05CAD6DB97EB}" type="presParOf" srcId="{944BE567-F892-4344-A5AF-450F0E2C69BC}" destId="{621673AF-29AB-46E0-B927-4234452CE646}" srcOrd="0" destOrd="0" presId="urn:microsoft.com/office/officeart/2005/8/layout/process4"/>
    <dgm:cxn modelId="{2BAE4F8B-0DB6-42E0-99A1-990AA7F924C2}" type="presParOf" srcId="{944BE567-F892-4344-A5AF-450F0E2C69BC}" destId="{2B99F545-DBB6-4689-9FFD-99C9F9D6F7ED}" srcOrd="1" destOrd="0" presId="urn:microsoft.com/office/officeart/2005/8/layout/process4"/>
    <dgm:cxn modelId="{F7812D15-F955-4605-B558-A278DE6DD101}" type="presParOf" srcId="{944BE567-F892-4344-A5AF-450F0E2C69BC}" destId="{D1DD0E0F-D8C4-4929-8A3B-DB3CDBA1A12E}" srcOrd="2" destOrd="0" presId="urn:microsoft.com/office/officeart/2005/8/layout/process4"/>
    <dgm:cxn modelId="{6622C4FF-9002-486E-BA0B-2EACBBB93447}" type="presParOf" srcId="{D1DD0E0F-D8C4-4929-8A3B-DB3CDBA1A12E}" destId="{45EB3327-94F5-47A2-A788-23D98762643B}" srcOrd="0" destOrd="0" presId="urn:microsoft.com/office/officeart/2005/8/layout/process4"/>
    <dgm:cxn modelId="{7E1D1CDB-17A9-4EA6-8221-1B777CB1D765}" type="presParOf" srcId="{D1DD0E0F-D8C4-4929-8A3B-DB3CDBA1A12E}" destId="{0055D815-2B08-4C63-99B5-7672296184F2}" srcOrd="1" destOrd="0" presId="urn:microsoft.com/office/officeart/2005/8/layout/process4"/>
    <dgm:cxn modelId="{66E45C65-FB53-BB4F-817C-FCA686293B5E}" type="presParOf" srcId="{25F04BAD-39AF-7346-859D-EBA2DD04DED7}" destId="{A796CC57-BFAF-CF40-B95A-8A4423FEE721}" srcOrd="1" destOrd="0" presId="urn:microsoft.com/office/officeart/2005/8/layout/process4"/>
    <dgm:cxn modelId="{60EE82FD-EF1E-B649-9A66-33CE3DB1029E}" type="presParOf" srcId="{25F04BAD-39AF-7346-859D-EBA2DD04DED7}" destId="{C220A313-7883-B948-A0B0-E15CDBBF8B67}" srcOrd="2" destOrd="0" presId="urn:microsoft.com/office/officeart/2005/8/layout/process4"/>
    <dgm:cxn modelId="{010592C2-29FD-DB40-9E7B-5BB744A3A8BD}" type="presParOf" srcId="{C220A313-7883-B948-A0B0-E15CDBBF8B67}" destId="{6C3E2222-BD1E-CF43-BD5E-5DB2368AA4F2}" srcOrd="0" destOrd="0" presId="urn:microsoft.com/office/officeart/2005/8/layout/process4"/>
    <dgm:cxn modelId="{BD233949-4A24-E949-9D15-305F89DAF97E}" type="presParOf" srcId="{25F04BAD-39AF-7346-859D-EBA2DD04DED7}" destId="{DE3686E3-B16E-5942-83D4-008B874F67F3}" srcOrd="3" destOrd="0" presId="urn:microsoft.com/office/officeart/2005/8/layout/process4"/>
    <dgm:cxn modelId="{FB167931-EEE4-864D-97E4-1737DDA8E828}" type="presParOf" srcId="{25F04BAD-39AF-7346-859D-EBA2DD04DED7}" destId="{4686D2AE-FADF-AB44-8ECC-B3E0BBDC0214}" srcOrd="4" destOrd="0" presId="urn:microsoft.com/office/officeart/2005/8/layout/process4"/>
    <dgm:cxn modelId="{14E3DC9A-88A1-2141-9FE6-F3528A3D29DC}" type="presParOf" srcId="{4686D2AE-FADF-AB44-8ECC-B3E0BBDC0214}" destId="{922148C4-7329-E949-BF4E-858C08827B75}" srcOrd="0" destOrd="0" presId="urn:microsoft.com/office/officeart/2005/8/layout/process4"/>
    <dgm:cxn modelId="{5C00386D-0EB5-1341-93B2-5C92E02BA924}" type="presParOf" srcId="{4686D2AE-FADF-AB44-8ECC-B3E0BBDC0214}" destId="{62E9098B-ECF5-5644-B6B6-1CE00E6D743B}" srcOrd="1" destOrd="0" presId="urn:microsoft.com/office/officeart/2005/8/layout/process4"/>
    <dgm:cxn modelId="{EF75EDDF-1F91-B947-AEEB-3D2412946A02}" type="presParOf" srcId="{4686D2AE-FADF-AB44-8ECC-B3E0BBDC0214}" destId="{6CD61539-5EF8-6B4F-B309-5983F9C34F4F}" srcOrd="2" destOrd="0" presId="urn:microsoft.com/office/officeart/2005/8/layout/process4"/>
    <dgm:cxn modelId="{C918B79F-BE3C-824D-BBA8-7B46F7855238}" type="presParOf" srcId="{6CD61539-5EF8-6B4F-B309-5983F9C34F4F}" destId="{345D8BB4-8F94-8B45-82B7-88769D2052A6}" srcOrd="0" destOrd="0" presId="urn:microsoft.com/office/officeart/2005/8/layout/process4"/>
    <dgm:cxn modelId="{AC643B25-6407-0C45-B97F-7CF9BC759F86}" type="presParOf" srcId="{6CD61539-5EF8-6B4F-B309-5983F9C34F4F}" destId="{1024D6F7-DC85-FB46-B441-5FCFE25038D6}" srcOrd="1" destOrd="0" presId="urn:microsoft.com/office/officeart/2005/8/layout/process4"/>
    <dgm:cxn modelId="{DAB110FE-D9A4-B14F-8747-902F374071D8}" type="presParOf" srcId="{25F04BAD-39AF-7346-859D-EBA2DD04DED7}" destId="{5FDBF95F-F4D7-C746-9E32-4FA2C7D72AA0}" srcOrd="5" destOrd="0" presId="urn:microsoft.com/office/officeart/2005/8/layout/process4"/>
    <dgm:cxn modelId="{EE2DA4C1-B388-CD49-9BC1-8B539310313E}" type="presParOf" srcId="{25F04BAD-39AF-7346-859D-EBA2DD04DED7}" destId="{41F2FCD9-05F0-4449-85B6-D1837658B094}" srcOrd="6" destOrd="0" presId="urn:microsoft.com/office/officeart/2005/8/layout/process4"/>
    <dgm:cxn modelId="{2620665D-4157-D946-94FC-0BDC9581B0A7}" type="presParOf" srcId="{41F2FCD9-05F0-4449-85B6-D1837658B094}" destId="{35B7E19F-7487-204B-9D88-46A605FAAE44}" srcOrd="0" destOrd="0" presId="urn:microsoft.com/office/officeart/2005/8/layout/process4"/>
    <dgm:cxn modelId="{BC75DACA-1DCE-B34A-BE70-E6540317D71E}" type="presParOf" srcId="{41F2FCD9-05F0-4449-85B6-D1837658B094}" destId="{BFFF40F8-B480-C64D-830E-930BB453E07C}" srcOrd="1" destOrd="0" presId="urn:microsoft.com/office/officeart/2005/8/layout/process4"/>
    <dgm:cxn modelId="{ED8E9D9E-3C68-FB45-9BEC-8373C6F85D81}" type="presParOf" srcId="{41F2FCD9-05F0-4449-85B6-D1837658B094}" destId="{08D17DB3-7C14-6E44-893A-C17E4D677CC9}" srcOrd="2" destOrd="0" presId="urn:microsoft.com/office/officeart/2005/8/layout/process4"/>
    <dgm:cxn modelId="{E634E42D-4481-2E41-932F-2AB6908B022B}" type="presParOf" srcId="{08D17DB3-7C14-6E44-893A-C17E4D677CC9}" destId="{805F1AFF-A0DE-D649-B6E3-42CA23C1C45E}" srcOrd="0" destOrd="0" presId="urn:microsoft.com/office/officeart/2005/8/layout/process4"/>
    <dgm:cxn modelId="{863E2FF4-8699-504F-9262-222B213FABDC}" type="presParOf" srcId="{08D17DB3-7C14-6E44-893A-C17E4D677CC9}" destId="{098B7655-CCA2-5D4C-8575-8D9F4892FC7A}" srcOrd="1" destOrd="0" presId="urn:microsoft.com/office/officeart/2005/8/layout/process4"/>
    <dgm:cxn modelId="{7D278218-2D3A-0142-A978-FEC77B7DC03D}" type="presParOf" srcId="{08D17DB3-7C14-6E44-893A-C17E4D677CC9}" destId="{9FD13333-D003-1240-B8F6-D6BAFC14FAA4}" srcOrd="2" destOrd="0" presId="urn:microsoft.com/office/officeart/2005/8/layout/process4"/>
    <dgm:cxn modelId="{53FEEF28-A676-2846-A121-E454B707603D}" type="presParOf" srcId="{25F04BAD-39AF-7346-859D-EBA2DD04DED7}" destId="{E2F754FD-B69E-744B-AF32-1153029023EF}" srcOrd="7" destOrd="0" presId="urn:microsoft.com/office/officeart/2005/8/layout/process4"/>
    <dgm:cxn modelId="{164512C7-949C-3841-84FD-F5D2DBC6D74E}" type="presParOf" srcId="{25F04BAD-39AF-7346-859D-EBA2DD04DED7}" destId="{2E8602B8-0AB7-9D45-BAE9-5111211D4340}" srcOrd="8" destOrd="0" presId="urn:microsoft.com/office/officeart/2005/8/layout/process4"/>
    <dgm:cxn modelId="{A96B8619-202F-5A41-9331-4320D5456893}" type="presParOf" srcId="{2E8602B8-0AB7-9D45-BAE9-5111211D4340}" destId="{D09D945C-B40D-D24E-B5F1-C1D7B4BACA5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B90C85-CA7F-4D01-8460-4AC889AFD38F}" type="doc">
      <dgm:prSet loTypeId="urn:microsoft.com/office/officeart/2005/8/layout/process1" loCatId="process" qsTypeId="urn:microsoft.com/office/officeart/2005/8/quickstyle/simple4" qsCatId="simple" csTypeId="urn:microsoft.com/office/officeart/2005/8/colors/accent0_3" csCatId="mainScheme" phldr="1"/>
      <dgm:spPr/>
    </dgm:pt>
    <dgm:pt modelId="{4F5726D7-C5B5-4C6C-9C6E-663740579149}">
      <dgm:prSet phldrT="[Text]" phldr="0"/>
      <dgm:spPr/>
      <dgm:t>
        <a:bodyPr/>
        <a:lstStyle/>
        <a:p>
          <a:pPr rtl="0"/>
          <a:r>
            <a:rPr lang="en-US" b="1"/>
            <a:t>Input Question</a:t>
          </a:r>
          <a:r>
            <a:rPr lang="en-US"/>
            <a:t>: The user provides a query (e.g., "What are the shiny marketing tactics used by banks?")</a:t>
          </a:r>
        </a:p>
      </dgm:t>
    </dgm:pt>
    <dgm:pt modelId="{FCF68A71-363D-4FD3-A98F-A7EE2717C67B}" type="parTrans" cxnId="{E56440B6-39FB-4735-B918-A38672E8EDEE}">
      <dgm:prSet/>
      <dgm:spPr/>
    </dgm:pt>
    <dgm:pt modelId="{0B032F39-AA27-4BBE-AE88-5FDF56560B55}" type="sibTrans" cxnId="{E56440B6-39FB-4735-B918-A38672E8EDEE}">
      <dgm:prSet/>
      <dgm:spPr/>
      <dgm:t>
        <a:bodyPr/>
        <a:lstStyle/>
        <a:p>
          <a:endParaRPr lang="en-US"/>
        </a:p>
      </dgm:t>
    </dgm:pt>
    <dgm:pt modelId="{74B54A3B-F41E-4B94-A925-75CE21D03A4F}">
      <dgm:prSet phldrT="[Text]" phldr="0"/>
      <dgm:spPr/>
      <dgm:t>
        <a:bodyPr/>
        <a:lstStyle/>
        <a:p>
          <a:pPr rtl="0"/>
          <a:r>
            <a:rPr lang="en-US" b="1"/>
            <a:t>Hypothetical Document Generation</a:t>
          </a:r>
          <a:r>
            <a:rPr lang="en-US"/>
            <a:t>: The HyDE retrieval method generates a hypothetical document based on the query to approximate the context.</a:t>
          </a:r>
        </a:p>
      </dgm:t>
    </dgm:pt>
    <dgm:pt modelId="{49A34E83-CC6C-4187-B56F-C55E4CD57F2C}" type="parTrans" cxnId="{586B6287-7C85-4218-83BD-53CA0769A027}">
      <dgm:prSet/>
      <dgm:spPr/>
    </dgm:pt>
    <dgm:pt modelId="{E293A515-F9A4-4C93-87D7-A29FDC7E33B6}" type="sibTrans" cxnId="{586B6287-7C85-4218-83BD-53CA0769A027}">
      <dgm:prSet/>
      <dgm:spPr/>
      <dgm:t>
        <a:bodyPr/>
        <a:lstStyle/>
        <a:p>
          <a:endParaRPr lang="en-US"/>
        </a:p>
      </dgm:t>
    </dgm:pt>
    <dgm:pt modelId="{9519A9E1-C63F-48E1-B248-F735A3F8C13B}">
      <dgm:prSet phldrT="[Text]" phldr="0"/>
      <dgm:spPr/>
      <dgm:t>
        <a:bodyPr/>
        <a:lstStyle/>
        <a:p>
          <a:pPr rtl="0"/>
          <a:r>
            <a:rPr lang="en-US" b="1" err="1"/>
            <a:t>HyDE</a:t>
          </a:r>
          <a:r>
            <a:rPr lang="en-US" b="1"/>
            <a:t> Retrieval</a:t>
          </a:r>
          <a:r>
            <a:rPr lang="en-US"/>
            <a:t>: The </a:t>
          </a:r>
          <a:r>
            <a:rPr lang="en-US" err="1"/>
            <a:t>HyDE</a:t>
          </a:r>
          <a:r>
            <a:rPr lang="en-US"/>
            <a:t> method uses the hypothetical response to query the vector database and retrieve relevant information.</a:t>
          </a:r>
        </a:p>
      </dgm:t>
    </dgm:pt>
    <dgm:pt modelId="{C48A0C20-3CF4-45FF-B648-5E733935EA77}" type="parTrans" cxnId="{2EE218BD-DD3B-4613-BB06-8CE28CE956B3}">
      <dgm:prSet/>
      <dgm:spPr/>
    </dgm:pt>
    <dgm:pt modelId="{A774F5E9-9949-46F4-BCCE-646B68E4665C}" type="sibTrans" cxnId="{2EE218BD-DD3B-4613-BB06-8CE28CE956B3}">
      <dgm:prSet/>
      <dgm:spPr/>
      <dgm:t>
        <a:bodyPr/>
        <a:lstStyle/>
        <a:p>
          <a:endParaRPr lang="en-US"/>
        </a:p>
      </dgm:t>
    </dgm:pt>
    <dgm:pt modelId="{E60A42C0-95B6-48AD-B03A-E25D055B5120}">
      <dgm:prSet phldr="0"/>
      <dgm:spPr/>
      <dgm:t>
        <a:bodyPr/>
        <a:lstStyle/>
        <a:p>
          <a:pPr rtl="0"/>
          <a:r>
            <a:rPr lang="en-US" b="1"/>
            <a:t>Final Response Generation</a:t>
          </a:r>
          <a:r>
            <a:rPr lang="en-US"/>
            <a:t>: The retrieved context, original query, and instructions are passed to the model to generate the final, comprehensive response.</a:t>
          </a:r>
          <a:endParaRPr lang="en-US">
            <a:latin typeface="Avenir Next LT Pro"/>
          </a:endParaRPr>
        </a:p>
      </dgm:t>
    </dgm:pt>
    <dgm:pt modelId="{AF80FF62-F3F8-4A62-809E-95C5DA9C5F65}" type="parTrans" cxnId="{7D28F958-119C-4834-B910-143692D6B78A}">
      <dgm:prSet/>
      <dgm:spPr/>
    </dgm:pt>
    <dgm:pt modelId="{9B49F4F0-13CE-46D9-B3AC-6935C7B36C20}" type="sibTrans" cxnId="{7D28F958-119C-4834-B910-143692D6B78A}">
      <dgm:prSet/>
      <dgm:spPr/>
    </dgm:pt>
    <dgm:pt modelId="{0AD3E8C1-51A0-475A-86C3-3EC642772E87}" type="pres">
      <dgm:prSet presAssocID="{9DB90C85-CA7F-4D01-8460-4AC889AFD38F}" presName="Name0" presStyleCnt="0">
        <dgm:presLayoutVars>
          <dgm:dir/>
          <dgm:resizeHandles val="exact"/>
        </dgm:presLayoutVars>
      </dgm:prSet>
      <dgm:spPr/>
    </dgm:pt>
    <dgm:pt modelId="{5D13F3E5-8F17-458C-BA37-9975EFE71DFF}" type="pres">
      <dgm:prSet presAssocID="{4F5726D7-C5B5-4C6C-9C6E-663740579149}" presName="node" presStyleLbl="node1" presStyleIdx="0" presStyleCnt="4">
        <dgm:presLayoutVars>
          <dgm:bulletEnabled val="1"/>
        </dgm:presLayoutVars>
      </dgm:prSet>
      <dgm:spPr/>
    </dgm:pt>
    <dgm:pt modelId="{6DFA9F3A-D93C-4BBB-9970-B038E2FAEF86}" type="pres">
      <dgm:prSet presAssocID="{0B032F39-AA27-4BBE-AE88-5FDF56560B55}" presName="sibTrans" presStyleLbl="sibTrans2D1" presStyleIdx="0" presStyleCnt="3"/>
      <dgm:spPr/>
    </dgm:pt>
    <dgm:pt modelId="{AF6203A0-F5CB-4351-9922-3ED4F153A9A6}" type="pres">
      <dgm:prSet presAssocID="{0B032F39-AA27-4BBE-AE88-5FDF56560B55}" presName="connectorText" presStyleLbl="sibTrans2D1" presStyleIdx="0" presStyleCnt="3"/>
      <dgm:spPr/>
    </dgm:pt>
    <dgm:pt modelId="{224C36EE-13B3-4C6D-A9E3-B63EEBBE5CF5}" type="pres">
      <dgm:prSet presAssocID="{74B54A3B-F41E-4B94-A925-75CE21D03A4F}" presName="node" presStyleLbl="node1" presStyleIdx="1" presStyleCnt="4">
        <dgm:presLayoutVars>
          <dgm:bulletEnabled val="1"/>
        </dgm:presLayoutVars>
      </dgm:prSet>
      <dgm:spPr/>
    </dgm:pt>
    <dgm:pt modelId="{291472DF-F9F0-4A28-9934-81A217681392}" type="pres">
      <dgm:prSet presAssocID="{E293A515-F9A4-4C93-87D7-A29FDC7E33B6}" presName="sibTrans" presStyleLbl="sibTrans2D1" presStyleIdx="1" presStyleCnt="3"/>
      <dgm:spPr/>
    </dgm:pt>
    <dgm:pt modelId="{FC0EF642-854B-49B5-8EE4-2D80016B50B6}" type="pres">
      <dgm:prSet presAssocID="{E293A515-F9A4-4C93-87D7-A29FDC7E33B6}" presName="connectorText" presStyleLbl="sibTrans2D1" presStyleIdx="1" presStyleCnt="3"/>
      <dgm:spPr/>
    </dgm:pt>
    <dgm:pt modelId="{12796D13-5104-4C3F-8F7C-31E155CF4CB2}" type="pres">
      <dgm:prSet presAssocID="{9519A9E1-C63F-48E1-B248-F735A3F8C13B}" presName="node" presStyleLbl="node1" presStyleIdx="2" presStyleCnt="4">
        <dgm:presLayoutVars>
          <dgm:bulletEnabled val="1"/>
        </dgm:presLayoutVars>
      </dgm:prSet>
      <dgm:spPr/>
    </dgm:pt>
    <dgm:pt modelId="{117523D1-C4D7-4830-8BF6-60AE1794B3CD}" type="pres">
      <dgm:prSet presAssocID="{A774F5E9-9949-46F4-BCCE-646B68E4665C}" presName="sibTrans" presStyleLbl="sibTrans2D1" presStyleIdx="2" presStyleCnt="3"/>
      <dgm:spPr/>
    </dgm:pt>
    <dgm:pt modelId="{28DBE7FF-89EA-4257-9992-8E94A7FE3972}" type="pres">
      <dgm:prSet presAssocID="{A774F5E9-9949-46F4-BCCE-646B68E4665C}" presName="connectorText" presStyleLbl="sibTrans2D1" presStyleIdx="2" presStyleCnt="3"/>
      <dgm:spPr/>
    </dgm:pt>
    <dgm:pt modelId="{4A76C7E9-9414-4B23-A295-C8754772EC62}" type="pres">
      <dgm:prSet presAssocID="{E60A42C0-95B6-48AD-B03A-E25D055B5120}" presName="node" presStyleLbl="node1" presStyleIdx="3" presStyleCnt="4">
        <dgm:presLayoutVars>
          <dgm:bulletEnabled val="1"/>
        </dgm:presLayoutVars>
      </dgm:prSet>
      <dgm:spPr/>
    </dgm:pt>
  </dgm:ptLst>
  <dgm:cxnLst>
    <dgm:cxn modelId="{D258151D-5595-4B7A-AB89-A5453E7D8EE7}" type="presOf" srcId="{9DB90C85-CA7F-4D01-8460-4AC889AFD38F}" destId="{0AD3E8C1-51A0-475A-86C3-3EC642772E87}" srcOrd="0" destOrd="0" presId="urn:microsoft.com/office/officeart/2005/8/layout/process1"/>
    <dgm:cxn modelId="{3D66D765-D450-476B-9477-574786B22B25}" type="presOf" srcId="{E293A515-F9A4-4C93-87D7-A29FDC7E33B6}" destId="{FC0EF642-854B-49B5-8EE4-2D80016B50B6}" srcOrd="1" destOrd="0" presId="urn:microsoft.com/office/officeart/2005/8/layout/process1"/>
    <dgm:cxn modelId="{78D8FE65-FC3B-4BAE-A7AF-94F7978A9C15}" type="presOf" srcId="{E293A515-F9A4-4C93-87D7-A29FDC7E33B6}" destId="{291472DF-F9F0-4A28-9934-81A217681392}" srcOrd="0" destOrd="0" presId="urn:microsoft.com/office/officeart/2005/8/layout/process1"/>
    <dgm:cxn modelId="{4305AD66-5C1E-4EEF-95F5-C9AE48528001}" type="presOf" srcId="{4F5726D7-C5B5-4C6C-9C6E-663740579149}" destId="{5D13F3E5-8F17-458C-BA37-9975EFE71DFF}" srcOrd="0" destOrd="0" presId="urn:microsoft.com/office/officeart/2005/8/layout/process1"/>
    <dgm:cxn modelId="{E6FD766C-4F6B-4021-B472-C59FDA92F0D0}" type="presOf" srcId="{0B032F39-AA27-4BBE-AE88-5FDF56560B55}" destId="{6DFA9F3A-D93C-4BBB-9970-B038E2FAEF86}" srcOrd="0" destOrd="0" presId="urn:microsoft.com/office/officeart/2005/8/layout/process1"/>
    <dgm:cxn modelId="{8C6F6075-C5B0-436B-81B1-9FF10783949C}" type="presOf" srcId="{9519A9E1-C63F-48E1-B248-F735A3F8C13B}" destId="{12796D13-5104-4C3F-8F7C-31E155CF4CB2}" srcOrd="0" destOrd="0" presId="urn:microsoft.com/office/officeart/2005/8/layout/process1"/>
    <dgm:cxn modelId="{304F8076-19A2-4405-9A5F-838FA756C8FD}" type="presOf" srcId="{74B54A3B-F41E-4B94-A925-75CE21D03A4F}" destId="{224C36EE-13B3-4C6D-A9E3-B63EEBBE5CF5}" srcOrd="0" destOrd="0" presId="urn:microsoft.com/office/officeart/2005/8/layout/process1"/>
    <dgm:cxn modelId="{7D28F958-119C-4834-B910-143692D6B78A}" srcId="{9DB90C85-CA7F-4D01-8460-4AC889AFD38F}" destId="{E60A42C0-95B6-48AD-B03A-E25D055B5120}" srcOrd="3" destOrd="0" parTransId="{AF80FF62-F3F8-4A62-809E-95C5DA9C5F65}" sibTransId="{9B49F4F0-13CE-46D9-B3AC-6935C7B36C20}"/>
    <dgm:cxn modelId="{0524C980-63D8-432A-99CB-30AA669DDC25}" type="presOf" srcId="{E60A42C0-95B6-48AD-B03A-E25D055B5120}" destId="{4A76C7E9-9414-4B23-A295-C8754772EC62}" srcOrd="0" destOrd="0" presId="urn:microsoft.com/office/officeart/2005/8/layout/process1"/>
    <dgm:cxn modelId="{586B6287-7C85-4218-83BD-53CA0769A027}" srcId="{9DB90C85-CA7F-4D01-8460-4AC889AFD38F}" destId="{74B54A3B-F41E-4B94-A925-75CE21D03A4F}" srcOrd="1" destOrd="0" parTransId="{49A34E83-CC6C-4187-B56F-C55E4CD57F2C}" sibTransId="{E293A515-F9A4-4C93-87D7-A29FDC7E33B6}"/>
    <dgm:cxn modelId="{F67EB789-18E4-41EB-AB3E-46F84787042A}" type="presOf" srcId="{0B032F39-AA27-4BBE-AE88-5FDF56560B55}" destId="{AF6203A0-F5CB-4351-9922-3ED4F153A9A6}" srcOrd="1" destOrd="0" presId="urn:microsoft.com/office/officeart/2005/8/layout/process1"/>
    <dgm:cxn modelId="{E56440B6-39FB-4735-B918-A38672E8EDEE}" srcId="{9DB90C85-CA7F-4D01-8460-4AC889AFD38F}" destId="{4F5726D7-C5B5-4C6C-9C6E-663740579149}" srcOrd="0" destOrd="0" parTransId="{FCF68A71-363D-4FD3-A98F-A7EE2717C67B}" sibTransId="{0B032F39-AA27-4BBE-AE88-5FDF56560B55}"/>
    <dgm:cxn modelId="{2EE218BD-DD3B-4613-BB06-8CE28CE956B3}" srcId="{9DB90C85-CA7F-4D01-8460-4AC889AFD38F}" destId="{9519A9E1-C63F-48E1-B248-F735A3F8C13B}" srcOrd="2" destOrd="0" parTransId="{C48A0C20-3CF4-45FF-B648-5E733935EA77}" sibTransId="{A774F5E9-9949-46F4-BCCE-646B68E4665C}"/>
    <dgm:cxn modelId="{40728EF8-2566-4E3A-9AFC-5A420C3347EC}" type="presOf" srcId="{A774F5E9-9949-46F4-BCCE-646B68E4665C}" destId="{117523D1-C4D7-4830-8BF6-60AE1794B3CD}" srcOrd="0" destOrd="0" presId="urn:microsoft.com/office/officeart/2005/8/layout/process1"/>
    <dgm:cxn modelId="{EFD60DF9-B72C-4491-B012-F0A780E93596}" type="presOf" srcId="{A774F5E9-9949-46F4-BCCE-646B68E4665C}" destId="{28DBE7FF-89EA-4257-9992-8E94A7FE3972}" srcOrd="1" destOrd="0" presId="urn:microsoft.com/office/officeart/2005/8/layout/process1"/>
    <dgm:cxn modelId="{8AE48533-A21C-4BA7-B6F3-3D949CA9E02A}" type="presParOf" srcId="{0AD3E8C1-51A0-475A-86C3-3EC642772E87}" destId="{5D13F3E5-8F17-458C-BA37-9975EFE71DFF}" srcOrd="0" destOrd="0" presId="urn:microsoft.com/office/officeart/2005/8/layout/process1"/>
    <dgm:cxn modelId="{E14B169F-EC1A-4351-A94C-9F3E6B5E611A}" type="presParOf" srcId="{0AD3E8C1-51A0-475A-86C3-3EC642772E87}" destId="{6DFA9F3A-D93C-4BBB-9970-B038E2FAEF86}" srcOrd="1" destOrd="0" presId="urn:microsoft.com/office/officeart/2005/8/layout/process1"/>
    <dgm:cxn modelId="{67121C22-0B40-48E0-BC4B-57BF07FA6575}" type="presParOf" srcId="{6DFA9F3A-D93C-4BBB-9970-B038E2FAEF86}" destId="{AF6203A0-F5CB-4351-9922-3ED4F153A9A6}" srcOrd="0" destOrd="0" presId="urn:microsoft.com/office/officeart/2005/8/layout/process1"/>
    <dgm:cxn modelId="{742F5DC0-2E24-40DC-8234-AE57141E442B}" type="presParOf" srcId="{0AD3E8C1-51A0-475A-86C3-3EC642772E87}" destId="{224C36EE-13B3-4C6D-A9E3-B63EEBBE5CF5}" srcOrd="2" destOrd="0" presId="urn:microsoft.com/office/officeart/2005/8/layout/process1"/>
    <dgm:cxn modelId="{DFDCC7EE-65BB-4214-A7B6-2EB32571AC57}" type="presParOf" srcId="{0AD3E8C1-51A0-475A-86C3-3EC642772E87}" destId="{291472DF-F9F0-4A28-9934-81A217681392}" srcOrd="3" destOrd="0" presId="urn:microsoft.com/office/officeart/2005/8/layout/process1"/>
    <dgm:cxn modelId="{F897A92B-462E-4219-8BB9-A28774B677F5}" type="presParOf" srcId="{291472DF-F9F0-4A28-9934-81A217681392}" destId="{FC0EF642-854B-49B5-8EE4-2D80016B50B6}" srcOrd="0" destOrd="0" presId="urn:microsoft.com/office/officeart/2005/8/layout/process1"/>
    <dgm:cxn modelId="{5D8AD705-5918-46E1-9376-608B55D4C121}" type="presParOf" srcId="{0AD3E8C1-51A0-475A-86C3-3EC642772E87}" destId="{12796D13-5104-4C3F-8F7C-31E155CF4CB2}" srcOrd="4" destOrd="0" presId="urn:microsoft.com/office/officeart/2005/8/layout/process1"/>
    <dgm:cxn modelId="{BD6FE251-146E-49B1-9D01-F04638819F55}" type="presParOf" srcId="{0AD3E8C1-51A0-475A-86C3-3EC642772E87}" destId="{117523D1-C4D7-4830-8BF6-60AE1794B3CD}" srcOrd="5" destOrd="0" presId="urn:microsoft.com/office/officeart/2005/8/layout/process1"/>
    <dgm:cxn modelId="{5948CC66-04DB-427A-8E93-5B1370B4ED1E}" type="presParOf" srcId="{117523D1-C4D7-4830-8BF6-60AE1794B3CD}" destId="{28DBE7FF-89EA-4257-9992-8E94A7FE3972}" srcOrd="0" destOrd="0" presId="urn:microsoft.com/office/officeart/2005/8/layout/process1"/>
    <dgm:cxn modelId="{4C27ED74-EAA7-4FD1-8255-0E9DCF621E24}" type="presParOf" srcId="{0AD3E8C1-51A0-475A-86C3-3EC642772E87}" destId="{4A76C7E9-9414-4B23-A295-C8754772EC62}"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33328C-D458-458F-8FCC-752940E606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8317C2-6F4A-44B1-B288-E22BDDEC82F9}">
      <dgm:prSet/>
      <dgm:spPr/>
      <dgm:t>
        <a:bodyPr/>
        <a:lstStyle/>
        <a:p>
          <a:pPr>
            <a:lnSpc>
              <a:spcPct val="100000"/>
            </a:lnSpc>
          </a:pPr>
          <a:r>
            <a:rPr lang="en-US"/>
            <a:t>Faithfulness scored 0.6667 and 1.0 across two examples, showcasing high alignment with retrieved context.</a:t>
          </a:r>
        </a:p>
      </dgm:t>
    </dgm:pt>
    <dgm:pt modelId="{C823121B-C700-4B73-B938-19A40D805835}" type="parTrans" cxnId="{343EF35F-5849-472C-B4D8-69CDACD5AC98}">
      <dgm:prSet/>
      <dgm:spPr/>
      <dgm:t>
        <a:bodyPr/>
        <a:lstStyle/>
        <a:p>
          <a:endParaRPr lang="en-US"/>
        </a:p>
      </dgm:t>
    </dgm:pt>
    <dgm:pt modelId="{0FDD7B00-E26E-4873-8726-3C657FAA2427}" type="sibTrans" cxnId="{343EF35F-5849-472C-B4D8-69CDACD5AC98}">
      <dgm:prSet/>
      <dgm:spPr/>
      <dgm:t>
        <a:bodyPr/>
        <a:lstStyle/>
        <a:p>
          <a:endParaRPr lang="en-US"/>
        </a:p>
      </dgm:t>
    </dgm:pt>
    <dgm:pt modelId="{F386312D-EBF1-44CB-9817-1195E24A0425}">
      <dgm:prSet/>
      <dgm:spPr/>
      <dgm:t>
        <a:bodyPr/>
        <a:lstStyle/>
        <a:p>
          <a:pPr>
            <a:lnSpc>
              <a:spcPct val="100000"/>
            </a:lnSpc>
          </a:pPr>
          <a:r>
            <a:rPr lang="en-US"/>
            <a:t>Achieved perfect context precision and recall scores of 1.0, ensuring highly relevant information is retrieved and utilized.</a:t>
          </a:r>
        </a:p>
      </dgm:t>
    </dgm:pt>
    <dgm:pt modelId="{5E3C438F-9E1B-4412-B3E3-B026366D39CD}" type="parTrans" cxnId="{D8A1A115-5A3C-4048-B60A-71510EBF3219}">
      <dgm:prSet/>
      <dgm:spPr/>
      <dgm:t>
        <a:bodyPr/>
        <a:lstStyle/>
        <a:p>
          <a:endParaRPr lang="en-US"/>
        </a:p>
      </dgm:t>
    </dgm:pt>
    <dgm:pt modelId="{4284CD8A-F3B1-44DE-8CFA-4B321940157B}" type="sibTrans" cxnId="{D8A1A115-5A3C-4048-B60A-71510EBF3219}">
      <dgm:prSet/>
      <dgm:spPr/>
      <dgm:t>
        <a:bodyPr/>
        <a:lstStyle/>
        <a:p>
          <a:endParaRPr lang="en-US"/>
        </a:p>
      </dgm:t>
    </dgm:pt>
    <dgm:pt modelId="{3387DAFC-C379-4345-8DB5-90C3D45377BA}">
      <dgm:prSet/>
      <dgm:spPr/>
      <dgm:t>
        <a:bodyPr/>
        <a:lstStyle/>
        <a:p>
          <a:pPr>
            <a:lnSpc>
              <a:spcPct val="100000"/>
            </a:lnSpc>
          </a:pPr>
          <a:r>
            <a:rPr lang="en-US"/>
            <a:t>Answer relevancy scored 0.9144 and 0.9462, reflecting the model’s adaptability and utility for real-world queries.</a:t>
          </a:r>
        </a:p>
      </dgm:t>
    </dgm:pt>
    <dgm:pt modelId="{A0494224-09BF-4659-896F-527316DB7A5E}" type="parTrans" cxnId="{A7489280-B437-477B-8B7E-EDB11B7EF9AA}">
      <dgm:prSet/>
      <dgm:spPr/>
      <dgm:t>
        <a:bodyPr/>
        <a:lstStyle/>
        <a:p>
          <a:endParaRPr lang="en-US"/>
        </a:p>
      </dgm:t>
    </dgm:pt>
    <dgm:pt modelId="{90E08C9B-858E-4742-B90B-468D04EF4E31}" type="sibTrans" cxnId="{A7489280-B437-477B-8B7E-EDB11B7EF9AA}">
      <dgm:prSet/>
      <dgm:spPr/>
      <dgm:t>
        <a:bodyPr/>
        <a:lstStyle/>
        <a:p>
          <a:endParaRPr lang="en-US"/>
        </a:p>
      </dgm:t>
    </dgm:pt>
    <dgm:pt modelId="{7D50BA81-DFA6-4DFD-9C24-21CC28F1FA4F}">
      <dgm:prSet/>
      <dgm:spPr/>
      <dgm:t>
        <a:bodyPr/>
        <a:lstStyle/>
        <a:p>
          <a:pPr>
            <a:lnSpc>
              <a:spcPct val="100000"/>
            </a:lnSpc>
          </a:pPr>
          <a:r>
            <a:rPr lang="en-US"/>
            <a:t>Strength: Integrates real-time, context-specific data dynamically for precise responses.</a:t>
          </a:r>
        </a:p>
      </dgm:t>
    </dgm:pt>
    <dgm:pt modelId="{C2F2A8AD-5561-456F-94DE-D05A43906241}" type="parTrans" cxnId="{DA3D5DB5-0137-4092-A74A-9163D05106E5}">
      <dgm:prSet/>
      <dgm:spPr/>
      <dgm:t>
        <a:bodyPr/>
        <a:lstStyle/>
        <a:p>
          <a:endParaRPr lang="en-US"/>
        </a:p>
      </dgm:t>
    </dgm:pt>
    <dgm:pt modelId="{1979AAA2-9376-43B5-B620-519137D482E0}" type="sibTrans" cxnId="{DA3D5DB5-0137-4092-A74A-9163D05106E5}">
      <dgm:prSet/>
      <dgm:spPr/>
      <dgm:t>
        <a:bodyPr/>
        <a:lstStyle/>
        <a:p>
          <a:endParaRPr lang="en-US"/>
        </a:p>
      </dgm:t>
    </dgm:pt>
    <dgm:pt modelId="{8405C6E1-0845-48EE-B64B-F6C636570A42}">
      <dgm:prSet/>
      <dgm:spPr/>
      <dgm:t>
        <a:bodyPr/>
        <a:lstStyle/>
        <a:p>
          <a:pPr>
            <a:lnSpc>
              <a:spcPct val="100000"/>
            </a:lnSpc>
          </a:pPr>
          <a:r>
            <a:rPr lang="en-US"/>
            <a:t>Limitation: Higher computational costs compared to the fine-tuned approach.</a:t>
          </a:r>
        </a:p>
      </dgm:t>
    </dgm:pt>
    <dgm:pt modelId="{9560C11A-95BE-4F7D-9DF0-17DFB4E36F53}" type="parTrans" cxnId="{6990FE50-030E-4B9B-B0C9-9421258B70E9}">
      <dgm:prSet/>
      <dgm:spPr/>
      <dgm:t>
        <a:bodyPr/>
        <a:lstStyle/>
        <a:p>
          <a:endParaRPr lang="en-US"/>
        </a:p>
      </dgm:t>
    </dgm:pt>
    <dgm:pt modelId="{8F052FEF-F0F2-4292-816E-9FBC33CDCB02}" type="sibTrans" cxnId="{6990FE50-030E-4B9B-B0C9-9421258B70E9}">
      <dgm:prSet/>
      <dgm:spPr/>
      <dgm:t>
        <a:bodyPr/>
        <a:lstStyle/>
        <a:p>
          <a:endParaRPr lang="en-US"/>
        </a:p>
      </dgm:t>
    </dgm:pt>
    <dgm:pt modelId="{06584298-8E21-493F-9BE7-410745CDFE87}" type="pres">
      <dgm:prSet presAssocID="{5533328C-D458-458F-8FCC-752940E606D7}" presName="root" presStyleCnt="0">
        <dgm:presLayoutVars>
          <dgm:dir/>
          <dgm:resizeHandles val="exact"/>
        </dgm:presLayoutVars>
      </dgm:prSet>
      <dgm:spPr/>
    </dgm:pt>
    <dgm:pt modelId="{16564D0E-426A-42FA-9831-095363A2A404}" type="pres">
      <dgm:prSet presAssocID="{AC8317C2-6F4A-44B1-B288-E22BDDEC82F9}" presName="compNode" presStyleCnt="0"/>
      <dgm:spPr/>
    </dgm:pt>
    <dgm:pt modelId="{572B9B09-4CC2-45D8-BC60-B5CC2870E9F0}" type="pres">
      <dgm:prSet presAssocID="{AC8317C2-6F4A-44B1-B288-E22BDDEC82F9}" presName="bgRect" presStyleLbl="bgShp" presStyleIdx="0" presStyleCnt="5"/>
      <dgm:spPr/>
    </dgm:pt>
    <dgm:pt modelId="{B46FE413-A676-4AD5-8403-B76B0FB967A9}" type="pres">
      <dgm:prSet presAssocID="{AC8317C2-6F4A-44B1-B288-E22BDDEC82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538FD1-C05E-4BB3-90F0-5DEE453BB660}" type="pres">
      <dgm:prSet presAssocID="{AC8317C2-6F4A-44B1-B288-E22BDDEC82F9}" presName="spaceRect" presStyleCnt="0"/>
      <dgm:spPr/>
    </dgm:pt>
    <dgm:pt modelId="{BFEA09C5-3976-4167-88FA-D558EA5F531D}" type="pres">
      <dgm:prSet presAssocID="{AC8317C2-6F4A-44B1-B288-E22BDDEC82F9}" presName="parTx" presStyleLbl="revTx" presStyleIdx="0" presStyleCnt="5">
        <dgm:presLayoutVars>
          <dgm:chMax val="0"/>
          <dgm:chPref val="0"/>
        </dgm:presLayoutVars>
      </dgm:prSet>
      <dgm:spPr/>
    </dgm:pt>
    <dgm:pt modelId="{4FFD2334-5B76-4AC6-8049-5F893A3F5D96}" type="pres">
      <dgm:prSet presAssocID="{0FDD7B00-E26E-4873-8726-3C657FAA2427}" presName="sibTrans" presStyleCnt="0"/>
      <dgm:spPr/>
    </dgm:pt>
    <dgm:pt modelId="{9351173D-A867-40D3-BF50-112DCBA36940}" type="pres">
      <dgm:prSet presAssocID="{F386312D-EBF1-44CB-9817-1195E24A0425}" presName="compNode" presStyleCnt="0"/>
      <dgm:spPr/>
    </dgm:pt>
    <dgm:pt modelId="{8D7E02FA-CA7A-4BE1-9756-7B5A5AE3C772}" type="pres">
      <dgm:prSet presAssocID="{F386312D-EBF1-44CB-9817-1195E24A0425}" presName="bgRect" presStyleLbl="bgShp" presStyleIdx="1" presStyleCnt="5"/>
      <dgm:spPr/>
    </dgm:pt>
    <dgm:pt modelId="{CF3EFF90-F36E-4744-9C3C-6F73A46E9348}" type="pres">
      <dgm:prSet presAssocID="{F386312D-EBF1-44CB-9817-1195E24A04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5071F8E-6EE9-4ED3-8DEE-B4B4DC37163B}" type="pres">
      <dgm:prSet presAssocID="{F386312D-EBF1-44CB-9817-1195E24A0425}" presName="spaceRect" presStyleCnt="0"/>
      <dgm:spPr/>
    </dgm:pt>
    <dgm:pt modelId="{C7CBCD75-37AD-4630-AFBF-2B1727A40FFA}" type="pres">
      <dgm:prSet presAssocID="{F386312D-EBF1-44CB-9817-1195E24A0425}" presName="parTx" presStyleLbl="revTx" presStyleIdx="1" presStyleCnt="5">
        <dgm:presLayoutVars>
          <dgm:chMax val="0"/>
          <dgm:chPref val="0"/>
        </dgm:presLayoutVars>
      </dgm:prSet>
      <dgm:spPr/>
    </dgm:pt>
    <dgm:pt modelId="{A920C916-19C2-4259-9DA1-A30155B8ED25}" type="pres">
      <dgm:prSet presAssocID="{4284CD8A-F3B1-44DE-8CFA-4B321940157B}" presName="sibTrans" presStyleCnt="0"/>
      <dgm:spPr/>
    </dgm:pt>
    <dgm:pt modelId="{6B1EA2F9-44F8-4B63-9BB9-F10C15118508}" type="pres">
      <dgm:prSet presAssocID="{3387DAFC-C379-4345-8DB5-90C3D45377BA}" presName="compNode" presStyleCnt="0"/>
      <dgm:spPr/>
    </dgm:pt>
    <dgm:pt modelId="{12620C1A-2A53-4DAA-9B5D-04760A46C015}" type="pres">
      <dgm:prSet presAssocID="{3387DAFC-C379-4345-8DB5-90C3D45377BA}" presName="bgRect" presStyleLbl="bgShp" presStyleIdx="2" presStyleCnt="5"/>
      <dgm:spPr/>
    </dgm:pt>
    <dgm:pt modelId="{7CAB18C8-A4A1-45A0-81EC-C1C0F5C1A134}" type="pres">
      <dgm:prSet presAssocID="{3387DAFC-C379-4345-8DB5-90C3D45377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0A976F55-863F-4E16-88D0-237D08745CB4}" type="pres">
      <dgm:prSet presAssocID="{3387DAFC-C379-4345-8DB5-90C3D45377BA}" presName="spaceRect" presStyleCnt="0"/>
      <dgm:spPr/>
    </dgm:pt>
    <dgm:pt modelId="{BFCE78AA-A53D-41EE-AC14-4BBD7EA2B1CA}" type="pres">
      <dgm:prSet presAssocID="{3387DAFC-C379-4345-8DB5-90C3D45377BA}" presName="parTx" presStyleLbl="revTx" presStyleIdx="2" presStyleCnt="5">
        <dgm:presLayoutVars>
          <dgm:chMax val="0"/>
          <dgm:chPref val="0"/>
        </dgm:presLayoutVars>
      </dgm:prSet>
      <dgm:spPr/>
    </dgm:pt>
    <dgm:pt modelId="{75944E98-B2FB-42BC-A6B9-490975B97F54}" type="pres">
      <dgm:prSet presAssocID="{90E08C9B-858E-4742-B90B-468D04EF4E31}" presName="sibTrans" presStyleCnt="0"/>
      <dgm:spPr/>
    </dgm:pt>
    <dgm:pt modelId="{00101E53-7DF4-4890-8AAE-1473E05E8F11}" type="pres">
      <dgm:prSet presAssocID="{7D50BA81-DFA6-4DFD-9C24-21CC28F1FA4F}" presName="compNode" presStyleCnt="0"/>
      <dgm:spPr/>
    </dgm:pt>
    <dgm:pt modelId="{F99C3F16-441C-4F32-ABE8-66632EB77D18}" type="pres">
      <dgm:prSet presAssocID="{7D50BA81-DFA6-4DFD-9C24-21CC28F1FA4F}" presName="bgRect" presStyleLbl="bgShp" presStyleIdx="3" presStyleCnt="5"/>
      <dgm:spPr/>
    </dgm:pt>
    <dgm:pt modelId="{377C927A-6B84-4356-B1B3-C65D029CABEB}" type="pres">
      <dgm:prSet presAssocID="{7D50BA81-DFA6-4DFD-9C24-21CC28F1FA4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gnal"/>
        </a:ext>
      </dgm:extLst>
    </dgm:pt>
    <dgm:pt modelId="{193E61C7-CB97-4BD0-AA37-FF8BD9FDA85B}" type="pres">
      <dgm:prSet presAssocID="{7D50BA81-DFA6-4DFD-9C24-21CC28F1FA4F}" presName="spaceRect" presStyleCnt="0"/>
      <dgm:spPr/>
    </dgm:pt>
    <dgm:pt modelId="{24D9C7E9-28A0-4FD3-BB22-36C69F03633D}" type="pres">
      <dgm:prSet presAssocID="{7D50BA81-DFA6-4DFD-9C24-21CC28F1FA4F}" presName="parTx" presStyleLbl="revTx" presStyleIdx="3" presStyleCnt="5">
        <dgm:presLayoutVars>
          <dgm:chMax val="0"/>
          <dgm:chPref val="0"/>
        </dgm:presLayoutVars>
      </dgm:prSet>
      <dgm:spPr/>
    </dgm:pt>
    <dgm:pt modelId="{DD72A161-347D-4ADE-88A4-019B9130B5C6}" type="pres">
      <dgm:prSet presAssocID="{1979AAA2-9376-43B5-B620-519137D482E0}" presName="sibTrans" presStyleCnt="0"/>
      <dgm:spPr/>
    </dgm:pt>
    <dgm:pt modelId="{B91BA913-481F-47CB-9B0F-086ADBF4DBD1}" type="pres">
      <dgm:prSet presAssocID="{8405C6E1-0845-48EE-B64B-F6C636570A42}" presName="compNode" presStyleCnt="0"/>
      <dgm:spPr/>
    </dgm:pt>
    <dgm:pt modelId="{5594E9ED-6A72-475C-8AE9-0364936DEFB1}" type="pres">
      <dgm:prSet presAssocID="{8405C6E1-0845-48EE-B64B-F6C636570A42}" presName="bgRect" presStyleLbl="bgShp" presStyleIdx="4" presStyleCnt="5"/>
      <dgm:spPr/>
    </dgm:pt>
    <dgm:pt modelId="{EB9A8C8B-A61E-4FB0-97A6-0177DB28B185}" type="pres">
      <dgm:prSet presAssocID="{8405C6E1-0845-48EE-B64B-F6C636570A4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D1A18BA7-C105-4879-8424-B6455023C459}" type="pres">
      <dgm:prSet presAssocID="{8405C6E1-0845-48EE-B64B-F6C636570A42}" presName="spaceRect" presStyleCnt="0"/>
      <dgm:spPr/>
    </dgm:pt>
    <dgm:pt modelId="{23E87DE8-33EC-4E4E-8B70-B86FB9A2E45B}" type="pres">
      <dgm:prSet presAssocID="{8405C6E1-0845-48EE-B64B-F6C636570A42}" presName="parTx" presStyleLbl="revTx" presStyleIdx="4" presStyleCnt="5">
        <dgm:presLayoutVars>
          <dgm:chMax val="0"/>
          <dgm:chPref val="0"/>
        </dgm:presLayoutVars>
      </dgm:prSet>
      <dgm:spPr/>
    </dgm:pt>
  </dgm:ptLst>
  <dgm:cxnLst>
    <dgm:cxn modelId="{D8A1A115-5A3C-4048-B60A-71510EBF3219}" srcId="{5533328C-D458-458F-8FCC-752940E606D7}" destId="{F386312D-EBF1-44CB-9817-1195E24A0425}" srcOrd="1" destOrd="0" parTransId="{5E3C438F-9E1B-4412-B3E3-B026366D39CD}" sibTransId="{4284CD8A-F3B1-44DE-8CFA-4B321940157B}"/>
    <dgm:cxn modelId="{C44A8E3C-87B8-7B4D-855D-4CC638EC095E}" type="presOf" srcId="{3387DAFC-C379-4345-8DB5-90C3D45377BA}" destId="{BFCE78AA-A53D-41EE-AC14-4BBD7EA2B1CA}" srcOrd="0" destOrd="0" presId="urn:microsoft.com/office/officeart/2018/2/layout/IconVerticalSolidList"/>
    <dgm:cxn modelId="{8BC6B140-03F8-9C40-BE96-C5FE6BE07139}" type="presOf" srcId="{8405C6E1-0845-48EE-B64B-F6C636570A42}" destId="{23E87DE8-33EC-4E4E-8B70-B86FB9A2E45B}" srcOrd="0" destOrd="0" presId="urn:microsoft.com/office/officeart/2018/2/layout/IconVerticalSolidList"/>
    <dgm:cxn modelId="{343EF35F-5849-472C-B4D8-69CDACD5AC98}" srcId="{5533328C-D458-458F-8FCC-752940E606D7}" destId="{AC8317C2-6F4A-44B1-B288-E22BDDEC82F9}" srcOrd="0" destOrd="0" parTransId="{C823121B-C700-4B73-B938-19A40D805835}" sibTransId="{0FDD7B00-E26E-4873-8726-3C657FAA2427}"/>
    <dgm:cxn modelId="{B567296E-B8CE-044A-81D8-17321A98223C}" type="presOf" srcId="{AC8317C2-6F4A-44B1-B288-E22BDDEC82F9}" destId="{BFEA09C5-3976-4167-88FA-D558EA5F531D}" srcOrd="0" destOrd="0" presId="urn:microsoft.com/office/officeart/2018/2/layout/IconVerticalSolidList"/>
    <dgm:cxn modelId="{8188F26E-72FA-6E4C-865E-2560B286CF6E}" type="presOf" srcId="{F386312D-EBF1-44CB-9817-1195E24A0425}" destId="{C7CBCD75-37AD-4630-AFBF-2B1727A40FFA}" srcOrd="0" destOrd="0" presId="urn:microsoft.com/office/officeart/2018/2/layout/IconVerticalSolidList"/>
    <dgm:cxn modelId="{6990FE50-030E-4B9B-B0C9-9421258B70E9}" srcId="{5533328C-D458-458F-8FCC-752940E606D7}" destId="{8405C6E1-0845-48EE-B64B-F6C636570A42}" srcOrd="4" destOrd="0" parTransId="{9560C11A-95BE-4F7D-9DF0-17DFB4E36F53}" sibTransId="{8F052FEF-F0F2-4292-816E-9FBC33CDCB02}"/>
    <dgm:cxn modelId="{A7489280-B437-477B-8B7E-EDB11B7EF9AA}" srcId="{5533328C-D458-458F-8FCC-752940E606D7}" destId="{3387DAFC-C379-4345-8DB5-90C3D45377BA}" srcOrd="2" destOrd="0" parTransId="{A0494224-09BF-4659-896F-527316DB7A5E}" sibTransId="{90E08C9B-858E-4742-B90B-468D04EF4E31}"/>
    <dgm:cxn modelId="{8BA32498-4368-9948-A5DD-69959F7F42DF}" type="presOf" srcId="{5533328C-D458-458F-8FCC-752940E606D7}" destId="{06584298-8E21-493F-9BE7-410745CDFE87}" srcOrd="0" destOrd="0" presId="urn:microsoft.com/office/officeart/2018/2/layout/IconVerticalSolidList"/>
    <dgm:cxn modelId="{ADD0CFB1-AA0A-094E-A61A-2E89F745ADE5}" type="presOf" srcId="{7D50BA81-DFA6-4DFD-9C24-21CC28F1FA4F}" destId="{24D9C7E9-28A0-4FD3-BB22-36C69F03633D}" srcOrd="0" destOrd="0" presId="urn:microsoft.com/office/officeart/2018/2/layout/IconVerticalSolidList"/>
    <dgm:cxn modelId="{DA3D5DB5-0137-4092-A74A-9163D05106E5}" srcId="{5533328C-D458-458F-8FCC-752940E606D7}" destId="{7D50BA81-DFA6-4DFD-9C24-21CC28F1FA4F}" srcOrd="3" destOrd="0" parTransId="{C2F2A8AD-5561-456F-94DE-D05A43906241}" sibTransId="{1979AAA2-9376-43B5-B620-519137D482E0}"/>
    <dgm:cxn modelId="{208446A1-838E-F142-9EA4-023FDD9C3C2F}" type="presParOf" srcId="{06584298-8E21-493F-9BE7-410745CDFE87}" destId="{16564D0E-426A-42FA-9831-095363A2A404}" srcOrd="0" destOrd="0" presId="urn:microsoft.com/office/officeart/2018/2/layout/IconVerticalSolidList"/>
    <dgm:cxn modelId="{BDA0F84D-80C6-2843-B161-805522EF7A0B}" type="presParOf" srcId="{16564D0E-426A-42FA-9831-095363A2A404}" destId="{572B9B09-4CC2-45D8-BC60-B5CC2870E9F0}" srcOrd="0" destOrd="0" presId="urn:microsoft.com/office/officeart/2018/2/layout/IconVerticalSolidList"/>
    <dgm:cxn modelId="{B6B38626-D836-7049-B38D-463E83670E5D}" type="presParOf" srcId="{16564D0E-426A-42FA-9831-095363A2A404}" destId="{B46FE413-A676-4AD5-8403-B76B0FB967A9}" srcOrd="1" destOrd="0" presId="urn:microsoft.com/office/officeart/2018/2/layout/IconVerticalSolidList"/>
    <dgm:cxn modelId="{6CFF950D-F5CA-8743-8D57-8E3D90523FE6}" type="presParOf" srcId="{16564D0E-426A-42FA-9831-095363A2A404}" destId="{6A538FD1-C05E-4BB3-90F0-5DEE453BB660}" srcOrd="2" destOrd="0" presId="urn:microsoft.com/office/officeart/2018/2/layout/IconVerticalSolidList"/>
    <dgm:cxn modelId="{E4FD697D-2A1D-404B-A967-13665F7326F0}" type="presParOf" srcId="{16564D0E-426A-42FA-9831-095363A2A404}" destId="{BFEA09C5-3976-4167-88FA-D558EA5F531D}" srcOrd="3" destOrd="0" presId="urn:microsoft.com/office/officeart/2018/2/layout/IconVerticalSolidList"/>
    <dgm:cxn modelId="{F78B5D02-0E61-CF4D-8BC4-00C0E050670F}" type="presParOf" srcId="{06584298-8E21-493F-9BE7-410745CDFE87}" destId="{4FFD2334-5B76-4AC6-8049-5F893A3F5D96}" srcOrd="1" destOrd="0" presId="urn:microsoft.com/office/officeart/2018/2/layout/IconVerticalSolidList"/>
    <dgm:cxn modelId="{17214CC4-90A4-8448-AC33-3513D83F0A64}" type="presParOf" srcId="{06584298-8E21-493F-9BE7-410745CDFE87}" destId="{9351173D-A867-40D3-BF50-112DCBA36940}" srcOrd="2" destOrd="0" presId="urn:microsoft.com/office/officeart/2018/2/layout/IconVerticalSolidList"/>
    <dgm:cxn modelId="{8DCF9982-E922-794E-835C-825C13939241}" type="presParOf" srcId="{9351173D-A867-40D3-BF50-112DCBA36940}" destId="{8D7E02FA-CA7A-4BE1-9756-7B5A5AE3C772}" srcOrd="0" destOrd="0" presId="urn:microsoft.com/office/officeart/2018/2/layout/IconVerticalSolidList"/>
    <dgm:cxn modelId="{FD882AA2-0920-A241-8BB0-FBDE63534638}" type="presParOf" srcId="{9351173D-A867-40D3-BF50-112DCBA36940}" destId="{CF3EFF90-F36E-4744-9C3C-6F73A46E9348}" srcOrd="1" destOrd="0" presId="urn:microsoft.com/office/officeart/2018/2/layout/IconVerticalSolidList"/>
    <dgm:cxn modelId="{62E94CB9-E850-D24E-8171-24065136B91B}" type="presParOf" srcId="{9351173D-A867-40D3-BF50-112DCBA36940}" destId="{35071F8E-6EE9-4ED3-8DEE-B4B4DC37163B}" srcOrd="2" destOrd="0" presId="urn:microsoft.com/office/officeart/2018/2/layout/IconVerticalSolidList"/>
    <dgm:cxn modelId="{5BA20F64-4433-9F47-9E98-1CFA5E56BFCF}" type="presParOf" srcId="{9351173D-A867-40D3-BF50-112DCBA36940}" destId="{C7CBCD75-37AD-4630-AFBF-2B1727A40FFA}" srcOrd="3" destOrd="0" presId="urn:microsoft.com/office/officeart/2018/2/layout/IconVerticalSolidList"/>
    <dgm:cxn modelId="{3F0ABA37-51F4-7149-A813-EF4AF98D1422}" type="presParOf" srcId="{06584298-8E21-493F-9BE7-410745CDFE87}" destId="{A920C916-19C2-4259-9DA1-A30155B8ED25}" srcOrd="3" destOrd="0" presId="urn:microsoft.com/office/officeart/2018/2/layout/IconVerticalSolidList"/>
    <dgm:cxn modelId="{CC0AA9AB-F9AF-B446-9812-1E94354500EB}" type="presParOf" srcId="{06584298-8E21-493F-9BE7-410745CDFE87}" destId="{6B1EA2F9-44F8-4B63-9BB9-F10C15118508}" srcOrd="4" destOrd="0" presId="urn:microsoft.com/office/officeart/2018/2/layout/IconVerticalSolidList"/>
    <dgm:cxn modelId="{A25C9E39-D64E-BD4C-8639-B5B7E62DC331}" type="presParOf" srcId="{6B1EA2F9-44F8-4B63-9BB9-F10C15118508}" destId="{12620C1A-2A53-4DAA-9B5D-04760A46C015}" srcOrd="0" destOrd="0" presId="urn:microsoft.com/office/officeart/2018/2/layout/IconVerticalSolidList"/>
    <dgm:cxn modelId="{69F0CE4A-6083-D34D-A966-301316189CDF}" type="presParOf" srcId="{6B1EA2F9-44F8-4B63-9BB9-F10C15118508}" destId="{7CAB18C8-A4A1-45A0-81EC-C1C0F5C1A134}" srcOrd="1" destOrd="0" presId="urn:microsoft.com/office/officeart/2018/2/layout/IconVerticalSolidList"/>
    <dgm:cxn modelId="{065A32D1-82F0-794F-B571-701ABBD1E88F}" type="presParOf" srcId="{6B1EA2F9-44F8-4B63-9BB9-F10C15118508}" destId="{0A976F55-863F-4E16-88D0-237D08745CB4}" srcOrd="2" destOrd="0" presId="urn:microsoft.com/office/officeart/2018/2/layout/IconVerticalSolidList"/>
    <dgm:cxn modelId="{45F8BE7A-5EF3-CD4B-B62B-778D372B77CF}" type="presParOf" srcId="{6B1EA2F9-44F8-4B63-9BB9-F10C15118508}" destId="{BFCE78AA-A53D-41EE-AC14-4BBD7EA2B1CA}" srcOrd="3" destOrd="0" presId="urn:microsoft.com/office/officeart/2018/2/layout/IconVerticalSolidList"/>
    <dgm:cxn modelId="{F4790E21-2A71-A649-8701-5D06E9CCA415}" type="presParOf" srcId="{06584298-8E21-493F-9BE7-410745CDFE87}" destId="{75944E98-B2FB-42BC-A6B9-490975B97F54}" srcOrd="5" destOrd="0" presId="urn:microsoft.com/office/officeart/2018/2/layout/IconVerticalSolidList"/>
    <dgm:cxn modelId="{62983338-0329-6443-B3A5-B1159F511260}" type="presParOf" srcId="{06584298-8E21-493F-9BE7-410745CDFE87}" destId="{00101E53-7DF4-4890-8AAE-1473E05E8F11}" srcOrd="6" destOrd="0" presId="urn:microsoft.com/office/officeart/2018/2/layout/IconVerticalSolidList"/>
    <dgm:cxn modelId="{2F338C83-2F29-BE4F-B2FD-0139159954CE}" type="presParOf" srcId="{00101E53-7DF4-4890-8AAE-1473E05E8F11}" destId="{F99C3F16-441C-4F32-ABE8-66632EB77D18}" srcOrd="0" destOrd="0" presId="urn:microsoft.com/office/officeart/2018/2/layout/IconVerticalSolidList"/>
    <dgm:cxn modelId="{3B530156-B20A-1344-9F00-C69308C5FA4C}" type="presParOf" srcId="{00101E53-7DF4-4890-8AAE-1473E05E8F11}" destId="{377C927A-6B84-4356-B1B3-C65D029CABEB}" srcOrd="1" destOrd="0" presId="urn:microsoft.com/office/officeart/2018/2/layout/IconVerticalSolidList"/>
    <dgm:cxn modelId="{BE7CBE68-B23F-4944-9CCA-1C2AEDFF8518}" type="presParOf" srcId="{00101E53-7DF4-4890-8AAE-1473E05E8F11}" destId="{193E61C7-CB97-4BD0-AA37-FF8BD9FDA85B}" srcOrd="2" destOrd="0" presId="urn:microsoft.com/office/officeart/2018/2/layout/IconVerticalSolidList"/>
    <dgm:cxn modelId="{E1CFADED-A856-3546-ABDD-3B57B0D2D098}" type="presParOf" srcId="{00101E53-7DF4-4890-8AAE-1473E05E8F11}" destId="{24D9C7E9-28A0-4FD3-BB22-36C69F03633D}" srcOrd="3" destOrd="0" presId="urn:microsoft.com/office/officeart/2018/2/layout/IconVerticalSolidList"/>
    <dgm:cxn modelId="{B8010C68-C58B-F04B-9818-45715C58E1EA}" type="presParOf" srcId="{06584298-8E21-493F-9BE7-410745CDFE87}" destId="{DD72A161-347D-4ADE-88A4-019B9130B5C6}" srcOrd="7" destOrd="0" presId="urn:microsoft.com/office/officeart/2018/2/layout/IconVerticalSolidList"/>
    <dgm:cxn modelId="{F3D90F83-BF47-DF4F-BC54-B5625E598AAD}" type="presParOf" srcId="{06584298-8E21-493F-9BE7-410745CDFE87}" destId="{B91BA913-481F-47CB-9B0F-086ADBF4DBD1}" srcOrd="8" destOrd="0" presId="urn:microsoft.com/office/officeart/2018/2/layout/IconVerticalSolidList"/>
    <dgm:cxn modelId="{C2F185C5-D0B7-D946-82E0-1547D006DDF7}" type="presParOf" srcId="{B91BA913-481F-47CB-9B0F-086ADBF4DBD1}" destId="{5594E9ED-6A72-475C-8AE9-0364936DEFB1}" srcOrd="0" destOrd="0" presId="urn:microsoft.com/office/officeart/2018/2/layout/IconVerticalSolidList"/>
    <dgm:cxn modelId="{EACB0716-EEBC-D447-B59E-82C449670EFE}" type="presParOf" srcId="{B91BA913-481F-47CB-9B0F-086ADBF4DBD1}" destId="{EB9A8C8B-A61E-4FB0-97A6-0177DB28B185}" srcOrd="1" destOrd="0" presId="urn:microsoft.com/office/officeart/2018/2/layout/IconVerticalSolidList"/>
    <dgm:cxn modelId="{C164C137-40F0-FD40-9D2C-3F582187BEA2}" type="presParOf" srcId="{B91BA913-481F-47CB-9B0F-086ADBF4DBD1}" destId="{D1A18BA7-C105-4879-8424-B6455023C459}" srcOrd="2" destOrd="0" presId="urn:microsoft.com/office/officeart/2018/2/layout/IconVerticalSolidList"/>
    <dgm:cxn modelId="{05D67F9B-15D1-2446-8E3A-E7FFA2DD470E}" type="presParOf" srcId="{B91BA913-481F-47CB-9B0F-086ADBF4DBD1}" destId="{23E87DE8-33EC-4E4E-8B70-B86FB9A2E45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D94C391-86F2-46D4-8C0E-DD4452FAF080}"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9EC201C1-5B29-4D88-9234-27FBE8C44EA9}">
      <dgm:prSet/>
      <dgm:spPr/>
      <dgm:t>
        <a:bodyPr/>
        <a:lstStyle/>
        <a:p>
          <a:r>
            <a:rPr lang="en-US"/>
            <a:t>Fine-Tuned Model:</a:t>
          </a:r>
        </a:p>
      </dgm:t>
    </dgm:pt>
    <dgm:pt modelId="{6157D8D0-10D5-49C7-9D37-8B2E60B90D32}" type="parTrans" cxnId="{55B63E1A-7031-4A81-B519-BC797CF7492E}">
      <dgm:prSet/>
      <dgm:spPr/>
      <dgm:t>
        <a:bodyPr/>
        <a:lstStyle/>
        <a:p>
          <a:endParaRPr lang="en-US"/>
        </a:p>
      </dgm:t>
    </dgm:pt>
    <dgm:pt modelId="{1B5541E4-4EC3-4EBC-8196-30DCF603BBFF}" type="sibTrans" cxnId="{55B63E1A-7031-4A81-B519-BC797CF7492E}">
      <dgm:prSet/>
      <dgm:spPr/>
      <dgm:t>
        <a:bodyPr/>
        <a:lstStyle/>
        <a:p>
          <a:endParaRPr lang="en-US"/>
        </a:p>
      </dgm:t>
    </dgm:pt>
    <dgm:pt modelId="{D694B9CB-4E19-40CF-90CB-0E3609951E3C}">
      <dgm:prSet/>
      <dgm:spPr/>
      <dgm:t>
        <a:bodyPr/>
        <a:lstStyle/>
        <a:p>
          <a:pPr>
            <a:buFont typeface="Arial" panose="020B0604020202020204" pitchFamily="34" charset="0"/>
            <a:buChar char="•"/>
          </a:pPr>
          <a:r>
            <a:rPr lang="en-US"/>
            <a:t>Static dataset limited real-time adaptability.</a:t>
          </a:r>
        </a:p>
      </dgm:t>
    </dgm:pt>
    <dgm:pt modelId="{3BC2B7E1-7959-4483-B0CF-1C0DEB5D382B}" type="parTrans" cxnId="{09463D3B-AC06-4985-9F7D-33B2311F32A0}">
      <dgm:prSet/>
      <dgm:spPr/>
      <dgm:t>
        <a:bodyPr/>
        <a:lstStyle/>
        <a:p>
          <a:endParaRPr lang="en-US"/>
        </a:p>
      </dgm:t>
    </dgm:pt>
    <dgm:pt modelId="{5C2D1156-F770-4A15-BD42-8E21D2BC34DF}" type="sibTrans" cxnId="{09463D3B-AC06-4985-9F7D-33B2311F32A0}">
      <dgm:prSet/>
      <dgm:spPr/>
      <dgm:t>
        <a:bodyPr/>
        <a:lstStyle/>
        <a:p>
          <a:endParaRPr lang="en-US"/>
        </a:p>
      </dgm:t>
    </dgm:pt>
    <dgm:pt modelId="{B2303411-8E41-49E9-920D-FE48DC1A21D9}">
      <dgm:prSet/>
      <dgm:spPr/>
      <dgm:t>
        <a:bodyPr/>
        <a:lstStyle/>
        <a:p>
          <a:pPr>
            <a:buFont typeface="Arial" panose="020B0604020202020204" pitchFamily="34" charset="0"/>
            <a:buChar char="•"/>
          </a:pPr>
          <a:r>
            <a:rPr lang="en-US"/>
            <a:t>Required significant preprocessing to curate high-quality data.</a:t>
          </a:r>
        </a:p>
      </dgm:t>
    </dgm:pt>
    <dgm:pt modelId="{3CFD8EF5-C1DF-47D4-85BF-6C690313B72F}" type="parTrans" cxnId="{3B95877B-9CEA-49DA-9F2A-F730E3E7BE08}">
      <dgm:prSet/>
      <dgm:spPr/>
      <dgm:t>
        <a:bodyPr/>
        <a:lstStyle/>
        <a:p>
          <a:endParaRPr lang="en-US"/>
        </a:p>
      </dgm:t>
    </dgm:pt>
    <dgm:pt modelId="{26D63C5D-029C-4C20-AAF9-004783B9CFDC}" type="sibTrans" cxnId="{3B95877B-9CEA-49DA-9F2A-F730E3E7BE08}">
      <dgm:prSet/>
      <dgm:spPr/>
      <dgm:t>
        <a:bodyPr/>
        <a:lstStyle/>
        <a:p>
          <a:endParaRPr lang="en-US"/>
        </a:p>
      </dgm:t>
    </dgm:pt>
    <dgm:pt modelId="{A6BA2093-B050-4AD1-8136-98E4300B9C8A}">
      <dgm:prSet/>
      <dgm:spPr/>
      <dgm:t>
        <a:bodyPr/>
        <a:lstStyle/>
        <a:p>
          <a:pPr>
            <a:buFont typeface="Arial" panose="020B0604020202020204" pitchFamily="34" charset="0"/>
            <a:buChar char="•"/>
          </a:pPr>
          <a:r>
            <a:rPr lang="en-US"/>
            <a:t>Computational overhead during training with large datasets.</a:t>
          </a:r>
        </a:p>
      </dgm:t>
    </dgm:pt>
    <dgm:pt modelId="{65B5CC17-662F-47BC-AF66-82418D1AF3B1}" type="parTrans" cxnId="{74A46AE0-2478-4F9A-8CA2-0FBFBFCA8FDE}">
      <dgm:prSet/>
      <dgm:spPr/>
      <dgm:t>
        <a:bodyPr/>
        <a:lstStyle/>
        <a:p>
          <a:endParaRPr lang="en-US"/>
        </a:p>
      </dgm:t>
    </dgm:pt>
    <dgm:pt modelId="{00425EBB-D828-43AD-9071-9FBC4B8FB2CC}" type="sibTrans" cxnId="{74A46AE0-2478-4F9A-8CA2-0FBFBFCA8FDE}">
      <dgm:prSet/>
      <dgm:spPr/>
      <dgm:t>
        <a:bodyPr/>
        <a:lstStyle/>
        <a:p>
          <a:endParaRPr lang="en-US"/>
        </a:p>
      </dgm:t>
    </dgm:pt>
    <dgm:pt modelId="{7B814204-3DFB-4104-A23F-9C8F5115B229}">
      <dgm:prSet/>
      <dgm:spPr/>
      <dgm:t>
        <a:bodyPr/>
        <a:lstStyle/>
        <a:p>
          <a:r>
            <a:rPr lang="en-US"/>
            <a:t>RAG Model:</a:t>
          </a:r>
        </a:p>
      </dgm:t>
    </dgm:pt>
    <dgm:pt modelId="{06FB885B-0FFC-4278-AD5D-ED741D96E1A8}" type="parTrans" cxnId="{4EDF0AF2-BFF8-43A0-94B1-43B9917BEA3E}">
      <dgm:prSet/>
      <dgm:spPr/>
      <dgm:t>
        <a:bodyPr/>
        <a:lstStyle/>
        <a:p>
          <a:endParaRPr lang="en-US"/>
        </a:p>
      </dgm:t>
    </dgm:pt>
    <dgm:pt modelId="{9E74D3DC-9C4B-40AD-B290-1BF850821155}" type="sibTrans" cxnId="{4EDF0AF2-BFF8-43A0-94B1-43B9917BEA3E}">
      <dgm:prSet/>
      <dgm:spPr/>
      <dgm:t>
        <a:bodyPr/>
        <a:lstStyle/>
        <a:p>
          <a:endParaRPr lang="en-US"/>
        </a:p>
      </dgm:t>
    </dgm:pt>
    <dgm:pt modelId="{9CF95DB2-F54E-4153-97A1-914C9617B4DB}">
      <dgm:prSet/>
      <dgm:spPr/>
      <dgm:t>
        <a:bodyPr/>
        <a:lstStyle/>
        <a:p>
          <a:r>
            <a:rPr lang="en-US"/>
            <a:t>Higher computational requirements for dynamic context retrieval.</a:t>
          </a:r>
        </a:p>
      </dgm:t>
    </dgm:pt>
    <dgm:pt modelId="{03835525-6E7F-475B-A684-A6F0B8DB215D}" type="parTrans" cxnId="{6AE550DA-1B55-4243-9995-13AFD102A1B6}">
      <dgm:prSet/>
      <dgm:spPr/>
      <dgm:t>
        <a:bodyPr/>
        <a:lstStyle/>
        <a:p>
          <a:endParaRPr lang="en-US"/>
        </a:p>
      </dgm:t>
    </dgm:pt>
    <dgm:pt modelId="{348B824B-33F4-48EB-BC14-A9B70E09D849}" type="sibTrans" cxnId="{6AE550DA-1B55-4243-9995-13AFD102A1B6}">
      <dgm:prSet/>
      <dgm:spPr/>
      <dgm:t>
        <a:bodyPr/>
        <a:lstStyle/>
        <a:p>
          <a:endParaRPr lang="en-US"/>
        </a:p>
      </dgm:t>
    </dgm:pt>
    <dgm:pt modelId="{3516AB0A-C727-474B-B83E-3102EA8AA2AD}">
      <dgm:prSet/>
      <dgm:spPr/>
      <dgm:t>
        <a:bodyPr/>
        <a:lstStyle/>
        <a:p>
          <a:r>
            <a:rPr lang="en-US"/>
            <a:t>Performance depended heavily on the quality of vector embeddings and retrieved contexts.</a:t>
          </a:r>
        </a:p>
      </dgm:t>
    </dgm:pt>
    <dgm:pt modelId="{306C8277-5C59-4A8E-B05C-A0E635E2FD2A}" type="parTrans" cxnId="{917ACCE1-309C-4C3D-BD63-4E0EF5E44DF9}">
      <dgm:prSet/>
      <dgm:spPr/>
      <dgm:t>
        <a:bodyPr/>
        <a:lstStyle/>
        <a:p>
          <a:endParaRPr lang="en-US"/>
        </a:p>
      </dgm:t>
    </dgm:pt>
    <dgm:pt modelId="{310CDE60-0E9E-47D0-9DFE-4BA2E545DD9A}" type="sibTrans" cxnId="{917ACCE1-309C-4C3D-BD63-4E0EF5E44DF9}">
      <dgm:prSet/>
      <dgm:spPr/>
      <dgm:t>
        <a:bodyPr/>
        <a:lstStyle/>
        <a:p>
          <a:endParaRPr lang="en-US"/>
        </a:p>
      </dgm:t>
    </dgm:pt>
    <dgm:pt modelId="{90C871AF-A2A2-4616-A78B-6B544BC51673}">
      <dgm:prSet/>
      <dgm:spPr/>
      <dgm:t>
        <a:bodyPr/>
        <a:lstStyle/>
        <a:p>
          <a:r>
            <a:rPr lang="en-US"/>
            <a:t>Complexity in setting up and managing the vector store and embeddings pipeline.</a:t>
          </a:r>
        </a:p>
      </dgm:t>
    </dgm:pt>
    <dgm:pt modelId="{DE8B12FD-46C4-457D-8968-5BA710495C69}" type="parTrans" cxnId="{54A5BBF0-E8C5-485D-9979-0073D4C0FE59}">
      <dgm:prSet/>
      <dgm:spPr/>
      <dgm:t>
        <a:bodyPr/>
        <a:lstStyle/>
        <a:p>
          <a:endParaRPr lang="en-US"/>
        </a:p>
      </dgm:t>
    </dgm:pt>
    <dgm:pt modelId="{0DFD3C8B-2ACF-4EBC-80E4-66B14D90862B}" type="sibTrans" cxnId="{54A5BBF0-E8C5-485D-9979-0073D4C0FE59}">
      <dgm:prSet/>
      <dgm:spPr/>
      <dgm:t>
        <a:bodyPr/>
        <a:lstStyle/>
        <a:p>
          <a:endParaRPr lang="en-US"/>
        </a:p>
      </dgm:t>
    </dgm:pt>
    <dgm:pt modelId="{2B5AEBD6-B526-463C-B0FD-6D8BEB38332D}">
      <dgm:prSet/>
      <dgm:spPr/>
      <dgm:t>
        <a:bodyPr/>
        <a:lstStyle/>
        <a:p>
          <a:r>
            <a:rPr lang="en-US"/>
            <a:t>Common Challenges:</a:t>
          </a:r>
        </a:p>
      </dgm:t>
    </dgm:pt>
    <dgm:pt modelId="{9A546F82-1A4D-4DEF-861D-A6AEF4B6E50F}" type="parTrans" cxnId="{6B91D3C1-2DB6-40FE-AA23-2AD0002BEC98}">
      <dgm:prSet/>
      <dgm:spPr/>
      <dgm:t>
        <a:bodyPr/>
        <a:lstStyle/>
        <a:p>
          <a:endParaRPr lang="en-US"/>
        </a:p>
      </dgm:t>
    </dgm:pt>
    <dgm:pt modelId="{EC7CB3A6-B90C-472C-A0CE-5534E630990D}" type="sibTrans" cxnId="{6B91D3C1-2DB6-40FE-AA23-2AD0002BEC98}">
      <dgm:prSet/>
      <dgm:spPr/>
      <dgm:t>
        <a:bodyPr/>
        <a:lstStyle/>
        <a:p>
          <a:endParaRPr lang="en-US"/>
        </a:p>
      </dgm:t>
    </dgm:pt>
    <dgm:pt modelId="{8CCE4847-9DC1-4B50-B2A7-4BD2A25BE5E8}">
      <dgm:prSet/>
      <dgm:spPr/>
      <dgm:t>
        <a:bodyPr/>
        <a:lstStyle/>
        <a:p>
          <a:r>
            <a:rPr lang="en-US"/>
            <a:t>Balancing model accuracy with resource constraints.</a:t>
          </a:r>
        </a:p>
      </dgm:t>
    </dgm:pt>
    <dgm:pt modelId="{B50308EB-78B4-42AE-8C72-8D68071D7EB5}" type="parTrans" cxnId="{8CFFC383-C97B-4AA9-87F3-6567096579FD}">
      <dgm:prSet/>
      <dgm:spPr/>
      <dgm:t>
        <a:bodyPr/>
        <a:lstStyle/>
        <a:p>
          <a:endParaRPr lang="en-US"/>
        </a:p>
      </dgm:t>
    </dgm:pt>
    <dgm:pt modelId="{6428A7F7-6B8C-4CC7-90EA-F704B624E868}" type="sibTrans" cxnId="{8CFFC383-C97B-4AA9-87F3-6567096579FD}">
      <dgm:prSet/>
      <dgm:spPr/>
      <dgm:t>
        <a:bodyPr/>
        <a:lstStyle/>
        <a:p>
          <a:endParaRPr lang="en-US"/>
        </a:p>
      </dgm:t>
    </dgm:pt>
    <dgm:pt modelId="{8B884FC0-74EF-4F53-9F1C-7DD69D7A4BB8}">
      <dgm:prSet/>
      <dgm:spPr/>
      <dgm:t>
        <a:bodyPr/>
        <a:lstStyle/>
        <a:p>
          <a:r>
            <a:rPr lang="en-US"/>
            <a:t>Ensuring data privacy and security while using financial datasets.</a:t>
          </a:r>
        </a:p>
      </dgm:t>
    </dgm:pt>
    <dgm:pt modelId="{A046D242-D83A-41B5-88BA-1D5ACE717110}" type="parTrans" cxnId="{9912D5D9-C97E-4035-A667-78FBC31F4BAC}">
      <dgm:prSet/>
      <dgm:spPr/>
      <dgm:t>
        <a:bodyPr/>
        <a:lstStyle/>
        <a:p>
          <a:endParaRPr lang="en-US"/>
        </a:p>
      </dgm:t>
    </dgm:pt>
    <dgm:pt modelId="{78A44A79-2A9B-4350-8C8C-A13D122EAE73}" type="sibTrans" cxnId="{9912D5D9-C97E-4035-A667-78FBC31F4BAC}">
      <dgm:prSet/>
      <dgm:spPr/>
      <dgm:t>
        <a:bodyPr/>
        <a:lstStyle/>
        <a:p>
          <a:endParaRPr lang="en-US"/>
        </a:p>
      </dgm:t>
    </dgm:pt>
    <dgm:pt modelId="{FC04FEE2-40D8-458D-9269-B2030DC9CE9B}">
      <dgm:prSet/>
      <dgm:spPr/>
      <dgm:t>
        <a:bodyPr/>
        <a:lstStyle/>
        <a:p>
          <a:r>
            <a:rPr lang="en-US"/>
            <a:t>Evaluating responses across diverse metrics, from BLEU/ROUGE to contextual precision.</a:t>
          </a:r>
        </a:p>
      </dgm:t>
    </dgm:pt>
    <dgm:pt modelId="{7E876A03-63C8-42CB-812F-481B25AAEA53}" type="parTrans" cxnId="{7690F9C3-7CDF-405C-BE95-A5450FC4E3BD}">
      <dgm:prSet/>
      <dgm:spPr/>
      <dgm:t>
        <a:bodyPr/>
        <a:lstStyle/>
        <a:p>
          <a:endParaRPr lang="en-US"/>
        </a:p>
      </dgm:t>
    </dgm:pt>
    <dgm:pt modelId="{6A92E699-B19E-46E3-8CD4-360B2D654B82}" type="sibTrans" cxnId="{7690F9C3-7CDF-405C-BE95-A5450FC4E3BD}">
      <dgm:prSet/>
      <dgm:spPr/>
      <dgm:t>
        <a:bodyPr/>
        <a:lstStyle/>
        <a:p>
          <a:endParaRPr lang="en-US"/>
        </a:p>
      </dgm:t>
    </dgm:pt>
    <dgm:pt modelId="{57302383-0EA6-473B-822B-F50267F46E99}">
      <dgm:prSet phldr="0"/>
      <dgm:spPr/>
      <dgm:t>
        <a:bodyPr/>
        <a:lstStyle/>
        <a:p>
          <a:pPr rtl="0"/>
          <a:r>
            <a:rPr lang="en-US">
              <a:latin typeface="Avenir Next LT Pro"/>
            </a:rPr>
            <a:t>No proper evalutation methods for accurate evalutation.</a:t>
          </a:r>
        </a:p>
      </dgm:t>
    </dgm:pt>
    <dgm:pt modelId="{7DC8EA6C-6F17-4105-AEA0-D507CF1982F6}" type="parTrans" cxnId="{532D9E0D-AF59-470B-B409-A2FE6873FE9B}">
      <dgm:prSet/>
      <dgm:spPr/>
    </dgm:pt>
    <dgm:pt modelId="{AD289736-96A7-4677-8219-9C21F096CD4A}" type="sibTrans" cxnId="{532D9E0D-AF59-470B-B409-A2FE6873FE9B}">
      <dgm:prSet/>
      <dgm:spPr/>
    </dgm:pt>
    <dgm:pt modelId="{D8676BCD-C2CC-4541-95AB-E3C05E542032}" type="pres">
      <dgm:prSet presAssocID="{DD94C391-86F2-46D4-8C0E-DD4452FAF080}" presName="Name0" presStyleCnt="0">
        <dgm:presLayoutVars>
          <dgm:dir/>
          <dgm:animLvl val="lvl"/>
          <dgm:resizeHandles val="exact"/>
        </dgm:presLayoutVars>
      </dgm:prSet>
      <dgm:spPr/>
    </dgm:pt>
    <dgm:pt modelId="{E11EF0E4-30FF-3545-B78E-5B9E3221B663}" type="pres">
      <dgm:prSet presAssocID="{9EC201C1-5B29-4D88-9234-27FBE8C44EA9}" presName="composite" presStyleCnt="0"/>
      <dgm:spPr/>
    </dgm:pt>
    <dgm:pt modelId="{023368DB-63D7-E243-AEBF-DC891CB3FB64}" type="pres">
      <dgm:prSet presAssocID="{9EC201C1-5B29-4D88-9234-27FBE8C44EA9}" presName="parTx" presStyleLbl="alignNode1" presStyleIdx="0" presStyleCnt="3">
        <dgm:presLayoutVars>
          <dgm:chMax val="0"/>
          <dgm:chPref val="0"/>
        </dgm:presLayoutVars>
      </dgm:prSet>
      <dgm:spPr/>
    </dgm:pt>
    <dgm:pt modelId="{9141108E-819C-B343-8DAF-064800CAB608}" type="pres">
      <dgm:prSet presAssocID="{9EC201C1-5B29-4D88-9234-27FBE8C44EA9}" presName="desTx" presStyleLbl="alignAccFollowNode1" presStyleIdx="0" presStyleCnt="3">
        <dgm:presLayoutVars/>
      </dgm:prSet>
      <dgm:spPr/>
    </dgm:pt>
    <dgm:pt modelId="{C6383728-01A2-0049-B6F5-FC97DC3CB11C}" type="pres">
      <dgm:prSet presAssocID="{1B5541E4-4EC3-4EBC-8196-30DCF603BBFF}" presName="space" presStyleCnt="0"/>
      <dgm:spPr/>
    </dgm:pt>
    <dgm:pt modelId="{86F897E1-0EDE-3944-B949-174E8B61D353}" type="pres">
      <dgm:prSet presAssocID="{7B814204-3DFB-4104-A23F-9C8F5115B229}" presName="composite" presStyleCnt="0"/>
      <dgm:spPr/>
    </dgm:pt>
    <dgm:pt modelId="{BCA9B6EE-5EDD-5841-9989-F340773842F8}" type="pres">
      <dgm:prSet presAssocID="{7B814204-3DFB-4104-A23F-9C8F5115B229}" presName="parTx" presStyleLbl="alignNode1" presStyleIdx="1" presStyleCnt="3">
        <dgm:presLayoutVars>
          <dgm:chMax val="0"/>
          <dgm:chPref val="0"/>
        </dgm:presLayoutVars>
      </dgm:prSet>
      <dgm:spPr/>
    </dgm:pt>
    <dgm:pt modelId="{169484A0-D2B7-954C-A25C-F1FF99993882}" type="pres">
      <dgm:prSet presAssocID="{7B814204-3DFB-4104-A23F-9C8F5115B229}" presName="desTx" presStyleLbl="alignAccFollowNode1" presStyleIdx="1" presStyleCnt="3">
        <dgm:presLayoutVars/>
      </dgm:prSet>
      <dgm:spPr/>
    </dgm:pt>
    <dgm:pt modelId="{FC7D03A9-A913-B049-8D27-FAA9AB89EDE4}" type="pres">
      <dgm:prSet presAssocID="{9E74D3DC-9C4B-40AD-B290-1BF850821155}" presName="space" presStyleCnt="0"/>
      <dgm:spPr/>
    </dgm:pt>
    <dgm:pt modelId="{26976EF6-1D68-4C42-B9BA-E6C542CA1FFA}" type="pres">
      <dgm:prSet presAssocID="{2B5AEBD6-B526-463C-B0FD-6D8BEB38332D}" presName="composite" presStyleCnt="0"/>
      <dgm:spPr/>
    </dgm:pt>
    <dgm:pt modelId="{8EBC5BCB-E845-B740-BF07-C5EAC2771941}" type="pres">
      <dgm:prSet presAssocID="{2B5AEBD6-B526-463C-B0FD-6D8BEB38332D}" presName="parTx" presStyleLbl="alignNode1" presStyleIdx="2" presStyleCnt="3">
        <dgm:presLayoutVars>
          <dgm:chMax val="0"/>
          <dgm:chPref val="0"/>
        </dgm:presLayoutVars>
      </dgm:prSet>
      <dgm:spPr/>
    </dgm:pt>
    <dgm:pt modelId="{A6266F8C-E37A-7B42-98AC-9D5E7368DD2C}" type="pres">
      <dgm:prSet presAssocID="{2B5AEBD6-B526-463C-B0FD-6D8BEB38332D}" presName="desTx" presStyleLbl="alignAccFollowNode1" presStyleIdx="2" presStyleCnt="3">
        <dgm:presLayoutVars/>
      </dgm:prSet>
      <dgm:spPr/>
    </dgm:pt>
  </dgm:ptLst>
  <dgm:cxnLst>
    <dgm:cxn modelId="{63CC350B-246D-4E55-8915-60FE8460E4A6}" type="presOf" srcId="{2B5AEBD6-B526-463C-B0FD-6D8BEB38332D}" destId="{8EBC5BCB-E845-B740-BF07-C5EAC2771941}" srcOrd="0" destOrd="0" presId="urn:microsoft.com/office/officeart/2016/7/layout/HorizontalActionList"/>
    <dgm:cxn modelId="{532D9E0D-AF59-470B-B409-A2FE6873FE9B}" srcId="{9EC201C1-5B29-4D88-9234-27FBE8C44EA9}" destId="{57302383-0EA6-473B-822B-F50267F46E99}" srcOrd="3" destOrd="0" parTransId="{7DC8EA6C-6F17-4105-AEA0-D507CF1982F6}" sibTransId="{AD289736-96A7-4677-8219-9C21F096CD4A}"/>
    <dgm:cxn modelId="{55B63E1A-7031-4A81-B519-BC797CF7492E}" srcId="{DD94C391-86F2-46D4-8C0E-DD4452FAF080}" destId="{9EC201C1-5B29-4D88-9234-27FBE8C44EA9}" srcOrd="0" destOrd="0" parTransId="{6157D8D0-10D5-49C7-9D37-8B2E60B90D32}" sibTransId="{1B5541E4-4EC3-4EBC-8196-30DCF603BBFF}"/>
    <dgm:cxn modelId="{7E172931-8433-4801-B238-0CC78059C5A9}" type="presOf" srcId="{9EC201C1-5B29-4D88-9234-27FBE8C44EA9}" destId="{023368DB-63D7-E243-AEBF-DC891CB3FB64}" srcOrd="0" destOrd="0" presId="urn:microsoft.com/office/officeart/2016/7/layout/HorizontalActionList"/>
    <dgm:cxn modelId="{09463D3B-AC06-4985-9F7D-33B2311F32A0}" srcId="{9EC201C1-5B29-4D88-9234-27FBE8C44EA9}" destId="{D694B9CB-4E19-40CF-90CB-0E3609951E3C}" srcOrd="0" destOrd="0" parTransId="{3BC2B7E1-7959-4483-B0CF-1C0DEB5D382B}" sibTransId="{5C2D1156-F770-4A15-BD42-8E21D2BC34DF}"/>
    <dgm:cxn modelId="{8A10E540-2D8D-433E-AA93-CEBC343F159D}" type="presOf" srcId="{3516AB0A-C727-474B-B83E-3102EA8AA2AD}" destId="{169484A0-D2B7-954C-A25C-F1FF99993882}" srcOrd="0" destOrd="1" presId="urn:microsoft.com/office/officeart/2016/7/layout/HorizontalActionList"/>
    <dgm:cxn modelId="{D640D342-D89E-4F82-B572-B01C783DB8FA}" type="presOf" srcId="{D694B9CB-4E19-40CF-90CB-0E3609951E3C}" destId="{9141108E-819C-B343-8DAF-064800CAB608}" srcOrd="0" destOrd="0" presId="urn:microsoft.com/office/officeart/2016/7/layout/HorizontalActionList"/>
    <dgm:cxn modelId="{75101544-C891-4C03-9A41-A8FD4C4BD3C8}" type="presOf" srcId="{9CF95DB2-F54E-4153-97A1-914C9617B4DB}" destId="{169484A0-D2B7-954C-A25C-F1FF99993882}" srcOrd="0" destOrd="0" presId="urn:microsoft.com/office/officeart/2016/7/layout/HorizontalActionList"/>
    <dgm:cxn modelId="{A5F77776-12B0-4B7A-84E9-9527FC3DA260}" type="presOf" srcId="{7B814204-3DFB-4104-A23F-9C8F5115B229}" destId="{BCA9B6EE-5EDD-5841-9989-F340773842F8}" srcOrd="0" destOrd="0" presId="urn:microsoft.com/office/officeart/2016/7/layout/HorizontalActionList"/>
    <dgm:cxn modelId="{3B95877B-9CEA-49DA-9F2A-F730E3E7BE08}" srcId="{9EC201C1-5B29-4D88-9234-27FBE8C44EA9}" destId="{B2303411-8E41-49E9-920D-FE48DC1A21D9}" srcOrd="1" destOrd="0" parTransId="{3CFD8EF5-C1DF-47D4-85BF-6C690313B72F}" sibTransId="{26D63C5D-029C-4C20-AAF9-004783B9CFDC}"/>
    <dgm:cxn modelId="{8CFFC383-C97B-4AA9-87F3-6567096579FD}" srcId="{2B5AEBD6-B526-463C-B0FD-6D8BEB38332D}" destId="{8CCE4847-9DC1-4B50-B2A7-4BD2A25BE5E8}" srcOrd="0" destOrd="0" parTransId="{B50308EB-78B4-42AE-8C72-8D68071D7EB5}" sibTransId="{6428A7F7-6B8C-4CC7-90EA-F704B624E868}"/>
    <dgm:cxn modelId="{9EBA0C87-D0C1-48BB-B960-DA2547FAE943}" type="presOf" srcId="{90C871AF-A2A2-4616-A78B-6B544BC51673}" destId="{169484A0-D2B7-954C-A25C-F1FF99993882}" srcOrd="0" destOrd="2" presId="urn:microsoft.com/office/officeart/2016/7/layout/HorizontalActionList"/>
    <dgm:cxn modelId="{CB71B5AB-8713-4442-9F85-25E8FC6B725A}" type="presOf" srcId="{B2303411-8E41-49E9-920D-FE48DC1A21D9}" destId="{9141108E-819C-B343-8DAF-064800CAB608}" srcOrd="0" destOrd="1" presId="urn:microsoft.com/office/officeart/2016/7/layout/HorizontalActionList"/>
    <dgm:cxn modelId="{038818AC-6A85-4A70-B7FC-281A8E0123D9}" type="presOf" srcId="{8B884FC0-74EF-4F53-9F1C-7DD69D7A4BB8}" destId="{A6266F8C-E37A-7B42-98AC-9D5E7368DD2C}" srcOrd="0" destOrd="1" presId="urn:microsoft.com/office/officeart/2016/7/layout/HorizontalActionList"/>
    <dgm:cxn modelId="{922D0FB0-E7C2-45B7-BBAD-EEADFA8A8867}" type="presOf" srcId="{A6BA2093-B050-4AD1-8136-98E4300B9C8A}" destId="{9141108E-819C-B343-8DAF-064800CAB608}" srcOrd="0" destOrd="2" presId="urn:microsoft.com/office/officeart/2016/7/layout/HorizontalActionList"/>
    <dgm:cxn modelId="{5AA94CB7-F766-4BA1-9513-5506FD13872C}" type="presOf" srcId="{57302383-0EA6-473B-822B-F50267F46E99}" destId="{9141108E-819C-B343-8DAF-064800CAB608}" srcOrd="0" destOrd="3" presId="urn:microsoft.com/office/officeart/2016/7/layout/HorizontalActionList"/>
    <dgm:cxn modelId="{6B91D3C1-2DB6-40FE-AA23-2AD0002BEC98}" srcId="{DD94C391-86F2-46D4-8C0E-DD4452FAF080}" destId="{2B5AEBD6-B526-463C-B0FD-6D8BEB38332D}" srcOrd="2" destOrd="0" parTransId="{9A546F82-1A4D-4DEF-861D-A6AEF4B6E50F}" sibTransId="{EC7CB3A6-B90C-472C-A0CE-5534E630990D}"/>
    <dgm:cxn modelId="{7690F9C3-7CDF-405C-BE95-A5450FC4E3BD}" srcId="{2B5AEBD6-B526-463C-B0FD-6D8BEB38332D}" destId="{FC04FEE2-40D8-458D-9269-B2030DC9CE9B}" srcOrd="2" destOrd="0" parTransId="{7E876A03-63C8-42CB-812F-481B25AAEA53}" sibTransId="{6A92E699-B19E-46E3-8CD4-360B2D654B82}"/>
    <dgm:cxn modelId="{4A0CCFC9-5464-43AC-9218-FEDBBB275742}" type="presOf" srcId="{8CCE4847-9DC1-4B50-B2A7-4BD2A25BE5E8}" destId="{A6266F8C-E37A-7B42-98AC-9D5E7368DD2C}" srcOrd="0" destOrd="0" presId="urn:microsoft.com/office/officeart/2016/7/layout/HorizontalActionList"/>
    <dgm:cxn modelId="{A86785CC-755F-0540-B271-2C5C62E9A660}" type="presOf" srcId="{DD94C391-86F2-46D4-8C0E-DD4452FAF080}" destId="{D8676BCD-C2CC-4541-95AB-E3C05E542032}" srcOrd="0" destOrd="0" presId="urn:microsoft.com/office/officeart/2016/7/layout/HorizontalActionList"/>
    <dgm:cxn modelId="{9912D5D9-C97E-4035-A667-78FBC31F4BAC}" srcId="{2B5AEBD6-B526-463C-B0FD-6D8BEB38332D}" destId="{8B884FC0-74EF-4F53-9F1C-7DD69D7A4BB8}" srcOrd="1" destOrd="0" parTransId="{A046D242-D83A-41B5-88BA-1D5ACE717110}" sibTransId="{78A44A79-2A9B-4350-8C8C-A13D122EAE73}"/>
    <dgm:cxn modelId="{6AE550DA-1B55-4243-9995-13AFD102A1B6}" srcId="{7B814204-3DFB-4104-A23F-9C8F5115B229}" destId="{9CF95DB2-F54E-4153-97A1-914C9617B4DB}" srcOrd="0" destOrd="0" parTransId="{03835525-6E7F-475B-A684-A6F0B8DB215D}" sibTransId="{348B824B-33F4-48EB-BC14-A9B70E09D849}"/>
    <dgm:cxn modelId="{74A46AE0-2478-4F9A-8CA2-0FBFBFCA8FDE}" srcId="{9EC201C1-5B29-4D88-9234-27FBE8C44EA9}" destId="{A6BA2093-B050-4AD1-8136-98E4300B9C8A}" srcOrd="2" destOrd="0" parTransId="{65B5CC17-662F-47BC-AF66-82418D1AF3B1}" sibTransId="{00425EBB-D828-43AD-9071-9FBC4B8FB2CC}"/>
    <dgm:cxn modelId="{917ACCE1-309C-4C3D-BD63-4E0EF5E44DF9}" srcId="{7B814204-3DFB-4104-A23F-9C8F5115B229}" destId="{3516AB0A-C727-474B-B83E-3102EA8AA2AD}" srcOrd="1" destOrd="0" parTransId="{306C8277-5C59-4A8E-B05C-A0E635E2FD2A}" sibTransId="{310CDE60-0E9E-47D0-9DFE-4BA2E545DD9A}"/>
    <dgm:cxn modelId="{54A5BBF0-E8C5-485D-9979-0073D4C0FE59}" srcId="{7B814204-3DFB-4104-A23F-9C8F5115B229}" destId="{90C871AF-A2A2-4616-A78B-6B544BC51673}" srcOrd="2" destOrd="0" parTransId="{DE8B12FD-46C4-457D-8968-5BA710495C69}" sibTransId="{0DFD3C8B-2ACF-4EBC-80E4-66B14D90862B}"/>
    <dgm:cxn modelId="{4EDF0AF2-BFF8-43A0-94B1-43B9917BEA3E}" srcId="{DD94C391-86F2-46D4-8C0E-DD4452FAF080}" destId="{7B814204-3DFB-4104-A23F-9C8F5115B229}" srcOrd="1" destOrd="0" parTransId="{06FB885B-0FFC-4278-AD5D-ED741D96E1A8}" sibTransId="{9E74D3DC-9C4B-40AD-B290-1BF850821155}"/>
    <dgm:cxn modelId="{45E536FB-AA59-4B18-8450-F033AF644563}" type="presOf" srcId="{FC04FEE2-40D8-458D-9269-B2030DC9CE9B}" destId="{A6266F8C-E37A-7B42-98AC-9D5E7368DD2C}" srcOrd="0" destOrd="2" presId="urn:microsoft.com/office/officeart/2016/7/layout/HorizontalActionList"/>
    <dgm:cxn modelId="{4C10BBD8-EC56-42AC-B79B-37B78964CB9D}" type="presParOf" srcId="{D8676BCD-C2CC-4541-95AB-E3C05E542032}" destId="{E11EF0E4-30FF-3545-B78E-5B9E3221B663}" srcOrd="0" destOrd="0" presId="urn:microsoft.com/office/officeart/2016/7/layout/HorizontalActionList"/>
    <dgm:cxn modelId="{FF769794-35BD-45D5-A4D8-B9B6BF9BB995}" type="presParOf" srcId="{E11EF0E4-30FF-3545-B78E-5B9E3221B663}" destId="{023368DB-63D7-E243-AEBF-DC891CB3FB64}" srcOrd="0" destOrd="0" presId="urn:microsoft.com/office/officeart/2016/7/layout/HorizontalActionList"/>
    <dgm:cxn modelId="{8B032A6E-73EE-48AC-9A4C-8FA3948CFA07}" type="presParOf" srcId="{E11EF0E4-30FF-3545-B78E-5B9E3221B663}" destId="{9141108E-819C-B343-8DAF-064800CAB608}" srcOrd="1" destOrd="0" presId="urn:microsoft.com/office/officeart/2016/7/layout/HorizontalActionList"/>
    <dgm:cxn modelId="{FDDF0A8D-9550-4520-80D9-76F1179436C5}" type="presParOf" srcId="{D8676BCD-C2CC-4541-95AB-E3C05E542032}" destId="{C6383728-01A2-0049-B6F5-FC97DC3CB11C}" srcOrd="1" destOrd="0" presId="urn:microsoft.com/office/officeart/2016/7/layout/HorizontalActionList"/>
    <dgm:cxn modelId="{B626ECAA-30C8-4CF6-9A76-FDC93F8AB8F6}" type="presParOf" srcId="{D8676BCD-C2CC-4541-95AB-E3C05E542032}" destId="{86F897E1-0EDE-3944-B949-174E8B61D353}" srcOrd="2" destOrd="0" presId="urn:microsoft.com/office/officeart/2016/7/layout/HorizontalActionList"/>
    <dgm:cxn modelId="{C21FF17A-7853-43C4-B5FE-A4CB50F77730}" type="presParOf" srcId="{86F897E1-0EDE-3944-B949-174E8B61D353}" destId="{BCA9B6EE-5EDD-5841-9989-F340773842F8}" srcOrd="0" destOrd="0" presId="urn:microsoft.com/office/officeart/2016/7/layout/HorizontalActionList"/>
    <dgm:cxn modelId="{A5F92D6C-252D-4D2A-9134-BA2D51F973EA}" type="presParOf" srcId="{86F897E1-0EDE-3944-B949-174E8B61D353}" destId="{169484A0-D2B7-954C-A25C-F1FF99993882}" srcOrd="1" destOrd="0" presId="urn:microsoft.com/office/officeart/2016/7/layout/HorizontalActionList"/>
    <dgm:cxn modelId="{56AECB5F-5587-4412-A307-928CCFC29152}" type="presParOf" srcId="{D8676BCD-C2CC-4541-95AB-E3C05E542032}" destId="{FC7D03A9-A913-B049-8D27-FAA9AB89EDE4}" srcOrd="3" destOrd="0" presId="urn:microsoft.com/office/officeart/2016/7/layout/HorizontalActionList"/>
    <dgm:cxn modelId="{908EDF94-69C8-4874-ACA6-8AD3CCC28128}" type="presParOf" srcId="{D8676BCD-C2CC-4541-95AB-E3C05E542032}" destId="{26976EF6-1D68-4C42-B9BA-E6C542CA1FFA}" srcOrd="4" destOrd="0" presId="urn:microsoft.com/office/officeart/2016/7/layout/HorizontalActionList"/>
    <dgm:cxn modelId="{99C3590C-3058-49A7-B49D-2B62AF8A998E}" type="presParOf" srcId="{26976EF6-1D68-4C42-B9BA-E6C542CA1FFA}" destId="{8EBC5BCB-E845-B740-BF07-C5EAC2771941}" srcOrd="0" destOrd="0" presId="urn:microsoft.com/office/officeart/2016/7/layout/HorizontalActionList"/>
    <dgm:cxn modelId="{FD68E495-949A-472F-9B04-FA77EB850F4A}" type="presParOf" srcId="{26976EF6-1D68-4C42-B9BA-E6C542CA1FFA}" destId="{A6266F8C-E37A-7B42-98AC-9D5E7368DD2C}"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1D4F5-26F6-8A4C-A97D-1EE37072A4B5}">
      <dsp:nvSpPr>
        <dsp:cNvPr id="0" name=""/>
        <dsp:cNvSpPr/>
      </dsp:nvSpPr>
      <dsp:spPr>
        <a:xfrm>
          <a:off x="4844" y="68117"/>
          <a:ext cx="1857042" cy="5388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Enhanced Personalization:</a:t>
          </a:r>
        </a:p>
      </dsp:txBody>
      <dsp:txXfrm>
        <a:off x="4844" y="68117"/>
        <a:ext cx="1857042" cy="538843"/>
      </dsp:txXfrm>
    </dsp:sp>
    <dsp:sp modelId="{3EC58B29-E064-9B41-96DC-52C035EA7CDC}">
      <dsp:nvSpPr>
        <dsp:cNvPr id="0" name=""/>
        <dsp:cNvSpPr/>
      </dsp:nvSpPr>
      <dsp:spPr>
        <a:xfrm>
          <a:off x="4844" y="606961"/>
          <a:ext cx="1857042" cy="34397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Tailored financial advice for individual users based on real-time data and user-specific queries.</a:t>
          </a:r>
        </a:p>
        <a:p>
          <a:pPr marL="114300" lvl="1" indent="-114300" algn="l" defTabSz="666750">
            <a:lnSpc>
              <a:spcPct val="90000"/>
            </a:lnSpc>
            <a:spcBef>
              <a:spcPct val="0"/>
            </a:spcBef>
            <a:spcAft>
              <a:spcPct val="15000"/>
            </a:spcAft>
            <a:buChar char="•"/>
          </a:pPr>
          <a:r>
            <a:rPr lang="en-US" sz="1500" kern="1200"/>
            <a:t>Improved customer satisfaction with adaptive, context-aware responses.</a:t>
          </a:r>
        </a:p>
      </dsp:txBody>
      <dsp:txXfrm>
        <a:off x="4844" y="606961"/>
        <a:ext cx="1857042" cy="3439720"/>
      </dsp:txXfrm>
    </dsp:sp>
    <dsp:sp modelId="{3DB10F05-D463-DB4E-83EE-E75E04501CF7}">
      <dsp:nvSpPr>
        <dsp:cNvPr id="0" name=""/>
        <dsp:cNvSpPr/>
      </dsp:nvSpPr>
      <dsp:spPr>
        <a:xfrm>
          <a:off x="2121873" y="68117"/>
          <a:ext cx="1857042" cy="53884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Increased Accessibility:</a:t>
          </a:r>
        </a:p>
      </dsp:txBody>
      <dsp:txXfrm>
        <a:off x="2121873" y="68117"/>
        <a:ext cx="1857042" cy="538843"/>
      </dsp:txXfrm>
    </dsp:sp>
    <dsp:sp modelId="{0E6DD669-6C0C-9E4B-9E05-59158C9F44DA}">
      <dsp:nvSpPr>
        <dsp:cNvPr id="0" name=""/>
        <dsp:cNvSpPr/>
      </dsp:nvSpPr>
      <dsp:spPr>
        <a:xfrm>
          <a:off x="2121873" y="606961"/>
          <a:ext cx="1857042" cy="34397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Democratizes financial expertise by providing accessible, AI-driven advice to users without requiring human experts.</a:t>
          </a:r>
        </a:p>
      </dsp:txBody>
      <dsp:txXfrm>
        <a:off x="2121873" y="606961"/>
        <a:ext cx="1857042" cy="3439720"/>
      </dsp:txXfrm>
    </dsp:sp>
    <dsp:sp modelId="{093C0C24-35D7-4242-AA63-6484CC9A0C76}">
      <dsp:nvSpPr>
        <dsp:cNvPr id="0" name=""/>
        <dsp:cNvSpPr/>
      </dsp:nvSpPr>
      <dsp:spPr>
        <a:xfrm>
          <a:off x="4238902" y="68117"/>
          <a:ext cx="1857042" cy="53884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Cost Efficiency:</a:t>
          </a:r>
        </a:p>
      </dsp:txBody>
      <dsp:txXfrm>
        <a:off x="4238902" y="68117"/>
        <a:ext cx="1857042" cy="538843"/>
      </dsp:txXfrm>
    </dsp:sp>
    <dsp:sp modelId="{1E2A21F5-6161-0845-AD55-58C478554FE9}">
      <dsp:nvSpPr>
        <dsp:cNvPr id="0" name=""/>
        <dsp:cNvSpPr/>
      </dsp:nvSpPr>
      <dsp:spPr>
        <a:xfrm>
          <a:off x="4238902" y="606961"/>
          <a:ext cx="1857042" cy="34397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Minimizes the cost of customer service in financial institutions by automating routine financial queries.</a:t>
          </a:r>
        </a:p>
        <a:p>
          <a:pPr marL="114300" lvl="1" indent="-114300" algn="l" defTabSz="666750">
            <a:lnSpc>
              <a:spcPct val="90000"/>
            </a:lnSpc>
            <a:spcBef>
              <a:spcPct val="0"/>
            </a:spcBef>
            <a:spcAft>
              <a:spcPct val="15000"/>
            </a:spcAft>
            <a:buChar char="•"/>
          </a:pPr>
          <a:r>
            <a:rPr lang="en-US" sz="1500" kern="1200"/>
            <a:t>Scalable solution for financial firms looking to optimize operational costs.</a:t>
          </a:r>
        </a:p>
      </dsp:txBody>
      <dsp:txXfrm>
        <a:off x="4238902" y="606961"/>
        <a:ext cx="1857042" cy="3439720"/>
      </dsp:txXfrm>
    </dsp:sp>
    <dsp:sp modelId="{F671441B-EB98-F345-88E5-A7756A7886A0}">
      <dsp:nvSpPr>
        <dsp:cNvPr id="0" name=""/>
        <dsp:cNvSpPr/>
      </dsp:nvSpPr>
      <dsp:spPr>
        <a:xfrm>
          <a:off x="6355930" y="68117"/>
          <a:ext cx="1857042" cy="53884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Real-Time Insights:</a:t>
          </a:r>
        </a:p>
      </dsp:txBody>
      <dsp:txXfrm>
        <a:off x="6355930" y="68117"/>
        <a:ext cx="1857042" cy="538843"/>
      </dsp:txXfrm>
    </dsp:sp>
    <dsp:sp modelId="{4359D8FB-E305-DF48-8FEE-478403C124B6}">
      <dsp:nvSpPr>
        <dsp:cNvPr id="0" name=""/>
        <dsp:cNvSpPr/>
      </dsp:nvSpPr>
      <dsp:spPr>
        <a:xfrm>
          <a:off x="6355930" y="606961"/>
          <a:ext cx="1857042" cy="343972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Dynamic adaptability of the RAG model ensures accurate responses aligned with the latest financial trends and data.</a:t>
          </a:r>
        </a:p>
        <a:p>
          <a:pPr marL="114300" lvl="1" indent="-114300" algn="l" defTabSz="666750">
            <a:lnSpc>
              <a:spcPct val="90000"/>
            </a:lnSpc>
            <a:spcBef>
              <a:spcPct val="0"/>
            </a:spcBef>
            <a:spcAft>
              <a:spcPct val="15000"/>
            </a:spcAft>
            <a:buChar char="•"/>
          </a:pPr>
          <a:r>
            <a:rPr lang="en-US" sz="1500" kern="1200"/>
            <a:t>Enables businesses and users to make informed decisions based on current market conditions.</a:t>
          </a:r>
        </a:p>
      </dsp:txBody>
      <dsp:txXfrm>
        <a:off x="6355930" y="606961"/>
        <a:ext cx="1857042" cy="3439720"/>
      </dsp:txXfrm>
    </dsp:sp>
    <dsp:sp modelId="{E9A0EE67-1FED-EA4C-8C07-14213E46CB43}">
      <dsp:nvSpPr>
        <dsp:cNvPr id="0" name=""/>
        <dsp:cNvSpPr/>
      </dsp:nvSpPr>
      <dsp:spPr>
        <a:xfrm>
          <a:off x="8472959" y="68117"/>
          <a:ext cx="1857042" cy="53884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Potential for Monetization:</a:t>
          </a:r>
        </a:p>
      </dsp:txBody>
      <dsp:txXfrm>
        <a:off x="8472959" y="68117"/>
        <a:ext cx="1857042" cy="538843"/>
      </dsp:txXfrm>
    </dsp:sp>
    <dsp:sp modelId="{E215F2E7-E31F-C947-A10B-C507848DB8CF}">
      <dsp:nvSpPr>
        <dsp:cNvPr id="0" name=""/>
        <dsp:cNvSpPr/>
      </dsp:nvSpPr>
      <dsp:spPr>
        <a:xfrm>
          <a:off x="8472959" y="606961"/>
          <a:ext cx="1857042" cy="343972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Can be integrated into financial platforms, apps, or chatbots, offering premium personalized services to users.</a:t>
          </a:r>
        </a:p>
        <a:p>
          <a:pPr marL="114300" lvl="1" indent="-114300" algn="l" defTabSz="666750">
            <a:lnSpc>
              <a:spcPct val="90000"/>
            </a:lnSpc>
            <a:spcBef>
              <a:spcPct val="0"/>
            </a:spcBef>
            <a:spcAft>
              <a:spcPct val="15000"/>
            </a:spcAft>
            <a:buChar char="•"/>
          </a:pPr>
          <a:r>
            <a:rPr lang="en-US" sz="1500" kern="1200"/>
            <a:t>Opportunity for SaaS financial tools leveraging AI models for subscription-based services.</a:t>
          </a:r>
        </a:p>
      </dsp:txBody>
      <dsp:txXfrm>
        <a:off x="8472959" y="606961"/>
        <a:ext cx="1857042" cy="3439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E0A67-9810-4410-A01E-DC64C587FAD6}">
      <dsp:nvSpPr>
        <dsp:cNvPr id="0" name=""/>
        <dsp:cNvSpPr/>
      </dsp:nvSpPr>
      <dsp:spPr>
        <a:xfrm>
          <a:off x="0" y="511"/>
          <a:ext cx="11033029" cy="1196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8FB1B-E1DE-4D28-82D1-D0C1E756FBF8}">
      <dsp:nvSpPr>
        <dsp:cNvPr id="0" name=""/>
        <dsp:cNvSpPr/>
      </dsp:nvSpPr>
      <dsp:spPr>
        <a:xfrm>
          <a:off x="361980" y="269753"/>
          <a:ext cx="658146" cy="6581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7E9F7-886A-475A-9E9C-8BE9FD2BA37E}">
      <dsp:nvSpPr>
        <dsp:cNvPr id="0" name=""/>
        <dsp:cNvSpPr/>
      </dsp:nvSpPr>
      <dsp:spPr>
        <a:xfrm>
          <a:off x="1382108" y="511"/>
          <a:ext cx="9650920" cy="119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43" tIns="126643" rIns="126643" bIns="126643" numCol="1" spcCol="1270" anchor="ctr" anchorCtr="0">
          <a:noAutofit/>
        </a:bodyPr>
        <a:lstStyle/>
        <a:p>
          <a:pPr marL="0" lvl="0" indent="0" algn="l" defTabSz="1111250">
            <a:lnSpc>
              <a:spcPct val="100000"/>
            </a:lnSpc>
            <a:spcBef>
              <a:spcPct val="0"/>
            </a:spcBef>
            <a:spcAft>
              <a:spcPct val="35000"/>
            </a:spcAft>
            <a:buNone/>
          </a:pPr>
          <a:r>
            <a:rPr lang="en-US" sz="2500" b="0" i="0" kern="1200"/>
            <a:t>Model: Fine-tuned ChatGPT 3.5 Turbo on financial datasets.</a:t>
          </a:r>
          <a:endParaRPr lang="en-US" sz="2500" kern="1200"/>
        </a:p>
      </dsp:txBody>
      <dsp:txXfrm>
        <a:off x="1382108" y="511"/>
        <a:ext cx="9650920" cy="1196630"/>
      </dsp:txXfrm>
    </dsp:sp>
    <dsp:sp modelId="{13237999-DF94-4D8C-871B-E565929FA526}">
      <dsp:nvSpPr>
        <dsp:cNvPr id="0" name=""/>
        <dsp:cNvSpPr/>
      </dsp:nvSpPr>
      <dsp:spPr>
        <a:xfrm>
          <a:off x="0" y="1496299"/>
          <a:ext cx="11033029" cy="1196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071F5-C9BB-4EC0-9C68-2D6454CE076E}">
      <dsp:nvSpPr>
        <dsp:cNvPr id="0" name=""/>
        <dsp:cNvSpPr/>
      </dsp:nvSpPr>
      <dsp:spPr>
        <a:xfrm>
          <a:off x="361980" y="1765541"/>
          <a:ext cx="658146" cy="6581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C0CD4A-AEDE-46C4-959F-95F8E454BE6C}">
      <dsp:nvSpPr>
        <dsp:cNvPr id="0" name=""/>
        <dsp:cNvSpPr/>
      </dsp:nvSpPr>
      <dsp:spPr>
        <a:xfrm>
          <a:off x="1382108" y="1496299"/>
          <a:ext cx="9650920" cy="119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43" tIns="126643" rIns="126643" bIns="126643" numCol="1" spcCol="1270" anchor="ctr" anchorCtr="0">
          <a:noAutofit/>
        </a:bodyPr>
        <a:lstStyle/>
        <a:p>
          <a:pPr marL="0" lvl="0" indent="0" algn="l" defTabSz="1111250">
            <a:lnSpc>
              <a:spcPct val="100000"/>
            </a:lnSpc>
            <a:spcBef>
              <a:spcPct val="0"/>
            </a:spcBef>
            <a:spcAft>
              <a:spcPct val="35000"/>
            </a:spcAft>
            <a:buNone/>
          </a:pPr>
          <a:r>
            <a:rPr lang="en-US" sz="2500" b="0" i="0" kern="1200"/>
            <a:t>Tools: OpenAI fine-tuning API.</a:t>
          </a:r>
          <a:endParaRPr lang="en-US" sz="2500" kern="1200"/>
        </a:p>
      </dsp:txBody>
      <dsp:txXfrm>
        <a:off x="1382108" y="1496299"/>
        <a:ext cx="9650920" cy="1196630"/>
      </dsp:txXfrm>
    </dsp:sp>
    <dsp:sp modelId="{842DB109-B5AD-46C7-BC05-1C23F644D227}">
      <dsp:nvSpPr>
        <dsp:cNvPr id="0" name=""/>
        <dsp:cNvSpPr/>
      </dsp:nvSpPr>
      <dsp:spPr>
        <a:xfrm>
          <a:off x="0" y="2992087"/>
          <a:ext cx="11033029" cy="1196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CC3C1-1DCA-4FB8-93F3-4F44405FCE8F}">
      <dsp:nvSpPr>
        <dsp:cNvPr id="0" name=""/>
        <dsp:cNvSpPr/>
      </dsp:nvSpPr>
      <dsp:spPr>
        <a:xfrm>
          <a:off x="361980" y="3261329"/>
          <a:ext cx="658146" cy="6581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4DB7C-4B9E-4B24-8078-343658912134}">
      <dsp:nvSpPr>
        <dsp:cNvPr id="0" name=""/>
        <dsp:cNvSpPr/>
      </dsp:nvSpPr>
      <dsp:spPr>
        <a:xfrm>
          <a:off x="1382108" y="2992087"/>
          <a:ext cx="9650920" cy="119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43" tIns="126643" rIns="126643" bIns="126643" numCol="1" spcCol="1270" anchor="ctr" anchorCtr="0">
          <a:noAutofit/>
        </a:bodyPr>
        <a:lstStyle/>
        <a:p>
          <a:pPr marL="0" lvl="0" indent="0" algn="l" defTabSz="1111250">
            <a:lnSpc>
              <a:spcPct val="100000"/>
            </a:lnSpc>
            <a:spcBef>
              <a:spcPct val="0"/>
            </a:spcBef>
            <a:spcAft>
              <a:spcPct val="35000"/>
            </a:spcAft>
            <a:buNone/>
          </a:pPr>
          <a:r>
            <a:rPr lang="en-US" sz="2500" b="0" i="0" kern="1200"/>
            <a:t>Data: Financial Q&amp;A dataset from Hugging Face.</a:t>
          </a:r>
          <a:endParaRPr lang="en-US" sz="2500" kern="1200"/>
        </a:p>
      </dsp:txBody>
      <dsp:txXfrm>
        <a:off x="1382108" y="2992087"/>
        <a:ext cx="9650920" cy="1196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6D7A4-E3C5-47F8-9AE4-73C587B5B940}">
      <dsp:nvSpPr>
        <dsp:cNvPr id="0" name=""/>
        <dsp:cNvSpPr/>
      </dsp:nvSpPr>
      <dsp:spPr>
        <a:xfrm>
          <a:off x="9094" y="152143"/>
          <a:ext cx="851976" cy="851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6BBFCA-B59E-4F51-9111-1914A6C2BD79}">
      <dsp:nvSpPr>
        <dsp:cNvPr id="0" name=""/>
        <dsp:cNvSpPr/>
      </dsp:nvSpPr>
      <dsp:spPr>
        <a:xfrm>
          <a:off x="9094" y="1171193"/>
          <a:ext cx="2434218" cy="1294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Dataset Preparation: </a:t>
          </a:r>
          <a:r>
            <a:rPr lang="en-US" sz="1400" b="0" kern="1200"/>
            <a:t>Curated financial Q&amp;A pairs from Hugging Face</a:t>
          </a:r>
          <a:r>
            <a:rPr lang="en-US" sz="1400" b="0" kern="1200">
              <a:latin typeface="Avenir Next LT Pro"/>
            </a:rPr>
            <a:t> which consist of 2000 Financial questions and answers</a:t>
          </a:r>
          <a:endParaRPr lang="en-US" sz="1400" b="0" kern="1200"/>
        </a:p>
      </dsp:txBody>
      <dsp:txXfrm>
        <a:off x="9094" y="1171193"/>
        <a:ext cx="2434218" cy="1294367"/>
      </dsp:txXfrm>
    </dsp:sp>
    <dsp:sp modelId="{548ED095-FC64-450B-85C9-92B5F1250788}">
      <dsp:nvSpPr>
        <dsp:cNvPr id="0" name=""/>
        <dsp:cNvSpPr/>
      </dsp:nvSpPr>
      <dsp:spPr>
        <a:xfrm>
          <a:off x="9094" y="2543269"/>
          <a:ext cx="2434218" cy="1493815"/>
        </a:xfrm>
        <a:prstGeom prst="rect">
          <a:avLst/>
        </a:prstGeom>
        <a:noFill/>
        <a:ln>
          <a:noFill/>
        </a:ln>
        <a:effectLst/>
      </dsp:spPr>
      <dsp:style>
        <a:lnRef idx="0">
          <a:scrgbClr r="0" g="0" b="0"/>
        </a:lnRef>
        <a:fillRef idx="0">
          <a:scrgbClr r="0" g="0" b="0"/>
        </a:fillRef>
        <a:effectRef idx="0">
          <a:scrgbClr r="0" g="0" b="0"/>
        </a:effectRef>
        <a:fontRef idx="minor"/>
      </dsp:style>
    </dsp:sp>
    <dsp:sp modelId="{9A85D1D9-E7B4-45C4-BA4A-7C2FB16ABA71}">
      <dsp:nvSpPr>
        <dsp:cNvPr id="0" name=""/>
        <dsp:cNvSpPr/>
      </dsp:nvSpPr>
      <dsp:spPr>
        <a:xfrm>
          <a:off x="2869301" y="152143"/>
          <a:ext cx="851976" cy="851976"/>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737E9F-F37D-479C-9540-D9BEA2D15ECC}">
      <dsp:nvSpPr>
        <dsp:cNvPr id="0" name=""/>
        <dsp:cNvSpPr/>
      </dsp:nvSpPr>
      <dsp:spPr>
        <a:xfrm>
          <a:off x="2869301" y="1171193"/>
          <a:ext cx="2434218" cy="1294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Avenir Next LT Pro"/>
            </a:rPr>
            <a:t>Data Preprocessing: Converting the CSV QA dataset to required data format by OPEN AI for Fine tuning and formatted data into JSONL.</a:t>
          </a:r>
        </a:p>
      </dsp:txBody>
      <dsp:txXfrm>
        <a:off x="2869301" y="1171193"/>
        <a:ext cx="2434218" cy="1294367"/>
      </dsp:txXfrm>
    </dsp:sp>
    <dsp:sp modelId="{7B029207-6296-4EBD-A59C-A06D29C1E85F}">
      <dsp:nvSpPr>
        <dsp:cNvPr id="0" name=""/>
        <dsp:cNvSpPr/>
      </dsp:nvSpPr>
      <dsp:spPr>
        <a:xfrm>
          <a:off x="2869301" y="2543269"/>
          <a:ext cx="2434218" cy="1493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System Message</a:t>
          </a:r>
          <a:r>
            <a:rPr lang="en-US" sz="1100" b="0" kern="1200"/>
            <a:t>: Instructions guiding the tone and structure of responses.</a:t>
          </a:r>
          <a:endParaRPr lang="en-US" sz="1100" b="0" kern="1200">
            <a:latin typeface="Avenir Next LT Pro"/>
          </a:endParaRPr>
        </a:p>
        <a:p>
          <a:pPr marL="0" lvl="0" indent="0" algn="l" defTabSz="488950">
            <a:lnSpc>
              <a:spcPct val="100000"/>
            </a:lnSpc>
            <a:spcBef>
              <a:spcPct val="0"/>
            </a:spcBef>
            <a:spcAft>
              <a:spcPct val="35000"/>
            </a:spcAft>
            <a:buNone/>
          </a:pPr>
          <a:r>
            <a:rPr lang="en-US" sz="1100" b="1" kern="1200"/>
            <a:t>User Message</a:t>
          </a:r>
          <a:r>
            <a:rPr lang="en-US" sz="1100" b="0" kern="1200"/>
            <a:t>: Financial queries curated from reliable sources.</a:t>
          </a:r>
          <a:endParaRPr lang="en-US" sz="1100" kern="1200"/>
        </a:p>
        <a:p>
          <a:pPr marL="0" lvl="0" indent="0" algn="l" defTabSz="488950">
            <a:lnSpc>
              <a:spcPct val="100000"/>
            </a:lnSpc>
            <a:spcBef>
              <a:spcPct val="0"/>
            </a:spcBef>
            <a:spcAft>
              <a:spcPct val="35000"/>
            </a:spcAft>
            <a:buNone/>
          </a:pPr>
          <a:r>
            <a:rPr lang="en-US" sz="1100" b="1" kern="1200">
              <a:latin typeface="Arial"/>
              <a:cs typeface="Arial"/>
            </a:rPr>
            <a:t>Assistant Response</a:t>
          </a:r>
          <a:r>
            <a:rPr lang="en-US" sz="1100" b="0" kern="1200">
              <a:latin typeface="Arial"/>
              <a:cs typeface="Arial"/>
            </a:rPr>
            <a:t>: </a:t>
          </a:r>
          <a:r>
            <a:rPr lang="en-US" sz="1100" b="0" kern="1200">
              <a:latin typeface="Avenir Next LT Pro"/>
              <a:cs typeface="Arial"/>
            </a:rPr>
            <a:t>Targeted answers aligned with the system’s goals</a:t>
          </a:r>
          <a:endParaRPr lang="en-US" sz="1100" b="0" kern="1200">
            <a:latin typeface="Avenir Next LT Pro"/>
          </a:endParaRPr>
        </a:p>
      </dsp:txBody>
      <dsp:txXfrm>
        <a:off x="2869301" y="2543269"/>
        <a:ext cx="2434218" cy="1493815"/>
      </dsp:txXfrm>
    </dsp:sp>
    <dsp:sp modelId="{19A47FF1-6B8B-4B6B-A2F2-BCB532A52A92}">
      <dsp:nvSpPr>
        <dsp:cNvPr id="0" name=""/>
        <dsp:cNvSpPr/>
      </dsp:nvSpPr>
      <dsp:spPr>
        <a:xfrm>
          <a:off x="5729508" y="152143"/>
          <a:ext cx="851976" cy="851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5D397-B656-4EAB-8587-0AB4FEA6D84E}">
      <dsp:nvSpPr>
        <dsp:cNvPr id="0" name=""/>
        <dsp:cNvSpPr/>
      </dsp:nvSpPr>
      <dsp:spPr>
        <a:xfrm>
          <a:off x="5729508" y="1171193"/>
          <a:ext cx="2434218" cy="1294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Fine-Tuning with OpenAI API</a:t>
          </a:r>
          <a:r>
            <a:rPr lang="en-US" sz="1400" kern="1200"/>
            <a:t>: Base Model: GPT-3.5 Turbo.</a:t>
          </a:r>
          <a:r>
            <a:rPr lang="en-US" sz="1400" b="1" kern="1200">
              <a:latin typeface="Avenir Next LT Pro"/>
            </a:rPr>
            <a:t> </a:t>
          </a:r>
          <a:r>
            <a:rPr lang="en-US" sz="1400" b="0" kern="1200">
              <a:latin typeface="Avenir Next LT Pro"/>
            </a:rPr>
            <a:t>We split the data in 80-20 for Training and validation</a:t>
          </a:r>
          <a:endParaRPr lang="en-US" sz="1400" b="1" kern="1200">
            <a:latin typeface="Avenir Next LT Pro"/>
          </a:endParaRPr>
        </a:p>
      </dsp:txBody>
      <dsp:txXfrm>
        <a:off x="5729508" y="1171193"/>
        <a:ext cx="2434218" cy="1294367"/>
      </dsp:txXfrm>
    </dsp:sp>
    <dsp:sp modelId="{9DC348AF-46D8-44CE-9016-0CE5C3C00FE7}">
      <dsp:nvSpPr>
        <dsp:cNvPr id="0" name=""/>
        <dsp:cNvSpPr/>
      </dsp:nvSpPr>
      <dsp:spPr>
        <a:xfrm>
          <a:off x="5729508" y="2543269"/>
          <a:ext cx="2434218" cy="1493815"/>
        </a:xfrm>
        <a:prstGeom prst="rect">
          <a:avLst/>
        </a:prstGeom>
        <a:noFill/>
        <a:ln>
          <a:noFill/>
        </a:ln>
        <a:effectLst/>
      </dsp:spPr>
      <dsp:style>
        <a:lnRef idx="0">
          <a:scrgbClr r="0" g="0" b="0"/>
        </a:lnRef>
        <a:fillRef idx="0">
          <a:scrgbClr r="0" g="0" b="0"/>
        </a:fillRef>
        <a:effectRef idx="0">
          <a:scrgbClr r="0" g="0" b="0"/>
        </a:effectRef>
        <a:fontRef idx="minor"/>
      </dsp:style>
    </dsp:sp>
    <dsp:sp modelId="{3EED04EF-327C-456B-B7C3-ADCC64A20E38}">
      <dsp:nvSpPr>
        <dsp:cNvPr id="0" name=""/>
        <dsp:cNvSpPr/>
      </dsp:nvSpPr>
      <dsp:spPr>
        <a:xfrm>
          <a:off x="8589715" y="152143"/>
          <a:ext cx="851976" cy="851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B2E9B-8F43-4CC1-9013-08A28BAF2F49}">
      <dsp:nvSpPr>
        <dsp:cNvPr id="0" name=""/>
        <dsp:cNvSpPr/>
      </dsp:nvSpPr>
      <dsp:spPr>
        <a:xfrm>
          <a:off x="8589715" y="1171193"/>
          <a:ext cx="2434218" cy="1294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100000"/>
            </a:lnSpc>
            <a:spcBef>
              <a:spcPct val="0"/>
            </a:spcBef>
            <a:spcAft>
              <a:spcPct val="35000"/>
            </a:spcAft>
            <a:buNone/>
            <a:defRPr b="1"/>
          </a:pPr>
          <a:r>
            <a:rPr lang="en-US" sz="1400" b="1" kern="1200"/>
            <a:t>Evaluation</a:t>
          </a:r>
          <a:r>
            <a:rPr lang="en-US" sz="1400" kern="1200"/>
            <a:t>:</a:t>
          </a:r>
          <a:r>
            <a:rPr lang="en-US" sz="1400" kern="1200">
              <a:latin typeface="Avenir Next LT Pro"/>
            </a:rPr>
            <a:t>                      </a:t>
          </a:r>
          <a:r>
            <a:rPr lang="en-US" sz="1400" b="0" kern="1200"/>
            <a:t>Tested with real-world financial queries.</a:t>
          </a:r>
          <a:r>
            <a:rPr lang="en-US" sz="1400" b="0" kern="1200">
              <a:latin typeface="Avenir Next LT Pro"/>
            </a:rPr>
            <a:t>                </a:t>
          </a:r>
          <a:r>
            <a:rPr lang="en-US" sz="1400" b="0" kern="1200"/>
            <a:t>Used BLEU and ROUGE metrics to measure accuracy and relevance.</a:t>
          </a:r>
        </a:p>
      </dsp:txBody>
      <dsp:txXfrm>
        <a:off x="8589715" y="1171193"/>
        <a:ext cx="2434218" cy="1294367"/>
      </dsp:txXfrm>
    </dsp:sp>
    <dsp:sp modelId="{0517F389-136B-4C3A-8996-92ADA75B48B2}">
      <dsp:nvSpPr>
        <dsp:cNvPr id="0" name=""/>
        <dsp:cNvSpPr/>
      </dsp:nvSpPr>
      <dsp:spPr>
        <a:xfrm>
          <a:off x="8589715" y="2543269"/>
          <a:ext cx="2434218" cy="149381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3BE68-3661-4F65-A552-0FAE9CFE183B}">
      <dsp:nvSpPr>
        <dsp:cNvPr id="0" name=""/>
        <dsp:cNvSpPr/>
      </dsp:nvSpPr>
      <dsp:spPr>
        <a:xfrm>
          <a:off x="0" y="1738"/>
          <a:ext cx="11033029" cy="8812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C30DA-BBC9-4AB8-BCA2-17EF638DB90D}">
      <dsp:nvSpPr>
        <dsp:cNvPr id="0" name=""/>
        <dsp:cNvSpPr/>
      </dsp:nvSpPr>
      <dsp:spPr>
        <a:xfrm>
          <a:off x="266566" y="200011"/>
          <a:ext cx="484665" cy="484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C8FC63-3C44-4D6A-9C43-7DBED88D34FF}">
      <dsp:nvSpPr>
        <dsp:cNvPr id="0" name=""/>
        <dsp:cNvSpPr/>
      </dsp:nvSpPr>
      <dsp:spPr>
        <a:xfrm>
          <a:off x="1017798" y="1738"/>
          <a:ext cx="10015230" cy="88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61" tIns="93261" rIns="93261" bIns="93261" numCol="1" spcCol="1270" anchor="ctr" anchorCtr="0">
          <a:noAutofit/>
        </a:bodyPr>
        <a:lstStyle/>
        <a:p>
          <a:pPr marL="0" lvl="0" indent="0" algn="l" defTabSz="977900">
            <a:lnSpc>
              <a:spcPct val="100000"/>
            </a:lnSpc>
            <a:spcBef>
              <a:spcPct val="0"/>
            </a:spcBef>
            <a:spcAft>
              <a:spcPct val="35000"/>
            </a:spcAft>
            <a:buNone/>
          </a:pPr>
          <a:r>
            <a:rPr lang="en-US" sz="2200" kern="1200"/>
            <a:t>Achieved BLEU Score: 0.0184, reflecting limited overlap with the expected answers.</a:t>
          </a:r>
        </a:p>
      </dsp:txBody>
      <dsp:txXfrm>
        <a:off x="1017798" y="1738"/>
        <a:ext cx="10015230" cy="881210"/>
      </dsp:txXfrm>
    </dsp:sp>
    <dsp:sp modelId="{4CD847EE-2905-4186-9112-F4956E538B72}">
      <dsp:nvSpPr>
        <dsp:cNvPr id="0" name=""/>
        <dsp:cNvSpPr/>
      </dsp:nvSpPr>
      <dsp:spPr>
        <a:xfrm>
          <a:off x="0" y="1103252"/>
          <a:ext cx="11033029" cy="8812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32424-DD61-4590-8AF0-50ED6FA702F9}">
      <dsp:nvSpPr>
        <dsp:cNvPr id="0" name=""/>
        <dsp:cNvSpPr/>
      </dsp:nvSpPr>
      <dsp:spPr>
        <a:xfrm>
          <a:off x="266566" y="1301524"/>
          <a:ext cx="484665" cy="484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DC9098-6DFE-4CB6-AAD7-ECA8BDA26A7D}">
      <dsp:nvSpPr>
        <dsp:cNvPr id="0" name=""/>
        <dsp:cNvSpPr/>
      </dsp:nvSpPr>
      <dsp:spPr>
        <a:xfrm>
          <a:off x="1017798" y="1103252"/>
          <a:ext cx="4964863" cy="88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61" tIns="93261" rIns="93261" bIns="93261" numCol="1" spcCol="1270" anchor="ctr" anchorCtr="0">
          <a:noAutofit/>
        </a:bodyPr>
        <a:lstStyle/>
        <a:p>
          <a:pPr marL="0" lvl="0" indent="0" algn="l" defTabSz="977900">
            <a:lnSpc>
              <a:spcPct val="100000"/>
            </a:lnSpc>
            <a:spcBef>
              <a:spcPct val="0"/>
            </a:spcBef>
            <a:spcAft>
              <a:spcPct val="35000"/>
            </a:spcAft>
            <a:buNone/>
          </a:pPr>
          <a:r>
            <a:rPr lang="en-US" sz="2200" kern="1200"/>
            <a:t>ROUGE metrics indicated modest performance:</a:t>
          </a:r>
        </a:p>
      </dsp:txBody>
      <dsp:txXfrm>
        <a:off x="1017798" y="1103252"/>
        <a:ext cx="4964863" cy="881210"/>
      </dsp:txXfrm>
    </dsp:sp>
    <dsp:sp modelId="{8AE36764-6F8D-4A59-9C85-4DA6117BD0F7}">
      <dsp:nvSpPr>
        <dsp:cNvPr id="0" name=""/>
        <dsp:cNvSpPr/>
      </dsp:nvSpPr>
      <dsp:spPr>
        <a:xfrm>
          <a:off x="5982661" y="1103252"/>
          <a:ext cx="5050367" cy="88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61" tIns="93261" rIns="93261" bIns="93261" numCol="1" spcCol="1270" anchor="ctr" anchorCtr="0">
          <a:noAutofit/>
        </a:bodyPr>
        <a:lstStyle/>
        <a:p>
          <a:pPr marL="0" lvl="0" indent="0" algn="l" defTabSz="800100">
            <a:lnSpc>
              <a:spcPct val="100000"/>
            </a:lnSpc>
            <a:spcBef>
              <a:spcPct val="0"/>
            </a:spcBef>
            <a:spcAft>
              <a:spcPct val="35000"/>
            </a:spcAft>
            <a:buNone/>
          </a:pPr>
          <a:r>
            <a:rPr lang="en-US" sz="1800" kern="1200"/>
            <a:t>ROUGE-1: 0.3239, ROUGE-2: 0.0519, and ROUGE-L: 0.1270.</a:t>
          </a:r>
        </a:p>
      </dsp:txBody>
      <dsp:txXfrm>
        <a:off x="5982661" y="1103252"/>
        <a:ext cx="5050367" cy="881210"/>
      </dsp:txXfrm>
    </dsp:sp>
    <dsp:sp modelId="{ED49FC59-58BE-4653-A6E2-0B81247D43F3}">
      <dsp:nvSpPr>
        <dsp:cNvPr id="0" name=""/>
        <dsp:cNvSpPr/>
      </dsp:nvSpPr>
      <dsp:spPr>
        <a:xfrm>
          <a:off x="0" y="2204765"/>
          <a:ext cx="11033029" cy="8812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998CC-C312-428E-8E2A-D9DB219745B4}">
      <dsp:nvSpPr>
        <dsp:cNvPr id="0" name=""/>
        <dsp:cNvSpPr/>
      </dsp:nvSpPr>
      <dsp:spPr>
        <a:xfrm>
          <a:off x="266566" y="2403038"/>
          <a:ext cx="484665" cy="484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A6C750-6DBE-4550-87C4-6B6EE84982CD}">
      <dsp:nvSpPr>
        <dsp:cNvPr id="0" name=""/>
        <dsp:cNvSpPr/>
      </dsp:nvSpPr>
      <dsp:spPr>
        <a:xfrm>
          <a:off x="1017798" y="2204765"/>
          <a:ext cx="10015230" cy="88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61" tIns="93261" rIns="93261" bIns="93261" numCol="1" spcCol="1270" anchor="ctr" anchorCtr="0">
          <a:noAutofit/>
        </a:bodyPr>
        <a:lstStyle/>
        <a:p>
          <a:pPr marL="0" lvl="0" indent="0" algn="l" defTabSz="977900">
            <a:lnSpc>
              <a:spcPct val="100000"/>
            </a:lnSpc>
            <a:spcBef>
              <a:spcPct val="0"/>
            </a:spcBef>
            <a:spcAft>
              <a:spcPct val="35000"/>
            </a:spcAft>
            <a:buNone/>
          </a:pPr>
          <a:r>
            <a:rPr lang="en-US" sz="2200" kern="1200"/>
            <a:t>Strength: Generates coherent, static responses based on pre-trained data.</a:t>
          </a:r>
        </a:p>
      </dsp:txBody>
      <dsp:txXfrm>
        <a:off x="1017798" y="2204765"/>
        <a:ext cx="10015230" cy="881210"/>
      </dsp:txXfrm>
    </dsp:sp>
    <dsp:sp modelId="{25738D1C-B116-4C44-A143-1BBBEC3EA85A}">
      <dsp:nvSpPr>
        <dsp:cNvPr id="0" name=""/>
        <dsp:cNvSpPr/>
      </dsp:nvSpPr>
      <dsp:spPr>
        <a:xfrm>
          <a:off x="0" y="3306279"/>
          <a:ext cx="11033029" cy="8812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8294-1531-4A7E-A66F-4412057F3971}">
      <dsp:nvSpPr>
        <dsp:cNvPr id="0" name=""/>
        <dsp:cNvSpPr/>
      </dsp:nvSpPr>
      <dsp:spPr>
        <a:xfrm>
          <a:off x="266566" y="3504551"/>
          <a:ext cx="484665" cy="484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1666B4-DBBF-4FB2-AFD0-45D6F56C9FC6}">
      <dsp:nvSpPr>
        <dsp:cNvPr id="0" name=""/>
        <dsp:cNvSpPr/>
      </dsp:nvSpPr>
      <dsp:spPr>
        <a:xfrm>
          <a:off x="1017798" y="3306279"/>
          <a:ext cx="10015230" cy="88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61" tIns="93261" rIns="93261" bIns="93261" numCol="1" spcCol="1270" anchor="ctr" anchorCtr="0">
          <a:noAutofit/>
        </a:bodyPr>
        <a:lstStyle/>
        <a:p>
          <a:pPr marL="0" lvl="0" indent="0" algn="l" defTabSz="977900">
            <a:lnSpc>
              <a:spcPct val="100000"/>
            </a:lnSpc>
            <a:spcBef>
              <a:spcPct val="0"/>
            </a:spcBef>
            <a:spcAft>
              <a:spcPct val="35000"/>
            </a:spcAft>
            <a:buNone/>
          </a:pPr>
          <a:r>
            <a:rPr lang="en-US" sz="2200" kern="1200"/>
            <a:t>Limitation: Cannot adapt to new or dynamic contexts due to reliance on static datasets.</a:t>
          </a:r>
        </a:p>
      </dsp:txBody>
      <dsp:txXfrm>
        <a:off x="1017798" y="3306279"/>
        <a:ext cx="10015230" cy="8812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B383C-8F4B-44FF-AF58-6D53221B3BFC}">
      <dsp:nvSpPr>
        <dsp:cNvPr id="0" name=""/>
        <dsp:cNvSpPr/>
      </dsp:nvSpPr>
      <dsp:spPr>
        <a:xfrm>
          <a:off x="804821" y="169698"/>
          <a:ext cx="851144" cy="685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1D423-39E6-4BCE-9D5D-47959DE44ABF}">
      <dsp:nvSpPr>
        <dsp:cNvPr id="0" name=""/>
        <dsp:cNvSpPr/>
      </dsp:nvSpPr>
      <dsp:spPr>
        <a:xfrm>
          <a:off x="14472" y="999682"/>
          <a:ext cx="2431841" cy="29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a:t>Model:</a:t>
          </a:r>
        </a:p>
      </dsp:txBody>
      <dsp:txXfrm>
        <a:off x="14472" y="999682"/>
        <a:ext cx="2431841" cy="293575"/>
      </dsp:txXfrm>
    </dsp:sp>
    <dsp:sp modelId="{32EA6CDC-59FD-419C-BAF1-78698AF6743E}">
      <dsp:nvSpPr>
        <dsp:cNvPr id="0" name=""/>
        <dsp:cNvSpPr/>
      </dsp:nvSpPr>
      <dsp:spPr>
        <a:xfrm>
          <a:off x="14472" y="1360688"/>
          <a:ext cx="2431841" cy="265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Base Model: meta/llama-3.1-405b-instruct.</a:t>
          </a:r>
        </a:p>
        <a:p>
          <a:pPr marL="0" lvl="0" indent="0" algn="l" defTabSz="622300">
            <a:lnSpc>
              <a:spcPct val="100000"/>
            </a:lnSpc>
            <a:spcBef>
              <a:spcPct val="0"/>
            </a:spcBef>
            <a:spcAft>
              <a:spcPct val="35000"/>
            </a:spcAft>
            <a:buNone/>
          </a:pPr>
          <a:r>
            <a:rPr lang="en-US" sz="1400" kern="1200"/>
            <a:t>Parameters:</a:t>
          </a:r>
        </a:p>
        <a:p>
          <a:pPr marL="114300" lvl="1" indent="-114300" algn="l" defTabSz="622300">
            <a:lnSpc>
              <a:spcPct val="90000"/>
            </a:lnSpc>
            <a:spcBef>
              <a:spcPct val="0"/>
            </a:spcBef>
            <a:spcAft>
              <a:spcPct val="15000"/>
            </a:spcAft>
            <a:buChar char="•"/>
          </a:pPr>
          <a:r>
            <a:rPr lang="en-US" sz="1400" kern="1200"/>
            <a:t>Temperature: 0.2 (controlled output randomness).</a:t>
          </a:r>
        </a:p>
        <a:p>
          <a:pPr marL="114300" lvl="1" indent="-114300" algn="l" defTabSz="622300">
            <a:lnSpc>
              <a:spcPct val="90000"/>
            </a:lnSpc>
            <a:spcBef>
              <a:spcPct val="0"/>
            </a:spcBef>
            <a:spcAft>
              <a:spcPct val="15000"/>
            </a:spcAft>
            <a:buChar char="•"/>
          </a:pPr>
          <a:r>
            <a:rPr lang="en-US" sz="1400" kern="1200"/>
            <a:t>Top-p: 0.7 (nucleus sampling for diverse responses).</a:t>
          </a:r>
        </a:p>
        <a:p>
          <a:pPr marL="114300" lvl="1" indent="-114300" algn="l" defTabSz="622300">
            <a:lnSpc>
              <a:spcPct val="90000"/>
            </a:lnSpc>
            <a:spcBef>
              <a:spcPct val="0"/>
            </a:spcBef>
            <a:spcAft>
              <a:spcPct val="15000"/>
            </a:spcAft>
            <a:buChar char="•"/>
          </a:pPr>
          <a:r>
            <a:rPr lang="en-US" sz="1400" kern="1200"/>
            <a:t>Max Tokens: 3073 (response length limit).</a:t>
          </a:r>
        </a:p>
        <a:p>
          <a:pPr marL="114300" lvl="1" indent="-114300" algn="l" defTabSz="622300">
            <a:lnSpc>
              <a:spcPct val="90000"/>
            </a:lnSpc>
            <a:spcBef>
              <a:spcPct val="0"/>
            </a:spcBef>
            <a:spcAft>
              <a:spcPct val="15000"/>
            </a:spcAft>
            <a:buChar char="•"/>
          </a:pPr>
          <a:r>
            <a:rPr lang="en-US" sz="1400" kern="1200"/>
            <a:t>Streaming: Enabled (real-time responses).</a:t>
          </a:r>
        </a:p>
      </dsp:txBody>
      <dsp:txXfrm>
        <a:off x="14472" y="1360688"/>
        <a:ext cx="2431841" cy="2658841"/>
      </dsp:txXfrm>
    </dsp:sp>
    <dsp:sp modelId="{3582E9C9-962F-422C-8D0D-084D97471BA0}">
      <dsp:nvSpPr>
        <dsp:cNvPr id="0" name=""/>
        <dsp:cNvSpPr/>
      </dsp:nvSpPr>
      <dsp:spPr>
        <a:xfrm>
          <a:off x="3662235" y="169698"/>
          <a:ext cx="851144" cy="685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D553F-7C3F-403A-AC90-E200513148A7}">
      <dsp:nvSpPr>
        <dsp:cNvPr id="0" name=""/>
        <dsp:cNvSpPr/>
      </dsp:nvSpPr>
      <dsp:spPr>
        <a:xfrm>
          <a:off x="2871886" y="999682"/>
          <a:ext cx="2431841" cy="29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a:latin typeface="Avenir Next LT Pro"/>
            </a:rPr>
            <a:t>Libraries</a:t>
          </a:r>
          <a:r>
            <a:rPr lang="en-US" sz="1900" kern="1200"/>
            <a:t>:</a:t>
          </a:r>
        </a:p>
      </dsp:txBody>
      <dsp:txXfrm>
        <a:off x="2871886" y="999682"/>
        <a:ext cx="2431841" cy="293575"/>
      </dsp:txXfrm>
    </dsp:sp>
    <dsp:sp modelId="{D20D8205-223C-4E00-BADE-7F9F2624CE1B}">
      <dsp:nvSpPr>
        <dsp:cNvPr id="0" name=""/>
        <dsp:cNvSpPr/>
      </dsp:nvSpPr>
      <dsp:spPr>
        <a:xfrm>
          <a:off x="2871886" y="1360688"/>
          <a:ext cx="2431841" cy="265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FAISS: Vector-based document retrieval.</a:t>
          </a:r>
        </a:p>
        <a:p>
          <a:pPr marL="0" lvl="0" indent="0" algn="ctr" defTabSz="622300">
            <a:lnSpc>
              <a:spcPct val="100000"/>
            </a:lnSpc>
            <a:spcBef>
              <a:spcPct val="0"/>
            </a:spcBef>
            <a:spcAft>
              <a:spcPct val="35000"/>
            </a:spcAft>
            <a:buNone/>
          </a:pPr>
          <a:r>
            <a:rPr lang="en-US" sz="1400" kern="1200"/>
            <a:t>NVIDIA Embeddings: For document chunk vectorization.</a:t>
          </a:r>
        </a:p>
        <a:p>
          <a:pPr marL="0" lvl="0" indent="0" algn="ctr" defTabSz="622300" rtl="0">
            <a:lnSpc>
              <a:spcPct val="90000"/>
            </a:lnSpc>
            <a:spcBef>
              <a:spcPct val="0"/>
            </a:spcBef>
            <a:spcAft>
              <a:spcPct val="35000"/>
            </a:spcAft>
            <a:buNone/>
            <a:defRPr b="1"/>
          </a:pPr>
          <a:r>
            <a:rPr lang="en-US" sz="1400" b="0" kern="1200">
              <a:latin typeface="Avenir Next LT Pro"/>
            </a:rPr>
            <a:t>RAGAS: </a:t>
          </a:r>
          <a:r>
            <a:rPr lang="en-US" sz="1400" b="0" kern="1200">
              <a:solidFill>
                <a:schemeClr val="tx1"/>
              </a:solidFill>
              <a:latin typeface="Avenir Next LT Pro"/>
              <a:ea typeface="Roboto"/>
              <a:cs typeface="Roboto"/>
            </a:rPr>
            <a:t>provides tools to supercharge the evaluation of Large Language Model (LLM) applications.</a:t>
          </a:r>
        </a:p>
      </dsp:txBody>
      <dsp:txXfrm>
        <a:off x="2871886" y="1360688"/>
        <a:ext cx="2431841" cy="2658841"/>
      </dsp:txXfrm>
    </dsp:sp>
    <dsp:sp modelId="{94CAE7F1-9C7B-40B4-8F15-BCE63B21685A}">
      <dsp:nvSpPr>
        <dsp:cNvPr id="0" name=""/>
        <dsp:cNvSpPr/>
      </dsp:nvSpPr>
      <dsp:spPr>
        <a:xfrm>
          <a:off x="6519649" y="169698"/>
          <a:ext cx="851144" cy="6850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D68802-047D-4880-8D40-4ADCF67E942E}">
      <dsp:nvSpPr>
        <dsp:cNvPr id="0" name=""/>
        <dsp:cNvSpPr/>
      </dsp:nvSpPr>
      <dsp:spPr>
        <a:xfrm>
          <a:off x="5729300" y="999682"/>
          <a:ext cx="2431841" cy="29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a:t>Data:</a:t>
          </a:r>
        </a:p>
      </dsp:txBody>
      <dsp:txXfrm>
        <a:off x="5729300" y="999682"/>
        <a:ext cx="2431841" cy="293575"/>
      </dsp:txXfrm>
    </dsp:sp>
    <dsp:sp modelId="{18C6B30C-446D-4B01-BDE5-6B98861A1DA8}">
      <dsp:nvSpPr>
        <dsp:cNvPr id="0" name=""/>
        <dsp:cNvSpPr/>
      </dsp:nvSpPr>
      <dsp:spPr>
        <a:xfrm>
          <a:off x="5729300" y="1360688"/>
          <a:ext cx="2431841" cy="265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Source: Financial datasets, market analysis documents, real-time financial streams.</a:t>
          </a:r>
        </a:p>
      </dsp:txBody>
      <dsp:txXfrm>
        <a:off x="5729300" y="1360688"/>
        <a:ext cx="2431841" cy="2658841"/>
      </dsp:txXfrm>
    </dsp:sp>
    <dsp:sp modelId="{8D398AD7-AFC8-4C12-BFDF-E732699CCCDF}">
      <dsp:nvSpPr>
        <dsp:cNvPr id="0" name=""/>
        <dsp:cNvSpPr/>
      </dsp:nvSpPr>
      <dsp:spPr>
        <a:xfrm>
          <a:off x="9377063" y="169698"/>
          <a:ext cx="851144" cy="6850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694C6-8082-4F99-AADF-2D0D3D02419E}">
      <dsp:nvSpPr>
        <dsp:cNvPr id="0" name=""/>
        <dsp:cNvSpPr/>
      </dsp:nvSpPr>
      <dsp:spPr>
        <a:xfrm>
          <a:off x="8586714" y="999682"/>
          <a:ext cx="2431841" cy="29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a:t>Preprocessing:</a:t>
          </a:r>
        </a:p>
      </dsp:txBody>
      <dsp:txXfrm>
        <a:off x="8586714" y="999682"/>
        <a:ext cx="2431841" cy="293575"/>
      </dsp:txXfrm>
    </dsp:sp>
    <dsp:sp modelId="{A7A0DB3A-8BE5-445A-9A53-E0D6097F50D0}">
      <dsp:nvSpPr>
        <dsp:cNvPr id="0" name=""/>
        <dsp:cNvSpPr/>
      </dsp:nvSpPr>
      <dsp:spPr>
        <a:xfrm>
          <a:off x="8586714" y="1360688"/>
          <a:ext cx="2431841" cy="265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Chunk Size: 500 tokens.</a:t>
          </a:r>
        </a:p>
        <a:p>
          <a:pPr marL="0" lvl="0" indent="0" algn="ctr" defTabSz="622300">
            <a:lnSpc>
              <a:spcPct val="100000"/>
            </a:lnSpc>
            <a:spcBef>
              <a:spcPct val="0"/>
            </a:spcBef>
            <a:spcAft>
              <a:spcPct val="35000"/>
            </a:spcAft>
            <a:buNone/>
          </a:pPr>
          <a:r>
            <a:rPr lang="en-US" sz="1400" kern="1200"/>
            <a:t>Chunk Overlap: 50 tokens for seamless context transitions.</a:t>
          </a:r>
        </a:p>
      </dsp:txBody>
      <dsp:txXfrm>
        <a:off x="8586714" y="1360688"/>
        <a:ext cx="2431841" cy="26588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F545-DBB6-4689-9FFD-99C9F9D6F7ED}">
      <dsp:nvSpPr>
        <dsp:cNvPr id="0" name=""/>
        <dsp:cNvSpPr/>
      </dsp:nvSpPr>
      <dsp:spPr>
        <a:xfrm>
          <a:off x="0" y="5103488"/>
          <a:ext cx="7240146" cy="8372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Evaluation:</a:t>
          </a:r>
        </a:p>
      </dsp:txBody>
      <dsp:txXfrm>
        <a:off x="0" y="5103488"/>
        <a:ext cx="7240146" cy="452125"/>
      </dsp:txXfrm>
    </dsp:sp>
    <dsp:sp modelId="{45EB3327-94F5-47A2-A788-23D98762643B}">
      <dsp:nvSpPr>
        <dsp:cNvPr id="0" name=""/>
        <dsp:cNvSpPr/>
      </dsp:nvSpPr>
      <dsp:spPr>
        <a:xfrm>
          <a:off x="0" y="5538869"/>
          <a:ext cx="3620073" cy="3851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Tested with real-world financial queries.</a:t>
          </a:r>
        </a:p>
      </dsp:txBody>
      <dsp:txXfrm>
        <a:off x="0" y="5538869"/>
        <a:ext cx="3620073" cy="385144"/>
      </dsp:txXfrm>
    </dsp:sp>
    <dsp:sp modelId="{0055D815-2B08-4C63-99B5-7672296184F2}">
      <dsp:nvSpPr>
        <dsp:cNvPr id="0" name=""/>
        <dsp:cNvSpPr/>
      </dsp:nvSpPr>
      <dsp:spPr>
        <a:xfrm>
          <a:off x="3620073" y="5538869"/>
          <a:ext cx="3620073" cy="38514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rtl="0">
            <a:lnSpc>
              <a:spcPct val="90000"/>
            </a:lnSpc>
            <a:spcBef>
              <a:spcPct val="0"/>
            </a:spcBef>
            <a:spcAft>
              <a:spcPct val="35000"/>
            </a:spcAft>
            <a:buNone/>
          </a:pPr>
          <a:r>
            <a:rPr lang="en-US" sz="1200" kern="1200"/>
            <a:t>Metrics: </a:t>
          </a:r>
          <a:r>
            <a:rPr lang="en-US" sz="1200" kern="1200">
              <a:solidFill>
                <a:schemeClr val="tx1"/>
              </a:solidFill>
            </a:rPr>
            <a:t>faithfulness, </a:t>
          </a:r>
          <a:r>
            <a:rPr lang="en-US" sz="1200" kern="1200" err="1">
              <a:solidFill>
                <a:schemeClr val="tx1"/>
              </a:solidFill>
            </a:rPr>
            <a:t>answer_correctness</a:t>
          </a:r>
          <a:r>
            <a:rPr lang="en-US" sz="1200" kern="1200">
              <a:solidFill>
                <a:schemeClr val="tx1"/>
              </a:solidFill>
            </a:rPr>
            <a:t>, </a:t>
          </a:r>
          <a:r>
            <a:rPr lang="en-US" sz="1200" kern="1200" err="1">
              <a:solidFill>
                <a:schemeClr val="tx1"/>
              </a:solidFill>
            </a:rPr>
            <a:t>context_precision</a:t>
          </a:r>
          <a:r>
            <a:rPr lang="en-US" sz="1200" kern="1200">
              <a:solidFill>
                <a:schemeClr val="tx1"/>
              </a:solidFill>
            </a:rPr>
            <a:t>, </a:t>
          </a:r>
          <a:r>
            <a:rPr lang="en-US" sz="1200" kern="1200" err="1">
              <a:solidFill>
                <a:schemeClr val="tx1"/>
              </a:solidFill>
            </a:rPr>
            <a:t>context_recall</a:t>
          </a:r>
          <a:r>
            <a:rPr lang="en-US" sz="1200" kern="1200">
              <a:solidFill>
                <a:schemeClr val="tx1"/>
              </a:solidFill>
            </a:rPr>
            <a:t>, </a:t>
          </a:r>
          <a:r>
            <a:rPr lang="en-US" sz="1200" kern="1200" err="1">
              <a:solidFill>
                <a:schemeClr val="tx1"/>
              </a:solidFill>
            </a:rPr>
            <a:t>answer_relevancy</a:t>
          </a:r>
          <a:endParaRPr lang="en-US" sz="1200" kern="1200">
            <a:solidFill>
              <a:schemeClr val="tx1"/>
            </a:solidFill>
          </a:endParaRPr>
        </a:p>
      </dsp:txBody>
      <dsp:txXfrm>
        <a:off x="3620073" y="5538869"/>
        <a:ext cx="3620073" cy="385144"/>
      </dsp:txXfrm>
    </dsp:sp>
    <dsp:sp modelId="{6C3E2222-BD1E-CF43-BD5E-5DB2368AA4F2}">
      <dsp:nvSpPr>
        <dsp:cNvPr id="0" name=""/>
        <dsp:cNvSpPr/>
      </dsp:nvSpPr>
      <dsp:spPr>
        <a:xfrm rot="10800000">
          <a:off x="0" y="3828327"/>
          <a:ext cx="7240146" cy="128772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Generative Layer: Combined retrieved documents with the language model (GPT) to generate context-aware, accurate responses.</a:t>
          </a:r>
        </a:p>
      </dsp:txBody>
      <dsp:txXfrm rot="10800000">
        <a:off x="0" y="3828327"/>
        <a:ext cx="7240146" cy="836722"/>
      </dsp:txXfrm>
    </dsp:sp>
    <dsp:sp modelId="{62E9098B-ECF5-5644-B6B6-1CE00E6D743B}">
      <dsp:nvSpPr>
        <dsp:cNvPr id="0" name=""/>
        <dsp:cNvSpPr/>
      </dsp:nvSpPr>
      <dsp:spPr>
        <a:xfrm rot="10800000">
          <a:off x="0" y="2553165"/>
          <a:ext cx="7240146" cy="1287720"/>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Vector Database with FAISS: </a:t>
          </a:r>
        </a:p>
      </dsp:txBody>
      <dsp:txXfrm rot="-10800000">
        <a:off x="0" y="2553165"/>
        <a:ext cx="7240146" cy="451990"/>
      </dsp:txXfrm>
    </dsp:sp>
    <dsp:sp modelId="{345D8BB4-8F94-8B45-82B7-88769D2052A6}">
      <dsp:nvSpPr>
        <dsp:cNvPr id="0" name=""/>
        <dsp:cNvSpPr/>
      </dsp:nvSpPr>
      <dsp:spPr>
        <a:xfrm>
          <a:off x="0" y="3005155"/>
          <a:ext cx="3620073" cy="38502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Used FAISS to create embeddings of document chunks.</a:t>
          </a:r>
        </a:p>
      </dsp:txBody>
      <dsp:txXfrm>
        <a:off x="0" y="3005155"/>
        <a:ext cx="3620073" cy="385028"/>
      </dsp:txXfrm>
    </dsp:sp>
    <dsp:sp modelId="{1024D6F7-DC85-FB46-B441-5FCFE25038D6}">
      <dsp:nvSpPr>
        <dsp:cNvPr id="0" name=""/>
        <dsp:cNvSpPr/>
      </dsp:nvSpPr>
      <dsp:spPr>
        <a:xfrm>
          <a:off x="3620073" y="3005155"/>
          <a:ext cx="3620073" cy="38502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Stored embeddings for efficient retrieval during query processing.</a:t>
          </a:r>
        </a:p>
      </dsp:txBody>
      <dsp:txXfrm>
        <a:off x="3620073" y="3005155"/>
        <a:ext cx="3620073" cy="385028"/>
      </dsp:txXfrm>
    </dsp:sp>
    <dsp:sp modelId="{BFFF40F8-B480-C64D-830E-930BB453E07C}">
      <dsp:nvSpPr>
        <dsp:cNvPr id="0" name=""/>
        <dsp:cNvSpPr/>
      </dsp:nvSpPr>
      <dsp:spPr>
        <a:xfrm rot="10800000">
          <a:off x="0" y="1278003"/>
          <a:ext cx="7240146" cy="1287720"/>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Data Preprocessing: Split documents into smaller, meaningful chunks.</a:t>
          </a:r>
        </a:p>
      </dsp:txBody>
      <dsp:txXfrm rot="-10800000">
        <a:off x="0" y="1278003"/>
        <a:ext cx="7240146" cy="451990"/>
      </dsp:txXfrm>
    </dsp:sp>
    <dsp:sp modelId="{805F1AFF-A0DE-D649-B6E3-42CA23C1C45E}">
      <dsp:nvSpPr>
        <dsp:cNvPr id="0" name=""/>
        <dsp:cNvSpPr/>
      </dsp:nvSpPr>
      <dsp:spPr>
        <a:xfrm>
          <a:off x="3535" y="1729993"/>
          <a:ext cx="2411025" cy="38502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Example:</a:t>
          </a:r>
        </a:p>
      </dsp:txBody>
      <dsp:txXfrm>
        <a:off x="3535" y="1729993"/>
        <a:ext cx="2411025" cy="385028"/>
      </dsp:txXfrm>
    </dsp:sp>
    <dsp:sp modelId="{098B7655-CCA2-5D4C-8575-8D9F4892FC7A}">
      <dsp:nvSpPr>
        <dsp:cNvPr id="0" name=""/>
        <dsp:cNvSpPr/>
      </dsp:nvSpPr>
      <dsp:spPr>
        <a:xfrm>
          <a:off x="2414560" y="1729993"/>
          <a:ext cx="2411025" cy="3850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Chunk Size: 500 tokens</a:t>
          </a:r>
        </a:p>
      </dsp:txBody>
      <dsp:txXfrm>
        <a:off x="2414560" y="1729993"/>
        <a:ext cx="2411025" cy="385028"/>
      </dsp:txXfrm>
    </dsp:sp>
    <dsp:sp modelId="{9FD13333-D003-1240-B8F6-D6BAFC14FAA4}">
      <dsp:nvSpPr>
        <dsp:cNvPr id="0" name=""/>
        <dsp:cNvSpPr/>
      </dsp:nvSpPr>
      <dsp:spPr>
        <a:xfrm>
          <a:off x="4825585" y="1729993"/>
          <a:ext cx="2411025" cy="3850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Chunk Overlap: 50 tokens for better context retention.</a:t>
          </a:r>
        </a:p>
      </dsp:txBody>
      <dsp:txXfrm>
        <a:off x="4825585" y="1729993"/>
        <a:ext cx="2411025" cy="385028"/>
      </dsp:txXfrm>
    </dsp:sp>
    <dsp:sp modelId="{D09D945C-B40D-D24E-B5F1-C1D7B4BACA50}">
      <dsp:nvSpPr>
        <dsp:cNvPr id="0" name=""/>
        <dsp:cNvSpPr/>
      </dsp:nvSpPr>
      <dsp:spPr>
        <a:xfrm rot="10800000">
          <a:off x="0" y="2841"/>
          <a:ext cx="7240146" cy="1287720"/>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Dataset Preparation: Curated financial book</a:t>
          </a:r>
        </a:p>
      </dsp:txBody>
      <dsp:txXfrm rot="10800000">
        <a:off x="0" y="2841"/>
        <a:ext cx="7240146" cy="8367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3F3E5-8F17-458C-BA37-9975EFE71DFF}">
      <dsp:nvSpPr>
        <dsp:cNvPr id="0" name=""/>
        <dsp:cNvSpPr/>
      </dsp:nvSpPr>
      <dsp:spPr>
        <a:xfrm>
          <a:off x="3430" y="982107"/>
          <a:ext cx="1499816" cy="186217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a:t>Input Question</a:t>
          </a:r>
          <a:r>
            <a:rPr lang="en-US" sz="1200" kern="1200"/>
            <a:t>: The user provides a query (e.g., "What are the shiny marketing tactics used by banks?")</a:t>
          </a:r>
        </a:p>
      </dsp:txBody>
      <dsp:txXfrm>
        <a:off x="47358" y="1026035"/>
        <a:ext cx="1411960" cy="1774318"/>
      </dsp:txXfrm>
    </dsp:sp>
    <dsp:sp modelId="{6DFA9F3A-D93C-4BBB-9970-B038E2FAEF86}">
      <dsp:nvSpPr>
        <dsp:cNvPr id="0" name=""/>
        <dsp:cNvSpPr/>
      </dsp:nvSpPr>
      <dsp:spPr>
        <a:xfrm>
          <a:off x="1653228" y="1727217"/>
          <a:ext cx="317961" cy="37195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653228" y="1801608"/>
        <a:ext cx="222573" cy="223172"/>
      </dsp:txXfrm>
    </dsp:sp>
    <dsp:sp modelId="{224C36EE-13B3-4C6D-A9E3-B63EEBBE5CF5}">
      <dsp:nvSpPr>
        <dsp:cNvPr id="0" name=""/>
        <dsp:cNvSpPr/>
      </dsp:nvSpPr>
      <dsp:spPr>
        <a:xfrm>
          <a:off x="2103173" y="982107"/>
          <a:ext cx="1499816" cy="186217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a:t>Hypothetical Document Generation</a:t>
          </a:r>
          <a:r>
            <a:rPr lang="en-US" sz="1200" kern="1200"/>
            <a:t>: The HyDE retrieval method generates a hypothetical document based on the query to approximate the context.</a:t>
          </a:r>
        </a:p>
      </dsp:txBody>
      <dsp:txXfrm>
        <a:off x="2147101" y="1026035"/>
        <a:ext cx="1411960" cy="1774318"/>
      </dsp:txXfrm>
    </dsp:sp>
    <dsp:sp modelId="{291472DF-F9F0-4A28-9934-81A217681392}">
      <dsp:nvSpPr>
        <dsp:cNvPr id="0" name=""/>
        <dsp:cNvSpPr/>
      </dsp:nvSpPr>
      <dsp:spPr>
        <a:xfrm>
          <a:off x="3752971" y="1727217"/>
          <a:ext cx="317961" cy="37195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52971" y="1801608"/>
        <a:ext cx="222573" cy="223172"/>
      </dsp:txXfrm>
    </dsp:sp>
    <dsp:sp modelId="{12796D13-5104-4C3F-8F7C-31E155CF4CB2}">
      <dsp:nvSpPr>
        <dsp:cNvPr id="0" name=""/>
        <dsp:cNvSpPr/>
      </dsp:nvSpPr>
      <dsp:spPr>
        <a:xfrm>
          <a:off x="4202916" y="982107"/>
          <a:ext cx="1499816" cy="186217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err="1"/>
            <a:t>HyDE</a:t>
          </a:r>
          <a:r>
            <a:rPr lang="en-US" sz="1200" b="1" kern="1200"/>
            <a:t> Retrieval</a:t>
          </a:r>
          <a:r>
            <a:rPr lang="en-US" sz="1200" kern="1200"/>
            <a:t>: The </a:t>
          </a:r>
          <a:r>
            <a:rPr lang="en-US" sz="1200" kern="1200" err="1"/>
            <a:t>HyDE</a:t>
          </a:r>
          <a:r>
            <a:rPr lang="en-US" sz="1200" kern="1200"/>
            <a:t> method uses the hypothetical response to query the vector database and retrieve relevant information.</a:t>
          </a:r>
        </a:p>
      </dsp:txBody>
      <dsp:txXfrm>
        <a:off x="4246844" y="1026035"/>
        <a:ext cx="1411960" cy="1774318"/>
      </dsp:txXfrm>
    </dsp:sp>
    <dsp:sp modelId="{117523D1-C4D7-4830-8BF6-60AE1794B3CD}">
      <dsp:nvSpPr>
        <dsp:cNvPr id="0" name=""/>
        <dsp:cNvSpPr/>
      </dsp:nvSpPr>
      <dsp:spPr>
        <a:xfrm>
          <a:off x="5852715" y="1727217"/>
          <a:ext cx="317961" cy="37195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852715" y="1801608"/>
        <a:ext cx="222573" cy="223172"/>
      </dsp:txXfrm>
    </dsp:sp>
    <dsp:sp modelId="{4A76C7E9-9414-4B23-A295-C8754772EC62}">
      <dsp:nvSpPr>
        <dsp:cNvPr id="0" name=""/>
        <dsp:cNvSpPr/>
      </dsp:nvSpPr>
      <dsp:spPr>
        <a:xfrm>
          <a:off x="6302660" y="982107"/>
          <a:ext cx="1499816" cy="186217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a:t>Final Response Generation</a:t>
          </a:r>
          <a:r>
            <a:rPr lang="en-US" sz="1200" kern="1200"/>
            <a:t>: The retrieved context, original query, and instructions are passed to the model to generate the final, comprehensive response.</a:t>
          </a:r>
          <a:endParaRPr lang="en-US" sz="1200" kern="1200">
            <a:latin typeface="Avenir Next LT Pro"/>
          </a:endParaRPr>
        </a:p>
      </dsp:txBody>
      <dsp:txXfrm>
        <a:off x="6346588" y="1026035"/>
        <a:ext cx="1411960" cy="17743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B9B09-4CC2-45D8-BC60-B5CC2870E9F0}">
      <dsp:nvSpPr>
        <dsp:cNvPr id="0" name=""/>
        <dsp:cNvSpPr/>
      </dsp:nvSpPr>
      <dsp:spPr>
        <a:xfrm>
          <a:off x="0" y="3272"/>
          <a:ext cx="11033029" cy="6971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FE413-A676-4AD5-8403-B76B0FB967A9}">
      <dsp:nvSpPr>
        <dsp:cNvPr id="0" name=""/>
        <dsp:cNvSpPr/>
      </dsp:nvSpPr>
      <dsp:spPr>
        <a:xfrm>
          <a:off x="210876" y="160123"/>
          <a:ext cx="383412" cy="383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EA09C5-3976-4167-88FA-D558EA5F531D}">
      <dsp:nvSpPr>
        <dsp:cNvPr id="0" name=""/>
        <dsp:cNvSpPr/>
      </dsp:nvSpPr>
      <dsp:spPr>
        <a:xfrm>
          <a:off x="805166" y="3272"/>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755650">
            <a:lnSpc>
              <a:spcPct val="100000"/>
            </a:lnSpc>
            <a:spcBef>
              <a:spcPct val="0"/>
            </a:spcBef>
            <a:spcAft>
              <a:spcPct val="35000"/>
            </a:spcAft>
            <a:buNone/>
          </a:pPr>
          <a:r>
            <a:rPr lang="en-US" sz="1700" kern="1200"/>
            <a:t>Faithfulness scored 0.6667 and 1.0 across two examples, showcasing high alignment with retrieved context.</a:t>
          </a:r>
        </a:p>
      </dsp:txBody>
      <dsp:txXfrm>
        <a:off x="805166" y="3272"/>
        <a:ext cx="10227862" cy="697113"/>
      </dsp:txXfrm>
    </dsp:sp>
    <dsp:sp modelId="{8D7E02FA-CA7A-4BE1-9756-7B5A5AE3C772}">
      <dsp:nvSpPr>
        <dsp:cNvPr id="0" name=""/>
        <dsp:cNvSpPr/>
      </dsp:nvSpPr>
      <dsp:spPr>
        <a:xfrm>
          <a:off x="0" y="874665"/>
          <a:ext cx="11033029" cy="6971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EFF90-F36E-4744-9C3C-6F73A46E9348}">
      <dsp:nvSpPr>
        <dsp:cNvPr id="0" name=""/>
        <dsp:cNvSpPr/>
      </dsp:nvSpPr>
      <dsp:spPr>
        <a:xfrm>
          <a:off x="210876" y="1031515"/>
          <a:ext cx="383412" cy="383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BCD75-37AD-4630-AFBF-2B1727A40FFA}">
      <dsp:nvSpPr>
        <dsp:cNvPr id="0" name=""/>
        <dsp:cNvSpPr/>
      </dsp:nvSpPr>
      <dsp:spPr>
        <a:xfrm>
          <a:off x="805166" y="874665"/>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755650">
            <a:lnSpc>
              <a:spcPct val="100000"/>
            </a:lnSpc>
            <a:spcBef>
              <a:spcPct val="0"/>
            </a:spcBef>
            <a:spcAft>
              <a:spcPct val="35000"/>
            </a:spcAft>
            <a:buNone/>
          </a:pPr>
          <a:r>
            <a:rPr lang="en-US" sz="1700" kern="1200"/>
            <a:t>Achieved perfect context precision and recall scores of 1.0, ensuring highly relevant information is retrieved and utilized.</a:t>
          </a:r>
        </a:p>
      </dsp:txBody>
      <dsp:txXfrm>
        <a:off x="805166" y="874665"/>
        <a:ext cx="10227862" cy="697113"/>
      </dsp:txXfrm>
    </dsp:sp>
    <dsp:sp modelId="{12620C1A-2A53-4DAA-9B5D-04760A46C015}">
      <dsp:nvSpPr>
        <dsp:cNvPr id="0" name=""/>
        <dsp:cNvSpPr/>
      </dsp:nvSpPr>
      <dsp:spPr>
        <a:xfrm>
          <a:off x="0" y="1746057"/>
          <a:ext cx="11033029" cy="6971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B18C8-A4A1-45A0-81EC-C1C0F5C1A134}">
      <dsp:nvSpPr>
        <dsp:cNvPr id="0" name=""/>
        <dsp:cNvSpPr/>
      </dsp:nvSpPr>
      <dsp:spPr>
        <a:xfrm>
          <a:off x="210876" y="1902908"/>
          <a:ext cx="383412" cy="383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E78AA-A53D-41EE-AC14-4BBD7EA2B1CA}">
      <dsp:nvSpPr>
        <dsp:cNvPr id="0" name=""/>
        <dsp:cNvSpPr/>
      </dsp:nvSpPr>
      <dsp:spPr>
        <a:xfrm>
          <a:off x="805166" y="1746057"/>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755650">
            <a:lnSpc>
              <a:spcPct val="100000"/>
            </a:lnSpc>
            <a:spcBef>
              <a:spcPct val="0"/>
            </a:spcBef>
            <a:spcAft>
              <a:spcPct val="35000"/>
            </a:spcAft>
            <a:buNone/>
          </a:pPr>
          <a:r>
            <a:rPr lang="en-US" sz="1700" kern="1200"/>
            <a:t>Answer relevancy scored 0.9144 and 0.9462, reflecting the model’s adaptability and utility for real-world queries.</a:t>
          </a:r>
        </a:p>
      </dsp:txBody>
      <dsp:txXfrm>
        <a:off x="805166" y="1746057"/>
        <a:ext cx="10227862" cy="697113"/>
      </dsp:txXfrm>
    </dsp:sp>
    <dsp:sp modelId="{F99C3F16-441C-4F32-ABE8-66632EB77D18}">
      <dsp:nvSpPr>
        <dsp:cNvPr id="0" name=""/>
        <dsp:cNvSpPr/>
      </dsp:nvSpPr>
      <dsp:spPr>
        <a:xfrm>
          <a:off x="0" y="2617449"/>
          <a:ext cx="11033029" cy="6971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C927A-6B84-4356-B1B3-C65D029CABEB}">
      <dsp:nvSpPr>
        <dsp:cNvPr id="0" name=""/>
        <dsp:cNvSpPr/>
      </dsp:nvSpPr>
      <dsp:spPr>
        <a:xfrm>
          <a:off x="210876" y="2774300"/>
          <a:ext cx="383412" cy="3834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D9C7E9-28A0-4FD3-BB22-36C69F03633D}">
      <dsp:nvSpPr>
        <dsp:cNvPr id="0" name=""/>
        <dsp:cNvSpPr/>
      </dsp:nvSpPr>
      <dsp:spPr>
        <a:xfrm>
          <a:off x="805166" y="2617449"/>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755650">
            <a:lnSpc>
              <a:spcPct val="100000"/>
            </a:lnSpc>
            <a:spcBef>
              <a:spcPct val="0"/>
            </a:spcBef>
            <a:spcAft>
              <a:spcPct val="35000"/>
            </a:spcAft>
            <a:buNone/>
          </a:pPr>
          <a:r>
            <a:rPr lang="en-US" sz="1700" kern="1200"/>
            <a:t>Strength: Integrates real-time, context-specific data dynamically for precise responses.</a:t>
          </a:r>
        </a:p>
      </dsp:txBody>
      <dsp:txXfrm>
        <a:off x="805166" y="2617449"/>
        <a:ext cx="10227862" cy="697113"/>
      </dsp:txXfrm>
    </dsp:sp>
    <dsp:sp modelId="{5594E9ED-6A72-475C-8AE9-0364936DEFB1}">
      <dsp:nvSpPr>
        <dsp:cNvPr id="0" name=""/>
        <dsp:cNvSpPr/>
      </dsp:nvSpPr>
      <dsp:spPr>
        <a:xfrm>
          <a:off x="0" y="3488842"/>
          <a:ext cx="11033029" cy="69711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A8C8B-A61E-4FB0-97A6-0177DB28B185}">
      <dsp:nvSpPr>
        <dsp:cNvPr id="0" name=""/>
        <dsp:cNvSpPr/>
      </dsp:nvSpPr>
      <dsp:spPr>
        <a:xfrm>
          <a:off x="210876" y="3645692"/>
          <a:ext cx="383412" cy="3834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E87DE8-33EC-4E4E-8B70-B86FB9A2E45B}">
      <dsp:nvSpPr>
        <dsp:cNvPr id="0" name=""/>
        <dsp:cNvSpPr/>
      </dsp:nvSpPr>
      <dsp:spPr>
        <a:xfrm>
          <a:off x="805166" y="3488842"/>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755650">
            <a:lnSpc>
              <a:spcPct val="100000"/>
            </a:lnSpc>
            <a:spcBef>
              <a:spcPct val="0"/>
            </a:spcBef>
            <a:spcAft>
              <a:spcPct val="35000"/>
            </a:spcAft>
            <a:buNone/>
          </a:pPr>
          <a:r>
            <a:rPr lang="en-US" sz="1700" kern="1200"/>
            <a:t>Limitation: Higher computational costs compared to the fine-tuned approach.</a:t>
          </a:r>
        </a:p>
      </dsp:txBody>
      <dsp:txXfrm>
        <a:off x="805166" y="3488842"/>
        <a:ext cx="10227862" cy="6971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368DB-63D7-E243-AEBF-DC891CB3FB64}">
      <dsp:nvSpPr>
        <dsp:cNvPr id="0" name=""/>
        <dsp:cNvSpPr/>
      </dsp:nvSpPr>
      <dsp:spPr>
        <a:xfrm>
          <a:off x="7822" y="244017"/>
          <a:ext cx="3600531" cy="10801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22" tIns="284522" rIns="284522" bIns="284522" numCol="1" spcCol="1270" anchor="ctr" anchorCtr="0">
          <a:noAutofit/>
        </a:bodyPr>
        <a:lstStyle/>
        <a:p>
          <a:pPr marL="0" lvl="0" indent="0" algn="ctr" defTabSz="1022350">
            <a:lnSpc>
              <a:spcPct val="90000"/>
            </a:lnSpc>
            <a:spcBef>
              <a:spcPct val="0"/>
            </a:spcBef>
            <a:spcAft>
              <a:spcPct val="35000"/>
            </a:spcAft>
            <a:buNone/>
          </a:pPr>
          <a:r>
            <a:rPr lang="en-US" sz="2300" kern="1200"/>
            <a:t>Fine-Tuned Model:</a:t>
          </a:r>
        </a:p>
      </dsp:txBody>
      <dsp:txXfrm>
        <a:off x="7822" y="244017"/>
        <a:ext cx="3600531" cy="1080159"/>
      </dsp:txXfrm>
    </dsp:sp>
    <dsp:sp modelId="{9141108E-819C-B343-8DAF-064800CAB608}">
      <dsp:nvSpPr>
        <dsp:cNvPr id="0" name=""/>
        <dsp:cNvSpPr/>
      </dsp:nvSpPr>
      <dsp:spPr>
        <a:xfrm>
          <a:off x="7822" y="1324176"/>
          <a:ext cx="3600531" cy="262103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52" tIns="355652" rIns="355652" bIns="355652"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a:t>Static dataset limited real-time adaptability.</a:t>
          </a:r>
        </a:p>
        <a:p>
          <a:pPr marL="0" lvl="0" indent="0" algn="l" defTabSz="622300">
            <a:lnSpc>
              <a:spcPct val="90000"/>
            </a:lnSpc>
            <a:spcBef>
              <a:spcPct val="0"/>
            </a:spcBef>
            <a:spcAft>
              <a:spcPct val="35000"/>
            </a:spcAft>
            <a:buFont typeface="Arial" panose="020B0604020202020204" pitchFamily="34" charset="0"/>
            <a:buNone/>
          </a:pPr>
          <a:r>
            <a:rPr lang="en-US" sz="1400" kern="1200"/>
            <a:t>Required significant preprocessing to curate high-quality data.</a:t>
          </a:r>
        </a:p>
        <a:p>
          <a:pPr marL="0" lvl="0" indent="0" algn="l" defTabSz="622300">
            <a:lnSpc>
              <a:spcPct val="90000"/>
            </a:lnSpc>
            <a:spcBef>
              <a:spcPct val="0"/>
            </a:spcBef>
            <a:spcAft>
              <a:spcPct val="35000"/>
            </a:spcAft>
            <a:buFont typeface="Arial" panose="020B0604020202020204" pitchFamily="34" charset="0"/>
            <a:buNone/>
          </a:pPr>
          <a:r>
            <a:rPr lang="en-US" sz="1400" kern="1200"/>
            <a:t>Computational overhead during training with large datasets.</a:t>
          </a:r>
        </a:p>
        <a:p>
          <a:pPr marL="0" lvl="0" indent="0" algn="l" defTabSz="622300" rtl="0">
            <a:lnSpc>
              <a:spcPct val="90000"/>
            </a:lnSpc>
            <a:spcBef>
              <a:spcPct val="0"/>
            </a:spcBef>
            <a:spcAft>
              <a:spcPct val="35000"/>
            </a:spcAft>
            <a:buNone/>
          </a:pPr>
          <a:r>
            <a:rPr lang="en-US" sz="1400" kern="1200">
              <a:latin typeface="Avenir Next LT Pro"/>
            </a:rPr>
            <a:t>No proper evalutation methods for accurate evalutation.</a:t>
          </a:r>
        </a:p>
      </dsp:txBody>
      <dsp:txXfrm>
        <a:off x="7822" y="1324176"/>
        <a:ext cx="3600531" cy="2621034"/>
      </dsp:txXfrm>
    </dsp:sp>
    <dsp:sp modelId="{BCA9B6EE-5EDD-5841-9989-F340773842F8}">
      <dsp:nvSpPr>
        <dsp:cNvPr id="0" name=""/>
        <dsp:cNvSpPr/>
      </dsp:nvSpPr>
      <dsp:spPr>
        <a:xfrm>
          <a:off x="3716248" y="244017"/>
          <a:ext cx="3600531" cy="1080159"/>
        </a:xfrm>
        <a:prstGeom prst="rect">
          <a:avLst/>
        </a:prstGeom>
        <a:solidFill>
          <a:schemeClr val="accent2">
            <a:hueOff val="-756048"/>
            <a:satOff val="-1920"/>
            <a:lumOff val="-2647"/>
            <a:alphaOff val="0"/>
          </a:schemeClr>
        </a:solidFill>
        <a:ln w="12700" cap="flat" cmpd="sng" algn="ctr">
          <a:solidFill>
            <a:schemeClr val="accent2">
              <a:hueOff val="-756048"/>
              <a:satOff val="-1920"/>
              <a:lumOff val="-2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22" tIns="284522" rIns="284522" bIns="284522" numCol="1" spcCol="1270" anchor="ctr" anchorCtr="0">
          <a:noAutofit/>
        </a:bodyPr>
        <a:lstStyle/>
        <a:p>
          <a:pPr marL="0" lvl="0" indent="0" algn="ctr" defTabSz="1022350">
            <a:lnSpc>
              <a:spcPct val="90000"/>
            </a:lnSpc>
            <a:spcBef>
              <a:spcPct val="0"/>
            </a:spcBef>
            <a:spcAft>
              <a:spcPct val="35000"/>
            </a:spcAft>
            <a:buNone/>
          </a:pPr>
          <a:r>
            <a:rPr lang="en-US" sz="2300" kern="1200"/>
            <a:t>RAG Model:</a:t>
          </a:r>
        </a:p>
      </dsp:txBody>
      <dsp:txXfrm>
        <a:off x="3716248" y="244017"/>
        <a:ext cx="3600531" cy="1080159"/>
      </dsp:txXfrm>
    </dsp:sp>
    <dsp:sp modelId="{169484A0-D2B7-954C-A25C-F1FF99993882}">
      <dsp:nvSpPr>
        <dsp:cNvPr id="0" name=""/>
        <dsp:cNvSpPr/>
      </dsp:nvSpPr>
      <dsp:spPr>
        <a:xfrm>
          <a:off x="3716248" y="1324176"/>
          <a:ext cx="3600531" cy="2621034"/>
        </a:xfrm>
        <a:prstGeom prst="rect">
          <a:avLst/>
        </a:prstGeom>
        <a:solidFill>
          <a:schemeClr val="accent2">
            <a:tint val="40000"/>
            <a:alpha val="90000"/>
            <a:hueOff val="-787276"/>
            <a:satOff val="-2690"/>
            <a:lumOff val="-587"/>
            <a:alphaOff val="0"/>
          </a:schemeClr>
        </a:solidFill>
        <a:ln w="12700" cap="flat" cmpd="sng" algn="ctr">
          <a:solidFill>
            <a:schemeClr val="accent2">
              <a:tint val="40000"/>
              <a:alpha val="90000"/>
              <a:hueOff val="-787276"/>
              <a:satOff val="-2690"/>
              <a:lumOff val="-5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52" tIns="355652" rIns="355652" bIns="355652" numCol="1" spcCol="1270" anchor="t" anchorCtr="0">
          <a:noAutofit/>
        </a:bodyPr>
        <a:lstStyle/>
        <a:p>
          <a:pPr marL="0" lvl="0" indent="0" algn="l" defTabSz="622300">
            <a:lnSpc>
              <a:spcPct val="90000"/>
            </a:lnSpc>
            <a:spcBef>
              <a:spcPct val="0"/>
            </a:spcBef>
            <a:spcAft>
              <a:spcPct val="35000"/>
            </a:spcAft>
            <a:buNone/>
          </a:pPr>
          <a:r>
            <a:rPr lang="en-US" sz="1400" kern="1200"/>
            <a:t>Higher computational requirements for dynamic context retrieval.</a:t>
          </a:r>
        </a:p>
        <a:p>
          <a:pPr marL="0" lvl="0" indent="0" algn="l" defTabSz="622300">
            <a:lnSpc>
              <a:spcPct val="90000"/>
            </a:lnSpc>
            <a:spcBef>
              <a:spcPct val="0"/>
            </a:spcBef>
            <a:spcAft>
              <a:spcPct val="35000"/>
            </a:spcAft>
            <a:buNone/>
          </a:pPr>
          <a:r>
            <a:rPr lang="en-US" sz="1400" kern="1200"/>
            <a:t>Performance depended heavily on the quality of vector embeddings and retrieved contexts.</a:t>
          </a:r>
        </a:p>
        <a:p>
          <a:pPr marL="0" lvl="0" indent="0" algn="l" defTabSz="622300">
            <a:lnSpc>
              <a:spcPct val="90000"/>
            </a:lnSpc>
            <a:spcBef>
              <a:spcPct val="0"/>
            </a:spcBef>
            <a:spcAft>
              <a:spcPct val="35000"/>
            </a:spcAft>
            <a:buNone/>
          </a:pPr>
          <a:r>
            <a:rPr lang="en-US" sz="1400" kern="1200"/>
            <a:t>Complexity in setting up and managing the vector store and embeddings pipeline.</a:t>
          </a:r>
        </a:p>
      </dsp:txBody>
      <dsp:txXfrm>
        <a:off x="3716248" y="1324176"/>
        <a:ext cx="3600531" cy="2621034"/>
      </dsp:txXfrm>
    </dsp:sp>
    <dsp:sp modelId="{8EBC5BCB-E845-B740-BF07-C5EAC2771941}">
      <dsp:nvSpPr>
        <dsp:cNvPr id="0" name=""/>
        <dsp:cNvSpPr/>
      </dsp:nvSpPr>
      <dsp:spPr>
        <a:xfrm>
          <a:off x="7424674" y="244017"/>
          <a:ext cx="3600531" cy="1080159"/>
        </a:xfrm>
        <a:prstGeom prst="rect">
          <a:avLst/>
        </a:prstGeom>
        <a:solidFill>
          <a:schemeClr val="accent2">
            <a:hueOff val="-1512095"/>
            <a:satOff val="-3839"/>
            <a:lumOff val="-5295"/>
            <a:alphaOff val="0"/>
          </a:schemeClr>
        </a:solidFill>
        <a:ln w="12700" cap="flat" cmpd="sng" algn="ctr">
          <a:solidFill>
            <a:schemeClr val="accent2">
              <a:hueOff val="-1512095"/>
              <a:satOff val="-3839"/>
              <a:lumOff val="-5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22" tIns="284522" rIns="284522" bIns="284522" numCol="1" spcCol="1270" anchor="ctr" anchorCtr="0">
          <a:noAutofit/>
        </a:bodyPr>
        <a:lstStyle/>
        <a:p>
          <a:pPr marL="0" lvl="0" indent="0" algn="ctr" defTabSz="1022350">
            <a:lnSpc>
              <a:spcPct val="90000"/>
            </a:lnSpc>
            <a:spcBef>
              <a:spcPct val="0"/>
            </a:spcBef>
            <a:spcAft>
              <a:spcPct val="35000"/>
            </a:spcAft>
            <a:buNone/>
          </a:pPr>
          <a:r>
            <a:rPr lang="en-US" sz="2300" kern="1200"/>
            <a:t>Common Challenges:</a:t>
          </a:r>
        </a:p>
      </dsp:txBody>
      <dsp:txXfrm>
        <a:off x="7424674" y="244017"/>
        <a:ext cx="3600531" cy="1080159"/>
      </dsp:txXfrm>
    </dsp:sp>
    <dsp:sp modelId="{A6266F8C-E37A-7B42-98AC-9D5E7368DD2C}">
      <dsp:nvSpPr>
        <dsp:cNvPr id="0" name=""/>
        <dsp:cNvSpPr/>
      </dsp:nvSpPr>
      <dsp:spPr>
        <a:xfrm>
          <a:off x="7424674" y="1324176"/>
          <a:ext cx="3600531" cy="2621034"/>
        </a:xfrm>
        <a:prstGeom prst="rect">
          <a:avLst/>
        </a:prstGeom>
        <a:solidFill>
          <a:schemeClr val="accent2">
            <a:tint val="40000"/>
            <a:alpha val="90000"/>
            <a:hueOff val="-1574552"/>
            <a:satOff val="-5379"/>
            <a:lumOff val="-1173"/>
            <a:alphaOff val="0"/>
          </a:schemeClr>
        </a:solidFill>
        <a:ln w="12700" cap="flat" cmpd="sng" algn="ctr">
          <a:solidFill>
            <a:schemeClr val="accent2">
              <a:tint val="40000"/>
              <a:alpha val="90000"/>
              <a:hueOff val="-1574552"/>
              <a:satOff val="-5379"/>
              <a:lumOff val="-11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52" tIns="355652" rIns="355652" bIns="355652" numCol="1" spcCol="1270" anchor="t" anchorCtr="0">
          <a:noAutofit/>
        </a:bodyPr>
        <a:lstStyle/>
        <a:p>
          <a:pPr marL="0" lvl="0" indent="0" algn="l" defTabSz="622300">
            <a:lnSpc>
              <a:spcPct val="90000"/>
            </a:lnSpc>
            <a:spcBef>
              <a:spcPct val="0"/>
            </a:spcBef>
            <a:spcAft>
              <a:spcPct val="35000"/>
            </a:spcAft>
            <a:buNone/>
          </a:pPr>
          <a:r>
            <a:rPr lang="en-US" sz="1400" kern="1200"/>
            <a:t>Balancing model accuracy with resource constraints.</a:t>
          </a:r>
        </a:p>
        <a:p>
          <a:pPr marL="0" lvl="0" indent="0" algn="l" defTabSz="622300">
            <a:lnSpc>
              <a:spcPct val="90000"/>
            </a:lnSpc>
            <a:spcBef>
              <a:spcPct val="0"/>
            </a:spcBef>
            <a:spcAft>
              <a:spcPct val="35000"/>
            </a:spcAft>
            <a:buNone/>
          </a:pPr>
          <a:r>
            <a:rPr lang="en-US" sz="1400" kern="1200"/>
            <a:t>Ensuring data privacy and security while using financial datasets.</a:t>
          </a:r>
        </a:p>
        <a:p>
          <a:pPr marL="0" lvl="0" indent="0" algn="l" defTabSz="622300">
            <a:lnSpc>
              <a:spcPct val="90000"/>
            </a:lnSpc>
            <a:spcBef>
              <a:spcPct val="0"/>
            </a:spcBef>
            <a:spcAft>
              <a:spcPct val="35000"/>
            </a:spcAft>
            <a:buNone/>
          </a:pPr>
          <a:r>
            <a:rPr lang="en-US" sz="1400" kern="1200"/>
            <a:t>Evaluating responses across diverse metrics, from BLEU/ROUGE to contextual precision.</a:t>
          </a:r>
        </a:p>
      </dsp:txBody>
      <dsp:txXfrm>
        <a:off x="7424674" y="1324176"/>
        <a:ext cx="3600531" cy="262103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6B1B2-DE6E-974F-9285-F19FD6EEA17E}"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C8BC1-7C58-554A-A756-4DE46A0360CA}" type="slidenum">
              <a:rPr lang="en-US" smtClean="0"/>
              <a:t>‹#›</a:t>
            </a:fld>
            <a:endParaRPr lang="en-US"/>
          </a:p>
        </p:txBody>
      </p:sp>
    </p:spTree>
    <p:extLst>
      <p:ext uri="{BB962C8B-B14F-4D97-AF65-F5344CB8AC3E}">
        <p14:creationId xmlns:p14="http://schemas.microsoft.com/office/powerpoint/2010/main" val="393641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0E0E0E"/>
                </a:solidFill>
                <a:effectLst/>
                <a:latin typeface=".AppleSystemUIFont"/>
              </a:rPr>
              <a:t>Objective:</a:t>
            </a:r>
            <a:endParaRPr lang="en-US">
              <a:solidFill>
                <a:srgbClr val="0E0E0E"/>
              </a:solidFill>
              <a:effectLst/>
              <a:latin typeface=".AppleSystemUIFont"/>
            </a:endParaRPr>
          </a:p>
          <a:p>
            <a:r>
              <a:rPr lang="en-US">
                <a:solidFill>
                  <a:srgbClr val="0E0E0E"/>
                </a:solidFill>
                <a:effectLst/>
                <a:latin typeface=".AppleSystemUIFont"/>
              </a:rPr>
              <a:t>“Let’s start with the objective of our project:</a:t>
            </a:r>
          </a:p>
          <a:p>
            <a:r>
              <a:rPr lang="en-US">
                <a:solidFill>
                  <a:srgbClr val="0E0E0E"/>
                </a:solidFill>
                <a:effectLst/>
                <a:latin typeface=".AppleSystemUIFont"/>
              </a:rPr>
              <a:t>1. </a:t>
            </a:r>
            <a:r>
              <a:rPr lang="en-US" b="1">
                <a:solidFill>
                  <a:srgbClr val="0E0E0E"/>
                </a:solidFill>
                <a:effectLst/>
                <a:latin typeface=".AppleSystemUIFont"/>
              </a:rPr>
              <a:t>Revolutionizing Financial Advisory Systems:</a:t>
            </a:r>
            <a:endParaRPr lang="en-US">
              <a:solidFill>
                <a:srgbClr val="0E0E0E"/>
              </a:solidFill>
              <a:effectLst/>
              <a:latin typeface=".AppleSystemUIFont"/>
            </a:endParaRPr>
          </a:p>
          <a:p>
            <a:r>
              <a:rPr lang="en-US">
                <a:solidFill>
                  <a:srgbClr val="0E0E0E"/>
                </a:solidFill>
                <a:effectLst/>
                <a:latin typeface=".AppleSystemUIFont"/>
              </a:rPr>
              <a:t>Our goal is to enhance personalized financial advisory by developing a dual-model AI solution.</a:t>
            </a:r>
          </a:p>
          <a:p>
            <a:r>
              <a:rPr lang="en-US">
                <a:solidFill>
                  <a:srgbClr val="0E0E0E"/>
                </a:solidFill>
                <a:effectLst/>
                <a:latin typeface=".AppleSystemUIFont"/>
              </a:rPr>
              <a:t>• The </a:t>
            </a:r>
            <a:r>
              <a:rPr lang="en-US" b="1">
                <a:solidFill>
                  <a:srgbClr val="0E0E0E"/>
                </a:solidFill>
                <a:effectLst/>
                <a:latin typeface=".AppleSystemUIFont"/>
              </a:rPr>
              <a:t>Fine-Tuned Large Language Models (LLMs)</a:t>
            </a:r>
            <a:r>
              <a:rPr lang="en-US">
                <a:solidFill>
                  <a:srgbClr val="0E0E0E"/>
                </a:solidFill>
                <a:effectLst/>
                <a:latin typeface=".AppleSystemUIFont"/>
              </a:rPr>
              <a:t> focus on precision, providing domain-specific, static responses based on curated financial datasets.</a:t>
            </a:r>
          </a:p>
          <a:p>
            <a:r>
              <a:rPr lang="en-US">
                <a:solidFill>
                  <a:srgbClr val="0E0E0E"/>
                </a:solidFill>
                <a:effectLst/>
                <a:latin typeface=".AppleSystemUIFont"/>
              </a:rPr>
              <a:t>• The </a:t>
            </a:r>
            <a:r>
              <a:rPr lang="en-US" b="1">
                <a:solidFill>
                  <a:srgbClr val="0E0E0E"/>
                </a:solidFill>
                <a:effectLst/>
                <a:latin typeface=".AppleSystemUIFont"/>
              </a:rPr>
              <a:t>RAG-Enhanced Models</a:t>
            </a:r>
            <a:r>
              <a:rPr lang="en-US">
                <a:solidFill>
                  <a:srgbClr val="0E0E0E"/>
                </a:solidFill>
                <a:effectLst/>
                <a:latin typeface=".AppleSystemUIFont"/>
              </a:rPr>
              <a:t> bring adaptability, leveraging real-time retrieval to offer dynamic and context-aware guidance.</a:t>
            </a:r>
          </a:p>
          <a:p>
            <a:r>
              <a:rPr lang="en-US">
                <a:solidFill>
                  <a:srgbClr val="0E0E0E"/>
                </a:solidFill>
                <a:effectLst/>
                <a:latin typeface=".AppleSystemUIFont"/>
              </a:rPr>
              <a:t>2. </a:t>
            </a:r>
            <a:r>
              <a:rPr lang="en-US" b="1">
                <a:solidFill>
                  <a:srgbClr val="0E0E0E"/>
                </a:solidFill>
                <a:effectLst/>
                <a:latin typeface=".AppleSystemUIFont"/>
              </a:rPr>
              <a:t>Tailored Guidance for User-Specific Queries:</a:t>
            </a:r>
            <a:endParaRPr lang="en-US">
              <a:solidFill>
                <a:srgbClr val="0E0E0E"/>
              </a:solidFill>
              <a:effectLst/>
              <a:latin typeface=".AppleSystemUIFont"/>
            </a:endParaRPr>
          </a:p>
          <a:p>
            <a:r>
              <a:rPr lang="en-US">
                <a:solidFill>
                  <a:srgbClr val="0E0E0E"/>
                </a:solidFill>
                <a:effectLst/>
                <a:latin typeface=".AppleSystemUIFont"/>
              </a:rPr>
              <a:t>By combining these two approaches, the system provides intelligent, personalized financial advice that adapts to individual needs and real-world scenarios. This ensures users receive accurate, actionable insights tailored to their specific queries.”</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Novelty:</a:t>
            </a:r>
            <a:endParaRPr lang="en-US">
              <a:solidFill>
                <a:srgbClr val="0E0E0E"/>
              </a:solidFill>
              <a:effectLst/>
              <a:latin typeface=".AppleSystemUIFont"/>
            </a:endParaRPr>
          </a:p>
          <a:p>
            <a:r>
              <a:rPr lang="en-US">
                <a:solidFill>
                  <a:srgbClr val="0E0E0E"/>
                </a:solidFill>
                <a:effectLst/>
                <a:latin typeface=".AppleSystemUIFont"/>
              </a:rPr>
              <a:t>“Now let’s talk about what makes our project novel:</a:t>
            </a:r>
          </a:p>
          <a:p>
            <a:r>
              <a:rPr lang="en-US">
                <a:solidFill>
                  <a:srgbClr val="0E0E0E"/>
                </a:solidFill>
                <a:effectLst/>
                <a:latin typeface=".AppleSystemUIFont"/>
              </a:rPr>
              <a:t>1. </a:t>
            </a:r>
            <a:r>
              <a:rPr lang="en-US" b="1">
                <a:solidFill>
                  <a:srgbClr val="0E0E0E"/>
                </a:solidFill>
                <a:effectLst/>
                <a:latin typeface=".AppleSystemUIFont"/>
              </a:rPr>
              <a:t>Bridging the Gap in Financial AI:</a:t>
            </a:r>
            <a:endParaRPr lang="en-US">
              <a:solidFill>
                <a:srgbClr val="0E0E0E"/>
              </a:solidFill>
              <a:effectLst/>
              <a:latin typeface=".AppleSystemUIFont"/>
            </a:endParaRPr>
          </a:p>
          <a:p>
            <a:r>
              <a:rPr lang="en-US">
                <a:solidFill>
                  <a:srgbClr val="0E0E0E"/>
                </a:solidFill>
                <a:effectLst/>
                <a:latin typeface=".AppleSystemUIFont"/>
              </a:rPr>
              <a:t>• There is a notable lack of open-source financial GPT models, leaving a gap for accessible, AI-driven financial tools.</a:t>
            </a:r>
          </a:p>
          <a:p>
            <a:r>
              <a:rPr lang="en-US">
                <a:solidFill>
                  <a:srgbClr val="0E0E0E"/>
                </a:solidFill>
                <a:effectLst/>
                <a:latin typeface=".AppleSystemUIFont"/>
              </a:rPr>
              <a:t>• Our project pioneers the integration of curated financial datasets with cutting-edge AI techniques to create a comprehensive and adaptive solution.</a:t>
            </a:r>
          </a:p>
          <a:p>
            <a:r>
              <a:rPr lang="en-US">
                <a:solidFill>
                  <a:srgbClr val="0E0E0E"/>
                </a:solidFill>
                <a:effectLst/>
                <a:latin typeface=".AppleSystemUIFont"/>
              </a:rPr>
              <a:t>2. </a:t>
            </a:r>
            <a:r>
              <a:rPr lang="en-US" b="1">
                <a:solidFill>
                  <a:srgbClr val="0E0E0E"/>
                </a:solidFill>
                <a:effectLst/>
                <a:latin typeface=".AppleSystemUIFont"/>
              </a:rPr>
              <a:t>Leveraging Advanced Techniques:</a:t>
            </a:r>
            <a:endParaRPr lang="en-US">
              <a:solidFill>
                <a:srgbClr val="0E0E0E"/>
              </a:solidFill>
              <a:effectLst/>
              <a:latin typeface=".AppleSystemUIFont"/>
            </a:endParaRPr>
          </a:p>
          <a:p>
            <a:r>
              <a:rPr lang="en-US">
                <a:solidFill>
                  <a:srgbClr val="0E0E0E"/>
                </a:solidFill>
                <a:effectLst/>
                <a:latin typeface=".AppleSystemUIFont"/>
              </a:rPr>
              <a:t>• We utilize </a:t>
            </a:r>
            <a:r>
              <a:rPr lang="en-US" b="1">
                <a:solidFill>
                  <a:srgbClr val="0E0E0E"/>
                </a:solidFill>
                <a:effectLst/>
                <a:latin typeface=".AppleSystemUIFont"/>
              </a:rPr>
              <a:t>fine-tuning</a:t>
            </a:r>
            <a:r>
              <a:rPr lang="en-US">
                <a:solidFill>
                  <a:srgbClr val="0E0E0E"/>
                </a:solidFill>
                <a:effectLst/>
                <a:latin typeface=".AppleSystemUIFont"/>
              </a:rPr>
              <a:t> for domain-specific expertise and </a:t>
            </a:r>
            <a:r>
              <a:rPr lang="en-US" b="1">
                <a:solidFill>
                  <a:srgbClr val="0E0E0E"/>
                </a:solidFill>
                <a:effectLst/>
                <a:latin typeface=".AppleSystemUIFont"/>
              </a:rPr>
              <a:t>RAG techniques</a:t>
            </a:r>
            <a:r>
              <a:rPr lang="en-US">
                <a:solidFill>
                  <a:srgbClr val="0E0E0E"/>
                </a:solidFill>
                <a:effectLst/>
                <a:latin typeface=".AppleSystemUIFont"/>
              </a:rPr>
              <a:t> for real-time adaptability. This combination ensures our model can provide both precise and dynamically updated financial advice.</a:t>
            </a:r>
          </a:p>
          <a:p>
            <a:r>
              <a:rPr lang="en-US">
                <a:solidFill>
                  <a:srgbClr val="0E0E0E"/>
                </a:solidFill>
                <a:effectLst/>
                <a:latin typeface=".AppleSystemUIFont"/>
              </a:rPr>
              <a:t>3. </a:t>
            </a:r>
            <a:r>
              <a:rPr lang="en-US" b="1">
                <a:solidFill>
                  <a:srgbClr val="0E0E0E"/>
                </a:solidFill>
                <a:effectLst/>
                <a:latin typeface=".AppleSystemUIFont"/>
              </a:rPr>
              <a:t>Democratizing Financial Literacy:</a:t>
            </a:r>
            <a:endParaRPr lang="en-US">
              <a:solidFill>
                <a:srgbClr val="0E0E0E"/>
              </a:solidFill>
              <a:effectLst/>
              <a:latin typeface=".AppleSystemUIFont"/>
            </a:endParaRPr>
          </a:p>
          <a:p>
            <a:r>
              <a:rPr lang="en-US">
                <a:solidFill>
                  <a:srgbClr val="0E0E0E"/>
                </a:solidFill>
                <a:effectLst/>
                <a:latin typeface=".AppleSystemUIFont"/>
              </a:rPr>
              <a:t>• By making this technology accessible, our project empowers users with tools for financial decision-making, irrespective of their economic background or access to traditional advisory services.</a:t>
            </a:r>
          </a:p>
          <a:p>
            <a:r>
              <a:rPr lang="en-US">
                <a:solidFill>
                  <a:srgbClr val="0E0E0E"/>
                </a:solidFill>
                <a:effectLst/>
                <a:latin typeface=".AppleSystemUIFont"/>
              </a:rPr>
              <a:t>• It’s not just a technological achievement; it’s about fostering financial inclusion and literacy.”</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Conclusion:</a:t>
            </a:r>
            <a:endParaRPr lang="en-US">
              <a:solidFill>
                <a:srgbClr val="0E0E0E"/>
              </a:solidFill>
              <a:effectLst/>
              <a:latin typeface=".AppleSystemUIFont"/>
            </a:endParaRPr>
          </a:p>
          <a:p>
            <a:r>
              <a:rPr lang="en-US">
                <a:solidFill>
                  <a:srgbClr val="0E0E0E"/>
                </a:solidFill>
                <a:effectLst/>
                <a:latin typeface=".AppleSystemUIFont"/>
              </a:rPr>
              <a:t>“This project is not just about building a better AI system; it’s about redefining how individuals access and interact with financial guidance, ensuring it is precise, adaptive, and accessible to all.”</a:t>
            </a:r>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2</a:t>
            </a:fld>
            <a:endParaRPr lang="en-US"/>
          </a:p>
        </p:txBody>
      </p:sp>
    </p:spTree>
    <p:extLst>
      <p:ext uri="{BB962C8B-B14F-4D97-AF65-F5344CB8AC3E}">
        <p14:creationId xmlns:p14="http://schemas.microsoft.com/office/powerpoint/2010/main" val="104403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E0E0E"/>
                </a:solidFill>
                <a:effectLst/>
                <a:latin typeface=".AppleSystemUIFont"/>
              </a:rPr>
              <a:t>“Now, let’s explore the market benefits of our AI models:</a:t>
            </a:r>
          </a:p>
          <a:p>
            <a:r>
              <a:rPr lang="en-US">
                <a:solidFill>
                  <a:srgbClr val="0E0E0E"/>
                </a:solidFill>
                <a:effectLst/>
                <a:latin typeface=".AppleSystemUIFont"/>
              </a:rPr>
              <a:t>1. </a:t>
            </a:r>
            <a:r>
              <a:rPr lang="en-US" b="1">
                <a:solidFill>
                  <a:srgbClr val="0E0E0E"/>
                </a:solidFill>
                <a:effectLst/>
                <a:latin typeface=".AppleSystemUIFont"/>
              </a:rPr>
              <a:t>Enhanced Personalization:</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Both the Fine-Tuned Model and the RAG Model enable personalized financial advice for individual users. The RAG Model, in particular, dynamically adapts to user-specific queries using real-time data, significantly enhancing user satisfaction.</a:t>
            </a:r>
          </a:p>
          <a:p>
            <a:endParaRPr lang="en-US">
              <a:solidFill>
                <a:srgbClr val="0E0E0E"/>
              </a:solidFill>
              <a:effectLst/>
              <a:latin typeface=".AppleSystemUIFont"/>
            </a:endParaRPr>
          </a:p>
          <a:p>
            <a:r>
              <a:rPr lang="en-US">
                <a:solidFill>
                  <a:srgbClr val="0E0E0E"/>
                </a:solidFill>
                <a:effectLst/>
                <a:latin typeface=".AppleSystemUIFont"/>
              </a:rPr>
              <a:t>2. </a:t>
            </a:r>
            <a:r>
              <a:rPr lang="en-US" b="1">
                <a:solidFill>
                  <a:srgbClr val="0E0E0E"/>
                </a:solidFill>
                <a:effectLst/>
                <a:latin typeface=".AppleSystemUIFont"/>
              </a:rPr>
              <a:t>Increased Accessibility:</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This solution democratizes financial expertise, making it accessible to users who might not have the resources to consult human advisors. It bridges the gap for underserved populations seeking financial guidance.</a:t>
            </a:r>
          </a:p>
          <a:p>
            <a:endParaRPr lang="en-US">
              <a:solidFill>
                <a:srgbClr val="0E0E0E"/>
              </a:solidFill>
              <a:effectLst/>
              <a:latin typeface=".AppleSystemUIFont"/>
            </a:endParaRPr>
          </a:p>
          <a:p>
            <a:r>
              <a:rPr lang="en-US">
                <a:solidFill>
                  <a:srgbClr val="0E0E0E"/>
                </a:solidFill>
                <a:effectLst/>
                <a:latin typeface=".AppleSystemUIFont"/>
              </a:rPr>
              <a:t>3. </a:t>
            </a:r>
            <a:r>
              <a:rPr lang="en-US" b="1">
                <a:solidFill>
                  <a:srgbClr val="0E0E0E"/>
                </a:solidFill>
                <a:effectLst/>
                <a:latin typeface=".AppleSystemUIFont"/>
              </a:rPr>
              <a:t>Cost Efficiency:</a:t>
            </a:r>
            <a:endParaRPr lang="en-US">
              <a:solidFill>
                <a:srgbClr val="0E0E0E"/>
              </a:solidFill>
              <a:effectLst/>
              <a:latin typeface=".AppleSystemUIFont"/>
            </a:endParaRPr>
          </a:p>
          <a:p>
            <a:r>
              <a:rPr lang="en-US">
                <a:solidFill>
                  <a:srgbClr val="0E0E0E"/>
                </a:solidFill>
                <a:effectLst/>
                <a:latin typeface=".AppleSystemUIFont"/>
              </a:rPr>
              <a:t>• Financial institutions can leverage these models to automate routine customer queries, reducing the need for extensive customer service teams and thereby cutting costs.</a:t>
            </a:r>
          </a:p>
          <a:p>
            <a:endParaRPr lang="en-US">
              <a:solidFill>
                <a:srgbClr val="0E0E0E"/>
              </a:solidFill>
              <a:effectLst/>
              <a:latin typeface=".AppleSystemUIFont"/>
            </a:endParaRPr>
          </a:p>
          <a:p>
            <a:r>
              <a:rPr lang="en-US">
                <a:solidFill>
                  <a:srgbClr val="0E0E0E"/>
                </a:solidFill>
                <a:effectLst/>
                <a:latin typeface=".AppleSystemUIFont"/>
              </a:rPr>
              <a:t>4. </a:t>
            </a:r>
            <a:r>
              <a:rPr lang="en-US" b="1">
                <a:solidFill>
                  <a:srgbClr val="0E0E0E"/>
                </a:solidFill>
                <a:effectLst/>
                <a:latin typeface=".AppleSystemUIFont"/>
              </a:rPr>
              <a:t>Real-Time Insights:</a:t>
            </a:r>
            <a:endParaRPr lang="en-US">
              <a:solidFill>
                <a:srgbClr val="0E0E0E"/>
              </a:solidFill>
              <a:effectLst/>
              <a:latin typeface=".AppleSystemUIFont"/>
            </a:endParaRPr>
          </a:p>
          <a:p>
            <a:r>
              <a:rPr lang="en-US">
                <a:solidFill>
                  <a:srgbClr val="0E0E0E"/>
                </a:solidFill>
                <a:effectLst/>
                <a:latin typeface=".AppleSystemUIFont"/>
              </a:rPr>
              <a:t>• With the RAG Model’s ability to integrate real-time financial data, users gain actionable insights that reflect the latest market trends, aiding in more informed decision-making.</a:t>
            </a:r>
          </a:p>
          <a:p>
            <a:endParaRPr lang="en-US">
              <a:solidFill>
                <a:srgbClr val="0E0E0E"/>
              </a:solidFill>
              <a:effectLst/>
              <a:latin typeface=".AppleSystemUIFont"/>
            </a:endParaRPr>
          </a:p>
          <a:p>
            <a:r>
              <a:rPr lang="en-US">
                <a:solidFill>
                  <a:srgbClr val="0E0E0E"/>
                </a:solidFill>
                <a:effectLst/>
                <a:latin typeface=".AppleSystemUIFont"/>
              </a:rPr>
              <a:t>5. </a:t>
            </a:r>
            <a:r>
              <a:rPr lang="en-US" b="1">
                <a:solidFill>
                  <a:srgbClr val="0E0E0E"/>
                </a:solidFill>
                <a:effectLst/>
                <a:latin typeface=".AppleSystemUIFont"/>
              </a:rPr>
              <a:t>Potential for Monetization:</a:t>
            </a:r>
            <a:endParaRPr lang="en-US">
              <a:solidFill>
                <a:srgbClr val="0E0E0E"/>
              </a:solidFill>
              <a:effectLst/>
              <a:latin typeface=".AppleSystemUIFont"/>
            </a:endParaRPr>
          </a:p>
          <a:p>
            <a:r>
              <a:rPr lang="en-US">
                <a:solidFill>
                  <a:srgbClr val="0E0E0E"/>
                </a:solidFill>
                <a:effectLst/>
                <a:latin typeface=".AppleSystemUIFont"/>
              </a:rPr>
              <a:t>• These models can be seamlessly integrated into financial platforms or apps as premium features. Financial firms could use them to drive subscription-based services or enhance customer engagement through intelligent, interactive tools.</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End Speaking:</a:t>
            </a:r>
            <a:endParaRPr lang="en-US">
              <a:solidFill>
                <a:srgbClr val="0E0E0E"/>
              </a:solidFill>
              <a:effectLst/>
              <a:latin typeface=".AppleSystemUIFont"/>
            </a:endParaRPr>
          </a:p>
          <a:p>
            <a:r>
              <a:rPr lang="en-US">
                <a:solidFill>
                  <a:srgbClr val="0E0E0E"/>
                </a:solidFill>
                <a:effectLst/>
                <a:latin typeface=".AppleSystemUIFont"/>
              </a:rPr>
              <a:t>“In summary, our models offer significant value by addressing both individual user needs and organizational goals, positioning them as versatile tools for the modern financial market.”</a:t>
            </a:r>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3</a:t>
            </a:fld>
            <a:endParaRPr lang="en-US"/>
          </a:p>
        </p:txBody>
      </p:sp>
    </p:spTree>
    <p:extLst>
      <p:ext uri="{BB962C8B-B14F-4D97-AF65-F5344CB8AC3E}">
        <p14:creationId xmlns:p14="http://schemas.microsoft.com/office/powerpoint/2010/main" val="277639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br>
              <a:rPr lang="en-US">
                <a:solidFill>
                  <a:srgbClr val="0E0E0E"/>
                </a:solidFill>
                <a:effectLst/>
                <a:latin typeface=".AppleSystemUIFont"/>
              </a:rPr>
            </a:br>
            <a:r>
              <a:rPr lang="en-US">
                <a:solidFill>
                  <a:srgbClr val="0E0E0E"/>
                </a:solidFill>
                <a:effectLst/>
                <a:latin typeface=".AppleSystemUIFont"/>
              </a:rPr>
              <a:t>“Let’s dive into the methods and materials we used for this project, which focused on fine-tuning large language models for personalized financial advice.</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1. Fine-Tuning LLMs:</a:t>
            </a:r>
            <a:endParaRPr lang="en-US">
              <a:solidFill>
                <a:srgbClr val="0E0E0E"/>
              </a:solidFill>
              <a:effectLst/>
              <a:latin typeface=".AppleSystemUIFont"/>
            </a:endParaRPr>
          </a:p>
          <a:p>
            <a:r>
              <a:rPr lang="en-US">
                <a:solidFill>
                  <a:srgbClr val="0E0E0E"/>
                </a:solidFill>
                <a:effectLst/>
                <a:latin typeface=".AppleSystemUIFont"/>
              </a:rPr>
              <a:t>We fine-tuned a </a:t>
            </a:r>
            <a:r>
              <a:rPr lang="en-US" b="1">
                <a:solidFill>
                  <a:srgbClr val="0E0E0E"/>
                </a:solidFill>
                <a:effectLst/>
                <a:latin typeface=".AppleSystemUIFont"/>
              </a:rPr>
              <a:t>ChatGPT 3.5 Turbo model</a:t>
            </a:r>
            <a:r>
              <a:rPr lang="en-US">
                <a:solidFill>
                  <a:srgbClr val="0E0E0E"/>
                </a:solidFill>
                <a:effectLst/>
                <a:latin typeface=".AppleSystemUIFont"/>
              </a:rPr>
              <a:t> specifically on financial datasets to make it domain-aware and capable of answering financial queries accurately. This process ensures the model adapts to the specific language and nuances of financial principles.</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2. Model:</a:t>
            </a:r>
            <a:endParaRPr lang="en-US">
              <a:solidFill>
                <a:srgbClr val="0E0E0E"/>
              </a:solidFill>
              <a:effectLst/>
              <a:latin typeface=".AppleSystemUIFont"/>
            </a:endParaRPr>
          </a:p>
          <a:p>
            <a:r>
              <a:rPr lang="en-US">
                <a:solidFill>
                  <a:srgbClr val="0E0E0E"/>
                </a:solidFill>
                <a:effectLst/>
                <a:latin typeface=".AppleSystemUIFont"/>
              </a:rPr>
              <a:t>The base model we fine-tuned is </a:t>
            </a:r>
            <a:r>
              <a:rPr lang="en-US" b="1">
                <a:solidFill>
                  <a:srgbClr val="0E0E0E"/>
                </a:solidFill>
                <a:effectLst/>
                <a:latin typeface=".AppleSystemUIFont"/>
              </a:rPr>
              <a:t>ChatGPT 3.5 Turbo</a:t>
            </a:r>
            <a:r>
              <a:rPr lang="en-US">
                <a:solidFill>
                  <a:srgbClr val="0E0E0E"/>
                </a:solidFill>
                <a:effectLst/>
                <a:latin typeface=".AppleSystemUIFont"/>
              </a:rPr>
              <a:t>, which offers strong general-purpose capabilities. By fine-tuning it, we aimed to enhance its contextual understanding in the financial domain, such as tax filing, investment strategies, and financial planning.</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3. Tools:</a:t>
            </a:r>
            <a:endParaRPr lang="en-US">
              <a:solidFill>
                <a:srgbClr val="0E0E0E"/>
              </a:solidFill>
              <a:effectLst/>
              <a:latin typeface=".AppleSystemUIFont"/>
            </a:endParaRPr>
          </a:p>
          <a:p>
            <a:r>
              <a:rPr lang="en-US">
                <a:solidFill>
                  <a:srgbClr val="0E0E0E"/>
                </a:solidFill>
                <a:effectLst/>
                <a:latin typeface=".AppleSystemUIFont"/>
              </a:rPr>
              <a:t>To accomplish the fine-tuning, we used the </a:t>
            </a:r>
            <a:r>
              <a:rPr lang="en-US" b="1">
                <a:solidFill>
                  <a:srgbClr val="0E0E0E"/>
                </a:solidFill>
                <a:effectLst/>
                <a:latin typeface=".AppleSystemUIFont"/>
              </a:rPr>
              <a:t>OpenAI fine-tuning API</a:t>
            </a:r>
            <a:r>
              <a:rPr lang="en-US">
                <a:solidFill>
                  <a:srgbClr val="0E0E0E"/>
                </a:solidFill>
                <a:effectLst/>
                <a:latin typeface=".AppleSystemUIFont"/>
              </a:rPr>
              <a:t>. This API allows efficient training of the model on custom datasets while leveraging pre-trained knowledge from ChatGPT, significantly reducing training time and resource consumption.</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4. Data:</a:t>
            </a:r>
            <a:endParaRPr lang="en-US">
              <a:solidFill>
                <a:srgbClr val="0E0E0E"/>
              </a:solidFill>
              <a:effectLst/>
              <a:latin typeface=".AppleSystemUIFont"/>
            </a:endParaRPr>
          </a:p>
          <a:p>
            <a:r>
              <a:rPr lang="en-US">
                <a:solidFill>
                  <a:srgbClr val="0E0E0E"/>
                </a:solidFill>
                <a:effectLst/>
                <a:latin typeface=".AppleSystemUIFont"/>
              </a:rPr>
              <a:t>We curated a high-quality dataset comprising:</a:t>
            </a:r>
          </a:p>
          <a:p>
            <a:r>
              <a:rPr lang="en-US">
                <a:solidFill>
                  <a:srgbClr val="0E0E0E"/>
                </a:solidFill>
                <a:effectLst/>
                <a:latin typeface=".AppleSystemUIFont"/>
              </a:rPr>
              <a:t>• </a:t>
            </a:r>
            <a:r>
              <a:rPr lang="en-US" b="1">
                <a:solidFill>
                  <a:srgbClr val="0E0E0E"/>
                </a:solidFill>
                <a:effectLst/>
                <a:latin typeface=".AppleSystemUIFont"/>
              </a:rPr>
              <a:t>Financial Q&amp;A pairs:</a:t>
            </a:r>
            <a:r>
              <a:rPr lang="en-US">
                <a:solidFill>
                  <a:srgbClr val="0E0E0E"/>
                </a:solidFill>
                <a:effectLst/>
                <a:latin typeface=".AppleSystemUIFont"/>
              </a:rPr>
              <a:t> Commonly asked financial questions with their expert responses..</a:t>
            </a:r>
          </a:p>
          <a:p>
            <a:endParaRPr lang="en-US">
              <a:solidFill>
                <a:srgbClr val="0E0E0E"/>
              </a:solidFill>
              <a:effectLst/>
              <a:latin typeface=".AppleSystemUIFont"/>
            </a:endParaRPr>
          </a:p>
        </p:txBody>
      </p:sp>
      <p:sp>
        <p:nvSpPr>
          <p:cNvPr id="4" name="Slide Number Placeholder 3"/>
          <p:cNvSpPr>
            <a:spLocks noGrp="1"/>
          </p:cNvSpPr>
          <p:nvPr>
            <p:ph type="sldNum" sz="quarter" idx="5"/>
          </p:nvPr>
        </p:nvSpPr>
        <p:spPr/>
        <p:txBody>
          <a:bodyPr/>
          <a:lstStyle/>
          <a:p>
            <a:fld id="{4D3C8BC1-7C58-554A-A756-4DE46A0360CA}" type="slidenum">
              <a:rPr lang="en-US" smtClean="0"/>
              <a:t>4</a:t>
            </a:fld>
            <a:endParaRPr lang="en-US"/>
          </a:p>
        </p:txBody>
      </p:sp>
    </p:spTree>
    <p:extLst>
      <p:ext uri="{BB962C8B-B14F-4D97-AF65-F5344CB8AC3E}">
        <p14:creationId xmlns:p14="http://schemas.microsoft.com/office/powerpoint/2010/main" val="198217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E0E0E"/>
                </a:solidFill>
                <a:effectLst/>
                <a:latin typeface=".AppleSystemUIFont"/>
              </a:rPr>
              <a:t>“Let’s discuss the fine-tuning process we followed to build a financial domain-specific model:</a:t>
            </a:r>
          </a:p>
          <a:p>
            <a:endParaRPr lang="en-US">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lang="en-US" sz="1200" b="0" i="0" u="none" strike="noStrike">
                <a:solidFill>
                  <a:srgbClr val="000000"/>
                </a:solidFill>
                <a:effectLst/>
                <a:latin typeface="Arial" panose="020B0604020202020204" pitchFamily="34" charset="0"/>
              </a:rPr>
              <a:t>for fine tuning as we know the LLM are trained on large scale of data which require computing power as we are fin tuning a base LLM model we would also require Computing power so have used the service from OPEN AI for fine tuning which uses ChatGPT 3.5 Turbo model as Base model and follows Supervised Fine tuning and PEFT (</a:t>
            </a:r>
            <a:r>
              <a:rPr lang="en-US" sz="1800" b="1">
                <a:solidFill>
                  <a:srgbClr val="0E0E0E"/>
                </a:solidFill>
                <a:effectLst/>
                <a:latin typeface=".AppleSystemUIFont"/>
              </a:rPr>
              <a:t>Parameter-Efficient Fine-Tuning)</a:t>
            </a:r>
            <a:endParaRPr lang="en-US" sz="1800">
              <a:solidFill>
                <a:srgbClr val="0E0E0E"/>
              </a:solidFill>
              <a:effectLst/>
              <a:latin typeface=".AppleSystemUIFont"/>
            </a:endParaRPr>
          </a:p>
          <a:p>
            <a:pPr rtl="0">
              <a:spcBef>
                <a:spcPts val="0"/>
              </a:spcBef>
              <a:spcAft>
                <a:spcPts val="1200"/>
              </a:spcAft>
            </a:pPr>
            <a:r>
              <a:rPr lang="en-US" sz="1200" b="0" i="0" u="none" strike="noStrike">
                <a:solidFill>
                  <a:srgbClr val="000000"/>
                </a:solidFill>
                <a:effectLst/>
                <a:latin typeface="Arial" panose="020B0604020202020204" pitchFamily="34" charset="0"/>
              </a:rPr>
              <a:t> and provides us the fine tuned model for use.</a:t>
            </a:r>
            <a:endParaRPr lang="en-US" b="0">
              <a:effectLst/>
            </a:endParaRPr>
          </a:p>
          <a:p>
            <a:pPr rtl="0">
              <a:spcBef>
                <a:spcPts val="0"/>
              </a:spcBef>
              <a:spcAft>
                <a:spcPts val="1200"/>
              </a:spcAft>
            </a:pPr>
            <a:r>
              <a:rPr lang="en-US" sz="1200" b="0" i="0" u="none" strike="noStrike">
                <a:solidFill>
                  <a:srgbClr val="000000"/>
                </a:solidFill>
                <a:effectLst/>
                <a:latin typeface="Arial" panose="020B0604020202020204" pitchFamily="34" charset="0"/>
              </a:rPr>
              <a:t>1. Preparing Training Data: Our dataset is a CSV file  consist of 2000 Questions and Answers which are required to be in specific format by OPEN AI for fine tuning. The dataset should in this format </a:t>
            </a:r>
            <a:endParaRPr lang="en-US" b="0">
              <a:effectLst/>
            </a:endParaRPr>
          </a:p>
          <a:p>
            <a:br>
              <a:rPr lang="en-US"/>
            </a:br>
            <a:endParaRPr lang="en-US"/>
          </a:p>
          <a:p>
            <a:pPr rtl="0">
              <a:spcBef>
                <a:spcPts val="0"/>
              </a:spcBef>
              <a:spcAft>
                <a:spcPts val="1200"/>
              </a:spcAft>
            </a:pPr>
            <a:r>
              <a:rPr lang="en-US" sz="1200" b="0" i="0" u="none" strike="noStrike">
                <a:solidFill>
                  <a:srgbClr val="000000"/>
                </a:solidFill>
                <a:effectLst/>
                <a:latin typeface="Arial" panose="020B0604020202020204" pitchFamily="34" charset="0"/>
              </a:rPr>
              <a:t>The System Message is a string where it has instructions on how to use </a:t>
            </a:r>
            <a:r>
              <a:rPr lang="en-US" sz="1200" b="0" i="0" u="none" strike="noStrike" err="1">
                <a:solidFill>
                  <a:srgbClr val="000000"/>
                </a:solidFill>
                <a:effectLst/>
                <a:latin typeface="Arial" panose="020B0604020202020204" pitchFamily="34" charset="0"/>
              </a:rPr>
              <a:t>tha</a:t>
            </a:r>
            <a:r>
              <a:rPr lang="en-US" sz="1200" b="0" i="0" u="none" strike="noStrike">
                <a:solidFill>
                  <a:srgbClr val="000000"/>
                </a:solidFill>
                <a:effectLst/>
                <a:latin typeface="Arial" panose="020B0604020202020204" pitchFamily="34" charset="0"/>
              </a:rPr>
              <a:t> data for fine tuning and give any personalized signature for the model.</a:t>
            </a:r>
            <a:endParaRPr lang="en-US" b="0">
              <a:effectLst/>
            </a:endParaRPr>
          </a:p>
          <a:p>
            <a:pPr rtl="0">
              <a:spcBef>
                <a:spcPts val="0"/>
              </a:spcBef>
              <a:spcAft>
                <a:spcPts val="1200"/>
              </a:spcAft>
            </a:pPr>
            <a:r>
              <a:rPr lang="en-US" sz="1200" b="0" i="0" u="none" strike="noStrike">
                <a:solidFill>
                  <a:srgbClr val="000000"/>
                </a:solidFill>
                <a:effectLst/>
                <a:latin typeface="Arial" panose="020B0604020202020204" pitchFamily="34" charset="0"/>
              </a:rPr>
              <a:t>User Message is the question from the dataset.</a:t>
            </a:r>
            <a:endParaRPr lang="en-US" b="0">
              <a:effectLst/>
            </a:endParaRPr>
          </a:p>
          <a:p>
            <a:pPr rtl="0">
              <a:spcBef>
                <a:spcPts val="0"/>
              </a:spcBef>
              <a:spcAft>
                <a:spcPts val="1200"/>
              </a:spcAft>
            </a:pPr>
            <a:r>
              <a:rPr lang="en-US" sz="1200" b="0" i="0" u="none" strike="noStrike">
                <a:solidFill>
                  <a:srgbClr val="000000"/>
                </a:solidFill>
                <a:effectLst/>
                <a:latin typeface="Arial" panose="020B0604020202020204" pitchFamily="34" charset="0"/>
              </a:rPr>
              <a:t>Assistant Response is the Answer to that question.</a:t>
            </a:r>
            <a:endParaRPr lang="en-US" b="0">
              <a:effectLst/>
            </a:endParaRPr>
          </a:p>
          <a:p>
            <a:endParaRPr lang="en-US">
              <a:solidFill>
                <a:srgbClr val="0E0E0E"/>
              </a:solidFill>
              <a:effectLst/>
              <a:latin typeface=".AppleSystemUIFont"/>
            </a:endParaRPr>
          </a:p>
          <a:p>
            <a:r>
              <a:rPr lang="en-US">
                <a:solidFill>
                  <a:srgbClr val="0E0E0E"/>
                </a:solidFill>
                <a:effectLst/>
                <a:latin typeface=".AppleSystemUIFont"/>
              </a:rPr>
              <a:t>These materials ensure the model is equipped with both specific and general financial knowledge to provide accurate and reliable advice.”</a:t>
            </a:r>
          </a:p>
          <a:p>
            <a:endParaRPr lang="en-US">
              <a:solidFill>
                <a:srgbClr val="0E0E0E"/>
              </a:solidFill>
              <a:effectLst/>
              <a:latin typeface=".AppleSystemUIFont"/>
            </a:endParaRPr>
          </a:p>
          <a:p>
            <a:r>
              <a:rPr lang="en-US" b="1">
                <a:solidFill>
                  <a:srgbClr val="0E0E0E"/>
                </a:solidFill>
                <a:effectLst/>
                <a:latin typeface=".AppleSystemUIFont"/>
              </a:rPr>
              <a:t>Key Concepts of PEFT:</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a:solidFill>
                  <a:srgbClr val="0E0E0E"/>
                </a:solidFill>
                <a:effectLst/>
                <a:latin typeface=".AppleSystemUIFont"/>
              </a:rPr>
              <a:t>1. </a:t>
            </a:r>
            <a:r>
              <a:rPr lang="en-US" b="1">
                <a:solidFill>
                  <a:srgbClr val="0E0E0E"/>
                </a:solidFill>
                <a:effectLst/>
                <a:latin typeface=".AppleSystemUIFont"/>
              </a:rPr>
              <a:t>Selective Parameter Updates:</a:t>
            </a:r>
            <a:endParaRPr lang="en-US">
              <a:solidFill>
                <a:srgbClr val="0E0E0E"/>
              </a:solidFill>
              <a:effectLst/>
              <a:latin typeface=".AppleSystemUIFont"/>
            </a:endParaRPr>
          </a:p>
          <a:p>
            <a:r>
              <a:rPr lang="en-US">
                <a:solidFill>
                  <a:srgbClr val="0E0E0E"/>
                </a:solidFill>
                <a:effectLst/>
                <a:latin typeface=".AppleSystemUIFont"/>
              </a:rPr>
              <a:t>• Instead of updating all parameters in a pre-trained model, PEFT adjusts only a small subset, such as specific layers, adapters, or embeddings.</a:t>
            </a:r>
          </a:p>
          <a:p>
            <a:r>
              <a:rPr lang="en-US">
                <a:solidFill>
                  <a:srgbClr val="0E0E0E"/>
                </a:solidFill>
                <a:effectLst/>
                <a:latin typeface=".AppleSystemUIFont"/>
              </a:rPr>
              <a:t>• This minimizes the resource requirements for training.</a:t>
            </a:r>
          </a:p>
          <a:p>
            <a:r>
              <a:rPr lang="en-US">
                <a:solidFill>
                  <a:srgbClr val="0E0E0E"/>
                </a:solidFill>
                <a:effectLst/>
                <a:latin typeface=".AppleSystemUIFont"/>
              </a:rPr>
              <a:t>2. </a:t>
            </a:r>
            <a:r>
              <a:rPr lang="en-US" b="1">
                <a:solidFill>
                  <a:srgbClr val="0E0E0E"/>
                </a:solidFill>
                <a:effectLst/>
                <a:latin typeface=".AppleSystemUIFont"/>
              </a:rPr>
              <a:t>Core Techniques:</a:t>
            </a:r>
            <a:endParaRPr lang="en-US">
              <a:solidFill>
                <a:srgbClr val="0E0E0E"/>
              </a:solidFill>
              <a:effectLst/>
              <a:latin typeface=".AppleSystemUIFont"/>
            </a:endParaRPr>
          </a:p>
          <a:p>
            <a:r>
              <a:rPr lang="en-US">
                <a:solidFill>
                  <a:srgbClr val="0E0E0E"/>
                </a:solidFill>
                <a:effectLst/>
                <a:latin typeface=".AppleSystemUIFont"/>
              </a:rPr>
              <a:t>• </a:t>
            </a:r>
            <a:r>
              <a:rPr lang="en-US" b="1">
                <a:solidFill>
                  <a:srgbClr val="0E0E0E"/>
                </a:solidFill>
                <a:effectLst/>
                <a:latin typeface=".AppleSystemUIFont"/>
              </a:rPr>
              <a:t>Adapters:</a:t>
            </a:r>
            <a:r>
              <a:rPr lang="en-US">
                <a:solidFill>
                  <a:srgbClr val="0E0E0E"/>
                </a:solidFill>
                <a:effectLst/>
                <a:latin typeface=".AppleSystemUIFont"/>
              </a:rPr>
              <a:t> Introduce small trainable modules (adapter layers) into the model while freezing the majority of the model’s parameters.</a:t>
            </a:r>
          </a:p>
          <a:p>
            <a:r>
              <a:rPr lang="en-US">
                <a:solidFill>
                  <a:srgbClr val="0E0E0E"/>
                </a:solidFill>
                <a:effectLst/>
                <a:latin typeface=".AppleSystemUIFont"/>
              </a:rPr>
              <a:t>• </a:t>
            </a:r>
            <a:r>
              <a:rPr lang="en-US" b="1" err="1">
                <a:solidFill>
                  <a:srgbClr val="0E0E0E"/>
                </a:solidFill>
                <a:effectLst/>
                <a:latin typeface=".AppleSystemUIFont"/>
              </a:rPr>
              <a:t>LoRA</a:t>
            </a:r>
            <a:r>
              <a:rPr lang="en-US" b="1">
                <a:solidFill>
                  <a:srgbClr val="0E0E0E"/>
                </a:solidFill>
                <a:effectLst/>
                <a:latin typeface=".AppleSystemUIFont"/>
              </a:rPr>
              <a:t> (Low-Rank Adaptation):</a:t>
            </a:r>
            <a:r>
              <a:rPr lang="en-US">
                <a:solidFill>
                  <a:srgbClr val="0E0E0E"/>
                </a:solidFill>
                <a:effectLst/>
                <a:latin typeface=".AppleSystemUIFont"/>
              </a:rPr>
              <a:t> Modifies specific parts of the weight matrices with low-rank updates.</a:t>
            </a:r>
          </a:p>
          <a:p>
            <a:r>
              <a:rPr lang="en-US">
                <a:solidFill>
                  <a:srgbClr val="0E0E0E"/>
                </a:solidFill>
                <a:effectLst/>
                <a:latin typeface=".AppleSystemUIFont"/>
              </a:rPr>
              <a:t>• </a:t>
            </a:r>
            <a:r>
              <a:rPr lang="en-US" b="1">
                <a:solidFill>
                  <a:srgbClr val="0E0E0E"/>
                </a:solidFill>
                <a:effectLst/>
                <a:latin typeface=".AppleSystemUIFont"/>
              </a:rPr>
              <a:t>Prompt Tuning:</a:t>
            </a:r>
            <a:r>
              <a:rPr lang="en-US">
                <a:solidFill>
                  <a:srgbClr val="0E0E0E"/>
                </a:solidFill>
                <a:effectLst/>
                <a:latin typeface=".AppleSystemUIFont"/>
              </a:rPr>
              <a:t> Learns task-specific prompts while keeping the pre-trained model weights unchanged.</a:t>
            </a:r>
          </a:p>
          <a:p>
            <a:r>
              <a:rPr lang="en-US">
                <a:solidFill>
                  <a:srgbClr val="0E0E0E"/>
                </a:solidFill>
                <a:effectLst/>
                <a:latin typeface=".AppleSystemUIFont"/>
              </a:rPr>
              <a:t>• </a:t>
            </a:r>
            <a:r>
              <a:rPr lang="en-US" b="1">
                <a:solidFill>
                  <a:srgbClr val="0E0E0E"/>
                </a:solidFill>
                <a:effectLst/>
                <a:latin typeface=".AppleSystemUIFont"/>
              </a:rPr>
              <a:t>Prefix Tuning:</a:t>
            </a:r>
            <a:r>
              <a:rPr lang="en-US">
                <a:solidFill>
                  <a:srgbClr val="0E0E0E"/>
                </a:solidFill>
                <a:effectLst/>
                <a:latin typeface=".AppleSystemUIFont"/>
              </a:rPr>
              <a:t> Optimizes small “prefix” tokens added to the model’s input sequence.</a:t>
            </a:r>
          </a:p>
          <a:p>
            <a:r>
              <a:rPr lang="en-US">
                <a:solidFill>
                  <a:srgbClr val="0E0E0E"/>
                </a:solidFill>
                <a:effectLst/>
                <a:latin typeface=".AppleSystemUIFont"/>
              </a:rPr>
              <a:t>3. </a:t>
            </a:r>
            <a:r>
              <a:rPr lang="en-US" b="1">
                <a:solidFill>
                  <a:srgbClr val="0E0E0E"/>
                </a:solidFill>
                <a:effectLst/>
                <a:latin typeface=".AppleSystemUIFont"/>
              </a:rPr>
              <a:t>Advantages of PEFT:</a:t>
            </a:r>
            <a:endParaRPr lang="en-US">
              <a:solidFill>
                <a:srgbClr val="0E0E0E"/>
              </a:solidFill>
              <a:effectLst/>
              <a:latin typeface=".AppleSystemUIFont"/>
            </a:endParaRPr>
          </a:p>
          <a:p>
            <a:r>
              <a:rPr lang="en-US">
                <a:solidFill>
                  <a:srgbClr val="0E0E0E"/>
                </a:solidFill>
                <a:effectLst/>
                <a:latin typeface=".AppleSystemUIFont"/>
              </a:rPr>
              <a:t>• </a:t>
            </a:r>
            <a:r>
              <a:rPr lang="en-US" b="1">
                <a:solidFill>
                  <a:srgbClr val="0E0E0E"/>
                </a:solidFill>
                <a:effectLst/>
                <a:latin typeface=".AppleSystemUIFont"/>
              </a:rPr>
              <a:t>Efficiency:</a:t>
            </a:r>
            <a:r>
              <a:rPr lang="en-US">
                <a:solidFill>
                  <a:srgbClr val="0E0E0E"/>
                </a:solidFill>
                <a:effectLst/>
                <a:latin typeface=".AppleSystemUIFont"/>
              </a:rPr>
              <a:t> Reduces GPU/CPU memory requirements and training time.</a:t>
            </a:r>
          </a:p>
          <a:p>
            <a:r>
              <a:rPr lang="en-US">
                <a:solidFill>
                  <a:srgbClr val="0E0E0E"/>
                </a:solidFill>
                <a:effectLst/>
                <a:latin typeface=".AppleSystemUIFont"/>
              </a:rPr>
              <a:t>• </a:t>
            </a:r>
            <a:r>
              <a:rPr lang="en-US" b="1">
                <a:solidFill>
                  <a:srgbClr val="0E0E0E"/>
                </a:solidFill>
                <a:effectLst/>
                <a:latin typeface=".AppleSystemUIFont"/>
              </a:rPr>
              <a:t>Scalability:</a:t>
            </a:r>
            <a:r>
              <a:rPr lang="en-US">
                <a:solidFill>
                  <a:srgbClr val="0E0E0E"/>
                </a:solidFill>
                <a:effectLst/>
                <a:latin typeface=".AppleSystemUIFont"/>
              </a:rPr>
              <a:t> Works well with large-scale models like GPT, BERT, and </a:t>
            </a:r>
            <a:r>
              <a:rPr lang="en-US" err="1">
                <a:solidFill>
                  <a:srgbClr val="0E0E0E"/>
                </a:solidFill>
                <a:effectLst/>
                <a:latin typeface=".AppleSystemUIFont"/>
              </a:rPr>
              <a:t>LLaMA</a:t>
            </a:r>
            <a:r>
              <a:rPr lang="en-US">
                <a:solidFill>
                  <a:srgbClr val="0E0E0E"/>
                </a:solidFill>
                <a:effectLst/>
                <a:latin typeface=".AppleSystemUIFont"/>
              </a:rPr>
              <a:t> without full fine-tuning overhead.</a:t>
            </a:r>
          </a:p>
          <a:p>
            <a:r>
              <a:rPr lang="en-US">
                <a:solidFill>
                  <a:srgbClr val="0E0E0E"/>
                </a:solidFill>
                <a:effectLst/>
                <a:latin typeface=".AppleSystemUIFont"/>
              </a:rPr>
              <a:t>• </a:t>
            </a:r>
            <a:r>
              <a:rPr lang="en-US" b="1">
                <a:solidFill>
                  <a:srgbClr val="0E0E0E"/>
                </a:solidFill>
                <a:effectLst/>
                <a:latin typeface=".AppleSystemUIFont"/>
              </a:rPr>
              <a:t>Reusability:</a:t>
            </a:r>
            <a:r>
              <a:rPr lang="en-US">
                <a:solidFill>
                  <a:srgbClr val="0E0E0E"/>
                </a:solidFill>
                <a:effectLst/>
                <a:latin typeface=".AppleSystemUIFont"/>
              </a:rPr>
              <a:t> Allows the same pre-trained model to be adapted for multiple tasks by swapping task-specific parameters.</a:t>
            </a:r>
          </a:p>
          <a:p>
            <a:r>
              <a:rPr lang="en-US">
                <a:solidFill>
                  <a:srgbClr val="0E0E0E"/>
                </a:solidFill>
                <a:effectLst/>
                <a:latin typeface=".AppleSystemUIFont"/>
              </a:rPr>
              <a:t>4. </a:t>
            </a:r>
            <a:r>
              <a:rPr lang="en-US" b="1">
                <a:solidFill>
                  <a:srgbClr val="0E0E0E"/>
                </a:solidFill>
                <a:effectLst/>
                <a:latin typeface=".AppleSystemUIFont"/>
              </a:rPr>
              <a:t>Applications:</a:t>
            </a:r>
            <a:endParaRPr lang="en-US">
              <a:solidFill>
                <a:srgbClr val="0E0E0E"/>
              </a:solidFill>
              <a:effectLst/>
              <a:latin typeface=".AppleSystemUIFont"/>
            </a:endParaRPr>
          </a:p>
          <a:p>
            <a:r>
              <a:rPr lang="en-US">
                <a:solidFill>
                  <a:srgbClr val="0E0E0E"/>
                </a:solidFill>
                <a:effectLst/>
                <a:latin typeface=".AppleSystemUIFont"/>
              </a:rPr>
              <a:t>• Used in scenarios where multiple downstream tasks need to be handled with a single base model.</a:t>
            </a:r>
          </a:p>
          <a:p>
            <a:r>
              <a:rPr lang="en-US">
                <a:solidFill>
                  <a:srgbClr val="0E0E0E"/>
                </a:solidFill>
                <a:effectLst/>
                <a:latin typeface=".AppleSystemUIFont"/>
              </a:rPr>
              <a:t>• Examples: Text classification, summarization, dialogue systems, and financial advisory fine-tuning.</a:t>
            </a:r>
          </a:p>
          <a:p>
            <a:endParaRPr lang="en-US">
              <a:solidFill>
                <a:srgbClr val="0E0E0E"/>
              </a:solidFill>
              <a:effectLst/>
              <a:latin typeface=".AppleSystemUIFont"/>
            </a:endParaRPr>
          </a:p>
          <a:p>
            <a:endParaRPr lang="en-US">
              <a:solidFill>
                <a:srgbClr val="0E0E0E"/>
              </a:solidFill>
              <a:effectLst/>
              <a:latin typeface=".AppleSystemUIFont"/>
            </a:endParaRPr>
          </a:p>
          <a:p>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1. </a:t>
            </a:r>
            <a:r>
              <a:rPr lang="en-US" b="1">
                <a:solidFill>
                  <a:srgbClr val="0E0E0E"/>
                </a:solidFill>
                <a:effectLst/>
                <a:latin typeface=".AppleSystemUIFont"/>
              </a:rPr>
              <a:t>Dataset Preparation</a:t>
            </a:r>
            <a:r>
              <a:rPr lang="en-US">
                <a:solidFill>
                  <a:srgbClr val="0E0E0E"/>
                </a:solidFill>
                <a:effectLst/>
                <a:latin typeface=".AppleSystemUIFont"/>
              </a:rPr>
              <a:t>:</a:t>
            </a:r>
          </a:p>
          <a:p>
            <a:r>
              <a:rPr lang="en-US">
                <a:solidFill>
                  <a:srgbClr val="0E0E0E"/>
                </a:solidFill>
                <a:effectLst/>
                <a:latin typeface=".AppleSystemUIFont"/>
              </a:rPr>
              <a:t>We began by curating a high-quality dataset. This included financial Q&amp;A pairs from hugging face. The idea was to cover diverse financial topics such as investments, taxes, and budgeting.</a:t>
            </a:r>
          </a:p>
          <a:p>
            <a:endParaRPr lang="en-US">
              <a:solidFill>
                <a:srgbClr val="0E0E0E"/>
              </a:solidFill>
              <a:effectLst/>
              <a:latin typeface=".AppleSystemUIFont"/>
            </a:endParaRPr>
          </a:p>
          <a:p>
            <a:r>
              <a:rPr lang="en-US">
                <a:solidFill>
                  <a:srgbClr val="0E0E0E"/>
                </a:solidFill>
                <a:effectLst/>
                <a:latin typeface=".AppleSystemUIFont"/>
              </a:rPr>
              <a:t>2. </a:t>
            </a:r>
            <a:r>
              <a:rPr lang="en-US" b="1">
                <a:solidFill>
                  <a:srgbClr val="0E0E0E"/>
                </a:solidFill>
                <a:effectLst/>
                <a:latin typeface=".AppleSystemUIFont"/>
              </a:rPr>
              <a:t>Data Preprocessing</a:t>
            </a:r>
            <a:r>
              <a:rPr lang="en-US">
                <a:solidFill>
                  <a:srgbClr val="0E0E0E"/>
                </a:solidFill>
                <a:effectLst/>
                <a:latin typeface=".AppleSystemUIFont"/>
              </a:rPr>
              <a:t>:</a:t>
            </a:r>
          </a:p>
          <a:p>
            <a:r>
              <a:rPr lang="en-US">
                <a:solidFill>
                  <a:srgbClr val="0E0E0E"/>
                </a:solidFill>
                <a:effectLst/>
                <a:latin typeface=".AppleSystemUIFont"/>
              </a:rPr>
              <a:t>After collecting the data, we cleaned and formatted it to ensure compatibility with the OpenAI API. The data was structured into JSONL format, with prompts representing questions and completions representing ideal responses. For example, for the question </a:t>
            </a:r>
            <a:r>
              <a:rPr lang="en-US" i="1">
                <a:solidFill>
                  <a:srgbClr val="0E0E0E"/>
                </a:solidFill>
                <a:effectLst/>
                <a:latin typeface=".AppleSystemUIFont"/>
              </a:rPr>
              <a:t>‘How do I save on taxes?’</a:t>
            </a:r>
            <a:r>
              <a:rPr lang="en-US">
                <a:solidFill>
                  <a:srgbClr val="0E0E0E"/>
                </a:solidFill>
                <a:effectLst/>
                <a:latin typeface=".AppleSystemUIFont"/>
              </a:rPr>
              <a:t> the model learns to respond with </a:t>
            </a:r>
            <a:r>
              <a:rPr lang="en-US" i="1">
                <a:solidFill>
                  <a:srgbClr val="0E0E0E"/>
                </a:solidFill>
                <a:effectLst/>
                <a:latin typeface=".AppleSystemUIFont"/>
              </a:rPr>
              <a:t>‘Maximize contributions to tax-advantaged accounts like IRAs or 401(k)s.’</a:t>
            </a:r>
          </a:p>
          <a:p>
            <a:endParaRPr lang="en-US">
              <a:solidFill>
                <a:srgbClr val="0E0E0E"/>
              </a:solidFill>
              <a:effectLst/>
              <a:latin typeface=".AppleSystemUIFont"/>
            </a:endParaRPr>
          </a:p>
          <a:p>
            <a:r>
              <a:rPr lang="en-US">
                <a:solidFill>
                  <a:srgbClr val="0E0E0E"/>
                </a:solidFill>
                <a:effectLst/>
                <a:latin typeface=".AppleSystemUIFont"/>
              </a:rPr>
              <a:t>3. </a:t>
            </a:r>
            <a:r>
              <a:rPr lang="en-US" b="1">
                <a:solidFill>
                  <a:srgbClr val="0E0E0E"/>
                </a:solidFill>
                <a:effectLst/>
                <a:latin typeface=".AppleSystemUIFont"/>
              </a:rPr>
              <a:t>Fine-Tuning with OpenAI API</a:t>
            </a:r>
            <a:r>
              <a:rPr lang="en-US">
                <a:solidFill>
                  <a:srgbClr val="0E0E0E"/>
                </a:solidFill>
                <a:effectLst/>
                <a:latin typeface=".AppleSystemUIFont"/>
              </a:rPr>
              <a:t>:</a:t>
            </a:r>
          </a:p>
          <a:p>
            <a:r>
              <a:rPr lang="en-US">
                <a:solidFill>
                  <a:srgbClr val="0E0E0E"/>
                </a:solidFill>
                <a:effectLst/>
                <a:latin typeface=".AppleSystemUIFont"/>
              </a:rPr>
              <a:t>Using the GPT-3.5 Turbo base model, we fine-tuned the model on this dataset. </a:t>
            </a:r>
          </a:p>
          <a:p>
            <a:endParaRPr lang="en-US">
              <a:solidFill>
                <a:srgbClr val="0E0E0E"/>
              </a:solidFill>
              <a:effectLst/>
              <a:latin typeface=".AppleSystemUIFont"/>
            </a:endParaRPr>
          </a:p>
          <a:p>
            <a:r>
              <a:rPr lang="en-US">
                <a:solidFill>
                  <a:srgbClr val="0E0E0E"/>
                </a:solidFill>
                <a:effectLst/>
                <a:latin typeface=".AppleSystemUIFont"/>
              </a:rPr>
              <a:t>4. </a:t>
            </a:r>
            <a:r>
              <a:rPr lang="en-US" b="1">
                <a:solidFill>
                  <a:srgbClr val="0E0E0E"/>
                </a:solidFill>
                <a:effectLst/>
                <a:latin typeface=".AppleSystemUIFont"/>
              </a:rPr>
              <a:t>Evaluation</a:t>
            </a:r>
            <a:r>
              <a:rPr lang="en-US">
                <a:solidFill>
                  <a:srgbClr val="0E0E0E"/>
                </a:solidFill>
                <a:effectLst/>
                <a:latin typeface=".AppleSystemUIFont"/>
              </a:rPr>
              <a:t>:</a:t>
            </a:r>
          </a:p>
          <a:p>
            <a:endParaRPr lang="en-US">
              <a:solidFill>
                <a:srgbClr val="0E0E0E"/>
              </a:solidFill>
              <a:effectLst/>
              <a:latin typeface=".AppleSystemUIFont"/>
            </a:endParaRPr>
          </a:p>
          <a:p>
            <a:r>
              <a:rPr lang="en-US">
                <a:solidFill>
                  <a:srgbClr val="0E0E0E"/>
                </a:solidFill>
                <a:effectLst/>
                <a:latin typeface=".AppleSystemUIFont"/>
              </a:rPr>
              <a:t>Once fine-tuned, we evaluated the model’s performance using metrics like BLEU and ROUGE. These metrics allowed us to measure how well the generated responses matched the expected answers in terms of accuracy, relevance, and language coherence.</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Conclude:</a:t>
            </a:r>
            <a:endParaRPr lang="en-US">
              <a:solidFill>
                <a:srgbClr val="0E0E0E"/>
              </a:solidFill>
              <a:effectLst/>
              <a:latin typeface=".AppleSystemUIFont"/>
            </a:endParaRPr>
          </a:p>
          <a:p>
            <a:r>
              <a:rPr lang="en-US">
                <a:solidFill>
                  <a:srgbClr val="0E0E0E"/>
                </a:solidFill>
                <a:effectLst/>
                <a:latin typeface=".AppleSystemUIFont"/>
              </a:rPr>
              <a:t>“This process ensured that the model is not only accurate but also contextually relevant, providing tailored responses to user queries in the financial domain.”</a:t>
            </a:r>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5</a:t>
            </a:fld>
            <a:endParaRPr lang="en-US"/>
          </a:p>
        </p:txBody>
      </p:sp>
    </p:spTree>
    <p:extLst>
      <p:ext uri="{BB962C8B-B14F-4D97-AF65-F5344CB8AC3E}">
        <p14:creationId xmlns:p14="http://schemas.microsoft.com/office/powerpoint/2010/main" val="145437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0E0E0E"/>
                </a:solidFill>
                <a:effectLst/>
                <a:latin typeface=".AppleSystemUIFont"/>
              </a:rPr>
              <a:t>Start Speaking:</a:t>
            </a:r>
            <a:br>
              <a:rPr lang="en-US">
                <a:solidFill>
                  <a:srgbClr val="0E0E0E"/>
                </a:solidFill>
                <a:effectLst/>
                <a:latin typeface=".AppleSystemUIFont"/>
              </a:rPr>
            </a:br>
            <a:endParaRPr lang="en-US">
              <a:solidFill>
                <a:srgbClr val="0E0E0E"/>
              </a:solidFill>
              <a:effectLst/>
              <a:latin typeface=".AppleSystemUIFont"/>
            </a:endParaRPr>
          </a:p>
          <a:p>
            <a:r>
              <a:rPr lang="en-US">
                <a:solidFill>
                  <a:srgbClr val="0E0E0E"/>
                </a:solidFill>
                <a:effectLst/>
                <a:latin typeface=".AppleSystemUIFont"/>
              </a:rPr>
              <a:t>“Let’s break down the metrics we used to evaluate our models:</a:t>
            </a:r>
          </a:p>
          <a:p>
            <a:r>
              <a:rPr lang="en-US">
                <a:solidFill>
                  <a:srgbClr val="0E0E0E"/>
                </a:solidFill>
                <a:effectLst/>
                <a:latin typeface=".AppleSystemUIFont"/>
              </a:rPr>
              <a:t>1. </a:t>
            </a:r>
            <a:r>
              <a:rPr lang="en-US" b="1">
                <a:solidFill>
                  <a:srgbClr val="0E0E0E"/>
                </a:solidFill>
                <a:effectLst/>
                <a:latin typeface=".AppleSystemUIFont"/>
              </a:rPr>
              <a:t>BLEU (Bilingual Evaluation Understudy):</a:t>
            </a:r>
            <a:endParaRPr lang="en-US">
              <a:solidFill>
                <a:srgbClr val="0E0E0E"/>
              </a:solidFill>
              <a:effectLst/>
              <a:latin typeface=".AppleSystemUIFont"/>
            </a:endParaRPr>
          </a:p>
          <a:p>
            <a:r>
              <a:rPr lang="en-US">
                <a:solidFill>
                  <a:srgbClr val="0E0E0E"/>
                </a:solidFill>
                <a:effectLst/>
                <a:latin typeface=".AppleSystemUIFont"/>
              </a:rPr>
              <a:t>• This metric measures the overlap of </a:t>
            </a:r>
            <a:r>
              <a:rPr lang="en-US" b="1">
                <a:solidFill>
                  <a:srgbClr val="0E0E0E"/>
                </a:solidFill>
                <a:effectLst/>
                <a:latin typeface=".AppleSystemUIFont"/>
              </a:rPr>
              <a:t>n-grams</a:t>
            </a:r>
            <a:r>
              <a:rPr lang="en-US">
                <a:solidFill>
                  <a:srgbClr val="0E0E0E"/>
                </a:solidFill>
                <a:effectLst/>
                <a:latin typeface=".AppleSystemUIFont"/>
              </a:rPr>
              <a:t>, such as individual words or short sequences, between the model’s prediction and the reference answer.</a:t>
            </a:r>
          </a:p>
          <a:p>
            <a:r>
              <a:rPr lang="en-US">
                <a:solidFill>
                  <a:srgbClr val="0E0E0E"/>
                </a:solidFill>
                <a:effectLst/>
                <a:latin typeface=".AppleSystemUIFont"/>
              </a:rPr>
              <a:t>• A higher BLEU score indicates greater similarity, with </a:t>
            </a:r>
            <a:r>
              <a:rPr lang="en-US" b="1">
                <a:solidFill>
                  <a:srgbClr val="0E0E0E"/>
                </a:solidFill>
                <a:effectLst/>
                <a:latin typeface=".AppleSystemUIFont"/>
              </a:rPr>
              <a:t>1.0 being a perfect match</a:t>
            </a:r>
            <a:r>
              <a:rPr lang="en-US">
                <a:solidFill>
                  <a:srgbClr val="0E0E0E"/>
                </a:solidFill>
                <a:effectLst/>
                <a:latin typeface=".AppleSystemUIFont"/>
              </a:rPr>
              <a:t>.</a:t>
            </a:r>
          </a:p>
          <a:p>
            <a:r>
              <a:rPr lang="en-US">
                <a:solidFill>
                  <a:srgbClr val="0E0E0E"/>
                </a:solidFill>
                <a:effectLst/>
                <a:latin typeface=".AppleSystemUIFont"/>
              </a:rPr>
              <a:t>• While BLEU effectively captures surface-level accuracy, it falls short in assessing the overall meaning or semantic correctness of the response.</a:t>
            </a:r>
          </a:p>
          <a:p>
            <a:r>
              <a:rPr lang="en-US">
                <a:solidFill>
                  <a:srgbClr val="0E0E0E"/>
                </a:solidFill>
                <a:effectLst/>
                <a:latin typeface=".AppleSystemUIFont"/>
              </a:rPr>
              <a:t>2. </a:t>
            </a:r>
            <a:r>
              <a:rPr lang="en-US" b="1">
                <a:solidFill>
                  <a:srgbClr val="0E0E0E"/>
                </a:solidFill>
                <a:effectLst/>
                <a:latin typeface=".AppleSystemUIFont"/>
              </a:rPr>
              <a:t>ROUGE (Recall-Oriented Understudy for </a:t>
            </a:r>
            <a:r>
              <a:rPr lang="en-US" b="1" err="1">
                <a:solidFill>
                  <a:srgbClr val="0E0E0E"/>
                </a:solidFill>
                <a:effectLst/>
                <a:latin typeface=".AppleSystemUIFont"/>
              </a:rPr>
              <a:t>Gisting</a:t>
            </a:r>
            <a:r>
              <a:rPr lang="en-US" b="1">
                <a:solidFill>
                  <a:srgbClr val="0E0E0E"/>
                </a:solidFill>
                <a:effectLst/>
                <a:latin typeface=".AppleSystemUIFont"/>
              </a:rPr>
              <a:t> Evaluation):</a:t>
            </a:r>
            <a:endParaRPr lang="en-US">
              <a:solidFill>
                <a:srgbClr val="0E0E0E"/>
              </a:solidFill>
              <a:effectLst/>
              <a:latin typeface=".AppleSystemUIFont"/>
            </a:endParaRPr>
          </a:p>
          <a:p>
            <a:r>
              <a:rPr lang="en-US">
                <a:solidFill>
                  <a:srgbClr val="0E0E0E"/>
                </a:solidFill>
                <a:effectLst/>
                <a:latin typeface=".AppleSystemUIFont"/>
              </a:rPr>
              <a:t>• Unlike BLEU, ROUGE is recall-focused and measures </a:t>
            </a:r>
            <a:r>
              <a:rPr lang="en-US" b="1">
                <a:solidFill>
                  <a:srgbClr val="0E0E0E"/>
                </a:solidFill>
                <a:effectLst/>
                <a:latin typeface=".AppleSystemUIFont"/>
              </a:rPr>
              <a:t>how much of the reference text is covered</a:t>
            </a:r>
            <a:r>
              <a:rPr lang="en-US">
                <a:solidFill>
                  <a:srgbClr val="0E0E0E"/>
                </a:solidFill>
                <a:effectLst/>
                <a:latin typeface=".AppleSystemUIFont"/>
              </a:rPr>
              <a:t> by the prediction.</a:t>
            </a:r>
          </a:p>
          <a:p>
            <a:r>
              <a:rPr lang="en-US">
                <a:solidFill>
                  <a:srgbClr val="0E0E0E"/>
                </a:solidFill>
                <a:effectLst/>
                <a:latin typeface=".AppleSystemUIFont"/>
              </a:rPr>
              <a:t>• It comes in several variants:</a:t>
            </a:r>
          </a:p>
          <a:p>
            <a:r>
              <a:rPr lang="en-US">
                <a:solidFill>
                  <a:srgbClr val="0E0E0E"/>
                </a:solidFill>
                <a:effectLst/>
                <a:latin typeface=".AppleSystemUIFont"/>
              </a:rPr>
              <a:t>• </a:t>
            </a:r>
            <a:r>
              <a:rPr lang="en-US" b="1">
                <a:solidFill>
                  <a:srgbClr val="0E0E0E"/>
                </a:solidFill>
                <a:effectLst/>
                <a:latin typeface=".AppleSystemUIFont"/>
              </a:rPr>
              <a:t>ROUGE-1</a:t>
            </a:r>
            <a:r>
              <a:rPr lang="en-US">
                <a:solidFill>
                  <a:srgbClr val="0E0E0E"/>
                </a:solidFill>
                <a:effectLst/>
                <a:latin typeface=".AppleSystemUIFont"/>
              </a:rPr>
              <a:t> checks the overlap of single words.</a:t>
            </a:r>
          </a:p>
          <a:p>
            <a:r>
              <a:rPr lang="en-US">
                <a:solidFill>
                  <a:srgbClr val="0E0E0E"/>
                </a:solidFill>
                <a:effectLst/>
                <a:latin typeface=".AppleSystemUIFont"/>
              </a:rPr>
              <a:t>• </a:t>
            </a:r>
            <a:r>
              <a:rPr lang="en-US" b="1">
                <a:solidFill>
                  <a:srgbClr val="0E0E0E"/>
                </a:solidFill>
                <a:effectLst/>
                <a:latin typeface=".AppleSystemUIFont"/>
              </a:rPr>
              <a:t>ROUGE-2</a:t>
            </a:r>
            <a:r>
              <a:rPr lang="en-US">
                <a:solidFill>
                  <a:srgbClr val="0E0E0E"/>
                </a:solidFill>
                <a:effectLst/>
                <a:latin typeface=".AppleSystemUIFont"/>
              </a:rPr>
              <a:t> evaluates the overlap of bigrams, or pairs of consecutive words.</a:t>
            </a:r>
          </a:p>
          <a:p>
            <a:r>
              <a:rPr lang="en-US">
                <a:solidFill>
                  <a:srgbClr val="0E0E0E"/>
                </a:solidFill>
                <a:effectLst/>
                <a:latin typeface=".AppleSystemUIFont"/>
              </a:rPr>
              <a:t>• </a:t>
            </a:r>
            <a:r>
              <a:rPr lang="en-US" b="1">
                <a:solidFill>
                  <a:srgbClr val="0E0E0E"/>
                </a:solidFill>
                <a:effectLst/>
                <a:latin typeface=".AppleSystemUIFont"/>
              </a:rPr>
              <a:t>ROUGE-L</a:t>
            </a:r>
            <a:r>
              <a:rPr lang="en-US">
                <a:solidFill>
                  <a:srgbClr val="0E0E0E"/>
                </a:solidFill>
                <a:effectLst/>
                <a:latin typeface=".AppleSystemUIFont"/>
              </a:rPr>
              <a:t> focuses on the </a:t>
            </a:r>
            <a:r>
              <a:rPr lang="en-US" b="1">
                <a:solidFill>
                  <a:srgbClr val="0E0E0E"/>
                </a:solidFill>
                <a:effectLst/>
                <a:latin typeface=".AppleSystemUIFont"/>
              </a:rPr>
              <a:t>longest common subsequence</a:t>
            </a:r>
            <a:r>
              <a:rPr lang="en-US">
                <a:solidFill>
                  <a:srgbClr val="0E0E0E"/>
                </a:solidFill>
                <a:effectLst/>
                <a:latin typeface=".AppleSystemUIFont"/>
              </a:rPr>
              <a:t>, capturing the structural similarity between the prediction and the reference.</a:t>
            </a:r>
          </a:p>
          <a:p>
            <a:r>
              <a:rPr lang="en-US">
                <a:solidFill>
                  <a:srgbClr val="0E0E0E"/>
                </a:solidFill>
                <a:effectLst/>
                <a:latin typeface=".AppleSystemUIFont"/>
              </a:rPr>
              <a:t>• ROUGE emphasizes semantic alignment but doesn’t fully account for fluency or coherence.</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End Speaking:</a:t>
            </a:r>
            <a:endParaRPr lang="en-US">
              <a:solidFill>
                <a:srgbClr val="0E0E0E"/>
              </a:solidFill>
              <a:effectLst/>
              <a:latin typeface=".AppleSystemUIFont"/>
            </a:endParaRPr>
          </a:p>
          <a:p>
            <a:r>
              <a:rPr lang="en-US">
                <a:solidFill>
                  <a:srgbClr val="0E0E0E"/>
                </a:solidFill>
                <a:effectLst/>
                <a:latin typeface=".AppleSystemUIFont"/>
              </a:rPr>
              <a:t>“Together, BLEU and ROUGE provide a balanced view of performance by evaluating both exact matches and semantic similarity, making them essential tools for evaluating AI-generated text.”</a:t>
            </a:r>
          </a:p>
          <a:p>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a:solidFill>
                  <a:srgbClr val="0E0E0E"/>
                </a:solidFill>
                <a:effectLst/>
                <a:latin typeface=".AppleSystemUIFont"/>
              </a:rPr>
              <a:t>“Let’s take a closer look at how the Fine-Tuned Model and the RAG Model performed in our evaluations:</a:t>
            </a:r>
          </a:p>
          <a:p>
            <a:endParaRPr lang="en-US">
              <a:solidFill>
                <a:srgbClr val="0E0E0E"/>
              </a:solidFill>
              <a:effectLst/>
              <a:latin typeface=".AppleSystemUIFont"/>
            </a:endParaRPr>
          </a:p>
          <a:p>
            <a:r>
              <a:rPr lang="en-US" b="1">
                <a:solidFill>
                  <a:srgbClr val="0E0E0E"/>
                </a:solidFill>
                <a:effectLst/>
                <a:latin typeface=".AppleSystemUIFont"/>
              </a:rPr>
              <a:t>Key Differences:</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a:solidFill>
                  <a:srgbClr val="0E0E0E"/>
                </a:solidFill>
                <a:effectLst/>
                <a:latin typeface=".AppleSystemUIFont"/>
              </a:rPr>
              <a:t>• BLEU evaluates </a:t>
            </a:r>
            <a:r>
              <a:rPr lang="en-US" b="1">
                <a:solidFill>
                  <a:srgbClr val="0E0E0E"/>
                </a:solidFill>
                <a:effectLst/>
                <a:latin typeface=".AppleSystemUIFont"/>
              </a:rPr>
              <a:t>precision</a:t>
            </a:r>
            <a:r>
              <a:rPr lang="en-US">
                <a:solidFill>
                  <a:srgbClr val="0E0E0E"/>
                </a:solidFill>
                <a:effectLst/>
                <a:latin typeface=".AppleSystemUIFont"/>
              </a:rPr>
              <a:t> (how much of the generated text is correct compared to the reference).</a:t>
            </a:r>
          </a:p>
          <a:p>
            <a:r>
              <a:rPr lang="en-US">
                <a:solidFill>
                  <a:srgbClr val="0E0E0E"/>
                </a:solidFill>
                <a:effectLst/>
                <a:latin typeface=".AppleSystemUIFont"/>
              </a:rPr>
              <a:t>• ROUGE evaluates </a:t>
            </a:r>
            <a:r>
              <a:rPr lang="en-US" b="1">
                <a:solidFill>
                  <a:srgbClr val="0E0E0E"/>
                </a:solidFill>
                <a:effectLst/>
                <a:latin typeface=".AppleSystemUIFont"/>
              </a:rPr>
              <a:t>recall</a:t>
            </a:r>
            <a:r>
              <a:rPr lang="en-US">
                <a:solidFill>
                  <a:srgbClr val="0E0E0E"/>
                </a:solidFill>
                <a:effectLst/>
                <a:latin typeface=".AppleSystemUIFont"/>
              </a:rPr>
              <a:t> (how much of the reference text is covered by the generated text).</a:t>
            </a:r>
          </a:p>
          <a:p>
            <a:r>
              <a:rPr lang="en-US">
                <a:solidFill>
                  <a:srgbClr val="0E0E0E"/>
                </a:solidFill>
                <a:effectLst/>
                <a:latin typeface=".AppleSystemUIFont"/>
              </a:rPr>
              <a:t>• BLEU is stricter, favoring exact matches and penalizing “extra” words in the output.</a:t>
            </a:r>
          </a:p>
          <a:p>
            <a:r>
              <a:rPr lang="en-US">
                <a:solidFill>
                  <a:srgbClr val="0E0E0E"/>
                </a:solidFill>
                <a:effectLst/>
                <a:latin typeface=".AppleSystemUIFont"/>
              </a:rPr>
              <a:t>• ROUGE is more lenient, focusing on whether the reference content is adequately reflected in the output.</a:t>
            </a:r>
          </a:p>
          <a:p>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1. </a:t>
            </a:r>
            <a:r>
              <a:rPr lang="en-US" b="1">
                <a:solidFill>
                  <a:srgbClr val="0E0E0E"/>
                </a:solidFill>
                <a:effectLst/>
                <a:latin typeface=".AppleSystemUIFont"/>
              </a:rPr>
              <a:t>Fine-Tuned Model:</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Using BLEU and ROUGE metrics, the Fine-Tuned Model demonstrated modest results. It scored </a:t>
            </a:r>
            <a:r>
              <a:rPr lang="en-US" b="1">
                <a:solidFill>
                  <a:srgbClr val="0E0E0E"/>
                </a:solidFill>
                <a:effectLst/>
                <a:latin typeface=".AppleSystemUIFont"/>
              </a:rPr>
              <a:t>0.0184 on BLEU</a:t>
            </a:r>
            <a:r>
              <a:rPr lang="en-US">
                <a:solidFill>
                  <a:srgbClr val="0E0E0E"/>
                </a:solidFill>
                <a:effectLst/>
                <a:latin typeface=".AppleSystemUIFont"/>
              </a:rPr>
              <a:t> and </a:t>
            </a:r>
            <a:r>
              <a:rPr lang="en-US" b="1">
                <a:solidFill>
                  <a:srgbClr val="0E0E0E"/>
                </a:solidFill>
                <a:effectLst/>
                <a:latin typeface=".AppleSystemUIFont"/>
              </a:rPr>
              <a:t>0.3239 on ROUGE-1</a:t>
            </a:r>
            <a:r>
              <a:rPr lang="en-US">
                <a:solidFill>
                  <a:srgbClr val="0E0E0E"/>
                </a:solidFill>
                <a:effectLst/>
                <a:latin typeface=".AppleSystemUIFont"/>
              </a:rPr>
              <a:t>, indicating some overlap with expected answers but limited performance overall.</a:t>
            </a:r>
          </a:p>
          <a:p>
            <a:endParaRPr lang="en-US">
              <a:solidFill>
                <a:srgbClr val="0E0E0E"/>
              </a:solidFill>
              <a:effectLst/>
              <a:latin typeface=".AppleSystemUIFont"/>
            </a:endParaRPr>
          </a:p>
          <a:p>
            <a:r>
              <a:rPr lang="en-US">
                <a:solidFill>
                  <a:srgbClr val="0E0E0E"/>
                </a:solidFill>
                <a:effectLst/>
                <a:latin typeface=".AppleSystemUIFont"/>
              </a:rPr>
              <a:t>• While it generates coherent and contextually accurate responses, it is restricted by its static training data. This limits its ability to adapt to dynamic or real-time contexts.</a:t>
            </a:r>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7</a:t>
            </a:fld>
            <a:endParaRPr lang="en-US"/>
          </a:p>
        </p:txBody>
      </p:sp>
    </p:spTree>
    <p:extLst>
      <p:ext uri="{BB962C8B-B14F-4D97-AF65-F5344CB8AC3E}">
        <p14:creationId xmlns:p14="http://schemas.microsoft.com/office/powerpoint/2010/main" val="336412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E0E0E"/>
                </a:solidFill>
                <a:effectLst/>
                <a:latin typeface=".AppleSystemUIFont"/>
              </a:rPr>
              <a:t>“Let’s discuss the methods and materials we used for the RAG-based implementation:</a:t>
            </a:r>
          </a:p>
          <a:p>
            <a:endParaRPr lang="en-US">
              <a:solidFill>
                <a:srgbClr val="0E0E0E"/>
              </a:solidFill>
              <a:effectLst/>
              <a:latin typeface=".AppleSystemUIFont"/>
            </a:endParaRPr>
          </a:p>
          <a:p>
            <a:r>
              <a:rPr lang="en-US">
                <a:solidFill>
                  <a:srgbClr val="0E0E0E"/>
                </a:solidFill>
                <a:effectLst/>
                <a:latin typeface=".AppleSystemUIFont"/>
              </a:rPr>
              <a:t>1. </a:t>
            </a:r>
            <a:r>
              <a:rPr lang="en-US" b="1">
                <a:solidFill>
                  <a:srgbClr val="0E0E0E"/>
                </a:solidFill>
                <a:effectLst/>
                <a:latin typeface=".AppleSystemUIFont"/>
              </a:rPr>
              <a:t>Retrieval-Augmented Generation (RAG):</a:t>
            </a:r>
            <a:endParaRPr lang="en-US">
              <a:solidFill>
                <a:srgbClr val="0E0E0E"/>
              </a:solidFill>
              <a:effectLst/>
              <a:latin typeface=".AppleSystemUIFont"/>
            </a:endParaRPr>
          </a:p>
          <a:p>
            <a:r>
              <a:rPr lang="en-US">
                <a:solidFill>
                  <a:srgbClr val="0E0E0E"/>
                </a:solidFill>
                <a:effectLst/>
                <a:latin typeface=".AppleSystemUIFont"/>
              </a:rPr>
              <a:t>This approach combines the power of retrieval with generative AI, allowing us to dynamically retrieve and utilize context-relevant information for crafting precise and real-time responses.</a:t>
            </a:r>
          </a:p>
          <a:p>
            <a:endParaRPr lang="en-US">
              <a:solidFill>
                <a:srgbClr val="0E0E0E"/>
              </a:solidFill>
              <a:effectLst/>
              <a:latin typeface=".AppleSystemUIFont"/>
            </a:endParaRPr>
          </a:p>
          <a:p>
            <a:r>
              <a:rPr lang="en-US">
                <a:solidFill>
                  <a:srgbClr val="0E0E0E"/>
                </a:solidFill>
                <a:effectLst/>
                <a:latin typeface=".AppleSystemUIFont"/>
              </a:rPr>
              <a:t>2. </a:t>
            </a:r>
            <a:r>
              <a:rPr lang="en-US" b="1">
                <a:solidFill>
                  <a:srgbClr val="0E0E0E"/>
                </a:solidFill>
                <a:effectLst/>
                <a:latin typeface=".AppleSystemUIFont"/>
              </a:rPr>
              <a:t>Model:</a:t>
            </a:r>
            <a:endParaRPr lang="en-US">
              <a:solidFill>
                <a:srgbClr val="0E0E0E"/>
              </a:solidFill>
              <a:effectLst/>
              <a:latin typeface=".AppleSystemUIFont"/>
            </a:endParaRPr>
          </a:p>
          <a:p>
            <a:pPr lvl="0"/>
            <a:r>
              <a:rPr lang="en-US">
                <a:solidFill>
                  <a:srgbClr val="0E0E0E"/>
                </a:solidFill>
                <a:effectLst/>
                <a:latin typeface=".AppleSystemUIFont"/>
              </a:rPr>
              <a:t>• The base model we employed is </a:t>
            </a:r>
            <a:r>
              <a:rPr lang="en-US">
                <a:solidFill>
                  <a:srgbClr val="0E0E0E"/>
                </a:solidFill>
                <a:effectLst/>
                <a:latin typeface=".AppleSystemUIFontMonospaced"/>
              </a:rPr>
              <a:t>meta/llama-3.1-405b-instruct</a:t>
            </a:r>
            <a:r>
              <a:rPr lang="en-US">
                <a:solidFill>
                  <a:srgbClr val="0E0E0E"/>
                </a:solidFill>
                <a:effectLst/>
                <a:latin typeface=".AppleSystemUIFont"/>
              </a:rPr>
              <a:t>.</a:t>
            </a:r>
          </a:p>
          <a:p>
            <a:pPr lvl="0"/>
            <a:endParaRPr lang="en-US">
              <a:solidFill>
                <a:srgbClr val="0E0E0E"/>
              </a:solidFill>
              <a:effectLst/>
              <a:latin typeface=".AppleSystemUIFont"/>
            </a:endParaRPr>
          </a:p>
          <a:p>
            <a:pPr lvl="0"/>
            <a:r>
              <a:rPr lang="en-US">
                <a:solidFill>
                  <a:srgbClr val="0E0E0E"/>
                </a:solidFill>
                <a:effectLst/>
                <a:latin typeface=".AppleSystemUIFont"/>
              </a:rPr>
              <a:t>• Specific configurations include:</a:t>
            </a:r>
          </a:p>
          <a:p>
            <a:pPr lvl="0"/>
            <a:endParaRPr lang="en-US">
              <a:solidFill>
                <a:srgbClr val="0E0E0E"/>
              </a:solidFill>
              <a:effectLst/>
              <a:latin typeface=".AppleSystemUIFont"/>
            </a:endParaRPr>
          </a:p>
          <a:p>
            <a:pPr lvl="0"/>
            <a:r>
              <a:rPr lang="en-US">
                <a:solidFill>
                  <a:srgbClr val="0E0E0E"/>
                </a:solidFill>
                <a:effectLst/>
                <a:latin typeface=".AppleSystemUIFont"/>
              </a:rPr>
              <a:t>• </a:t>
            </a:r>
            <a:r>
              <a:rPr lang="en-US" b="1">
                <a:solidFill>
                  <a:srgbClr val="0E0E0E"/>
                </a:solidFill>
                <a:effectLst/>
                <a:latin typeface=".AppleSystemUIFont"/>
              </a:rPr>
              <a:t>Temperature</a:t>
            </a:r>
            <a:r>
              <a:rPr lang="en-US">
                <a:solidFill>
                  <a:srgbClr val="0E0E0E"/>
                </a:solidFill>
                <a:effectLst/>
                <a:latin typeface=".AppleSystemUIFont"/>
              </a:rPr>
              <a:t> at 0.2 ensures the outputs are deterministic and focused.</a:t>
            </a:r>
          </a:p>
          <a:p>
            <a:pPr lvl="0"/>
            <a:endParaRPr lang="en-US">
              <a:solidFill>
                <a:srgbClr val="0E0E0E"/>
              </a:solidFill>
              <a:effectLst/>
              <a:latin typeface=".AppleSystemUIFont"/>
            </a:endParaRPr>
          </a:p>
          <a:p>
            <a:pPr lvl="0"/>
            <a:r>
              <a:rPr lang="en-US">
                <a:solidFill>
                  <a:srgbClr val="0E0E0E"/>
                </a:solidFill>
                <a:effectLst/>
                <a:latin typeface=".AppleSystemUIFont"/>
              </a:rPr>
              <a:t>• </a:t>
            </a:r>
            <a:r>
              <a:rPr lang="en-US" b="1">
                <a:solidFill>
                  <a:srgbClr val="0E0E0E"/>
                </a:solidFill>
                <a:effectLst/>
                <a:latin typeface=".AppleSystemUIFont"/>
              </a:rPr>
              <a:t>Top-p</a:t>
            </a:r>
            <a:r>
              <a:rPr lang="en-US">
                <a:solidFill>
                  <a:srgbClr val="0E0E0E"/>
                </a:solidFill>
                <a:effectLst/>
                <a:latin typeface=".AppleSystemUIFont"/>
              </a:rPr>
              <a:t> set at 0.7 facilitates diverse yet relevant responses.</a:t>
            </a:r>
          </a:p>
          <a:p>
            <a:pPr lvl="0"/>
            <a:endParaRPr lang="en-US">
              <a:solidFill>
                <a:srgbClr val="0E0E0E"/>
              </a:solidFill>
              <a:effectLst/>
              <a:latin typeface=".AppleSystemUIFont"/>
            </a:endParaRPr>
          </a:p>
          <a:p>
            <a:pPr lvl="0"/>
            <a:r>
              <a:rPr lang="en-US">
                <a:solidFill>
                  <a:srgbClr val="0E0E0E"/>
                </a:solidFill>
                <a:effectLst/>
                <a:latin typeface=".AppleSystemUIFont"/>
              </a:rPr>
              <a:t>• </a:t>
            </a:r>
            <a:r>
              <a:rPr lang="en-US" b="1">
                <a:solidFill>
                  <a:srgbClr val="0E0E0E"/>
                </a:solidFill>
                <a:effectLst/>
                <a:latin typeface=".AppleSystemUIFont"/>
              </a:rPr>
              <a:t>Max Tokens</a:t>
            </a:r>
            <a:r>
              <a:rPr lang="en-US">
                <a:solidFill>
                  <a:srgbClr val="0E0E0E"/>
                </a:solidFill>
                <a:effectLst/>
                <a:latin typeface=".AppleSystemUIFont"/>
              </a:rPr>
              <a:t> limit of 3073 ensures comprehensive responses.</a:t>
            </a:r>
          </a:p>
          <a:p>
            <a:pPr lvl="0"/>
            <a:endParaRPr lang="en-US">
              <a:solidFill>
                <a:srgbClr val="0E0E0E"/>
              </a:solidFill>
              <a:effectLst/>
              <a:latin typeface=".AppleSystemUIFont"/>
            </a:endParaRPr>
          </a:p>
          <a:p>
            <a:pPr lvl="0"/>
            <a:r>
              <a:rPr lang="en-US">
                <a:solidFill>
                  <a:srgbClr val="0E0E0E"/>
                </a:solidFill>
                <a:effectLst/>
                <a:latin typeface=".AppleSystemUIFont"/>
              </a:rPr>
              <a:t>• </a:t>
            </a:r>
            <a:r>
              <a:rPr lang="en-US" b="1">
                <a:solidFill>
                  <a:srgbClr val="0E0E0E"/>
                </a:solidFill>
                <a:effectLst/>
                <a:latin typeface=".AppleSystemUIFont"/>
              </a:rPr>
              <a:t>Streaming</a:t>
            </a:r>
            <a:r>
              <a:rPr lang="en-US">
                <a:solidFill>
                  <a:srgbClr val="0E0E0E"/>
                </a:solidFill>
                <a:effectLst/>
                <a:latin typeface=".AppleSystemUIFont"/>
              </a:rPr>
              <a:t> is enabled, allowing real-time interactions with users.</a:t>
            </a:r>
          </a:p>
          <a:p>
            <a:endParaRPr lang="en-US">
              <a:solidFill>
                <a:srgbClr val="0E0E0E"/>
              </a:solidFill>
              <a:effectLst/>
              <a:latin typeface=".AppleSystemUIFont"/>
            </a:endParaRPr>
          </a:p>
          <a:p>
            <a:r>
              <a:rPr lang="en-US">
                <a:solidFill>
                  <a:srgbClr val="0E0E0E"/>
                </a:solidFill>
                <a:effectLst/>
                <a:latin typeface=".AppleSystemUIFont"/>
              </a:rPr>
              <a:t>3. </a:t>
            </a:r>
            <a:r>
              <a:rPr lang="en-US" b="1">
                <a:solidFill>
                  <a:srgbClr val="0E0E0E"/>
                </a:solidFill>
                <a:effectLst/>
                <a:latin typeface=".AppleSystemUIFont"/>
              </a:rPr>
              <a:t>Tools:</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a:t>
            </a:r>
            <a:r>
              <a:rPr lang="en-US" b="1">
                <a:solidFill>
                  <a:srgbClr val="0E0E0E"/>
                </a:solidFill>
                <a:effectLst/>
                <a:latin typeface=".AppleSystemUIFont"/>
              </a:rPr>
              <a:t>FAISS</a:t>
            </a:r>
            <a:r>
              <a:rPr lang="en-US">
                <a:solidFill>
                  <a:srgbClr val="0E0E0E"/>
                </a:solidFill>
                <a:effectLst/>
                <a:latin typeface=".AppleSystemUIFont"/>
              </a:rPr>
              <a:t>, or Facebook AI Similarity Search, is used to handle the vector-based document retrieval efficiently.</a:t>
            </a:r>
          </a:p>
          <a:p>
            <a:endParaRPr lang="en-US">
              <a:solidFill>
                <a:srgbClr val="0E0E0E"/>
              </a:solidFill>
              <a:effectLst/>
              <a:latin typeface=".AppleSystemUIFont"/>
            </a:endParaRPr>
          </a:p>
          <a:p>
            <a:r>
              <a:rPr lang="en-US">
                <a:solidFill>
                  <a:srgbClr val="0E0E0E"/>
                </a:solidFill>
                <a:effectLst/>
                <a:latin typeface=".AppleSystemUIFont"/>
              </a:rPr>
              <a:t>• We utilized </a:t>
            </a:r>
            <a:r>
              <a:rPr lang="en-US" b="1">
                <a:solidFill>
                  <a:srgbClr val="0E0E0E"/>
                </a:solidFill>
                <a:effectLst/>
                <a:latin typeface=".AppleSystemUIFont"/>
              </a:rPr>
              <a:t>NVIDIA embeddings</a:t>
            </a:r>
            <a:r>
              <a:rPr lang="en-US">
                <a:solidFill>
                  <a:srgbClr val="0E0E0E"/>
                </a:solidFill>
                <a:effectLst/>
                <a:latin typeface=".AppleSystemUIFont"/>
              </a:rPr>
              <a:t> to convert document chunks into vector representations for precise retrieval.</a:t>
            </a:r>
          </a:p>
          <a:p>
            <a:endParaRPr lang="en-US">
              <a:solidFill>
                <a:srgbClr val="0E0E0E"/>
              </a:solidFill>
              <a:effectLst/>
              <a:latin typeface=".AppleSystemUIFont"/>
            </a:endParaRPr>
          </a:p>
          <a:p>
            <a:r>
              <a:rPr lang="en-US">
                <a:solidFill>
                  <a:srgbClr val="0E0E0E"/>
                </a:solidFill>
                <a:effectLst/>
                <a:latin typeface=".AppleSystemUIFont"/>
              </a:rPr>
              <a:t>4. </a:t>
            </a:r>
            <a:r>
              <a:rPr lang="en-US" b="1">
                <a:solidFill>
                  <a:srgbClr val="0E0E0E"/>
                </a:solidFill>
                <a:effectLst/>
                <a:latin typeface=".AppleSystemUIFont"/>
              </a:rPr>
              <a:t>Data:</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The dataset includes financial Q&amp;A pairs, market reports, and real-time financial data streams.</a:t>
            </a:r>
          </a:p>
          <a:p>
            <a:endParaRPr lang="en-US">
              <a:solidFill>
                <a:srgbClr val="0E0E0E"/>
              </a:solidFill>
              <a:effectLst/>
              <a:latin typeface=".AppleSystemUIFont"/>
            </a:endParaRPr>
          </a:p>
          <a:p>
            <a:r>
              <a:rPr lang="en-US">
                <a:solidFill>
                  <a:srgbClr val="0E0E0E"/>
                </a:solidFill>
                <a:effectLst/>
                <a:latin typeface=".AppleSystemUIFont"/>
              </a:rPr>
              <a:t>• </a:t>
            </a:r>
            <a:r>
              <a:rPr lang="en-US" b="1">
                <a:solidFill>
                  <a:srgbClr val="0E0E0E"/>
                </a:solidFill>
                <a:effectLst/>
                <a:latin typeface=".AppleSystemUIFont"/>
              </a:rPr>
              <a:t>Preprocessing:</a:t>
            </a:r>
            <a:r>
              <a:rPr lang="en-US">
                <a:solidFill>
                  <a:srgbClr val="0E0E0E"/>
                </a:solidFill>
                <a:effectLst/>
                <a:latin typeface=".AppleSystemUIFont"/>
              </a:rPr>
              <a:t> Documents were split into manageable chunks of 500 tokens with a 50-token overlap to retain context during retrieval.”</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Conclude:</a:t>
            </a:r>
            <a:endParaRPr lang="en-US">
              <a:solidFill>
                <a:srgbClr val="0E0E0E"/>
              </a:solidFill>
              <a:effectLst/>
              <a:latin typeface=".AppleSystemUIFont"/>
            </a:endParaRPr>
          </a:p>
          <a:p>
            <a:r>
              <a:rPr lang="en-US">
                <a:solidFill>
                  <a:srgbClr val="0E0E0E"/>
                </a:solidFill>
                <a:effectLst/>
                <a:latin typeface=".AppleSystemUIFont"/>
              </a:rPr>
              <a:t>“This structured approach enabled the RAG model to seamlessly retrieve and process relevant data for dynamic financial query responses.”</a:t>
            </a:r>
          </a:p>
          <a:p>
            <a:endParaRPr lang="en-US"/>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8</a:t>
            </a:fld>
            <a:endParaRPr lang="en-US"/>
          </a:p>
        </p:txBody>
      </p:sp>
    </p:spTree>
    <p:extLst>
      <p:ext uri="{BB962C8B-B14F-4D97-AF65-F5344CB8AC3E}">
        <p14:creationId xmlns:p14="http://schemas.microsoft.com/office/powerpoint/2010/main" val="300022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E0E0E"/>
                </a:solidFill>
                <a:effectLst/>
                <a:latin typeface=".AppleSystemUIFont"/>
              </a:rPr>
              <a:t>“Let’s go through the steps of building our Retrieval-Augmented Generation, or RAG, model for financial expertise:</a:t>
            </a:r>
          </a:p>
          <a:p>
            <a:endParaRPr lang="en-US">
              <a:solidFill>
                <a:srgbClr val="0E0E0E"/>
              </a:solidFill>
              <a:effectLst/>
              <a:latin typeface=".AppleSystemUIFont"/>
            </a:endParaRPr>
          </a:p>
          <a:p>
            <a:r>
              <a:rPr lang="en-US">
                <a:solidFill>
                  <a:srgbClr val="0E0E0E"/>
                </a:solidFill>
                <a:effectLst/>
                <a:latin typeface=".AppleSystemUIFont"/>
              </a:rPr>
              <a:t>1. </a:t>
            </a:r>
            <a:r>
              <a:rPr lang="en-US" b="1">
                <a:solidFill>
                  <a:srgbClr val="0E0E0E"/>
                </a:solidFill>
                <a:effectLst/>
                <a:latin typeface=".AppleSystemUIFont"/>
              </a:rPr>
              <a:t>Dataset Preparation</a:t>
            </a:r>
            <a:r>
              <a:rPr lang="en-US">
                <a:solidFill>
                  <a:srgbClr val="0E0E0E"/>
                </a:solidFill>
                <a:effectLst/>
                <a:latin typeface=".AppleSystemUIFont"/>
              </a:rPr>
              <a:t>:</a:t>
            </a:r>
          </a:p>
          <a:p>
            <a:r>
              <a:rPr lang="en-US">
                <a:solidFill>
                  <a:srgbClr val="0E0E0E"/>
                </a:solidFill>
                <a:effectLst/>
                <a:latin typeface=".AppleSystemUIFont"/>
              </a:rPr>
              <a:t>We began by curating financial datasets that included Q&amp;A pairs, financial documents, and real-time market data. This ensured that the model had access to both static and dynamic financial information.</a:t>
            </a:r>
          </a:p>
          <a:p>
            <a:endParaRPr lang="en-US">
              <a:solidFill>
                <a:srgbClr val="0E0E0E"/>
              </a:solidFill>
              <a:effectLst/>
              <a:latin typeface=".AppleSystemUIFont"/>
            </a:endParaRPr>
          </a:p>
          <a:p>
            <a:r>
              <a:rPr lang="en-US">
                <a:solidFill>
                  <a:srgbClr val="0E0E0E"/>
                </a:solidFill>
                <a:effectLst/>
                <a:latin typeface=".AppleSystemUIFont"/>
              </a:rPr>
              <a:t>2. </a:t>
            </a:r>
            <a:r>
              <a:rPr lang="en-US" b="1">
                <a:solidFill>
                  <a:srgbClr val="0E0E0E"/>
                </a:solidFill>
                <a:effectLst/>
                <a:latin typeface=".AppleSystemUIFont"/>
              </a:rPr>
              <a:t>Data Preprocessing</a:t>
            </a:r>
            <a:r>
              <a:rPr lang="en-US">
                <a:solidFill>
                  <a:srgbClr val="0E0E0E"/>
                </a:solidFill>
                <a:effectLst/>
                <a:latin typeface=".AppleSystemUIFont"/>
              </a:rPr>
              <a:t>:</a:t>
            </a:r>
          </a:p>
          <a:p>
            <a:r>
              <a:rPr lang="en-US">
                <a:solidFill>
                  <a:srgbClr val="0E0E0E"/>
                </a:solidFill>
                <a:effectLst/>
                <a:latin typeface=".AppleSystemUIFont"/>
              </a:rPr>
              <a:t>The documents were split into smaller, meaningful chunks using a sliding window approach.</a:t>
            </a:r>
          </a:p>
          <a:p>
            <a:endParaRPr lang="en-US">
              <a:solidFill>
                <a:srgbClr val="0E0E0E"/>
              </a:solidFill>
              <a:effectLst/>
              <a:latin typeface=".AppleSystemUIFont"/>
            </a:endParaRPr>
          </a:p>
          <a:p>
            <a:r>
              <a:rPr lang="en-US">
                <a:solidFill>
                  <a:srgbClr val="0E0E0E"/>
                </a:solidFill>
                <a:effectLst/>
                <a:latin typeface=".AppleSystemUIFont"/>
              </a:rPr>
              <a:t>• </a:t>
            </a:r>
            <a:r>
              <a:rPr lang="en-US" b="1">
                <a:solidFill>
                  <a:srgbClr val="0E0E0E"/>
                </a:solidFill>
                <a:effectLst/>
                <a:latin typeface=".AppleSystemUIFont"/>
              </a:rPr>
              <a:t>Chunk Size</a:t>
            </a:r>
            <a:r>
              <a:rPr lang="en-US">
                <a:solidFill>
                  <a:srgbClr val="0E0E0E"/>
                </a:solidFill>
                <a:effectLst/>
                <a:latin typeface=".AppleSystemUIFont"/>
              </a:rPr>
              <a:t>: We set it to 500 tokens to ensure the chunks were manageable and coherent.</a:t>
            </a:r>
          </a:p>
          <a:p>
            <a:endParaRPr lang="en-US">
              <a:solidFill>
                <a:srgbClr val="0E0E0E"/>
              </a:solidFill>
              <a:effectLst/>
              <a:latin typeface=".AppleSystemUIFont"/>
            </a:endParaRPr>
          </a:p>
          <a:p>
            <a:r>
              <a:rPr lang="en-US">
                <a:solidFill>
                  <a:srgbClr val="0E0E0E"/>
                </a:solidFill>
                <a:effectLst/>
                <a:latin typeface=".AppleSystemUIFont"/>
              </a:rPr>
              <a:t>• </a:t>
            </a:r>
            <a:r>
              <a:rPr lang="en-US" b="1">
                <a:solidFill>
                  <a:srgbClr val="0E0E0E"/>
                </a:solidFill>
                <a:effectLst/>
                <a:latin typeface=".AppleSystemUIFont"/>
              </a:rPr>
              <a:t>Chunk Overlap</a:t>
            </a:r>
            <a:r>
              <a:rPr lang="en-US">
                <a:solidFill>
                  <a:srgbClr val="0E0E0E"/>
                </a:solidFill>
                <a:effectLst/>
                <a:latin typeface=".AppleSystemUIFont"/>
              </a:rPr>
              <a:t>: A 50-token overlap was added to retain context between chunks, improving the relevance of retrieved information.</a:t>
            </a:r>
          </a:p>
          <a:p>
            <a:endParaRPr lang="en-US">
              <a:solidFill>
                <a:srgbClr val="0E0E0E"/>
              </a:solidFill>
              <a:effectLst/>
              <a:latin typeface=".AppleSystemUIFont"/>
            </a:endParaRPr>
          </a:p>
          <a:p>
            <a:r>
              <a:rPr lang="en-US">
                <a:solidFill>
                  <a:srgbClr val="0E0E0E"/>
                </a:solidFill>
                <a:effectLst/>
                <a:latin typeface=".AppleSystemUIFont"/>
              </a:rPr>
              <a:t>3. </a:t>
            </a:r>
            <a:r>
              <a:rPr lang="en-US" b="1">
                <a:solidFill>
                  <a:srgbClr val="0E0E0E"/>
                </a:solidFill>
                <a:effectLst/>
                <a:latin typeface=".AppleSystemUIFont"/>
              </a:rPr>
              <a:t>Vector Database with FAISS</a:t>
            </a:r>
            <a:r>
              <a:rPr lang="en-US">
                <a:solidFill>
                  <a:srgbClr val="0E0E0E"/>
                </a:solidFill>
                <a:effectLst/>
                <a:latin typeface=".AppleSystemUIFont"/>
              </a:rPr>
              <a:t>:</a:t>
            </a:r>
          </a:p>
          <a:p>
            <a:r>
              <a:rPr lang="en-US">
                <a:solidFill>
                  <a:srgbClr val="0E0E0E"/>
                </a:solidFill>
                <a:effectLst/>
                <a:latin typeface=".AppleSystemUIFont"/>
              </a:rPr>
              <a:t>Next, we used the FAISS library to convert these document chunks into embeddings. These embeddings were stored in a vector database for fast and efficient retrieval during query processing.</a:t>
            </a:r>
          </a:p>
          <a:p>
            <a:endParaRPr lang="en-US">
              <a:solidFill>
                <a:srgbClr val="0E0E0E"/>
              </a:solidFill>
              <a:effectLst/>
              <a:latin typeface=".AppleSystemUIFont"/>
            </a:endParaRPr>
          </a:p>
          <a:p>
            <a:r>
              <a:rPr lang="en-US">
                <a:solidFill>
                  <a:srgbClr val="0E0E0E"/>
                </a:solidFill>
                <a:effectLst/>
                <a:latin typeface=".AppleSystemUIFont"/>
              </a:rPr>
              <a:t>4. </a:t>
            </a:r>
            <a:r>
              <a:rPr lang="en-US" b="1">
                <a:solidFill>
                  <a:srgbClr val="0E0E0E"/>
                </a:solidFill>
                <a:effectLst/>
                <a:latin typeface=".AppleSystemUIFont"/>
              </a:rPr>
              <a:t>Generative Layer</a:t>
            </a:r>
            <a:r>
              <a:rPr lang="en-US">
                <a:solidFill>
                  <a:srgbClr val="0E0E0E"/>
                </a:solidFill>
                <a:effectLst/>
                <a:latin typeface=".AppleSystemUIFont"/>
              </a:rPr>
              <a:t>:</a:t>
            </a:r>
          </a:p>
          <a:p>
            <a:r>
              <a:rPr lang="en-US">
                <a:solidFill>
                  <a:srgbClr val="0E0E0E"/>
                </a:solidFill>
                <a:effectLst/>
                <a:latin typeface=".AppleSystemUIFont"/>
              </a:rPr>
              <a:t>Once a user query is received, relevant embeddings are retrieved and combined with a language model (like GPT-3.5 Turbo). This layer generates highly accurate and contextually relevant responses based on both the static and dynamic data.</a:t>
            </a:r>
          </a:p>
          <a:p>
            <a:endParaRPr lang="en-US">
              <a:solidFill>
                <a:srgbClr val="0E0E0E"/>
              </a:solidFill>
              <a:effectLst/>
              <a:latin typeface=".AppleSystemUIFont"/>
            </a:endParaRPr>
          </a:p>
          <a:p>
            <a:r>
              <a:rPr lang="en-US">
                <a:solidFill>
                  <a:srgbClr val="0E0E0E"/>
                </a:solidFill>
                <a:effectLst/>
                <a:latin typeface=".AppleSystemUIFont"/>
              </a:rPr>
              <a:t>5. </a:t>
            </a:r>
            <a:r>
              <a:rPr lang="en-US" b="1">
                <a:solidFill>
                  <a:srgbClr val="0E0E0E"/>
                </a:solidFill>
                <a:effectLst/>
                <a:latin typeface=".AppleSystemUIFont"/>
              </a:rPr>
              <a:t>Evaluation</a:t>
            </a:r>
            <a:r>
              <a:rPr lang="en-US">
                <a:solidFill>
                  <a:srgbClr val="0E0E0E"/>
                </a:solidFill>
                <a:effectLst/>
                <a:latin typeface=".AppleSystemUIFont"/>
              </a:rPr>
              <a:t>:</a:t>
            </a:r>
          </a:p>
          <a:p>
            <a:r>
              <a:rPr lang="en-US">
                <a:solidFill>
                  <a:srgbClr val="0E0E0E"/>
                </a:solidFill>
                <a:effectLst/>
                <a:latin typeface=".AppleSystemUIFont"/>
              </a:rPr>
              <a:t>We tested the model with real-world financial queries. Metrics such as Precision, Recall, and Faithfulness to the retrieved documents were used to measure the model’s performance.”</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Conclude:</a:t>
            </a:r>
            <a:endParaRPr lang="en-US">
              <a:solidFill>
                <a:srgbClr val="0E0E0E"/>
              </a:solidFill>
              <a:effectLst/>
              <a:latin typeface=".AppleSystemUIFont"/>
            </a:endParaRPr>
          </a:p>
          <a:p>
            <a:r>
              <a:rPr lang="en-US">
                <a:solidFill>
                  <a:srgbClr val="0E0E0E"/>
                </a:solidFill>
                <a:effectLst/>
                <a:latin typeface=".AppleSystemUIFont"/>
              </a:rPr>
              <a:t>“Through this process, the RAG model provides a balance of accuracy and adaptability, making it ideal for dynamic financial advisory tasks.”</a:t>
            </a:r>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9</a:t>
            </a:fld>
            <a:endParaRPr lang="en-US"/>
          </a:p>
        </p:txBody>
      </p:sp>
    </p:spTree>
    <p:extLst>
      <p:ext uri="{BB962C8B-B14F-4D97-AF65-F5344CB8AC3E}">
        <p14:creationId xmlns:p14="http://schemas.microsoft.com/office/powerpoint/2010/main" val="264276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E0E0E"/>
                </a:solidFill>
                <a:effectLst/>
                <a:latin typeface=".AppleSystemUIFont"/>
              </a:rPr>
              <a:t>2. </a:t>
            </a:r>
            <a:r>
              <a:rPr lang="en-US" b="1">
                <a:solidFill>
                  <a:srgbClr val="0E0E0E"/>
                </a:solidFill>
                <a:effectLst/>
                <a:latin typeface=".AppleSystemUIFont"/>
              </a:rPr>
              <a:t>RAG Model:</a:t>
            </a:r>
            <a:endParaRPr lang="en-US">
              <a:solidFill>
                <a:srgbClr val="0E0E0E"/>
              </a:solidFill>
              <a:effectLst/>
              <a:latin typeface=".AppleSystemUIFont"/>
            </a:endParaRPr>
          </a:p>
          <a:p>
            <a:r>
              <a:rPr lang="en-US">
                <a:solidFill>
                  <a:srgbClr val="0E0E0E"/>
                </a:solidFill>
                <a:effectLst/>
                <a:latin typeface=".AppleSystemUIFont"/>
              </a:rPr>
              <a:t>• The RAG Model excelled in real-time adaptability, with faithfulness scores of </a:t>
            </a:r>
            <a:r>
              <a:rPr lang="en-US" b="1">
                <a:solidFill>
                  <a:srgbClr val="0E0E0E"/>
                </a:solidFill>
                <a:effectLst/>
                <a:latin typeface=".AppleSystemUIFont"/>
              </a:rPr>
              <a:t>0.6667</a:t>
            </a:r>
            <a:r>
              <a:rPr lang="en-US">
                <a:solidFill>
                  <a:srgbClr val="0E0E0E"/>
                </a:solidFill>
                <a:effectLst/>
                <a:latin typeface=".AppleSystemUIFont"/>
              </a:rPr>
              <a:t> and </a:t>
            </a:r>
            <a:r>
              <a:rPr lang="en-US" b="1">
                <a:solidFill>
                  <a:srgbClr val="0E0E0E"/>
                </a:solidFill>
                <a:effectLst/>
                <a:latin typeface=".AppleSystemUIFont"/>
              </a:rPr>
              <a:t>1.0</a:t>
            </a:r>
            <a:r>
              <a:rPr lang="en-US">
                <a:solidFill>
                  <a:srgbClr val="0E0E0E"/>
                </a:solidFill>
                <a:effectLst/>
                <a:latin typeface=".AppleSystemUIFont"/>
              </a:rPr>
              <a:t>, demonstrating its ability to stay aligned with retrieved contexts.</a:t>
            </a:r>
          </a:p>
          <a:p>
            <a:endParaRPr lang="en-US">
              <a:solidFill>
                <a:srgbClr val="0E0E0E"/>
              </a:solidFill>
              <a:effectLst/>
              <a:latin typeface=".AppleSystemUIFont"/>
            </a:endParaRPr>
          </a:p>
          <a:p>
            <a:r>
              <a:rPr lang="en-US">
                <a:solidFill>
                  <a:srgbClr val="0E0E0E"/>
                </a:solidFill>
                <a:effectLst/>
                <a:latin typeface=".AppleSystemUIFont"/>
              </a:rPr>
              <a:t>• It achieved perfect scores of </a:t>
            </a:r>
            <a:r>
              <a:rPr lang="en-US" b="1">
                <a:solidFill>
                  <a:srgbClr val="0E0E0E"/>
                </a:solidFill>
                <a:effectLst/>
                <a:latin typeface=".AppleSystemUIFont"/>
              </a:rPr>
              <a:t>1.0</a:t>
            </a:r>
            <a:r>
              <a:rPr lang="en-US">
                <a:solidFill>
                  <a:srgbClr val="0E0E0E"/>
                </a:solidFill>
                <a:effectLst/>
                <a:latin typeface=".AppleSystemUIFont"/>
              </a:rPr>
              <a:t> for both </a:t>
            </a:r>
            <a:r>
              <a:rPr lang="en-US" b="1">
                <a:solidFill>
                  <a:srgbClr val="0E0E0E"/>
                </a:solidFill>
                <a:effectLst/>
                <a:latin typeface=".AppleSystemUIFont"/>
              </a:rPr>
              <a:t>context precision and recall</a:t>
            </a:r>
            <a:r>
              <a:rPr lang="en-US">
                <a:solidFill>
                  <a:srgbClr val="0E0E0E"/>
                </a:solidFill>
                <a:effectLst/>
                <a:latin typeface=".AppleSystemUIFont"/>
              </a:rPr>
              <a:t>, showing its strength in identifying and utilizing relevant information.</a:t>
            </a:r>
          </a:p>
          <a:p>
            <a:endParaRPr lang="en-US">
              <a:solidFill>
                <a:srgbClr val="0E0E0E"/>
              </a:solidFill>
              <a:effectLst/>
              <a:latin typeface=".AppleSystemUIFont"/>
            </a:endParaRPr>
          </a:p>
          <a:p>
            <a:r>
              <a:rPr lang="en-US">
                <a:solidFill>
                  <a:srgbClr val="0E0E0E"/>
                </a:solidFill>
                <a:effectLst/>
                <a:latin typeface=".AppleSystemUIFont"/>
              </a:rPr>
              <a:t>• Answer relevancy was another area of strength, scoring </a:t>
            </a:r>
            <a:r>
              <a:rPr lang="en-US" b="1">
                <a:solidFill>
                  <a:srgbClr val="0E0E0E"/>
                </a:solidFill>
                <a:effectLst/>
                <a:latin typeface=".AppleSystemUIFont"/>
              </a:rPr>
              <a:t>0.9144</a:t>
            </a:r>
            <a:r>
              <a:rPr lang="en-US">
                <a:solidFill>
                  <a:srgbClr val="0E0E0E"/>
                </a:solidFill>
                <a:effectLst/>
                <a:latin typeface=".AppleSystemUIFont"/>
              </a:rPr>
              <a:t> and </a:t>
            </a:r>
            <a:r>
              <a:rPr lang="en-US" b="1">
                <a:solidFill>
                  <a:srgbClr val="0E0E0E"/>
                </a:solidFill>
                <a:effectLst/>
                <a:latin typeface=".AppleSystemUIFont"/>
              </a:rPr>
              <a:t>0.9462</a:t>
            </a:r>
            <a:r>
              <a:rPr lang="en-US">
                <a:solidFill>
                  <a:srgbClr val="0E0E0E"/>
                </a:solidFill>
                <a:effectLst/>
                <a:latin typeface=".AppleSystemUIFont"/>
              </a:rPr>
              <a:t>, highlighting its ability to provide user-centric and meaningful responses dynamically.</a:t>
            </a:r>
          </a:p>
          <a:p>
            <a:endParaRPr lang="en-US">
              <a:solidFill>
                <a:srgbClr val="0E0E0E"/>
              </a:solidFill>
              <a:effectLst/>
              <a:latin typeface=".AppleSystemUIFont"/>
            </a:endParaRPr>
          </a:p>
          <a:p>
            <a:r>
              <a:rPr lang="en-US">
                <a:solidFill>
                  <a:srgbClr val="0E0E0E"/>
                </a:solidFill>
                <a:effectLst/>
                <a:latin typeface=".AppleSystemUIFont"/>
              </a:rPr>
              <a:t>3. </a:t>
            </a:r>
            <a:r>
              <a:rPr lang="en-US" b="1">
                <a:solidFill>
                  <a:srgbClr val="0E0E0E"/>
                </a:solidFill>
                <a:effectLst/>
                <a:latin typeface=".AppleSystemUIFont"/>
              </a:rPr>
              <a:t>Conclusion:</a:t>
            </a:r>
            <a:endParaRPr lang="en-US">
              <a:solidFill>
                <a:srgbClr val="0E0E0E"/>
              </a:solidFill>
              <a:effectLst/>
              <a:latin typeface=".AppleSystemUIFont"/>
            </a:endParaRPr>
          </a:p>
          <a:p>
            <a:r>
              <a:rPr lang="en-US">
                <a:solidFill>
                  <a:srgbClr val="0E0E0E"/>
                </a:solidFill>
                <a:effectLst/>
                <a:latin typeface=".AppleSystemUIFont"/>
              </a:rPr>
              <a:t>• The Fine-Tuned Model is a solid choice for tasks that rely on static datasets and predefined training.</a:t>
            </a:r>
          </a:p>
          <a:p>
            <a:endParaRPr lang="en-US">
              <a:solidFill>
                <a:srgbClr val="0E0E0E"/>
              </a:solidFill>
              <a:effectLst/>
              <a:latin typeface=".AppleSystemUIFont"/>
            </a:endParaRPr>
          </a:p>
          <a:p>
            <a:r>
              <a:rPr lang="en-US">
                <a:solidFill>
                  <a:srgbClr val="0E0E0E"/>
                </a:solidFill>
                <a:effectLst/>
                <a:latin typeface=".AppleSystemUIFont"/>
              </a:rPr>
              <a:t>• In contrast, the RAG Model’s ability to dynamically retrieve and process real-time data makes it more suited for applications requiring updated, context-sensitive responses, such as financial decision-making tools.</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End Speaking:</a:t>
            </a:r>
            <a:endParaRPr lang="en-US">
              <a:solidFill>
                <a:srgbClr val="0E0E0E"/>
              </a:solidFill>
              <a:effectLst/>
              <a:latin typeface=".AppleSystemUIFont"/>
            </a:endParaRPr>
          </a:p>
          <a:p>
            <a:r>
              <a:rPr lang="en-US">
                <a:solidFill>
                  <a:srgbClr val="0E0E0E"/>
                </a:solidFill>
                <a:effectLst/>
                <a:latin typeface=".AppleSystemUIFont"/>
              </a:rPr>
              <a:t>“Overall, the RAG Model’s superior adaptability and contextual performance make it a clear winner for dynamic and real-world applications.”</a:t>
            </a:r>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12</a:t>
            </a:fld>
            <a:endParaRPr lang="en-US"/>
          </a:p>
        </p:txBody>
      </p:sp>
    </p:spTree>
    <p:extLst>
      <p:ext uri="{BB962C8B-B14F-4D97-AF65-F5344CB8AC3E}">
        <p14:creationId xmlns:p14="http://schemas.microsoft.com/office/powerpoint/2010/main" val="359506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0E0E0E"/>
                </a:solidFill>
                <a:effectLst/>
                <a:latin typeface=".AppleSystemUIFont"/>
              </a:rPr>
              <a:t>Start Speaking:</a:t>
            </a:r>
            <a:endParaRPr lang="en-US">
              <a:solidFill>
                <a:srgbClr val="0E0E0E"/>
              </a:solidFill>
              <a:effectLst/>
              <a:latin typeface=".AppleSystemUIFont"/>
            </a:endParaRPr>
          </a:p>
          <a:p>
            <a:br>
              <a:rPr lang="en-US">
                <a:solidFill>
                  <a:srgbClr val="0E0E0E"/>
                </a:solidFill>
                <a:effectLst/>
                <a:latin typeface=".AppleSystemUIFont"/>
              </a:rPr>
            </a:br>
            <a:endParaRPr lang="en-US">
              <a:solidFill>
                <a:srgbClr val="0E0E0E"/>
              </a:solidFill>
              <a:effectLst/>
              <a:latin typeface=".AppleSystemUIFont"/>
            </a:endParaRPr>
          </a:p>
          <a:p>
            <a:r>
              <a:rPr lang="en-US">
                <a:solidFill>
                  <a:srgbClr val="0E0E0E"/>
                </a:solidFill>
                <a:effectLst/>
                <a:latin typeface=".AppleSystemUIFont"/>
              </a:rPr>
              <a:t>“Let’s discuss the challenges we faced while developing both models:</a:t>
            </a:r>
          </a:p>
          <a:p>
            <a:r>
              <a:rPr lang="en-US">
                <a:solidFill>
                  <a:srgbClr val="0E0E0E"/>
                </a:solidFill>
                <a:effectLst/>
                <a:latin typeface=".AppleSystemUIFont"/>
              </a:rPr>
              <a:t>1. </a:t>
            </a:r>
            <a:r>
              <a:rPr lang="en-US" b="1">
                <a:solidFill>
                  <a:srgbClr val="0E0E0E"/>
                </a:solidFill>
                <a:effectLst/>
                <a:latin typeface=".AppleSystemUIFont"/>
              </a:rPr>
              <a:t>Fine-Tuned Model Challenges:</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The model relied on a static dataset, which restricted its ability to adapt to real-time queries.</a:t>
            </a:r>
          </a:p>
          <a:p>
            <a:endParaRPr lang="en-US">
              <a:solidFill>
                <a:srgbClr val="0E0E0E"/>
              </a:solidFill>
              <a:effectLst/>
              <a:latin typeface=".AppleSystemUIFont"/>
            </a:endParaRPr>
          </a:p>
          <a:p>
            <a:r>
              <a:rPr lang="en-US">
                <a:solidFill>
                  <a:srgbClr val="0E0E0E"/>
                </a:solidFill>
                <a:effectLst/>
                <a:latin typeface=".AppleSystemUIFont"/>
              </a:rPr>
              <a:t>• Preparing the dataset required extensive preprocessing to ensure high quality and relevance.</a:t>
            </a:r>
          </a:p>
          <a:p>
            <a:endParaRPr lang="en-US">
              <a:solidFill>
                <a:srgbClr val="0E0E0E"/>
              </a:solidFill>
              <a:effectLst/>
              <a:latin typeface=".AppleSystemUIFont"/>
            </a:endParaRPr>
          </a:p>
          <a:p>
            <a:r>
              <a:rPr lang="en-US">
                <a:solidFill>
                  <a:srgbClr val="0E0E0E"/>
                </a:solidFill>
                <a:effectLst/>
                <a:latin typeface=".AppleSystemUIFont"/>
              </a:rPr>
              <a:t>• Training the model on large datasets resulted in significant computational overhead.</a:t>
            </a:r>
          </a:p>
          <a:p>
            <a:endParaRPr lang="en-US">
              <a:solidFill>
                <a:srgbClr val="0E0E0E"/>
              </a:solidFill>
              <a:effectLst/>
              <a:latin typeface=".AppleSystemUIFont"/>
            </a:endParaRPr>
          </a:p>
          <a:p>
            <a:r>
              <a:rPr lang="en-US">
                <a:solidFill>
                  <a:srgbClr val="0E0E0E"/>
                </a:solidFill>
                <a:effectLst/>
                <a:latin typeface=".AppleSystemUIFont"/>
              </a:rPr>
              <a:t>2. </a:t>
            </a:r>
            <a:r>
              <a:rPr lang="en-US" b="1">
                <a:solidFill>
                  <a:srgbClr val="0E0E0E"/>
                </a:solidFill>
                <a:effectLst/>
                <a:latin typeface=".AppleSystemUIFont"/>
              </a:rPr>
              <a:t>RAG Model Challenges:</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The RAG model required higher computational resources due to its dynamic retrieval mechanisms.</a:t>
            </a:r>
          </a:p>
          <a:p>
            <a:endParaRPr lang="en-US">
              <a:solidFill>
                <a:srgbClr val="0E0E0E"/>
              </a:solidFill>
              <a:effectLst/>
              <a:latin typeface=".AppleSystemUIFont"/>
            </a:endParaRPr>
          </a:p>
          <a:p>
            <a:r>
              <a:rPr lang="en-US">
                <a:solidFill>
                  <a:srgbClr val="0E0E0E"/>
                </a:solidFill>
                <a:effectLst/>
                <a:latin typeface=".AppleSystemUIFont"/>
              </a:rPr>
              <a:t>• Its performance heavily depended on the quality of vector embeddings and the retrieved contexts, making the setup critical.</a:t>
            </a:r>
          </a:p>
          <a:p>
            <a:endParaRPr lang="en-US">
              <a:solidFill>
                <a:srgbClr val="0E0E0E"/>
              </a:solidFill>
              <a:effectLst/>
              <a:latin typeface=".AppleSystemUIFont"/>
            </a:endParaRPr>
          </a:p>
          <a:p>
            <a:r>
              <a:rPr lang="en-US">
                <a:solidFill>
                  <a:srgbClr val="0E0E0E"/>
                </a:solidFill>
                <a:effectLst/>
                <a:latin typeface=".AppleSystemUIFont"/>
              </a:rPr>
              <a:t>• Building and maintaining the vector store for embeddings added complexity to the pipeline.</a:t>
            </a:r>
          </a:p>
          <a:p>
            <a:endParaRPr lang="en-US">
              <a:solidFill>
                <a:srgbClr val="0E0E0E"/>
              </a:solidFill>
              <a:effectLst/>
              <a:latin typeface=".AppleSystemUIFont"/>
            </a:endParaRPr>
          </a:p>
          <a:p>
            <a:r>
              <a:rPr lang="en-US">
                <a:solidFill>
                  <a:srgbClr val="0E0E0E"/>
                </a:solidFill>
                <a:effectLst/>
                <a:latin typeface=".AppleSystemUIFont"/>
              </a:rPr>
              <a:t>3. </a:t>
            </a:r>
            <a:r>
              <a:rPr lang="en-US" b="1">
                <a:solidFill>
                  <a:srgbClr val="0E0E0E"/>
                </a:solidFill>
                <a:effectLst/>
                <a:latin typeface=".AppleSystemUIFont"/>
              </a:rPr>
              <a:t>Common Challenges:</a:t>
            </a:r>
            <a:endParaRPr lang="en-US">
              <a:solidFill>
                <a:srgbClr val="0E0E0E"/>
              </a:solidFill>
              <a:effectLst/>
              <a:latin typeface=".AppleSystemUIFont"/>
            </a:endParaRPr>
          </a:p>
          <a:p>
            <a:endParaRPr lang="en-US">
              <a:solidFill>
                <a:srgbClr val="0E0E0E"/>
              </a:solidFill>
              <a:effectLst/>
              <a:latin typeface=".AppleSystemUIFont"/>
            </a:endParaRPr>
          </a:p>
          <a:p>
            <a:r>
              <a:rPr lang="en-US">
                <a:solidFill>
                  <a:srgbClr val="0E0E0E"/>
                </a:solidFill>
                <a:effectLst/>
                <a:latin typeface=".AppleSystemUIFont"/>
              </a:rPr>
              <a:t>• Both approaches required balancing accuracy and performance while optimizing resource usage.</a:t>
            </a:r>
          </a:p>
          <a:p>
            <a:endParaRPr lang="en-US">
              <a:solidFill>
                <a:srgbClr val="0E0E0E"/>
              </a:solidFill>
              <a:effectLst/>
              <a:latin typeface=".AppleSystemUIFont"/>
            </a:endParaRPr>
          </a:p>
          <a:p>
            <a:r>
              <a:rPr lang="en-US">
                <a:solidFill>
                  <a:srgbClr val="0E0E0E"/>
                </a:solidFill>
                <a:effectLst/>
                <a:latin typeface=".AppleSystemUIFont"/>
              </a:rPr>
              <a:t>• As we were dealing with financial datasets, ensuring privacy and security was paramount.</a:t>
            </a:r>
          </a:p>
          <a:p>
            <a:endParaRPr lang="en-US">
              <a:solidFill>
                <a:srgbClr val="0E0E0E"/>
              </a:solidFill>
              <a:effectLst/>
              <a:latin typeface=".AppleSystemUIFont"/>
            </a:endParaRPr>
          </a:p>
          <a:p>
            <a:r>
              <a:rPr lang="en-US">
                <a:solidFill>
                  <a:srgbClr val="0E0E0E"/>
                </a:solidFill>
                <a:effectLst/>
                <a:latin typeface=".AppleSystemUIFont"/>
              </a:rPr>
              <a:t>• Finally, evaluating responses across diverse metrics posed difficulties, as different metrics captured varying aspects of performance, from BLEU and ROUGE for fine-tuning to faithfulness and relevancy for RAG.</a:t>
            </a:r>
          </a:p>
          <a:p>
            <a:br>
              <a:rPr lang="en-US">
                <a:solidFill>
                  <a:srgbClr val="0E0E0E"/>
                </a:solidFill>
                <a:effectLst/>
                <a:latin typeface=".AppleSystemUIFont"/>
              </a:rPr>
            </a:br>
            <a:endParaRPr lang="en-US">
              <a:solidFill>
                <a:srgbClr val="0E0E0E"/>
              </a:solidFill>
              <a:effectLst/>
              <a:latin typeface=".AppleSystemUIFont"/>
            </a:endParaRPr>
          </a:p>
          <a:p>
            <a:r>
              <a:rPr lang="en-US" b="1">
                <a:solidFill>
                  <a:srgbClr val="0E0E0E"/>
                </a:solidFill>
                <a:effectLst/>
                <a:latin typeface=".AppleSystemUIFont"/>
              </a:rPr>
              <a:t>End Speaking:</a:t>
            </a:r>
            <a:endParaRPr lang="en-US">
              <a:solidFill>
                <a:srgbClr val="0E0E0E"/>
              </a:solidFill>
              <a:effectLst/>
              <a:latin typeface=".AppleSystemUIFont"/>
            </a:endParaRPr>
          </a:p>
          <a:p>
            <a:r>
              <a:rPr lang="en-US">
                <a:solidFill>
                  <a:srgbClr val="0E0E0E"/>
                </a:solidFill>
                <a:effectLst/>
                <a:latin typeface=".AppleSystemUIFont"/>
              </a:rPr>
              <a:t>“These challenges provided valuable learning experiences and helped us refine our approach to building robust and scalable AI models for financial applications.”</a:t>
            </a:r>
          </a:p>
          <a:p>
            <a:endParaRPr lang="en-US"/>
          </a:p>
        </p:txBody>
      </p:sp>
      <p:sp>
        <p:nvSpPr>
          <p:cNvPr id="4" name="Slide Number Placeholder 3"/>
          <p:cNvSpPr>
            <a:spLocks noGrp="1"/>
          </p:cNvSpPr>
          <p:nvPr>
            <p:ph type="sldNum" sz="quarter" idx="5"/>
          </p:nvPr>
        </p:nvSpPr>
        <p:spPr/>
        <p:txBody>
          <a:bodyPr/>
          <a:lstStyle/>
          <a:p>
            <a:fld id="{4D3C8BC1-7C58-554A-A756-4DE46A0360CA}" type="slidenum">
              <a:rPr lang="en-US" smtClean="0"/>
              <a:t>13</a:t>
            </a:fld>
            <a:endParaRPr lang="en-US"/>
          </a:p>
        </p:txBody>
      </p:sp>
    </p:spTree>
    <p:extLst>
      <p:ext uri="{BB962C8B-B14F-4D97-AF65-F5344CB8AC3E}">
        <p14:creationId xmlns:p14="http://schemas.microsoft.com/office/powerpoint/2010/main" val="300950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December 5,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6219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December 5,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337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December 5,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5184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December 5,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339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December 5,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782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December 5,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7955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December 5,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407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December 5,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4980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December 5,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562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December 5,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7755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December 5,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634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December 5, 2024</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87741943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4.png"/><Relationship Id="rId7" Type="http://schemas.openxmlformats.org/officeDocument/2006/relationships/diagramLayout" Target="../diagrams/layout7.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36.png"/><Relationship Id="rId10" Type="http://schemas.microsoft.com/office/2007/relationships/diagramDrawing" Target="../diagrams/drawing7.xml"/><Relationship Id="rId4" Type="http://schemas.openxmlformats.org/officeDocument/2006/relationships/image" Target="../media/image35.png"/><Relationship Id="rId9" Type="http://schemas.openxmlformats.org/officeDocument/2006/relationships/diagramColors" Target="../diagrams/colors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67DB9-6FB5-19F8-7C7D-A928D0B03C77}"/>
              </a:ext>
            </a:extLst>
          </p:cNvPr>
          <p:cNvSpPr>
            <a:spLocks noGrp="1"/>
          </p:cNvSpPr>
          <p:nvPr>
            <p:ph type="title"/>
          </p:nvPr>
        </p:nvSpPr>
        <p:spPr>
          <a:xfrm>
            <a:off x="215461" y="462743"/>
            <a:ext cx="6483512" cy="1560022"/>
          </a:xfrm>
        </p:spPr>
        <p:txBody>
          <a:bodyPr vert="horz" lIns="0" tIns="0" rIns="0" bIns="0" rtlCol="0" anchor="ctr">
            <a:normAutofit/>
          </a:bodyPr>
          <a:lstStyle/>
          <a:p>
            <a:pPr algn="ctr">
              <a:lnSpc>
                <a:spcPct val="90000"/>
              </a:lnSpc>
            </a:pPr>
            <a:r>
              <a:rPr lang="en-US" sz="2800" i="0" u="none" strike="noStrike" err="1">
                <a:effectLst/>
                <a:latin typeface="Century Schoolbook"/>
              </a:rPr>
              <a:t>FinChat</a:t>
            </a:r>
            <a:r>
              <a:rPr lang="en-US" sz="2800" b="0" i="0" u="none" strike="noStrike">
                <a:effectLst/>
                <a:latin typeface="Century Schoolbook"/>
              </a:rPr>
              <a:t> – AI Powered Personal Finance ChatBot</a:t>
            </a:r>
            <a:endParaRPr lang="en-US" sz="2800">
              <a:latin typeface="Century Schoolbook"/>
            </a:endParaRPr>
          </a:p>
        </p:txBody>
      </p:sp>
      <p:sp>
        <p:nvSpPr>
          <p:cNvPr id="3" name="Content Placeholder 2">
            <a:extLst>
              <a:ext uri="{FF2B5EF4-FFF2-40B4-BE49-F238E27FC236}">
                <a16:creationId xmlns:a16="http://schemas.microsoft.com/office/drawing/2014/main" id="{628EB12A-CA50-0A59-3452-A40B12C1851D}"/>
              </a:ext>
            </a:extLst>
          </p:cNvPr>
          <p:cNvSpPr>
            <a:spLocks noGrp="1"/>
          </p:cNvSpPr>
          <p:nvPr>
            <p:ph idx="1"/>
          </p:nvPr>
        </p:nvSpPr>
        <p:spPr>
          <a:xfrm>
            <a:off x="1371600" y="2279374"/>
            <a:ext cx="5327373" cy="3601436"/>
          </a:xfrm>
        </p:spPr>
        <p:txBody>
          <a:bodyPr>
            <a:normAutofit/>
          </a:bodyPr>
          <a:lstStyle/>
          <a:p>
            <a:pPr marL="0" indent="0" rtl="0">
              <a:spcBef>
                <a:spcPts val="0"/>
              </a:spcBef>
              <a:spcAft>
                <a:spcPts val="600"/>
              </a:spcAft>
              <a:buNone/>
            </a:pPr>
            <a:r>
              <a:rPr lang="en-US" sz="1600" b="1" i="0" u="none" strike="noStrike">
                <a:effectLst/>
                <a:latin typeface="Arial" panose="020B0604020202020204" pitchFamily="34" charset="0"/>
              </a:rPr>
              <a:t>Name of Leader: Pawan Aditya Man</a:t>
            </a:r>
            <a:endParaRPr lang="en-US" sz="1600" b="0">
              <a:effectLst/>
            </a:endParaRPr>
          </a:p>
          <a:p>
            <a:pPr marL="0" indent="0" rtl="0">
              <a:spcBef>
                <a:spcPts val="0"/>
              </a:spcBef>
              <a:spcAft>
                <a:spcPts val="600"/>
              </a:spcAft>
              <a:buNone/>
            </a:pPr>
            <a:r>
              <a:rPr lang="en-US" sz="1600" b="1" i="0" u="none" strike="noStrike">
                <a:effectLst/>
                <a:latin typeface="Arial" panose="020B0604020202020204" pitchFamily="34" charset="0"/>
              </a:rPr>
              <a:t>Other team members: Amarender Reddy Jakka, Shreekar Kolanu</a:t>
            </a:r>
            <a:br>
              <a:rPr lang="en-US" sz="1600"/>
            </a:br>
            <a:endParaRPr lang="en-US" sz="1600"/>
          </a:p>
        </p:txBody>
      </p:sp>
      <p:sp>
        <p:nvSpPr>
          <p:cNvPr id="20" name="Rectangle 19">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head with a glowing circle around it&#10;&#10;Description automatically generated">
            <a:extLst>
              <a:ext uri="{FF2B5EF4-FFF2-40B4-BE49-F238E27FC236}">
                <a16:creationId xmlns:a16="http://schemas.microsoft.com/office/drawing/2014/main" id="{A8AA220E-B7C6-3735-1D84-30D4CB4731EB}"/>
              </a:ext>
            </a:extLst>
          </p:cNvPr>
          <p:cNvPicPr>
            <a:picLocks noChangeAspect="1"/>
          </p:cNvPicPr>
          <p:nvPr/>
        </p:nvPicPr>
        <p:blipFill>
          <a:blip r:embed="rId2"/>
          <a:stretch>
            <a:fillRect/>
          </a:stretch>
        </p:blipFill>
        <p:spPr>
          <a:xfrm>
            <a:off x="7169796" y="1028699"/>
            <a:ext cx="4076701" cy="3485579"/>
          </a:xfrm>
          <a:prstGeom prst="rect">
            <a:avLst/>
          </a:prstGeom>
        </p:spPr>
      </p:pic>
    </p:spTree>
    <p:extLst>
      <p:ext uri="{BB962C8B-B14F-4D97-AF65-F5344CB8AC3E}">
        <p14:creationId xmlns:p14="http://schemas.microsoft.com/office/powerpoint/2010/main" val="353554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7FDDBAE7-4F3E-491B-837C-D3D23325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9060B-725C-0ADD-D2AF-FB637F86F13F}"/>
              </a:ext>
            </a:extLst>
          </p:cNvPr>
          <p:cNvSpPr>
            <a:spLocks noGrp="1"/>
          </p:cNvSpPr>
          <p:nvPr>
            <p:ph type="title"/>
          </p:nvPr>
        </p:nvSpPr>
        <p:spPr>
          <a:xfrm>
            <a:off x="401782" y="-62345"/>
            <a:ext cx="6198781" cy="1574297"/>
          </a:xfrm>
        </p:spPr>
        <p:txBody>
          <a:bodyPr>
            <a:normAutofit/>
          </a:bodyPr>
          <a:lstStyle/>
          <a:p>
            <a:r>
              <a:rPr lang="en-US"/>
              <a:t>RAG </a:t>
            </a:r>
            <a:r>
              <a:rPr lang="en-US" err="1"/>
              <a:t>workFlow</a:t>
            </a:r>
          </a:p>
        </p:txBody>
      </p:sp>
      <p:pic>
        <p:nvPicPr>
          <p:cNvPr id="158" name="Picture 157" descr="A computer screen shot of text&#10;&#10;Description automatically generated">
            <a:extLst>
              <a:ext uri="{FF2B5EF4-FFF2-40B4-BE49-F238E27FC236}">
                <a16:creationId xmlns:a16="http://schemas.microsoft.com/office/drawing/2014/main" id="{0634315C-D22A-7FA5-312E-C79C45471579}"/>
              </a:ext>
            </a:extLst>
          </p:cNvPr>
          <p:cNvPicPr>
            <a:picLocks noChangeAspect="1"/>
          </p:cNvPicPr>
          <p:nvPr/>
        </p:nvPicPr>
        <p:blipFill>
          <a:blip r:embed="rId2"/>
          <a:srcRect r="6262" b="1"/>
          <a:stretch/>
        </p:blipFill>
        <p:spPr>
          <a:xfrm>
            <a:off x="8153400" y="4842769"/>
            <a:ext cx="4038599" cy="1567137"/>
          </a:xfrm>
          <a:prstGeom prst="rect">
            <a:avLst/>
          </a:prstGeom>
        </p:spPr>
      </p:pic>
      <p:pic>
        <p:nvPicPr>
          <p:cNvPr id="156" name="Picture 155" descr="A screen shot of a computer&#10;&#10;Description automatically generated">
            <a:extLst>
              <a:ext uri="{FF2B5EF4-FFF2-40B4-BE49-F238E27FC236}">
                <a16:creationId xmlns:a16="http://schemas.microsoft.com/office/drawing/2014/main" id="{28A1084A-75B7-22FF-2931-D12F98063571}"/>
              </a:ext>
            </a:extLst>
          </p:cNvPr>
          <p:cNvPicPr>
            <a:picLocks noChangeAspect="1"/>
          </p:cNvPicPr>
          <p:nvPr/>
        </p:nvPicPr>
        <p:blipFill>
          <a:blip r:embed="rId3"/>
          <a:srcRect l="169" t="-97" r="13717" b="379"/>
          <a:stretch/>
        </p:blipFill>
        <p:spPr>
          <a:xfrm>
            <a:off x="8153400" y="1607733"/>
            <a:ext cx="4038030" cy="1604158"/>
          </a:xfrm>
          <a:prstGeom prst="rect">
            <a:avLst/>
          </a:prstGeom>
        </p:spPr>
      </p:pic>
      <p:pic>
        <p:nvPicPr>
          <p:cNvPr id="155" name="Picture 154" descr="A screenshot of a computer program&#10;&#10;Description automatically generated">
            <a:extLst>
              <a:ext uri="{FF2B5EF4-FFF2-40B4-BE49-F238E27FC236}">
                <a16:creationId xmlns:a16="http://schemas.microsoft.com/office/drawing/2014/main" id="{FFCBC572-7F77-D78B-CB12-34F0D5DE9FE7}"/>
              </a:ext>
            </a:extLst>
          </p:cNvPr>
          <p:cNvPicPr>
            <a:picLocks noChangeAspect="1"/>
          </p:cNvPicPr>
          <p:nvPr/>
        </p:nvPicPr>
        <p:blipFill>
          <a:blip r:embed="rId4"/>
          <a:srcRect l="188" t="426" r="6491" b="425"/>
          <a:stretch/>
        </p:blipFill>
        <p:spPr>
          <a:xfrm>
            <a:off x="8153396" y="39990"/>
            <a:ext cx="4035445" cy="1567814"/>
          </a:xfrm>
          <a:prstGeom prst="rect">
            <a:avLst/>
          </a:prstGeom>
        </p:spPr>
      </p:pic>
      <p:pic>
        <p:nvPicPr>
          <p:cNvPr id="157" name="Picture 156" descr="A black screen with white text&#10;&#10;Description automatically generated">
            <a:extLst>
              <a:ext uri="{FF2B5EF4-FFF2-40B4-BE49-F238E27FC236}">
                <a16:creationId xmlns:a16="http://schemas.microsoft.com/office/drawing/2014/main" id="{0704854F-D157-C6BB-4F85-05D1622F2D71}"/>
              </a:ext>
            </a:extLst>
          </p:cNvPr>
          <p:cNvPicPr>
            <a:picLocks noChangeAspect="1"/>
          </p:cNvPicPr>
          <p:nvPr/>
        </p:nvPicPr>
        <p:blipFill>
          <a:blip r:embed="rId5"/>
          <a:srcRect l="-165" t="-148" r="16914" b="-429"/>
          <a:stretch/>
        </p:blipFill>
        <p:spPr>
          <a:xfrm>
            <a:off x="8153397" y="3214860"/>
            <a:ext cx="4036045" cy="1624932"/>
          </a:xfrm>
          <a:prstGeom prst="rect">
            <a:avLst/>
          </a:prstGeom>
        </p:spPr>
      </p:pic>
      <p:sp>
        <p:nvSpPr>
          <p:cNvPr id="165" name="Rectangle 164">
            <a:extLst>
              <a:ext uri="{FF2B5EF4-FFF2-40B4-BE49-F238E27FC236}">
                <a16:creationId xmlns:a16="http://schemas.microsoft.com/office/drawing/2014/main" id="{459DF90F-D659-4ECD-8A91-CDDAFE58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6408"/>
            <a:ext cx="12191999" cy="457198"/>
          </a:xfrm>
          <a:prstGeom prst="rect">
            <a:avLst/>
          </a:prstGeom>
          <a:gradFill>
            <a:gsLst>
              <a:gs pos="36000">
                <a:schemeClr val="accent2">
                  <a:lumMod val="60000"/>
                  <a:lumOff val="40000"/>
                </a:schemeClr>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9550CE91-E449-4DA1-8BB6-9D7A2239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53400" y="6406408"/>
            <a:ext cx="4038596" cy="448831"/>
          </a:xfrm>
          <a:prstGeom prst="rect">
            <a:avLst/>
          </a:prstGeom>
          <a:gradFill>
            <a:gsLst>
              <a:gs pos="12000">
                <a:schemeClr val="accent5">
                  <a:alpha val="15000"/>
                </a:schemeClr>
              </a:gs>
              <a:gs pos="99000">
                <a:schemeClr val="accent2">
                  <a:alpha val="88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87E29CD-6699-2B68-A58D-417C1D3291C1}"/>
              </a:ext>
            </a:extLst>
          </p:cNvPr>
          <p:cNvGraphicFramePr>
            <a:graphicFrameLocks noGrp="1"/>
          </p:cNvGraphicFramePr>
          <p:nvPr>
            <p:ph idx="1"/>
            <p:extLst>
              <p:ext uri="{D42A27DB-BD31-4B8C-83A1-F6EECF244321}">
                <p14:modId xmlns:p14="http://schemas.microsoft.com/office/powerpoint/2010/main" val="365158430"/>
              </p:ext>
            </p:extLst>
          </p:nvPr>
        </p:nvGraphicFramePr>
        <p:xfrm>
          <a:off x="83128" y="1715895"/>
          <a:ext cx="7805907" cy="382639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308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A899-0E46-E9A1-CD88-568239DDA1BC}"/>
              </a:ext>
            </a:extLst>
          </p:cNvPr>
          <p:cNvSpPr>
            <a:spLocks noGrp="1"/>
          </p:cNvSpPr>
          <p:nvPr>
            <p:ph type="title"/>
          </p:nvPr>
        </p:nvSpPr>
        <p:spPr>
          <a:xfrm>
            <a:off x="471055" y="185928"/>
            <a:ext cx="10241280" cy="1234440"/>
          </a:xfrm>
        </p:spPr>
        <p:txBody>
          <a:bodyPr/>
          <a:lstStyle/>
          <a:p>
            <a:r>
              <a:rPr lang="en-US"/>
              <a:t>Result's</a:t>
            </a:r>
          </a:p>
        </p:txBody>
      </p:sp>
      <p:sp>
        <p:nvSpPr>
          <p:cNvPr id="3" name="Content Placeholder 2">
            <a:extLst>
              <a:ext uri="{FF2B5EF4-FFF2-40B4-BE49-F238E27FC236}">
                <a16:creationId xmlns:a16="http://schemas.microsoft.com/office/drawing/2014/main" id="{A2731D50-298B-66A5-AD11-24F421326170}"/>
              </a:ext>
            </a:extLst>
          </p:cNvPr>
          <p:cNvSpPr>
            <a:spLocks noGrp="1"/>
          </p:cNvSpPr>
          <p:nvPr>
            <p:ph idx="1"/>
          </p:nvPr>
        </p:nvSpPr>
        <p:spPr>
          <a:xfrm>
            <a:off x="471055" y="1849028"/>
            <a:ext cx="11453552" cy="4409624"/>
          </a:xfrm>
        </p:spPr>
        <p:txBody>
          <a:bodyPr vert="horz" lIns="0" tIns="0" rIns="0" bIns="0" rtlCol="0" anchor="t">
            <a:normAutofit/>
          </a:bodyPr>
          <a:lstStyle/>
          <a:p>
            <a:r>
              <a:rPr lang="en-US" sz="1100">
                <a:ea typeface="+mn-lt"/>
                <a:cs typeface="+mn-lt"/>
              </a:rPr>
              <a:t>Question: FIVE SHINY MARKETING TACTICS used by BANKS </a:t>
            </a:r>
            <a:endParaRPr lang="en-US">
              <a:ea typeface="+mn-lt"/>
              <a:cs typeface="+mn-lt"/>
            </a:endParaRPr>
          </a:p>
          <a:p>
            <a:r>
              <a:rPr lang="en-US" sz="1100">
                <a:ea typeface="+mn-lt"/>
                <a:cs typeface="+mn-lt"/>
              </a:rPr>
              <a:t>Retrieved Context: </a:t>
            </a:r>
            <a:r>
              <a:rPr lang="en-US" sz="900">
                <a:ea typeface="+mn-lt"/>
                <a:cs typeface="+mn-lt"/>
              </a:rPr>
              <a:t>[Document(metadata={'source': '/content/drive/</a:t>
            </a:r>
            <a:r>
              <a:rPr lang="en-US" sz="900" err="1">
                <a:ea typeface="+mn-lt"/>
                <a:cs typeface="+mn-lt"/>
              </a:rPr>
              <a:t>MyDrive</a:t>
            </a:r>
            <a:r>
              <a:rPr lang="en-US" sz="900">
                <a:ea typeface="+mn-lt"/>
                <a:cs typeface="+mn-lt"/>
              </a:rPr>
              <a:t>/data/</a:t>
            </a:r>
            <a:r>
              <a:rPr lang="en-US" sz="900" err="1">
                <a:ea typeface="+mn-lt"/>
                <a:cs typeface="+mn-lt"/>
              </a:rPr>
              <a:t>i_will_teach_you_to_be</a:t>
            </a:r>
            <a:r>
              <a:rPr lang="en-US" sz="900">
                <a:ea typeface="+mn-lt"/>
                <a:cs typeface="+mn-lt"/>
              </a:rPr>
              <a:t> _rich.pdf', 'page': 127}, </a:t>
            </a:r>
            <a:r>
              <a:rPr lang="en-US" sz="900" err="1">
                <a:ea typeface="+mn-lt"/>
                <a:cs typeface="+mn-lt"/>
              </a:rPr>
              <a:t>page_content</a:t>
            </a:r>
            <a:r>
              <a:rPr lang="en-US" sz="900">
                <a:ea typeface="+mn-lt"/>
                <a:cs typeface="+mn-lt"/>
              </a:rPr>
              <a:t>='FIVE SHINY MARKETING\</a:t>
            </a:r>
            <a:r>
              <a:rPr lang="en-US" sz="900" err="1">
                <a:ea typeface="+mn-lt"/>
                <a:cs typeface="+mn-lt"/>
              </a:rPr>
              <a:t>nTACTICS</a:t>
            </a:r>
            <a:r>
              <a:rPr lang="en-US" sz="900">
                <a:ea typeface="+mn-lt"/>
                <a:cs typeface="+mn-lt"/>
              </a:rPr>
              <a:t> BANKS USE TO TRICK\</a:t>
            </a:r>
            <a:r>
              <a:rPr lang="en-US" sz="900" err="1">
                <a:ea typeface="+mn-lt"/>
                <a:cs typeface="+mn-lt"/>
              </a:rPr>
              <a:t>nYOU</a:t>
            </a:r>
            <a:r>
              <a:rPr lang="en-US" sz="900">
                <a:ea typeface="+mn-lt"/>
                <a:cs typeface="+mn-lt"/>
              </a:rPr>
              <a:t>\n1. TEASER RATES (“6 percent for the first two months!”). Don’t\</a:t>
            </a:r>
            <a:r>
              <a:rPr lang="en-US" sz="900" err="1">
                <a:ea typeface="+mn-lt"/>
                <a:cs typeface="+mn-lt"/>
              </a:rPr>
              <a:t>nget</a:t>
            </a:r>
            <a:r>
              <a:rPr lang="en-US" sz="900">
                <a:ea typeface="+mn-lt"/>
                <a:cs typeface="+mn-lt"/>
              </a:rPr>
              <a:t> sucked in by this trick—your first two months don’t matter.\</a:t>
            </a:r>
            <a:r>
              <a:rPr lang="en-US" sz="900" err="1">
                <a:ea typeface="+mn-lt"/>
                <a:cs typeface="+mn-lt"/>
              </a:rPr>
              <a:t>nYou</a:t>
            </a:r>
            <a:r>
              <a:rPr lang="en-US" sz="900">
                <a:ea typeface="+mn-lt"/>
                <a:cs typeface="+mn-lt"/>
              </a:rPr>
              <a:t> want to pick a good bank that you can stick with for years—\none that offers overall great service, not a promo rate that will earn\</a:t>
            </a:r>
            <a:r>
              <a:rPr lang="en-US" sz="900" err="1">
                <a:ea typeface="+mn-lt"/>
                <a:cs typeface="+mn-lt"/>
              </a:rPr>
              <a:t>nyou</a:t>
            </a:r>
            <a:r>
              <a:rPr lang="en-US" sz="900">
                <a:ea typeface="+mn-lt"/>
                <a:cs typeface="+mn-lt"/>
              </a:rPr>
              <a:t> only $25 (or, more likely, $3). Banks that offer teaser rates are,\</a:t>
            </a:r>
            <a:r>
              <a:rPr lang="en-US" sz="900" err="1">
                <a:ea typeface="+mn-lt"/>
                <a:cs typeface="+mn-lt"/>
              </a:rPr>
              <a:t>nby</a:t>
            </a:r>
            <a:r>
              <a:rPr lang="en-US" sz="900">
                <a:ea typeface="+mn-lt"/>
                <a:cs typeface="+mn-lt"/>
              </a:rPr>
              <a:t> definition, to be avoided.\n2. REQUIRING MINIMUM BALANCES to get “free” services'), Document(metadata={'source': '/content/drive/</a:t>
            </a:r>
            <a:r>
              <a:rPr lang="en-US" sz="900" err="1">
                <a:ea typeface="+mn-lt"/>
                <a:cs typeface="+mn-lt"/>
              </a:rPr>
              <a:t>MyDrive</a:t>
            </a:r>
            <a:r>
              <a:rPr lang="en-US" sz="900">
                <a:ea typeface="+mn-lt"/>
                <a:cs typeface="+mn-lt"/>
              </a:rPr>
              <a:t>/data/</a:t>
            </a:r>
            <a:r>
              <a:rPr lang="en-US" sz="900" err="1">
                <a:ea typeface="+mn-lt"/>
                <a:cs typeface="+mn-lt"/>
              </a:rPr>
              <a:t>i_will_teach_you_to_be</a:t>
            </a:r>
            <a:r>
              <a:rPr lang="en-US" sz="900">
                <a:ea typeface="+mn-lt"/>
                <a:cs typeface="+mn-lt"/>
              </a:rPr>
              <a:t> _rich.pdf', 'page': 127}, </a:t>
            </a:r>
            <a:r>
              <a:rPr lang="en-US" sz="900" err="1">
                <a:ea typeface="+mn-lt"/>
                <a:cs typeface="+mn-lt"/>
              </a:rPr>
              <a:t>page_content</a:t>
            </a:r>
            <a:r>
              <a:rPr lang="en-US" sz="900">
                <a:ea typeface="+mn-lt"/>
                <a:cs typeface="+mn-lt"/>
              </a:rPr>
              <a:t>='like checking and bill paying. No, I’m not going to agree to a\</a:t>
            </a:r>
            <a:r>
              <a:rPr lang="en-US" sz="900" err="1">
                <a:ea typeface="+mn-lt"/>
                <a:cs typeface="+mn-lt"/>
              </a:rPr>
              <a:t>nminimum</a:t>
            </a:r>
            <a:r>
              <a:rPr lang="en-US" sz="900">
                <a:ea typeface="+mn-lt"/>
                <a:cs typeface="+mn-lt"/>
              </a:rPr>
              <a:t> amount. I’ll just go somewhere else.\n3. UP-SELLS to expensive accounts (“Expedited customer\</a:t>
            </a:r>
            <a:r>
              <a:rPr lang="en-US" sz="900" err="1">
                <a:ea typeface="+mn-lt"/>
                <a:cs typeface="+mn-lt"/>
              </a:rPr>
              <a:t>nservice</a:t>
            </a:r>
            <a:r>
              <a:rPr lang="en-US" sz="900">
                <a:ea typeface="+mn-lt"/>
                <a:cs typeface="+mn-lt"/>
              </a:rPr>
              <a:t>! Wow!”). Most of these “value-added accounts” are\</a:t>
            </a:r>
            <a:r>
              <a:rPr lang="en-US" sz="900" err="1">
                <a:ea typeface="+mn-lt"/>
                <a:cs typeface="+mn-lt"/>
              </a:rPr>
              <a:t>ndesigned</a:t>
            </a:r>
            <a:r>
              <a:rPr lang="en-US" sz="900">
                <a:ea typeface="+mn-lt"/>
                <a:cs typeface="+mn-lt"/>
              </a:rPr>
              <a:t> to charge you for worthless services. I can’t wait to have\</a:t>
            </a:r>
            <a:r>
              <a:rPr lang="en-US" sz="900" err="1">
                <a:ea typeface="+mn-lt"/>
                <a:cs typeface="+mn-lt"/>
              </a:rPr>
              <a:t>nkids</a:t>
            </a:r>
            <a:r>
              <a:rPr lang="en-US" sz="900">
                <a:ea typeface="+mn-lt"/>
                <a:cs typeface="+mn-lt"/>
              </a:rPr>
              <a:t> one day so my three-year-old can walk into a Wells Fargo,\</a:t>
            </a:r>
            <a:r>
              <a:rPr lang="en-US" sz="900" err="1">
                <a:ea typeface="+mn-lt"/>
                <a:cs typeface="+mn-lt"/>
              </a:rPr>
              <a:t>nthrow</a:t>
            </a:r>
            <a:r>
              <a:rPr lang="en-US" sz="900">
                <a:ea typeface="+mn-lt"/>
                <a:cs typeface="+mn-lt"/>
              </a:rPr>
              <a:t> his lollipop at the bank manager, and say “THIS ACCOUNT\</a:t>
            </a:r>
            <a:r>
              <a:rPr lang="en-US" sz="900" err="1">
                <a:ea typeface="+mn-lt"/>
                <a:cs typeface="+mn-lt"/>
              </a:rPr>
              <a:t>nIS</a:t>
            </a:r>
            <a:r>
              <a:rPr lang="en-US" sz="900">
                <a:ea typeface="+mn-lt"/>
                <a:cs typeface="+mn-lt"/>
              </a:rPr>
              <a:t> CLEARLY A RIP-OFF!” Good job, little Raj.'), Document(metadata={'source': '/content/drive/</a:t>
            </a:r>
            <a:r>
              <a:rPr lang="en-US" sz="900" err="1">
                <a:ea typeface="+mn-lt"/>
                <a:cs typeface="+mn-lt"/>
              </a:rPr>
              <a:t>MyDrive</a:t>
            </a:r>
            <a:r>
              <a:rPr lang="en-US" sz="900">
                <a:ea typeface="+mn-lt"/>
                <a:cs typeface="+mn-lt"/>
              </a:rPr>
              <a:t>/data/</a:t>
            </a:r>
            <a:r>
              <a:rPr lang="en-US" sz="900" err="1">
                <a:ea typeface="+mn-lt"/>
                <a:cs typeface="+mn-lt"/>
              </a:rPr>
              <a:t>i_will_teach_you_to_be</a:t>
            </a:r>
            <a:r>
              <a:rPr lang="en-US" sz="900">
                <a:ea typeface="+mn-lt"/>
                <a:cs typeface="+mn-lt"/>
              </a:rPr>
              <a:t> _rich.pdf', 'page': 126}, </a:t>
            </a:r>
            <a:r>
              <a:rPr lang="en-US" sz="900" err="1">
                <a:ea typeface="+mn-lt"/>
                <a:cs typeface="+mn-lt"/>
              </a:rPr>
              <a:t>page_content</a:t>
            </a:r>
            <a:r>
              <a:rPr lang="en-US" sz="900">
                <a:ea typeface="+mn-lt"/>
                <a:cs typeface="+mn-lt"/>
              </a:rPr>
              <a:t>='which are not by seeing how straightforward they are with their accounts\</a:t>
            </a:r>
            <a:r>
              <a:rPr lang="en-US" sz="900" err="1">
                <a:ea typeface="+mn-lt"/>
                <a:cs typeface="+mn-lt"/>
              </a:rPr>
              <a:t>nand</a:t>
            </a:r>
            <a:r>
              <a:rPr lang="en-US" sz="900">
                <a:ea typeface="+mn-lt"/>
                <a:cs typeface="+mn-lt"/>
              </a:rPr>
              <a:t> fees. Your bank shouldn’t nickel-and-dime you through minimums\</a:t>
            </a:r>
            <a:r>
              <a:rPr lang="en-US" sz="900" err="1">
                <a:ea typeface="+mn-lt"/>
                <a:cs typeface="+mn-lt"/>
              </a:rPr>
              <a:t>nand</a:t>
            </a:r>
            <a:r>
              <a:rPr lang="en-US" sz="900">
                <a:ea typeface="+mn-lt"/>
                <a:cs typeface="+mn-lt"/>
              </a:rPr>
              <a:t> fees. It should have a website with clear descriptions of different\</a:t>
            </a:r>
            <a:r>
              <a:rPr lang="en-US" sz="900" err="1">
                <a:ea typeface="+mn-lt"/>
                <a:cs typeface="+mn-lt"/>
              </a:rPr>
              <a:t>nservices</a:t>
            </a:r>
            <a:r>
              <a:rPr lang="en-US" sz="900">
                <a:ea typeface="+mn-lt"/>
                <a:cs typeface="+mn-lt"/>
              </a:rPr>
              <a:t>, an easy setup process, and 24/7 customer service available by\</a:t>
            </a:r>
            <a:r>
              <a:rPr lang="en-US" sz="900" err="1">
                <a:ea typeface="+mn-lt"/>
                <a:cs typeface="+mn-lt"/>
              </a:rPr>
              <a:t>nphone</a:t>
            </a:r>
            <a:r>
              <a:rPr lang="en-US" sz="900">
                <a:ea typeface="+mn-lt"/>
                <a:cs typeface="+mn-lt"/>
              </a:rPr>
              <a:t>. Another thing: Ask them if they send you promotional material\</a:t>
            </a:r>
            <a:r>
              <a:rPr lang="en-US" sz="900" err="1">
                <a:ea typeface="+mn-lt"/>
                <a:cs typeface="+mn-lt"/>
              </a:rPr>
              <a:t>nevery</a:t>
            </a:r>
            <a:r>
              <a:rPr lang="en-US" sz="900">
                <a:ea typeface="+mn-lt"/>
                <a:cs typeface="+mn-lt"/>
              </a:rPr>
              <a:t> damn week. I don’t want more junk mail! I don’t need more cross-\</a:t>
            </a:r>
            <a:r>
              <a:rPr lang="en-US" sz="900" err="1">
                <a:ea typeface="+mn-lt"/>
                <a:cs typeface="+mn-lt"/>
              </a:rPr>
              <a:t>nsells</a:t>
            </a:r>
            <a:r>
              <a:rPr lang="en-US" sz="900">
                <a:ea typeface="+mn-lt"/>
                <a:cs typeface="+mn-lt"/>
              </a:rPr>
              <a:t>! I actually switched my car insurance because they would not stop'), Document(metadata={'source': '/content/drive/</a:t>
            </a:r>
            <a:r>
              <a:rPr lang="en-US" sz="900" err="1">
                <a:ea typeface="+mn-lt"/>
                <a:cs typeface="+mn-lt"/>
              </a:rPr>
              <a:t>MyDrive</a:t>
            </a:r>
            <a:r>
              <a:rPr lang="en-US" sz="900">
                <a:ea typeface="+mn-lt"/>
                <a:cs typeface="+mn-lt"/>
              </a:rPr>
              <a:t>/data/</a:t>
            </a:r>
            <a:r>
              <a:rPr lang="en-US" sz="900" err="1">
                <a:ea typeface="+mn-lt"/>
                <a:cs typeface="+mn-lt"/>
              </a:rPr>
              <a:t>i_will_teach_you_to_be</a:t>
            </a:r>
            <a:r>
              <a:rPr lang="en-US" sz="900">
                <a:ea typeface="+mn-lt"/>
                <a:cs typeface="+mn-lt"/>
              </a:rPr>
              <a:t> _rich.pdf', 'page': 127}, </a:t>
            </a:r>
            <a:r>
              <a:rPr lang="en-US" sz="900" err="1">
                <a:ea typeface="+mn-lt"/>
                <a:cs typeface="+mn-lt"/>
              </a:rPr>
              <a:t>page_content</a:t>
            </a:r>
            <a:r>
              <a:rPr lang="en-US" sz="900">
                <a:ea typeface="+mn-lt"/>
                <a:cs typeface="+mn-lt"/>
              </a:rPr>
              <a:t>='IS CLEARLY A RIP-OFF!” Good job, little Raj.\n4. HOLDING OUT by telling you that the no-fee, no-minimum\</a:t>
            </a:r>
            <a:r>
              <a:rPr lang="en-US" sz="900" err="1">
                <a:ea typeface="+mn-lt"/>
                <a:cs typeface="+mn-lt"/>
              </a:rPr>
              <a:t>naccounts</a:t>
            </a:r>
            <a:r>
              <a:rPr lang="en-US" sz="900">
                <a:ea typeface="+mn-lt"/>
                <a:cs typeface="+mn-lt"/>
              </a:rPr>
              <a:t> aren’t available anymore. They are. Banks will resist\</a:t>
            </a:r>
            <a:r>
              <a:rPr lang="en-US" sz="900" err="1">
                <a:ea typeface="+mn-lt"/>
                <a:cs typeface="+mn-lt"/>
              </a:rPr>
              <a:t>ngiving</a:t>
            </a:r>
            <a:r>
              <a:rPr lang="en-US" sz="900">
                <a:ea typeface="+mn-lt"/>
                <a:cs typeface="+mn-lt"/>
              </a:rPr>
              <a:t> you a no-fee, no-minimum account at first, but if you’re\</a:t>
            </a:r>
            <a:r>
              <a:rPr lang="en-US" sz="900" err="1">
                <a:ea typeface="+mn-lt"/>
                <a:cs typeface="+mn-lt"/>
              </a:rPr>
              <a:t>nfirm</a:t>
            </a:r>
            <a:r>
              <a:rPr lang="en-US" sz="900">
                <a:ea typeface="+mn-lt"/>
                <a:cs typeface="+mn-lt"/>
              </a:rPr>
              <a:t>, they’ll give you the account you want. If they don’t, find\</a:t>
            </a:r>
            <a:r>
              <a:rPr lang="en-US" sz="900" err="1">
                <a:ea typeface="+mn-lt"/>
                <a:cs typeface="+mn-lt"/>
              </a:rPr>
              <a:t>nanother</a:t>
            </a:r>
            <a:r>
              <a:rPr lang="en-US" sz="900">
                <a:ea typeface="+mn-lt"/>
                <a:cs typeface="+mn-lt"/>
              </a:rPr>
              <a:t> bank. There are many, many choices, and it’s a buyer’s\</a:t>
            </a:r>
            <a:r>
              <a:rPr lang="en-US" sz="900" err="1">
                <a:ea typeface="+mn-lt"/>
                <a:cs typeface="+mn-lt"/>
              </a:rPr>
              <a:t>nmarket</a:t>
            </a:r>
            <a:r>
              <a:rPr lang="en-US" sz="900">
                <a:ea typeface="+mn-lt"/>
                <a:cs typeface="+mn-lt"/>
              </a:rPr>
              <a:t>.\n5. BUNDLING A CREDIT CARD with your bank account. If\</a:t>
            </a:r>
            <a:r>
              <a:rPr lang="en-US" sz="900" err="1">
                <a:ea typeface="+mn-lt"/>
                <a:cs typeface="+mn-lt"/>
              </a:rPr>
              <a:t>nyou</a:t>
            </a:r>
            <a:r>
              <a:rPr lang="en-US" sz="900">
                <a:ea typeface="+mn-lt"/>
                <a:cs typeface="+mn-lt"/>
              </a:rPr>
              <a:t> didn’t walk in specifically wanting the bank credit card, don’t\</a:t>
            </a:r>
            <a:r>
              <a:rPr lang="en-US" sz="900" err="1">
                <a:ea typeface="+mn-lt"/>
                <a:cs typeface="+mn-lt"/>
              </a:rPr>
              <a:t>nget</a:t>
            </a:r>
            <a:r>
              <a:rPr lang="en-US" sz="900">
                <a:ea typeface="+mn-lt"/>
                <a:cs typeface="+mn-lt"/>
              </a:rPr>
              <a:t> it.')] </a:t>
            </a:r>
          </a:p>
          <a:p>
            <a:r>
              <a:rPr lang="en-US" sz="1100">
                <a:ea typeface="+mn-lt"/>
                <a:cs typeface="+mn-lt"/>
              </a:rPr>
              <a:t>Response: According to the context, the FIVE SHINY MARKETING TACTICS used by BANKS to trick customers are: </a:t>
            </a:r>
            <a:endParaRPr lang="en-US">
              <a:ea typeface="+mn-lt"/>
              <a:cs typeface="+mn-lt"/>
            </a:endParaRPr>
          </a:p>
          <a:p>
            <a:pPr lvl="1">
              <a:buFont typeface="Courier New" panose="020B0604020202020204" pitchFamily="34" charset="0"/>
              <a:buChar char="o"/>
            </a:pPr>
            <a:r>
              <a:rPr lang="en-US" sz="1100">
                <a:ea typeface="+mn-lt"/>
                <a:cs typeface="+mn-lt"/>
              </a:rPr>
              <a:t>1. TEASER RATES (e.g., "6 percent for the first two months!") </a:t>
            </a:r>
            <a:endParaRPr lang="en-US">
              <a:ea typeface="+mn-lt"/>
              <a:cs typeface="+mn-lt"/>
            </a:endParaRPr>
          </a:p>
          <a:p>
            <a:pPr lvl="1">
              <a:buFont typeface="Courier New" panose="020B0604020202020204" pitchFamily="34" charset="0"/>
              <a:buChar char="o"/>
            </a:pPr>
            <a:r>
              <a:rPr lang="en-US" sz="1100">
                <a:ea typeface="+mn-lt"/>
                <a:cs typeface="+mn-lt"/>
              </a:rPr>
              <a:t>2. REQUIRING MINIMUM BALANCES to get "free" services </a:t>
            </a:r>
            <a:endParaRPr lang="en-US">
              <a:ea typeface="+mn-lt"/>
              <a:cs typeface="+mn-lt"/>
            </a:endParaRPr>
          </a:p>
          <a:p>
            <a:pPr lvl="1">
              <a:buFont typeface="Courier New" panose="020B0604020202020204" pitchFamily="34" charset="0"/>
              <a:buChar char="o"/>
            </a:pPr>
            <a:r>
              <a:rPr lang="en-US" sz="1100">
                <a:ea typeface="+mn-lt"/>
                <a:cs typeface="+mn-lt"/>
              </a:rPr>
              <a:t>3. UP-SELLS to expensive accounts (e.g., "Expedited customer service! Wow!") </a:t>
            </a:r>
            <a:endParaRPr lang="en-US">
              <a:ea typeface="+mn-lt"/>
              <a:cs typeface="+mn-lt"/>
            </a:endParaRPr>
          </a:p>
          <a:p>
            <a:pPr lvl="1">
              <a:buFont typeface="Courier New" panose="020B0604020202020204" pitchFamily="34" charset="0"/>
              <a:buChar char="o"/>
            </a:pPr>
            <a:r>
              <a:rPr lang="en-US" sz="1100">
                <a:ea typeface="+mn-lt"/>
                <a:cs typeface="+mn-lt"/>
              </a:rPr>
              <a:t>4. HOLDING OUT by telling customers that no-fee, no-minimum accounts aren't available anymore </a:t>
            </a:r>
            <a:endParaRPr lang="en-US">
              <a:ea typeface="+mn-lt"/>
              <a:cs typeface="+mn-lt"/>
            </a:endParaRPr>
          </a:p>
          <a:p>
            <a:pPr lvl="1">
              <a:buFont typeface="Courier New" panose="020B0604020202020204" pitchFamily="34" charset="0"/>
              <a:buChar char="o"/>
            </a:pPr>
            <a:r>
              <a:rPr lang="en-US" sz="1100">
                <a:ea typeface="+mn-lt"/>
                <a:cs typeface="+mn-lt"/>
              </a:rPr>
              <a:t>5. BUNDLING A CREDIT CARD with a bank account when the customer didn't specifically ask for it.</a:t>
            </a:r>
            <a:endParaRPr lang="en-US"/>
          </a:p>
        </p:txBody>
      </p:sp>
    </p:spTree>
    <p:extLst>
      <p:ext uri="{BB962C8B-B14F-4D97-AF65-F5344CB8AC3E}">
        <p14:creationId xmlns:p14="http://schemas.microsoft.com/office/powerpoint/2010/main" val="189874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AD337-0FA6-9B95-CD10-319412AB665D}"/>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RESults: RAG MODEL</a:t>
            </a:r>
          </a:p>
        </p:txBody>
      </p:sp>
      <p:graphicFrame>
        <p:nvGraphicFramePr>
          <p:cNvPr id="26" name="Content Placeholder 2">
            <a:extLst>
              <a:ext uri="{FF2B5EF4-FFF2-40B4-BE49-F238E27FC236}">
                <a16:creationId xmlns:a16="http://schemas.microsoft.com/office/drawing/2014/main" id="{DC2B38BC-16CB-BF18-44EF-5DA905E55A16}"/>
              </a:ext>
            </a:extLst>
          </p:cNvPr>
          <p:cNvGraphicFramePr>
            <a:graphicFrameLocks noGrp="1"/>
          </p:cNvGraphicFramePr>
          <p:nvPr>
            <p:ph idx="1"/>
            <p:extLst>
              <p:ext uri="{D42A27DB-BD31-4B8C-83A1-F6EECF244321}">
                <p14:modId xmlns:p14="http://schemas.microsoft.com/office/powerpoint/2010/main" val="116644037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812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5BF7F-72F8-C7EA-AADF-DE395D82A388}"/>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Challenges</a:t>
            </a:r>
          </a:p>
        </p:txBody>
      </p:sp>
      <p:graphicFrame>
        <p:nvGraphicFramePr>
          <p:cNvPr id="5" name="Content Placeholder 2">
            <a:extLst>
              <a:ext uri="{FF2B5EF4-FFF2-40B4-BE49-F238E27FC236}">
                <a16:creationId xmlns:a16="http://schemas.microsoft.com/office/drawing/2014/main" id="{9008A056-3B64-9400-2ED4-5FB5CBB66B77}"/>
              </a:ext>
            </a:extLst>
          </p:cNvPr>
          <p:cNvGraphicFramePr>
            <a:graphicFrameLocks noGrp="1"/>
          </p:cNvGraphicFramePr>
          <p:nvPr>
            <p:ph idx="1"/>
            <p:extLst>
              <p:ext uri="{D42A27DB-BD31-4B8C-83A1-F6EECF244321}">
                <p14:modId xmlns:p14="http://schemas.microsoft.com/office/powerpoint/2010/main" val="13963335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91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Calculator, pen, compass, money and a paper with graphs printed on it">
            <a:extLst>
              <a:ext uri="{FF2B5EF4-FFF2-40B4-BE49-F238E27FC236}">
                <a16:creationId xmlns:a16="http://schemas.microsoft.com/office/drawing/2014/main" id="{FD9B466D-A688-30D1-B8A4-4D4E1C4B8BB1}"/>
              </a:ext>
            </a:extLst>
          </p:cNvPr>
          <p:cNvPicPr>
            <a:picLocks noChangeAspect="1"/>
          </p:cNvPicPr>
          <p:nvPr/>
        </p:nvPicPr>
        <p:blipFill>
          <a:blip r:embed="rId2"/>
          <a:srcRect t="10663" b="28607"/>
          <a:stretch/>
        </p:blipFill>
        <p:spPr>
          <a:xfrm>
            <a:off x="-2" y="10"/>
            <a:ext cx="12192002" cy="4461036"/>
          </a:xfrm>
          <a:prstGeom prst="rect">
            <a:avLst/>
          </a:prstGeom>
        </p:spPr>
      </p:pic>
      <p:sp>
        <p:nvSpPr>
          <p:cNvPr id="76" name="Rectangle 75">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69">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71">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37910-9AD4-853B-471B-8F53A890871A}"/>
              </a:ext>
            </a:extLst>
          </p:cNvPr>
          <p:cNvSpPr>
            <a:spLocks noGrp="1"/>
          </p:cNvSpPr>
          <p:nvPr>
            <p:ph type="title"/>
          </p:nvPr>
        </p:nvSpPr>
        <p:spPr>
          <a:xfrm>
            <a:off x="857334" y="4694398"/>
            <a:ext cx="10060047" cy="1940482"/>
          </a:xfrm>
        </p:spPr>
        <p:txBody>
          <a:bodyPr vert="horz" lIns="0" tIns="0" rIns="0" bIns="0" rtlCol="0" anchor="ctr">
            <a:normAutofit/>
          </a:bodyPr>
          <a:lstStyle/>
          <a:p>
            <a:pPr algn="ctr"/>
            <a:r>
              <a:rPr lang="en-US" sz="6000" spc="750">
                <a:solidFill>
                  <a:schemeClr val="bg1"/>
                </a:solidFill>
              </a:rPr>
              <a:t>Thank You!</a:t>
            </a:r>
            <a:br>
              <a:rPr lang="en-US" spc="750">
                <a:solidFill>
                  <a:schemeClr val="bg1"/>
                </a:solidFill>
              </a:rPr>
            </a:br>
            <a:r>
              <a:rPr lang="en-US" sz="3200" spc="750">
                <a:solidFill>
                  <a:schemeClr val="bg1"/>
                </a:solidFill>
              </a:rPr>
              <a:t>Any Queries?</a:t>
            </a:r>
          </a:p>
        </p:txBody>
      </p:sp>
    </p:spTree>
    <p:extLst>
      <p:ext uri="{BB962C8B-B14F-4D97-AF65-F5344CB8AC3E}">
        <p14:creationId xmlns:p14="http://schemas.microsoft.com/office/powerpoint/2010/main" val="324822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B13900-AD85-B93C-CA8F-6DAC6D16F03A}"/>
              </a:ext>
            </a:extLst>
          </p:cNvPr>
          <p:cNvSpPr>
            <a:spLocks noGrp="1"/>
          </p:cNvSpPr>
          <p:nvPr>
            <p:ph type="title"/>
          </p:nvPr>
        </p:nvSpPr>
        <p:spPr>
          <a:xfrm>
            <a:off x="289932" y="624873"/>
            <a:ext cx="3857991" cy="3387497"/>
          </a:xfrm>
        </p:spPr>
        <p:txBody>
          <a:bodyPr anchor="b">
            <a:normAutofit/>
          </a:bodyPr>
          <a:lstStyle/>
          <a:p>
            <a:pPr rtl="0">
              <a:spcBef>
                <a:spcPts val="2000"/>
              </a:spcBef>
              <a:spcAft>
                <a:spcPts val="600"/>
              </a:spcAft>
            </a:pPr>
            <a:r>
              <a:rPr lang="en-US" sz="2000">
                <a:solidFill>
                  <a:schemeClr val="bg1"/>
                </a:solidFill>
              </a:rPr>
              <a:t>Introduction</a:t>
            </a:r>
            <a:br>
              <a:rPr lang="en-US" sz="2000">
                <a:solidFill>
                  <a:schemeClr val="bg1"/>
                </a:solidFill>
              </a:rPr>
            </a:br>
            <a:br>
              <a:rPr lang="en-US" sz="2000">
                <a:solidFill>
                  <a:schemeClr val="bg1"/>
                </a:solidFill>
              </a:rPr>
            </a:br>
            <a:br>
              <a:rPr lang="en-US" sz="1100" b="0">
                <a:effectLst/>
              </a:rPr>
            </a:br>
            <a:br>
              <a:rPr lang="en-US" sz="1100"/>
            </a:br>
            <a:endParaRPr lang="en-US" sz="2000">
              <a:solidFill>
                <a:schemeClr val="bg1"/>
              </a:solidFill>
            </a:endParaRPr>
          </a:p>
        </p:txBody>
      </p:sp>
      <p:sp>
        <p:nvSpPr>
          <p:cNvPr id="40" name="Content Placeholder 2">
            <a:extLst>
              <a:ext uri="{FF2B5EF4-FFF2-40B4-BE49-F238E27FC236}">
                <a16:creationId xmlns:a16="http://schemas.microsoft.com/office/drawing/2014/main" id="{99BD3EEE-A9F4-8F97-FCC9-176F827B9006}"/>
              </a:ext>
            </a:extLst>
          </p:cNvPr>
          <p:cNvSpPr>
            <a:spLocks noGrp="1"/>
          </p:cNvSpPr>
          <p:nvPr>
            <p:ph idx="1"/>
          </p:nvPr>
        </p:nvSpPr>
        <p:spPr>
          <a:xfrm>
            <a:off x="4581727" y="833535"/>
            <a:ext cx="3025303" cy="5361991"/>
          </a:xfrm>
        </p:spPr>
        <p:txBody>
          <a:bodyPr anchor="ctr">
            <a:normAutofit/>
          </a:bodyPr>
          <a:lstStyle/>
          <a:p>
            <a:pPr marL="0" indent="0" rtl="0">
              <a:lnSpc>
                <a:spcPct val="110000"/>
              </a:lnSpc>
              <a:spcBef>
                <a:spcPts val="0"/>
              </a:spcBef>
              <a:spcAft>
                <a:spcPts val="1200"/>
              </a:spcAft>
              <a:buNone/>
            </a:pPr>
            <a:r>
              <a:rPr lang="en-US" sz="1200" b="0" i="0" u="none" strike="noStrike">
                <a:effectLst/>
                <a:latin typeface="Arial" panose="020B0604020202020204" pitchFamily="34" charset="0"/>
              </a:rPr>
              <a:t>Objective</a:t>
            </a:r>
          </a:p>
          <a:p>
            <a:pPr marL="0" indent="0" rtl="0">
              <a:lnSpc>
                <a:spcPct val="110000"/>
              </a:lnSpc>
              <a:spcBef>
                <a:spcPts val="0"/>
              </a:spcBef>
              <a:spcAft>
                <a:spcPts val="1200"/>
              </a:spcAft>
              <a:buNone/>
            </a:pPr>
            <a:r>
              <a:rPr lang="en-US" sz="1200" b="0" i="0" u="none" strike="noStrike">
                <a:effectLst/>
                <a:latin typeface="Arial" panose="020B0604020202020204" pitchFamily="34" charset="0"/>
              </a:rPr>
              <a:t>To revolutionize personalized financial advisory systems by developing a dual-model AI solution that contrasts the precision of Fine-Tuned Large Language Models (LLMs) with the adaptability of Retrieval-Augmented Generation (RAG)-enhanced models. This system aims to provide intelligent, context-aware financial guidance tailored to user-specific queries.</a:t>
            </a:r>
          </a:p>
          <a:p>
            <a:pPr marL="0" indent="0" rtl="0">
              <a:lnSpc>
                <a:spcPct val="110000"/>
              </a:lnSpc>
              <a:spcBef>
                <a:spcPts val="0"/>
              </a:spcBef>
              <a:spcAft>
                <a:spcPts val="1200"/>
              </a:spcAft>
              <a:buNone/>
            </a:pPr>
            <a:endParaRPr lang="en-US" sz="1200" b="0" i="0" u="none" strike="noStrike">
              <a:effectLst/>
              <a:latin typeface="Arial" panose="020B0604020202020204" pitchFamily="34" charset="0"/>
            </a:endParaRPr>
          </a:p>
          <a:p>
            <a:pPr marL="0" indent="0" rtl="0">
              <a:lnSpc>
                <a:spcPct val="110000"/>
              </a:lnSpc>
              <a:spcBef>
                <a:spcPts val="0"/>
              </a:spcBef>
              <a:spcAft>
                <a:spcPts val="1200"/>
              </a:spcAft>
              <a:buNone/>
            </a:pPr>
            <a:r>
              <a:rPr lang="en-US" sz="1200" b="0" i="0" u="none" strike="noStrike">
                <a:effectLst/>
                <a:latin typeface="Arial" panose="020B0604020202020204" pitchFamily="34" charset="0"/>
              </a:rPr>
              <a:t>Novelty</a:t>
            </a:r>
          </a:p>
          <a:p>
            <a:pPr marL="0" indent="0" rtl="0">
              <a:lnSpc>
                <a:spcPct val="110000"/>
              </a:lnSpc>
              <a:spcBef>
                <a:spcPts val="0"/>
              </a:spcBef>
              <a:spcAft>
                <a:spcPts val="1200"/>
              </a:spcAft>
              <a:buNone/>
            </a:pPr>
            <a:r>
              <a:rPr lang="en-US" sz="1200" b="0" i="0" u="none" strike="noStrike">
                <a:effectLst/>
                <a:latin typeface="Arial" panose="020B0604020202020204" pitchFamily="34" charset="0"/>
              </a:rPr>
              <a:t>Pioneering the intersection of cutting-edge AI and financial advisory, this project addresses the scarcity of open-source financial GPT models. By seamlessly integrating curated financial datasets, advanced RAG retrieval techniques, and domain-specific fine-tuning, we deliver a robust, accessible, and adaptive solution poised to democratize financial literacy and empowerment.</a:t>
            </a:r>
            <a:endParaRPr lang="en-US" sz="1200" b="0">
              <a:effectLst/>
            </a:endParaRPr>
          </a:p>
        </p:txBody>
      </p:sp>
      <p:pic>
        <p:nvPicPr>
          <p:cNvPr id="5" name="Picture 4" descr="Digital financial graph">
            <a:extLst>
              <a:ext uri="{FF2B5EF4-FFF2-40B4-BE49-F238E27FC236}">
                <a16:creationId xmlns:a16="http://schemas.microsoft.com/office/drawing/2014/main" id="{FBD6230F-F7A2-EB1D-406B-C982B8E13A25}"/>
              </a:ext>
            </a:extLst>
          </p:cNvPr>
          <p:cNvPicPr>
            <a:picLocks noChangeAspect="1"/>
          </p:cNvPicPr>
          <p:nvPr/>
        </p:nvPicPr>
        <p:blipFill>
          <a:blip r:embed="rId3"/>
          <a:srcRect l="40901" r="25614"/>
          <a:stretch/>
        </p:blipFill>
        <p:spPr>
          <a:xfrm>
            <a:off x="8109502" y="10"/>
            <a:ext cx="4082498" cy="6857990"/>
          </a:xfrm>
          <a:prstGeom prst="rect">
            <a:avLst/>
          </a:prstGeom>
        </p:spPr>
      </p:pic>
    </p:spTree>
    <p:extLst>
      <p:ext uri="{BB962C8B-B14F-4D97-AF65-F5344CB8AC3E}">
        <p14:creationId xmlns:p14="http://schemas.microsoft.com/office/powerpoint/2010/main" val="76173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75837-4CBD-847A-729D-01A5E8BEC7D7}"/>
              </a:ext>
            </a:extLst>
          </p:cNvPr>
          <p:cNvSpPr>
            <a:spLocks noGrp="1"/>
          </p:cNvSpPr>
          <p:nvPr>
            <p:ph type="title"/>
          </p:nvPr>
        </p:nvSpPr>
        <p:spPr>
          <a:xfrm>
            <a:off x="1371601" y="457200"/>
            <a:ext cx="9549442" cy="1010093"/>
          </a:xfrm>
        </p:spPr>
        <p:txBody>
          <a:bodyPr anchor="b">
            <a:normAutofit/>
          </a:bodyPr>
          <a:lstStyle/>
          <a:p>
            <a:pPr algn="r"/>
            <a:r>
              <a:rPr lang="en-US"/>
              <a:t>Market and Benefit</a:t>
            </a:r>
          </a:p>
        </p:txBody>
      </p:sp>
      <p:sp>
        <p:nvSpPr>
          <p:cNvPr id="41" name="Rectangle 40">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36DD11D-90C8-93B7-2FBD-7820FBB9ABD8}"/>
              </a:ext>
            </a:extLst>
          </p:cNvPr>
          <p:cNvGraphicFramePr>
            <a:graphicFrameLocks noGrp="1"/>
          </p:cNvGraphicFramePr>
          <p:nvPr>
            <p:ph idx="1"/>
            <p:extLst>
              <p:ext uri="{D42A27DB-BD31-4B8C-83A1-F6EECF244321}">
                <p14:modId xmlns:p14="http://schemas.microsoft.com/office/powerpoint/2010/main" val="3385807606"/>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656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F5DE1-4664-97B7-3BEC-37A5724C5C52}"/>
              </a:ext>
            </a:extLst>
          </p:cNvPr>
          <p:cNvSpPr>
            <a:spLocks noGrp="1"/>
          </p:cNvSpPr>
          <p:nvPr>
            <p:ph type="title"/>
          </p:nvPr>
        </p:nvSpPr>
        <p:spPr>
          <a:xfrm>
            <a:off x="1157084" y="374427"/>
            <a:ext cx="10374517" cy="971512"/>
          </a:xfrm>
        </p:spPr>
        <p:txBody>
          <a:bodyPr anchor="ctr">
            <a:normAutofit/>
          </a:bodyPr>
          <a:lstStyle/>
          <a:p>
            <a:pPr lvl="0"/>
            <a:r>
              <a:rPr lang="en-US" sz="3200" b="0" i="0">
                <a:solidFill>
                  <a:schemeClr val="bg1"/>
                </a:solidFill>
              </a:rPr>
              <a:t>Fine-Tuning LLMs</a:t>
            </a: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BC5CD87D-2BBC-0A27-C2C4-671D19CA3017}"/>
              </a:ext>
            </a:extLst>
          </p:cNvPr>
          <p:cNvGraphicFramePr>
            <a:graphicFrameLocks noGrp="1"/>
          </p:cNvGraphicFramePr>
          <p:nvPr>
            <p:ph idx="1"/>
            <p:extLst>
              <p:ext uri="{D42A27DB-BD31-4B8C-83A1-F6EECF244321}">
                <p14:modId xmlns:p14="http://schemas.microsoft.com/office/powerpoint/2010/main" val="179396284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85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073AF-BB99-FC85-7A8A-1D28928AB134}"/>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2200">
                <a:solidFill>
                  <a:schemeClr val="bg1"/>
                </a:solidFill>
                <a:effectLst/>
                <a:latin typeface=".AppleSystemUIFont"/>
              </a:rPr>
              <a:t>Fine-Tuning the Model for Financial Expertise</a:t>
            </a:r>
            <a:br>
              <a:rPr lang="en-US" sz="2200">
                <a:solidFill>
                  <a:schemeClr val="bg1"/>
                </a:solidFill>
                <a:effectLst/>
                <a:latin typeface=".AppleSystemUIFont"/>
              </a:rPr>
            </a:br>
            <a:endParaRPr lang="en-US" sz="2200">
              <a:solidFill>
                <a:schemeClr val="bg1"/>
              </a:solidFill>
            </a:endParaRPr>
          </a:p>
        </p:txBody>
      </p:sp>
      <p:graphicFrame>
        <p:nvGraphicFramePr>
          <p:cNvPr id="5" name="Content Placeholder 2">
            <a:extLst>
              <a:ext uri="{FF2B5EF4-FFF2-40B4-BE49-F238E27FC236}">
                <a16:creationId xmlns:a16="http://schemas.microsoft.com/office/drawing/2014/main" id="{4F01F55B-E820-FF9B-95BD-C101F1B1C535}"/>
              </a:ext>
            </a:extLst>
          </p:cNvPr>
          <p:cNvGraphicFramePr>
            <a:graphicFrameLocks noGrp="1"/>
          </p:cNvGraphicFramePr>
          <p:nvPr>
            <p:ph idx="1"/>
            <p:extLst>
              <p:ext uri="{D42A27DB-BD31-4B8C-83A1-F6EECF244321}">
                <p14:modId xmlns:p14="http://schemas.microsoft.com/office/powerpoint/2010/main" val="236383025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104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19A6-5712-D291-716B-5E7F5578FC6B}"/>
              </a:ext>
            </a:extLst>
          </p:cNvPr>
          <p:cNvSpPr>
            <a:spLocks noGrp="1"/>
          </p:cNvSpPr>
          <p:nvPr>
            <p:ph type="title"/>
          </p:nvPr>
        </p:nvSpPr>
        <p:spPr>
          <a:xfrm>
            <a:off x="1028075" y="52266"/>
            <a:ext cx="10241280" cy="1234440"/>
          </a:xfrm>
        </p:spPr>
        <p:txBody>
          <a:bodyPr/>
          <a:lstStyle/>
          <a:p>
            <a:r>
              <a:rPr lang="en-US"/>
              <a:t>Result's:</a:t>
            </a:r>
          </a:p>
        </p:txBody>
      </p:sp>
      <p:pic>
        <p:nvPicPr>
          <p:cNvPr id="4" name="Content Placeholder 3">
            <a:extLst>
              <a:ext uri="{FF2B5EF4-FFF2-40B4-BE49-F238E27FC236}">
                <a16:creationId xmlns:a16="http://schemas.microsoft.com/office/drawing/2014/main" id="{9E1F5186-46B7-D436-8664-A00937C5712E}"/>
              </a:ext>
            </a:extLst>
          </p:cNvPr>
          <p:cNvPicPr>
            <a:picLocks noGrp="1" noChangeAspect="1"/>
          </p:cNvPicPr>
          <p:nvPr>
            <p:ph idx="1"/>
          </p:nvPr>
        </p:nvPicPr>
        <p:blipFill>
          <a:blip r:embed="rId2"/>
          <a:stretch>
            <a:fillRect/>
          </a:stretch>
        </p:blipFill>
        <p:spPr>
          <a:xfrm>
            <a:off x="1029106" y="1503326"/>
            <a:ext cx="5767153" cy="417850"/>
          </a:xfrm>
        </p:spPr>
      </p:pic>
      <p:pic>
        <p:nvPicPr>
          <p:cNvPr id="5" name="Picture 4" descr="A black screen with white text&#10;&#10;Description automatically generated">
            <a:extLst>
              <a:ext uri="{FF2B5EF4-FFF2-40B4-BE49-F238E27FC236}">
                <a16:creationId xmlns:a16="http://schemas.microsoft.com/office/drawing/2014/main" id="{A4A18C41-8B34-0210-8EB6-9B40567E60B1}"/>
              </a:ext>
            </a:extLst>
          </p:cNvPr>
          <p:cNvPicPr>
            <a:picLocks noChangeAspect="1"/>
          </p:cNvPicPr>
          <p:nvPr/>
        </p:nvPicPr>
        <p:blipFill>
          <a:blip r:embed="rId3"/>
          <a:stretch>
            <a:fillRect/>
          </a:stretch>
        </p:blipFill>
        <p:spPr>
          <a:xfrm>
            <a:off x="1029714" y="2291153"/>
            <a:ext cx="10413635" cy="2975235"/>
          </a:xfrm>
          <a:prstGeom prst="rect">
            <a:avLst/>
          </a:prstGeom>
        </p:spPr>
      </p:pic>
    </p:spTree>
    <p:extLst>
      <p:ext uri="{BB962C8B-B14F-4D97-AF65-F5344CB8AC3E}">
        <p14:creationId xmlns:p14="http://schemas.microsoft.com/office/powerpoint/2010/main" val="103690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EF5FD-0D91-7BFD-A1CB-B085D3A0C323}"/>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Results :Fine-Tuned ModeL</a:t>
            </a:r>
          </a:p>
        </p:txBody>
      </p:sp>
      <p:graphicFrame>
        <p:nvGraphicFramePr>
          <p:cNvPr id="5" name="Content Placeholder 2">
            <a:extLst>
              <a:ext uri="{FF2B5EF4-FFF2-40B4-BE49-F238E27FC236}">
                <a16:creationId xmlns:a16="http://schemas.microsoft.com/office/drawing/2014/main" id="{1CEF2DDC-C9B3-77B7-793F-FCCE4A1ACCC7}"/>
              </a:ext>
            </a:extLst>
          </p:cNvPr>
          <p:cNvGraphicFramePr>
            <a:graphicFrameLocks noGrp="1"/>
          </p:cNvGraphicFramePr>
          <p:nvPr>
            <p:ph idx="1"/>
            <p:extLst>
              <p:ext uri="{D42A27DB-BD31-4B8C-83A1-F6EECF244321}">
                <p14:modId xmlns:p14="http://schemas.microsoft.com/office/powerpoint/2010/main" val="251977705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959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BD297-A34A-9E6F-95CD-93F122CBAA8B}"/>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2700">
                <a:solidFill>
                  <a:schemeClr val="bg1"/>
                </a:solidFill>
              </a:rPr>
              <a:t>Retrieval-Augmented Generation (RAG)</a:t>
            </a:r>
          </a:p>
        </p:txBody>
      </p:sp>
      <p:graphicFrame>
        <p:nvGraphicFramePr>
          <p:cNvPr id="25" name="Content Placeholder 2">
            <a:extLst>
              <a:ext uri="{FF2B5EF4-FFF2-40B4-BE49-F238E27FC236}">
                <a16:creationId xmlns:a16="http://schemas.microsoft.com/office/drawing/2014/main" id="{CF4C9AFC-5574-66C5-DCCF-0BDC36F03891}"/>
              </a:ext>
            </a:extLst>
          </p:cNvPr>
          <p:cNvGraphicFramePr>
            <a:graphicFrameLocks noGrp="1"/>
          </p:cNvGraphicFramePr>
          <p:nvPr>
            <p:ph idx="1"/>
            <p:extLst>
              <p:ext uri="{D42A27DB-BD31-4B8C-83A1-F6EECF244321}">
                <p14:modId xmlns:p14="http://schemas.microsoft.com/office/powerpoint/2010/main" val="52904263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998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A1E0E-E4CB-A0C0-04B7-E29C627D4D7F}"/>
              </a:ext>
            </a:extLst>
          </p:cNvPr>
          <p:cNvSpPr>
            <a:spLocks noGrp="1"/>
          </p:cNvSpPr>
          <p:nvPr>
            <p:ph type="title"/>
          </p:nvPr>
        </p:nvSpPr>
        <p:spPr>
          <a:xfrm>
            <a:off x="457200" y="868280"/>
            <a:ext cx="3390645" cy="3363597"/>
          </a:xfrm>
        </p:spPr>
        <p:txBody>
          <a:bodyPr>
            <a:normAutofit/>
          </a:bodyPr>
          <a:lstStyle/>
          <a:p>
            <a:pPr algn="r"/>
            <a:r>
              <a:rPr lang="en-US" sz="3200" b="1">
                <a:solidFill>
                  <a:schemeClr val="bg1"/>
                </a:solidFill>
                <a:effectLst/>
                <a:latin typeface=".AppleSystemUIFont"/>
              </a:rPr>
              <a:t>Building a RAG-Enhanced Financial Model</a:t>
            </a:r>
            <a:br>
              <a:rPr lang="en-US" sz="3200">
                <a:solidFill>
                  <a:schemeClr val="bg1"/>
                </a:solidFill>
                <a:effectLst/>
                <a:latin typeface=".AppleSystemUIFont"/>
              </a:rPr>
            </a:br>
            <a:endParaRPr lang="en-US" sz="3200">
              <a:solidFill>
                <a:schemeClr val="bg1"/>
              </a:solidFill>
            </a:endParaRPr>
          </a:p>
        </p:txBody>
      </p:sp>
      <p:graphicFrame>
        <p:nvGraphicFramePr>
          <p:cNvPr id="5" name="Content Placeholder 2">
            <a:extLst>
              <a:ext uri="{FF2B5EF4-FFF2-40B4-BE49-F238E27FC236}">
                <a16:creationId xmlns:a16="http://schemas.microsoft.com/office/drawing/2014/main" id="{6D7DFB9E-3BB4-45CA-FD89-590FD341D249}"/>
              </a:ext>
            </a:extLst>
          </p:cNvPr>
          <p:cNvGraphicFramePr>
            <a:graphicFrameLocks noGrp="1"/>
          </p:cNvGraphicFramePr>
          <p:nvPr>
            <p:ph idx="1"/>
            <p:extLst>
              <p:ext uri="{D42A27DB-BD31-4B8C-83A1-F6EECF244321}">
                <p14:modId xmlns:p14="http://schemas.microsoft.com/office/powerpoint/2010/main" val="214731986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080014"/>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9</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GradientRiseVTI</vt:lpstr>
      <vt:lpstr>FinChat – AI Powered Personal Finance ChatBot</vt:lpstr>
      <vt:lpstr>Introduction    </vt:lpstr>
      <vt:lpstr>Market and Benefit</vt:lpstr>
      <vt:lpstr>Fine-Tuning LLMs</vt:lpstr>
      <vt:lpstr>Fine-Tuning the Model for Financial Expertise </vt:lpstr>
      <vt:lpstr>Result's:</vt:lpstr>
      <vt:lpstr>Results :Fine-Tuned ModeL</vt:lpstr>
      <vt:lpstr>Retrieval-Augmented Generation (RAG)</vt:lpstr>
      <vt:lpstr>Building a RAG-Enhanced Financial Model </vt:lpstr>
      <vt:lpstr>RAG workFlow</vt:lpstr>
      <vt:lpstr>Result's</vt:lpstr>
      <vt:lpstr>RESults: RAG MODEL</vt:lpstr>
      <vt:lpstr>Challenges</vt:lpstr>
      <vt:lpstr>Thank You! 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Amarender Reddy Jakka</dc:creator>
  <cp:revision>1</cp:revision>
  <dcterms:created xsi:type="dcterms:W3CDTF">2024-12-04T20:12:24Z</dcterms:created>
  <dcterms:modified xsi:type="dcterms:W3CDTF">2024-12-06T00:50:29Z</dcterms:modified>
</cp:coreProperties>
</file>