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327558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152769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59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3117644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895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97276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160481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123989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2938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F0C0-AFBF-4FF9-BE6C-D574DFC88FA0}"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214929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3F0C0-AFBF-4FF9-BE6C-D574DFC88FA0}"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51341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3F0C0-AFBF-4FF9-BE6C-D574DFC88FA0}"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227159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3F0C0-AFBF-4FF9-BE6C-D574DFC88FA0}"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339291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3F0C0-AFBF-4FF9-BE6C-D574DFC88FA0}"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177211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3F0C0-AFBF-4FF9-BE6C-D574DFC88FA0}"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12941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3F0C0-AFBF-4FF9-BE6C-D574DFC88FA0}"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D6E8D-9E0D-4ACD-B137-0BAC998B1CB2}" type="slidenum">
              <a:rPr lang="en-IN" smtClean="0"/>
              <a:t>‹#›</a:t>
            </a:fld>
            <a:endParaRPr lang="en-IN"/>
          </a:p>
        </p:txBody>
      </p:sp>
    </p:spTree>
    <p:extLst>
      <p:ext uri="{BB962C8B-B14F-4D97-AF65-F5344CB8AC3E}">
        <p14:creationId xmlns:p14="http://schemas.microsoft.com/office/powerpoint/2010/main" val="32824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93F0C0-AFBF-4FF9-BE6C-D574DFC88FA0}" type="datetimeFigureOut">
              <a:rPr lang="en-IN" smtClean="0"/>
              <a:t>27-02-2024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0D6E8D-9E0D-4ACD-B137-0BAC998B1CB2}" type="slidenum">
              <a:rPr lang="en-IN" smtClean="0"/>
              <a:t>‹#›</a:t>
            </a:fld>
            <a:endParaRPr lang="en-IN"/>
          </a:p>
        </p:txBody>
      </p:sp>
    </p:spTree>
    <p:extLst>
      <p:ext uri="{BB962C8B-B14F-4D97-AF65-F5344CB8AC3E}">
        <p14:creationId xmlns:p14="http://schemas.microsoft.com/office/powerpoint/2010/main" val="353886326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C575-1DE0-2EE9-A8C9-026AF678E701}"/>
              </a:ext>
            </a:extLst>
          </p:cNvPr>
          <p:cNvSpPr>
            <a:spLocks noGrp="1"/>
          </p:cNvSpPr>
          <p:nvPr>
            <p:ph type="title"/>
          </p:nvPr>
        </p:nvSpPr>
        <p:spPr>
          <a:xfrm>
            <a:off x="3441291" y="2528223"/>
            <a:ext cx="4159045" cy="647598"/>
          </a:xfrm>
        </p:spPr>
        <p:txBody>
          <a:bodyPr>
            <a:normAutofit/>
          </a:bodyPr>
          <a:lstStyle/>
          <a:p>
            <a:r>
              <a:rPr lang="en-US" u="sng" dirty="0">
                <a:solidFill>
                  <a:schemeClr val="tx1"/>
                </a:solidFill>
                <a:latin typeface="Algerian" panose="04020705040A02060702" pitchFamily="82" charset="0"/>
                <a:cs typeface="Arial" panose="020B0604020202020204" pitchFamily="34" charset="0"/>
              </a:rPr>
              <a:t>COMPANY PROFILE</a:t>
            </a:r>
            <a:endParaRPr lang="en-IN" u="sng" dirty="0">
              <a:solidFill>
                <a:schemeClr val="tx1"/>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52241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90BC8-631B-E82E-0A93-E6304D6768E5}"/>
              </a:ext>
            </a:extLst>
          </p:cNvPr>
          <p:cNvSpPr>
            <a:spLocks noGrp="1"/>
          </p:cNvSpPr>
          <p:nvPr>
            <p:ph idx="1"/>
          </p:nvPr>
        </p:nvSpPr>
        <p:spPr>
          <a:xfrm>
            <a:off x="677334" y="275303"/>
            <a:ext cx="8596668" cy="5766059"/>
          </a:xfrm>
        </p:spPr>
        <p:txBody>
          <a:bodyPr>
            <a:normAutofit/>
          </a:bodyPr>
          <a:lstStyle/>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HR</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of HR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Maintaining Employees data &amp; payroll calculations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Employee leave management &amp; Interns internship program management.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Account</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of Account.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b="1" kern="100" dirty="0">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800" dirty="0">
                <a:effectLst/>
                <a:latin typeface="Times New Roman" panose="02020603050405020304" pitchFamily="18" charset="0"/>
                <a:ea typeface="Calibri" panose="020F0502020204030204" pitchFamily="34" charset="0"/>
              </a:rPr>
              <a:t>• Keep track of daily Account &amp; Maintaining Balance sheet and Income tax procedure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72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50591-3059-9803-9F41-2D75016BC3C8}"/>
              </a:ext>
            </a:extLst>
          </p:cNvPr>
          <p:cNvSpPr>
            <a:spLocks noGrp="1"/>
          </p:cNvSpPr>
          <p:nvPr>
            <p:ph idx="1"/>
          </p:nvPr>
        </p:nvSpPr>
        <p:spPr>
          <a:xfrm>
            <a:off x="677334" y="452285"/>
            <a:ext cx="8596668" cy="5589078"/>
          </a:xfrm>
        </p:spPr>
        <p:txBody>
          <a:bodyPr>
            <a:normAutofit/>
          </a:bodyPr>
          <a:lstStyle/>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administration</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Administration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All the administration work such as file management, print, maintains data of computers and items. Arrangement of training program schedule.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Business operation</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Administration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Conducting market research, Contact and approach clients for live projects.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Communication with new clients and maintaining and managing social media.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608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7559-4A19-5614-AB52-601D04C00C0D}"/>
              </a:ext>
            </a:extLst>
          </p:cNvPr>
          <p:cNvSpPr>
            <a:spLocks noGrp="1"/>
          </p:cNvSpPr>
          <p:nvPr>
            <p:ph type="title"/>
          </p:nvPr>
        </p:nvSpPr>
        <p:spPr>
          <a:xfrm>
            <a:off x="677334" y="609600"/>
            <a:ext cx="3766847" cy="412955"/>
          </a:xfrm>
        </p:spPr>
        <p:txBody>
          <a:bodyPr/>
          <a:lstStyle/>
          <a:p>
            <a:r>
              <a:rPr lang="en-IN" sz="1800" b="1" u="sng" dirty="0">
                <a:solidFill>
                  <a:schemeClr val="tx1"/>
                </a:solidFill>
                <a:effectLst/>
                <a:latin typeface="Times New Roman" panose="02020603050405020304" pitchFamily="18" charset="0"/>
                <a:ea typeface="Calibri" panose="020F0502020204030204" pitchFamily="34" charset="0"/>
              </a:rPr>
              <a:t>Products and Market performance</a:t>
            </a:r>
            <a:r>
              <a:rPr lang="en-IN" sz="1800" b="1" dirty="0">
                <a:solidFill>
                  <a:schemeClr val="tx1"/>
                </a:solidFill>
                <a:effectLst/>
                <a:latin typeface="Times New Roman" panose="02020603050405020304" pitchFamily="18" charset="0"/>
                <a:ea typeface="Calibri" panose="020F0502020204030204" pitchFamily="34" charset="0"/>
              </a:rPr>
              <a:t>:</a:t>
            </a:r>
            <a:endParaRPr lang="en-IN" dirty="0">
              <a:solidFill>
                <a:schemeClr val="tx1"/>
              </a:solidFill>
            </a:endParaRPr>
          </a:p>
        </p:txBody>
      </p:sp>
      <p:sp>
        <p:nvSpPr>
          <p:cNvPr id="3" name="Content Placeholder 2">
            <a:extLst>
              <a:ext uri="{FF2B5EF4-FFF2-40B4-BE49-F238E27FC236}">
                <a16:creationId xmlns:a16="http://schemas.microsoft.com/office/drawing/2014/main" id="{42873E2F-D3AD-0323-72A1-F6A5ACC06395}"/>
              </a:ext>
            </a:extLst>
          </p:cNvPr>
          <p:cNvSpPr>
            <a:spLocks noGrp="1"/>
          </p:cNvSpPr>
          <p:nvPr>
            <p:ph idx="1"/>
          </p:nvPr>
        </p:nvSpPr>
        <p:spPr>
          <a:xfrm>
            <a:off x="677334" y="1297859"/>
            <a:ext cx="8596668" cy="5073444"/>
          </a:xfrm>
        </p:spPr>
        <p:txBody>
          <a:bodyPr>
            <a:normAutofit/>
          </a:bodyPr>
          <a:lstStyle/>
          <a:p>
            <a:pPr marL="447040" indent="-228600" algn="just">
              <a:lnSpc>
                <a:spcPct val="150000"/>
              </a:lnSpc>
              <a:spcAft>
                <a:spcPts val="800"/>
              </a:spcAft>
              <a:tabLst>
                <a:tab pos="228600" algn="l"/>
                <a:tab pos="457200" algn="l"/>
              </a:tabLs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has gained more market cap over the years. In a short span of 8+ years,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Codelab’s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products as well as services &amp; solutions have been widely accepted by the global market with over 100+ clients and 50+ developers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dirty="0">
                <a:effectLst/>
                <a:latin typeface="Times New Roman" panose="02020603050405020304" pitchFamily="18" charset="0"/>
                <a:ea typeface="Calibri" panose="020F0502020204030204" pitchFamily="34" charset="0"/>
              </a:rPr>
              <a:t>SERVICES: </a:t>
            </a:r>
            <a:r>
              <a:rPr lang="en-IN" sz="1600" dirty="0">
                <a:effectLst/>
                <a:latin typeface="Times New Roman" panose="02020603050405020304" pitchFamily="18" charset="0"/>
                <a:ea typeface="Calibri" panose="020F0502020204030204" pitchFamily="34" charset="0"/>
              </a:rPr>
              <a:t>We believe in quality services</a:t>
            </a:r>
          </a:p>
          <a:p>
            <a:endParaRPr lang="en-IN" sz="1600" dirty="0"/>
          </a:p>
        </p:txBody>
      </p:sp>
      <p:pic>
        <p:nvPicPr>
          <p:cNvPr id="4" name="Picture 3">
            <a:extLst>
              <a:ext uri="{FF2B5EF4-FFF2-40B4-BE49-F238E27FC236}">
                <a16:creationId xmlns:a16="http://schemas.microsoft.com/office/drawing/2014/main" id="{66B60CB2-0479-CCFC-A2FD-AD149E24B404}"/>
              </a:ext>
            </a:extLst>
          </p:cNvPr>
          <p:cNvPicPr>
            <a:picLocks noChangeAspect="1"/>
          </p:cNvPicPr>
          <p:nvPr/>
        </p:nvPicPr>
        <p:blipFill rotWithShape="1">
          <a:blip r:embed="rId2"/>
          <a:srcRect l="24069" t="19892" r="23496" b="15322"/>
          <a:stretch/>
        </p:blipFill>
        <p:spPr bwMode="auto">
          <a:xfrm>
            <a:off x="2747453" y="3314065"/>
            <a:ext cx="4456430" cy="2934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561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35CD-3EC3-4B6B-1548-883152FB83ED}"/>
              </a:ext>
            </a:extLst>
          </p:cNvPr>
          <p:cNvSpPr>
            <a:spLocks noGrp="1"/>
          </p:cNvSpPr>
          <p:nvPr>
            <p:ph type="title"/>
          </p:nvPr>
        </p:nvSpPr>
        <p:spPr>
          <a:xfrm>
            <a:off x="677333" y="816638"/>
            <a:ext cx="3550537" cy="432059"/>
          </a:xfrm>
        </p:spPr>
        <p:txBody>
          <a:bodyPr>
            <a:noAutofit/>
          </a:bodyPr>
          <a:lstStyle/>
          <a:p>
            <a:r>
              <a:rPr lang="en-IN" sz="18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Overview of the organization</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1800" dirty="0">
              <a:solidFill>
                <a:schemeClr val="tx1"/>
              </a:solidFill>
            </a:endParaRPr>
          </a:p>
        </p:txBody>
      </p:sp>
      <p:sp>
        <p:nvSpPr>
          <p:cNvPr id="3" name="Content Placeholder 2">
            <a:extLst>
              <a:ext uri="{FF2B5EF4-FFF2-40B4-BE49-F238E27FC236}">
                <a16:creationId xmlns:a16="http://schemas.microsoft.com/office/drawing/2014/main" id="{49DEC3F6-968A-A769-3085-9BBB58ECEDB6}"/>
              </a:ext>
            </a:extLst>
          </p:cNvPr>
          <p:cNvSpPr>
            <a:spLocks noGrp="1"/>
          </p:cNvSpPr>
          <p:nvPr>
            <p:ph idx="1"/>
          </p:nvPr>
        </p:nvSpPr>
        <p:spPr>
          <a:xfrm>
            <a:off x="677333" y="1356852"/>
            <a:ext cx="8584655" cy="5220929"/>
          </a:xfrm>
        </p:spPr>
        <p:txBody>
          <a:bodyPr>
            <a:normAutofit fontScale="40000" lnSpcReduction="20000"/>
          </a:bodyPr>
          <a:lstStyle/>
          <a:p>
            <a:pPr marL="266700" indent="-228600" algn="just">
              <a:lnSpc>
                <a:spcPct val="150000"/>
              </a:lnSpc>
              <a:tabLst>
                <a:tab pos="228600" algn="l"/>
                <a:tab pos="457200" algn="l"/>
              </a:tabLst>
            </a:pP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System is a rapidly growing company in the field of computer application Implementation, solutions and services.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System is a service provider of Web-based Development &amp; Web based Software Development Solutions, Mobile Application Development, Graphic Design and Windows Applications.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Systems is headquartered in Mangalore, with the Business development in UAE, Saudi Arabia and Qatar in a short span of 8+ years, our products as well as services &amp; Solutions have been widely accepted by the global market. Today,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Systems has the experience to undertake any IT development or deployment works on a single point responsibility basis. </a:t>
            </a:r>
          </a:p>
          <a:p>
            <a:pPr marL="38100" indent="0" algn="just">
              <a:lnSpc>
                <a:spcPct val="150000"/>
              </a:lnSpc>
              <a:buNone/>
              <a:tabLst>
                <a:tab pos="228600" algn="l"/>
                <a:tab pos="457200" algn="l"/>
              </a:tabLst>
            </a:pP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228600" algn="just">
              <a:lnSpc>
                <a:spcPct val="150000"/>
              </a:lnSpc>
              <a:spcAft>
                <a:spcPts val="800"/>
              </a:spcAft>
              <a:tabLst>
                <a:tab pos="228600" algn="l"/>
                <a:tab pos="4572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Our efficient and experienced team is greatest resource Intellect’s infrastructure Houses A-team of young and competitive professionals having experience n Web Designing and Software Development who are dedicated to providing high-end Solution to our clients. We develop software and web-based applications with Latest Technologies. For web development projects, we also provide hosting And, domain Facility for customers, so they don’t need to bother about that. Our, products and services are user friendly with easy controls and are of Superior specifications. We are always proactive to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fulfill</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client’s needs and requirements to the best possible extent of their satisfaction. We manage interactive sessions with clients throughout the Project development.</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947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2A54-9EE9-F5D0-CE3C-27851BF39930}"/>
              </a:ext>
            </a:extLst>
          </p:cNvPr>
          <p:cNvSpPr>
            <a:spLocks noGrp="1"/>
          </p:cNvSpPr>
          <p:nvPr>
            <p:ph type="title"/>
          </p:nvPr>
        </p:nvSpPr>
        <p:spPr>
          <a:xfrm>
            <a:off x="677334" y="609600"/>
            <a:ext cx="4032318" cy="432619"/>
          </a:xfrm>
        </p:spPr>
        <p:txBody>
          <a:bodyPr>
            <a:normAutofit fontScale="90000"/>
          </a:bodyPr>
          <a:lstStyle/>
          <a:p>
            <a:r>
              <a:rPr lang="en-IN" sz="20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Vision and Mission of the organization</a:t>
            </a: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1A0D0E3F-E364-4B4D-86ED-F372C1B6F0BB}"/>
              </a:ext>
            </a:extLst>
          </p:cNvPr>
          <p:cNvSpPr>
            <a:spLocks noGrp="1"/>
          </p:cNvSpPr>
          <p:nvPr>
            <p:ph idx="1"/>
          </p:nvPr>
        </p:nvSpPr>
        <p:spPr>
          <a:xfrm>
            <a:off x="677334" y="1179871"/>
            <a:ext cx="8596668" cy="4861491"/>
          </a:xfrm>
        </p:spPr>
        <p:txBody>
          <a:bodyPr>
            <a:normAutofit/>
          </a:bodyPr>
          <a:lstStyle/>
          <a:p>
            <a:pPr marL="266700" indent="-228600" algn="just">
              <a:lnSpc>
                <a:spcPct val="150000"/>
              </a:lnSpc>
              <a:spcAft>
                <a:spcPts val="800"/>
              </a:spcAft>
              <a:tabLst>
                <a:tab pos="228600" algn="l"/>
                <a:tab pos="457200" algn="l"/>
              </a:tabLst>
            </a:pPr>
            <a:r>
              <a:rPr lang="en-IN" u="sng" kern="100" dirty="0">
                <a:effectLst/>
                <a:latin typeface="Times New Roman" panose="02020603050405020304" pitchFamily="18" charset="0"/>
                <a:ea typeface="Calibri" panose="020F0502020204030204" pitchFamily="34" charset="0"/>
                <a:cs typeface="Times New Roman" panose="02020603050405020304" pitchFamily="18" charset="0"/>
              </a:rPr>
              <a:t>Vision</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US" dirty="0">
                <a:effectLst/>
                <a:latin typeface="Times New Roman" panose="02020603050405020304" pitchFamily="18" charset="0"/>
                <a:ea typeface="Times New Roman" panose="02020603050405020304" pitchFamily="18" charset="0"/>
              </a:rPr>
              <a:t>To help people and businesses throughout the world realize their full potential. </a:t>
            </a:r>
            <a:r>
              <a:rPr lang="en-US" dirty="0" err="1">
                <a:effectLst/>
                <a:latin typeface="Times New Roman" panose="02020603050405020304" pitchFamily="18" charset="0"/>
                <a:ea typeface="Times New Roman" panose="02020603050405020304" pitchFamily="18" charset="0"/>
              </a:rPr>
              <a:t>Codelab</a:t>
            </a:r>
            <a:r>
              <a:rPr lang="en-US" dirty="0">
                <a:effectLst/>
                <a:latin typeface="Times New Roman" panose="02020603050405020304" pitchFamily="18" charset="0"/>
                <a:ea typeface="Times New Roman" panose="02020603050405020304" pitchFamily="18" charset="0"/>
              </a:rPr>
              <a:t> inspiring vision statement seeks to support people. You can see its intention isn’t about business; it’s about people and giving those people the services to be their best selves.</a:t>
            </a:r>
            <a:endParaRPr lang="en-IN" dirty="0">
              <a:effectLst/>
              <a:latin typeface="Times New Roman" panose="02020603050405020304" pitchFamily="18" charset="0"/>
              <a:ea typeface="Times New Roman" panose="02020603050405020304" pitchFamily="18" charset="0"/>
            </a:endParaRPr>
          </a:p>
          <a:p>
            <a:pPr marL="266700" algn="just">
              <a:lnSpc>
                <a:spcPct val="150000"/>
              </a:lnSpc>
            </a:pPr>
            <a:r>
              <a:rPr lang="en-US" dirty="0">
                <a:effectLst/>
                <a:latin typeface="Times New Roman" panose="02020603050405020304" pitchFamily="18" charset="0"/>
                <a:ea typeface="Times New Roman" panose="02020603050405020304" pitchFamily="18" charset="0"/>
              </a:rPr>
              <a:t>With this aim, </a:t>
            </a:r>
            <a:r>
              <a:rPr lang="en-US" dirty="0" err="1">
                <a:effectLst/>
                <a:latin typeface="Times New Roman" panose="02020603050405020304" pitchFamily="18" charset="0"/>
                <a:ea typeface="Times New Roman" panose="02020603050405020304" pitchFamily="18" charset="0"/>
              </a:rPr>
              <a:t>Codelab</a:t>
            </a:r>
            <a:r>
              <a:rPr lang="en-US" dirty="0">
                <a:effectLst/>
                <a:latin typeface="Times New Roman" panose="02020603050405020304" pitchFamily="18" charset="0"/>
                <a:ea typeface="Times New Roman" panose="02020603050405020304" pitchFamily="18" charset="0"/>
              </a:rPr>
              <a:t> has numerous initiatives. It’s a big supporter of inclusivity, diversity, environmental issues, and corporate responsibility. </a:t>
            </a:r>
            <a:endParaRPr lang="en-IN" dirty="0">
              <a:effectLst/>
              <a:latin typeface="Times New Roman" panose="02020603050405020304" pitchFamily="18" charset="0"/>
              <a:ea typeface="Times New Roman" panose="02020603050405020304" pitchFamily="18" charset="0"/>
            </a:endParaRPr>
          </a:p>
          <a:p>
            <a:pPr marL="266700" algn="just">
              <a:lnSpc>
                <a:spcPct val="150000"/>
              </a:lnSpc>
            </a:pPr>
            <a:r>
              <a:rPr lang="en-US" dirty="0">
                <a:effectLst/>
                <a:latin typeface="Times New Roman" panose="02020603050405020304" pitchFamily="18" charset="0"/>
                <a:ea typeface="Times New Roman" panose="02020603050405020304" pitchFamily="18" charset="0"/>
              </a:rPr>
              <a:t>We are on a journey to be the trusted performance leader that unleashes the potential of data.</a:t>
            </a:r>
          </a:p>
          <a:p>
            <a:pPr marL="266700" algn="just">
              <a:lnSpc>
                <a:spcPct val="150000"/>
              </a:lnSpc>
            </a:pP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2821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55377-6513-CCEA-791B-7CF5B225D7C7}"/>
              </a:ext>
            </a:extLst>
          </p:cNvPr>
          <p:cNvSpPr>
            <a:spLocks noGrp="1"/>
          </p:cNvSpPr>
          <p:nvPr>
            <p:ph idx="1"/>
          </p:nvPr>
        </p:nvSpPr>
        <p:spPr>
          <a:xfrm>
            <a:off x="609600" y="737419"/>
            <a:ext cx="8664402" cy="5303943"/>
          </a:xfrm>
        </p:spPr>
        <p:txBody>
          <a:bodyPr>
            <a:normAutofit/>
          </a:bodyPr>
          <a:lstStyle/>
          <a:p>
            <a:pPr indent="266700" algn="just">
              <a:lnSpc>
                <a:spcPct val="150000"/>
              </a:lnSpc>
            </a:pPr>
            <a:r>
              <a:rPr lang="en-US" sz="1800" b="1" u="sng" dirty="0">
                <a:effectLst/>
                <a:latin typeface="Times New Roman" panose="02020603050405020304" pitchFamily="18" charset="0"/>
                <a:ea typeface="Times New Roman" panose="02020603050405020304" pitchFamily="18" charset="0"/>
              </a:rPr>
              <a:t>Mission</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“To enable people and businesses throughout the world to realize their full potential and to organize the world’s information and make it universally accessible and useful.”</a:t>
            </a:r>
            <a:endParaRPr lang="en-IN" sz="1800" dirty="0">
              <a:effectLst/>
              <a:latin typeface="Times New Roman" panose="02020603050405020304" pitchFamily="18" charset="0"/>
              <a:ea typeface="Times New Roman" panose="02020603050405020304" pitchFamily="18" charset="0"/>
            </a:endParaRPr>
          </a:p>
          <a:p>
            <a:pPr marL="266700" algn="just">
              <a:lnSpc>
                <a:spcPct val="150000"/>
              </a:lnSpc>
            </a:pPr>
            <a:r>
              <a:rPr lang="en-US" sz="1800" dirty="0" err="1">
                <a:effectLst/>
                <a:latin typeface="Times New Roman" panose="02020603050405020304" pitchFamily="18" charset="0"/>
                <a:ea typeface="Times New Roman" panose="02020603050405020304" pitchFamily="18" charset="0"/>
              </a:rPr>
              <a:t>Codelab</a:t>
            </a:r>
            <a:r>
              <a:rPr lang="en-US" sz="1800" dirty="0">
                <a:effectLst/>
                <a:latin typeface="Times New Roman" panose="02020603050405020304" pitchFamily="18" charset="0"/>
                <a:ea typeface="Times New Roman" panose="02020603050405020304" pitchFamily="18" charset="0"/>
              </a:rPr>
              <a:t> Systems provides customized package to suit the needs of every client and take into consideration the needs and requirements of each client and plan different ideas to improve client’s business strategies.</a:t>
            </a:r>
            <a:endParaRPr lang="en-IN" sz="1800" dirty="0">
              <a:effectLst/>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Every customer satisfaction is our business and we pay special attention to each client to provide best services.</a:t>
            </a:r>
            <a:endParaRPr lang="en-IN" sz="1800" dirty="0">
              <a:effectLst/>
              <a:latin typeface="Times New Roman" panose="02020603050405020304" pitchFamily="18" charset="0"/>
              <a:ea typeface="Times New Roman" panose="02020603050405020304" pitchFamily="18" charset="0"/>
            </a:endParaRPr>
          </a:p>
          <a:p>
            <a:pPr marL="266700" algn="just">
              <a:lnSpc>
                <a:spcPct val="150000"/>
              </a:lnSpc>
              <a:spcAft>
                <a:spcPts val="1200"/>
              </a:spcAft>
            </a:pPr>
            <a:r>
              <a:rPr lang="en-US" sz="1800" dirty="0">
                <a:effectLst/>
                <a:latin typeface="Times New Roman" panose="02020603050405020304" pitchFamily="18" charset="0"/>
                <a:ea typeface="Times New Roman" panose="02020603050405020304" pitchFamily="18" charset="0"/>
              </a:rPr>
              <a:t>The main goal of our company is to provide best and innovative products that will</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help to drive potential customers to their businesses.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1423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23A2-AF66-A53D-DB7F-A9E933875A77}"/>
              </a:ext>
            </a:extLst>
          </p:cNvPr>
          <p:cNvSpPr>
            <a:spLocks noGrp="1"/>
          </p:cNvSpPr>
          <p:nvPr>
            <p:ph type="title"/>
          </p:nvPr>
        </p:nvSpPr>
        <p:spPr>
          <a:xfrm>
            <a:off x="677334" y="609600"/>
            <a:ext cx="2606640" cy="481781"/>
          </a:xfrm>
        </p:spPr>
        <p:txBody>
          <a:bodyPr/>
          <a:lstStyle/>
          <a:p>
            <a:r>
              <a:rPr lang="en-IN" sz="1800" b="1" u="sng" dirty="0">
                <a:solidFill>
                  <a:schemeClr val="tx1"/>
                </a:solidFill>
                <a:effectLst/>
                <a:latin typeface="Times New Roman" panose="02020603050405020304" pitchFamily="18" charset="0"/>
                <a:ea typeface="Calibri" panose="020F0502020204030204" pitchFamily="34" charset="0"/>
              </a:rPr>
              <a:t>Organization Structure</a:t>
            </a:r>
            <a:r>
              <a:rPr lang="en-IN" sz="1800" b="1" dirty="0">
                <a:solidFill>
                  <a:schemeClr val="tx1"/>
                </a:solidFill>
                <a:effectLst/>
                <a:latin typeface="Times New Roman" panose="02020603050405020304" pitchFamily="18" charset="0"/>
                <a:ea typeface="Calibri" panose="020F0502020204030204" pitchFamily="34" charset="0"/>
              </a:rPr>
              <a:t>:</a:t>
            </a:r>
            <a:endParaRPr lang="en-IN" dirty="0">
              <a:solidFill>
                <a:schemeClr val="tx1"/>
              </a:solidFill>
            </a:endParaRPr>
          </a:p>
        </p:txBody>
      </p:sp>
      <p:sp>
        <p:nvSpPr>
          <p:cNvPr id="3" name="Content Placeholder 2">
            <a:extLst>
              <a:ext uri="{FF2B5EF4-FFF2-40B4-BE49-F238E27FC236}">
                <a16:creationId xmlns:a16="http://schemas.microsoft.com/office/drawing/2014/main" id="{87F23A44-8E73-AB69-C37A-AC7379BEB832}"/>
              </a:ext>
            </a:extLst>
          </p:cNvPr>
          <p:cNvSpPr>
            <a:spLocks noGrp="1"/>
          </p:cNvSpPr>
          <p:nvPr>
            <p:ph idx="1"/>
          </p:nvPr>
        </p:nvSpPr>
        <p:spPr>
          <a:xfrm>
            <a:off x="677334" y="1430874"/>
            <a:ext cx="8596668" cy="2334881"/>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organization is a group of people who work together, like a neighbourhood association, a charity, a union, or a corporation. You can use the word organization to refer to group or business, or to the act of forming or establishing something. Organizational structure (OS) is the systematic arrangement of human resources in an organization so as to achieve common business objectives. It outlines the roles and responsibilities of every member of the organization so that work and information flow seamlessly, ensuring the smooth functioning of an organization.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308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A3112-01F8-83F2-7D43-9E0BE20EABC2}"/>
              </a:ext>
            </a:extLst>
          </p:cNvPr>
          <p:cNvSpPr>
            <a:spLocks noGrp="1"/>
          </p:cNvSpPr>
          <p:nvPr>
            <p:ph idx="1"/>
          </p:nvPr>
        </p:nvSpPr>
        <p:spPr>
          <a:xfrm>
            <a:off x="757084" y="825911"/>
            <a:ext cx="8516918" cy="5215452"/>
          </a:xfrm>
        </p:spPr>
        <p:txBody>
          <a:bodyPr>
            <a:normAutofit/>
          </a:bodyPr>
          <a:lstStyle/>
          <a:p>
            <a:pPr marL="266700" indent="-228600" algn="just">
              <a:lnSpc>
                <a:spcPct val="150000"/>
              </a:lnSpc>
              <a:tabLst>
                <a:tab pos="228600" algn="l"/>
                <a:tab pos="4572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Types of Organizational Structure</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Hierarchical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Flat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 pos="457200" algn="l"/>
              </a:tabLs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Flatarchy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Functional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Divisional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228600" algn="l"/>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Matrix</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 a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flatarchy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there are little to no levels of management. A company using this structure could have only one manager in between its executive and all other employees.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177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DF6BB-076E-1C3B-74B1-0174BF1CE968}"/>
              </a:ext>
            </a:extLst>
          </p:cNvPr>
          <p:cNvSpPr>
            <a:spLocks noGrp="1"/>
          </p:cNvSpPr>
          <p:nvPr>
            <p:ph idx="1"/>
          </p:nvPr>
        </p:nvSpPr>
        <p:spPr>
          <a:xfrm>
            <a:off x="530942" y="629266"/>
            <a:ext cx="8445910" cy="4168876"/>
          </a:xfrm>
        </p:spPr>
        <p:txBody>
          <a:bodyPr>
            <a:normAutofit/>
          </a:bodyPr>
          <a:lstStyle/>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It is called a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flatarchy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because it is a hybrid of a hierarchy and a flat organization. This type of organizational structure is used more by smaller companies since they have fewer employees, though it can be used in companies of all sizes.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spcBef>
                <a:spcPts val="1200"/>
              </a:spcBef>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some companies grow out of this organizational structure, others continue to use it.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systems have a Matrix organization structure, were teams to multiple leaders. The matrix design keeps open communication between teams and can help companies create more innovative products and services. Using structure prevents teams from needing to realign every time a new project begins.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68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D699-9573-CC9F-95F8-5D8D2B6F3736}"/>
              </a:ext>
            </a:extLst>
          </p:cNvPr>
          <p:cNvSpPr>
            <a:spLocks noGrp="1"/>
          </p:cNvSpPr>
          <p:nvPr>
            <p:ph type="title"/>
          </p:nvPr>
        </p:nvSpPr>
        <p:spPr>
          <a:xfrm>
            <a:off x="677334" y="609600"/>
            <a:ext cx="5005711" cy="530942"/>
          </a:xfrm>
        </p:spPr>
        <p:txBody>
          <a:bodyPr>
            <a:normAutofit fontScale="90000"/>
          </a:bodyPr>
          <a:lstStyle/>
          <a:p>
            <a:r>
              <a:rPr lang="en-IN" sz="18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Roles and Responsibilities of personnel in Organization</a:t>
            </a:r>
            <a:b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84FC8F48-D1C5-4BC2-0A3C-A6BF5FE34FE6}"/>
              </a:ext>
            </a:extLst>
          </p:cNvPr>
          <p:cNvSpPr>
            <a:spLocks noGrp="1"/>
          </p:cNvSpPr>
          <p:nvPr>
            <p:ph idx="1"/>
          </p:nvPr>
        </p:nvSpPr>
        <p:spPr>
          <a:xfrm>
            <a:off x="677334" y="1229032"/>
            <a:ext cx="8596668" cy="4812331"/>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have an expertise team that offer unique solutions. All the members of our team are professional, experienced and have in depth knowledge of the technology.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Codelab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Systems provides customized package to suit the needs of every client and take into consideration the needs and requirements of each client and plan different ideas to improve client’s business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7E16191-C6E7-04AD-D901-6B5BB0B22F0F}"/>
              </a:ext>
            </a:extLst>
          </p:cNvPr>
          <p:cNvPicPr>
            <a:picLocks noChangeAspect="1"/>
          </p:cNvPicPr>
          <p:nvPr/>
        </p:nvPicPr>
        <p:blipFill rotWithShape="1">
          <a:blip r:embed="rId2"/>
          <a:srcRect l="15473" t="18817" r="13467" b="13172"/>
          <a:stretch/>
        </p:blipFill>
        <p:spPr bwMode="auto">
          <a:xfrm>
            <a:off x="2339148" y="3175451"/>
            <a:ext cx="5273040" cy="2689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314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0554B-9612-98E9-C9BB-175E1B48CFA5}"/>
              </a:ext>
            </a:extLst>
          </p:cNvPr>
          <p:cNvSpPr>
            <a:spLocks noGrp="1"/>
          </p:cNvSpPr>
          <p:nvPr>
            <p:ph idx="1"/>
          </p:nvPr>
        </p:nvSpPr>
        <p:spPr>
          <a:xfrm>
            <a:off x="677334" y="383459"/>
            <a:ext cx="8596668" cy="5535560"/>
          </a:xfrm>
        </p:spPr>
        <p:txBody>
          <a:bodyPr>
            <a:normAutofit/>
          </a:bodyPr>
          <a:lstStyle/>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IT operation</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IT operation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Development of clients’ line project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Assigning tasks to the subordinate developers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Managing client meetings and maintaining a good relationship on stakeholder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Department of Training and Development</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Role: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Head of Training and Development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6700"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Training to interns and newly joined employees &amp; Work with new projects and domain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748053409"/>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TotalTime>
  <Words>1019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Symbol</vt:lpstr>
      <vt:lpstr>Times New Roman</vt:lpstr>
      <vt:lpstr>Trebuchet MS</vt:lpstr>
      <vt:lpstr>Wingdings 3</vt:lpstr>
      <vt:lpstr>Facet</vt:lpstr>
      <vt:lpstr>COMPANY PROFILE</vt:lpstr>
      <vt:lpstr>Overview of the organization: </vt:lpstr>
      <vt:lpstr>Vision and Mission of the organization: </vt:lpstr>
      <vt:lpstr>PowerPoint Presentation</vt:lpstr>
      <vt:lpstr>Organization Structure:</vt:lpstr>
      <vt:lpstr>PowerPoint Presentation</vt:lpstr>
      <vt:lpstr>PowerPoint Presentation</vt:lpstr>
      <vt:lpstr>Roles and Responsibilities of personnel in Organization </vt:lpstr>
      <vt:lpstr>PowerPoint Presentation</vt:lpstr>
      <vt:lpstr>PowerPoint Presentation</vt:lpstr>
      <vt:lpstr>PowerPoint Presentation</vt:lpstr>
      <vt:lpstr>Products and Market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Pawan .</dc:creator>
  <cp:lastModifiedBy>Pawan .</cp:lastModifiedBy>
  <cp:revision>2</cp:revision>
  <dcterms:created xsi:type="dcterms:W3CDTF">2024-02-27T09:32:58Z</dcterms:created>
  <dcterms:modified xsi:type="dcterms:W3CDTF">2024-02-27T09:59:11Z</dcterms:modified>
</cp:coreProperties>
</file>