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6"/>
  </p:notesMasterIdLst>
  <p:sldIdLst>
    <p:sldId id="256" r:id="rId2"/>
    <p:sldId id="298" r:id="rId3"/>
    <p:sldId id="257" r:id="rId4"/>
    <p:sldId id="258" r:id="rId5"/>
    <p:sldId id="300" r:id="rId6"/>
    <p:sldId id="282" r:id="rId7"/>
    <p:sldId id="259" r:id="rId8"/>
    <p:sldId id="283" r:id="rId9"/>
    <p:sldId id="294" r:id="rId10"/>
    <p:sldId id="284" r:id="rId11"/>
    <p:sldId id="286" r:id="rId12"/>
    <p:sldId id="295" r:id="rId13"/>
    <p:sldId id="287" r:id="rId14"/>
    <p:sldId id="285" r:id="rId15"/>
    <p:sldId id="293" r:id="rId16"/>
    <p:sldId id="291" r:id="rId17"/>
    <p:sldId id="279" r:id="rId18"/>
    <p:sldId id="280" r:id="rId19"/>
    <p:sldId id="281" r:id="rId20"/>
    <p:sldId id="297" r:id="rId21"/>
    <p:sldId id="277" r:id="rId22"/>
    <p:sldId id="278" r:id="rId23"/>
    <p:sldId id="289" r:id="rId24"/>
    <p:sldId id="29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79893" autoAdjust="0"/>
  </p:normalViewPr>
  <p:slideViewPr>
    <p:cSldViewPr>
      <p:cViewPr>
        <p:scale>
          <a:sx n="68" d="100"/>
          <a:sy n="68" d="100"/>
        </p:scale>
        <p:origin x="-1518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24FF0-4324-4C5D-9D0D-999221291B21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9C4DF-B2EE-494E-B4AE-358987E5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8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3E563C9-7509-4984-B679-4390804BC59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22D5975-0ECC-4A23-A51F-743F3BB775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63C9-7509-4984-B679-4390804BC59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5975-0ECC-4A23-A51F-743F3BB77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63C9-7509-4984-B679-4390804BC59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5975-0ECC-4A23-A51F-743F3BB77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3E563C9-7509-4984-B679-4390804BC59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22D5975-0ECC-4A23-A51F-743F3BB775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3E563C9-7509-4984-B679-4390804BC59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22D5975-0ECC-4A23-A51F-743F3BB775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63C9-7509-4984-B679-4390804BC59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5975-0ECC-4A23-A51F-743F3BB775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63C9-7509-4984-B679-4390804BC59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5975-0ECC-4A23-A51F-743F3BB775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3E563C9-7509-4984-B679-4390804BC59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22D5975-0ECC-4A23-A51F-743F3BB775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63C9-7509-4984-B679-4390804BC59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5975-0ECC-4A23-A51F-743F3BB77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3E563C9-7509-4984-B679-4390804BC59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22D5975-0ECC-4A23-A51F-743F3BB7753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3E563C9-7509-4984-B679-4390804BC59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22D5975-0ECC-4A23-A51F-743F3BB7753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3E563C9-7509-4984-B679-4390804BC59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22D5975-0ECC-4A23-A51F-743F3BB775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eyondminds/an-overview-of-human-pose-estimation-with-deep-learning-d49eb656739b" TargetMode="External"/><Relationship Id="rId2" Type="http://schemas.openxmlformats.org/officeDocument/2006/relationships/hyperlink" Target="https://towardsdatascience.com/human-pose-estimation-simplified-6cfd88542ab3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"/>
            <a:ext cx="8534400" cy="6781800"/>
          </a:xfrm>
        </p:spPr>
        <p:txBody>
          <a:bodyPr>
            <a:normAutofit/>
          </a:bodyPr>
          <a:lstStyle/>
          <a:p>
            <a:r>
              <a:rPr lang="en-US" sz="4800" b="1" u="sng" dirty="0" smtClean="0"/>
              <a:t/>
            </a:r>
            <a:br>
              <a:rPr lang="en-US" sz="4800" b="1" u="sng" dirty="0" smtClean="0"/>
            </a:br>
            <a:endParaRPr lang="en-US" sz="4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6342" y="0"/>
            <a:ext cx="9067800" cy="6858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                         MANGALORE                                 UNIVERSITY</a:t>
            </a:r>
            <a:endParaRPr lang="en-US" sz="2000" dirty="0"/>
          </a:p>
          <a:p>
            <a:r>
              <a:rPr lang="en-US" dirty="0"/>
              <a:t> 	</a:t>
            </a:r>
            <a:r>
              <a:rPr lang="en-US" dirty="0" smtClean="0"/>
              <a:t>                                                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 smtClean="0"/>
              <a:t>                                                    </a:t>
            </a:r>
            <a:r>
              <a:rPr lang="en-US" dirty="0">
                <a:solidFill>
                  <a:schemeClr val="tx1"/>
                </a:solidFill>
              </a:rPr>
              <a:t>Mini Project Report on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                               “</a:t>
            </a:r>
            <a:r>
              <a:rPr lang="en-US" sz="2000" dirty="0">
                <a:solidFill>
                  <a:schemeClr val="tx1"/>
                </a:solidFill>
              </a:rPr>
              <a:t>POSE DETECTION USING MEDIAPIPE”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Presented </a:t>
            </a:r>
            <a:r>
              <a:rPr lang="en-US" dirty="0">
                <a:solidFill>
                  <a:schemeClr val="tx1"/>
                </a:solidFill>
              </a:rPr>
              <a:t>By: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Prathvi</a:t>
            </a:r>
            <a:r>
              <a:rPr lang="en-US" dirty="0" smtClean="0">
                <a:solidFill>
                  <a:schemeClr val="tx1"/>
                </a:solidFill>
              </a:rPr>
              <a:t> Raj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                                                  Reg</a:t>
            </a:r>
            <a:r>
              <a:rPr lang="en-US" dirty="0">
                <a:solidFill>
                  <a:schemeClr val="tx1"/>
                </a:solidFill>
              </a:rPr>
              <a:t>. No :P05AZ21S0022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                                                Under </a:t>
            </a:r>
            <a:r>
              <a:rPr lang="en-US" dirty="0">
                <a:solidFill>
                  <a:schemeClr val="tx1"/>
                </a:solidFill>
              </a:rPr>
              <a:t>the Guidance of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Dr</a:t>
            </a:r>
            <a:r>
              <a:rPr lang="en-US" dirty="0">
                <a:solidFill>
                  <a:schemeClr val="tx1"/>
                </a:solidFill>
              </a:rPr>
              <a:t>. B </a:t>
            </a:r>
            <a:r>
              <a:rPr lang="en-US" dirty="0" smtClean="0">
                <a:solidFill>
                  <a:schemeClr val="tx1"/>
                </a:solidFill>
              </a:rPr>
              <a:t>. H .  </a:t>
            </a:r>
            <a:r>
              <a:rPr lang="en-US" dirty="0" err="1" smtClean="0">
                <a:solidFill>
                  <a:schemeClr val="tx1"/>
                </a:solidFill>
              </a:rPr>
              <a:t>Shekar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Professor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                                          Department </a:t>
            </a:r>
            <a:r>
              <a:rPr lang="en-US" dirty="0">
                <a:solidFill>
                  <a:schemeClr val="tx1"/>
                </a:solidFill>
              </a:rPr>
              <a:t>of Computer Science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Mangalore </a:t>
            </a:r>
            <a:r>
              <a:rPr lang="en-US" dirty="0">
                <a:solidFill>
                  <a:schemeClr val="tx1"/>
                </a:solidFill>
              </a:rPr>
              <a:t>University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                                                   Mangalagangothri-574199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DIYAUS~1\AppData\Local\Temp\ksohtml7668\wp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7200" y="0"/>
            <a:ext cx="1323975" cy="1061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188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21920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200" dirty="0" smtClean="0">
                <a:solidFill>
                  <a:schemeClr val="tx1"/>
                </a:solidFill>
                <a:latin typeface="Arial Rounded MT Bold" pitchFamily="34" charset="0"/>
              </a:rPr>
              <a:t>The image shows the thirty-three pose landmarks along with their indexes. Starting with nose to right _ foot _ index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 Figure  shows posture detection using </a:t>
            </a:r>
            <a:r>
              <a:rPr lang="en-US" dirty="0" smtClean="0"/>
              <a:t>    Media Pipe.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438400"/>
            <a:ext cx="7353300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u="sng" dirty="0" smtClean="0">
                <a:solidFill>
                  <a:schemeClr val="tx1"/>
                </a:solidFill>
              </a:rPr>
              <a:t>Methodology: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/>
              <a:t> Individual raw images are first extracted from the dataset, then </a:t>
            </a:r>
            <a:r>
              <a:rPr lang="en-US" sz="2000" dirty="0" smtClean="0"/>
              <a:t>                  resized </a:t>
            </a:r>
            <a:r>
              <a:rPr lang="en-US" sz="2000" dirty="0"/>
              <a:t>and normalized using various </a:t>
            </a:r>
            <a:r>
              <a:rPr lang="en-US" sz="2000" dirty="0" smtClean="0"/>
              <a:t>Open CV </a:t>
            </a:r>
            <a:r>
              <a:rPr lang="en-US" sz="2000" dirty="0"/>
              <a:t>functions </a:t>
            </a:r>
            <a:r>
              <a:rPr lang="en-US" sz="20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Then we detect the landmarks  using Media pipe library </a:t>
            </a:r>
            <a:r>
              <a:rPr lang="en-US" sz="2000" dirty="0"/>
              <a:t>and identify </a:t>
            </a:r>
            <a:r>
              <a:rPr lang="en-US" sz="2000" dirty="0" smtClean="0"/>
              <a:t>the pose.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 Media pipe allow us to use real time computer vision model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It is an open source framework used for media processing 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Media pipe  is  very fast and it is computational inexpensive,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We can  also run Media pipe in any low edge devices.</a:t>
            </a:r>
          </a:p>
          <a:p>
            <a:pPr algn="just">
              <a:buFont typeface="Wingdings" pitchFamily="2" charset="2"/>
              <a:buChar char="v"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08" y="3429000"/>
            <a:ext cx="815340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3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4962"/>
            <a:ext cx="7467600" cy="884238"/>
          </a:xfrm>
        </p:spPr>
        <p:txBody>
          <a:bodyPr>
            <a:normAutofit fontScale="90000"/>
          </a:bodyPr>
          <a:lstStyle/>
          <a:p>
            <a:r>
              <a:rPr lang="en-US" sz="3200" b="1" u="sng" dirty="0">
                <a:solidFill>
                  <a:schemeClr val="tx1"/>
                </a:solidFill>
              </a:rPr>
              <a:t>Working of </a:t>
            </a:r>
            <a:r>
              <a:rPr lang="en-US" sz="3200" b="1" u="sng" dirty="0" smtClean="0">
                <a:solidFill>
                  <a:schemeClr val="tx1"/>
                </a:solidFill>
              </a:rPr>
              <a:t>CNN </a:t>
            </a:r>
            <a:r>
              <a:rPr lang="en-US" sz="3200" b="1" u="sng" dirty="0">
                <a:solidFill>
                  <a:schemeClr val="tx1"/>
                </a:solidFill>
              </a:rPr>
              <a:t>Architecture :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 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524000"/>
            <a:ext cx="6934200" cy="403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43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/>
              <a:t>A Convolutional Neural Network (CNN) is a type of deep learning algorithm that is particularly well-suited for image recognition and processing tasks. </a:t>
            </a: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It </a:t>
            </a:r>
            <a:r>
              <a:rPr lang="en-US" sz="2000" dirty="0"/>
              <a:t>is made up of multiple </a:t>
            </a:r>
            <a:r>
              <a:rPr lang="en-US" sz="2000" dirty="0" smtClean="0"/>
              <a:t>layers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convolutional layers( Reduce the size of the image ,and it preserves the important features)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/>
              <a:t>pooling </a:t>
            </a:r>
            <a:r>
              <a:rPr lang="en-US" sz="2000" dirty="0" smtClean="0"/>
              <a:t>layers(In this we take max pixel value in considered image)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fully </a:t>
            </a:r>
            <a:r>
              <a:rPr lang="en-US" sz="2000" dirty="0"/>
              <a:t>connected </a:t>
            </a:r>
            <a:r>
              <a:rPr lang="en-US" sz="2000" dirty="0" smtClean="0"/>
              <a:t>layer(after passing through many combination of both the layers we get different image outputs they  are passed to the fully connected layer)</a:t>
            </a:r>
          </a:p>
        </p:txBody>
      </p:sp>
    </p:spTree>
    <p:extLst>
      <p:ext uri="{BB962C8B-B14F-4D97-AF65-F5344CB8AC3E}">
        <p14:creationId xmlns:p14="http://schemas.microsoft.com/office/powerpoint/2010/main" val="34151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Architecture :</a:t>
            </a:r>
          </a:p>
          <a:p>
            <a:pPr marL="0" indent="0">
              <a:buNone/>
            </a:pPr>
            <a:r>
              <a:rPr lang="en-US" b="1" dirty="0" smtClean="0"/>
              <a:t>CNN: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67056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7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/>
              <a:t>The dataset is divided into three parts, training, validation, and testing. </a:t>
            </a: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After </a:t>
            </a:r>
            <a:r>
              <a:rPr lang="en-US" sz="2000" dirty="0"/>
              <a:t>preprocessing the image set, the training is performed. </a:t>
            </a: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Following </a:t>
            </a:r>
            <a:r>
              <a:rPr lang="en-US" sz="2000" dirty="0"/>
              <a:t>image augmentation of the dataset, the trained set is passed to the proposed model. </a:t>
            </a: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augmentation step increases the size of the dataset and prevents </a:t>
            </a:r>
            <a:r>
              <a:rPr lang="en-US" sz="2000" dirty="0" smtClean="0"/>
              <a:t>over fitting</a:t>
            </a:r>
            <a:r>
              <a:rPr lang="en-US" sz="2000" dirty="0"/>
              <a:t>. </a:t>
            </a: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Subsequently</a:t>
            </a:r>
            <a:r>
              <a:rPr lang="en-US" sz="2000" dirty="0"/>
              <a:t>, results are validated and tested using the validation and testing datasets. Finally, results are stored. </a:t>
            </a: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A </a:t>
            </a:r>
            <a:r>
              <a:rPr lang="en-US" sz="2000" dirty="0"/>
              <a:t>comparative analysis of the results obtained by the existing techniques with the proposed model is added at the end.</a:t>
            </a:r>
          </a:p>
        </p:txBody>
      </p:sp>
    </p:spTree>
    <p:extLst>
      <p:ext uri="{BB962C8B-B14F-4D97-AF65-F5344CB8AC3E}">
        <p14:creationId xmlns:p14="http://schemas.microsoft.com/office/powerpoint/2010/main" val="2117961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/>
          <a:lstStyle/>
          <a:p>
            <a:r>
              <a:rPr lang="en-US" dirty="0" smtClean="0"/>
              <a:t>Top-down approach and</a:t>
            </a:r>
            <a:r>
              <a:rPr lang="en-US" dirty="0"/>
              <a:t> </a:t>
            </a:r>
            <a:r>
              <a:rPr lang="en-US" dirty="0" smtClean="0"/>
              <a:t>Bottom down approach </a:t>
            </a:r>
          </a:p>
          <a:p>
            <a:r>
              <a:rPr lang="en-US" dirty="0" smtClean="0"/>
              <a:t>To detect human pose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57150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229600" cy="67056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Benefit: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AI-powered personal trainers: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Yoga app, other training app.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</a:t>
            </a:r>
            <a:endParaRPr lang="en-US" sz="2000" dirty="0" smtClean="0"/>
          </a:p>
          <a:p>
            <a:pPr>
              <a:buFont typeface="Wingdings" pitchFamily="2" charset="2"/>
              <a:buChar char="v"/>
            </a:pPr>
            <a:endParaRPr lang="en-US" sz="2000" dirty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b="1" dirty="0" smtClean="0"/>
              <a:t>Robotics:</a:t>
            </a:r>
          </a:p>
          <a:p>
            <a:r>
              <a:rPr lang="en-US" sz="2000" dirty="0"/>
              <a:t>R</a:t>
            </a:r>
            <a:r>
              <a:rPr lang="en-US" sz="2000" dirty="0" smtClean="0"/>
              <a:t>obots </a:t>
            </a:r>
            <a:r>
              <a:rPr lang="en-US" sz="2000" dirty="0"/>
              <a:t>can be made to learn actions and movements by following the tutor’s posture, look or appearance. 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38862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181600"/>
            <a:ext cx="3371850" cy="14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81000"/>
            <a:ext cx="8305800" cy="6324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Athlete pose detection:</a:t>
            </a:r>
          </a:p>
          <a:p>
            <a:r>
              <a:rPr lang="en-US" sz="2000" dirty="0" smtClean="0"/>
              <a:t>Pose detection can help players to improve their technique and achieve better results.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endParaRPr lang="en-US" sz="2000" b="1" dirty="0" smtClean="0"/>
          </a:p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Online  </a:t>
            </a:r>
            <a:r>
              <a:rPr lang="en-US" sz="2000" b="1" dirty="0" smtClean="0"/>
              <a:t>games.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8" y="1676400"/>
            <a:ext cx="2362201" cy="1653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038600"/>
            <a:ext cx="2743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3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u="sng" dirty="0" smtClean="0"/>
              <a:t>Challenges :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Human </a:t>
            </a:r>
            <a:r>
              <a:rPr lang="en-US" sz="2000" dirty="0"/>
              <a:t>pose estimation is a challenging task as the body’s appearance joins changes dynamically due to diverse forms of clothes, arbitrary occlusion, occlusions due to the viewing angle, and background contexts</a:t>
            </a:r>
            <a:r>
              <a:rPr lang="en-US" sz="20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/>
              <a:t>Pose estimation needs to be robust to challenging real-world variations such as lighting and weather. Therefore, it is challenging for image processing models to identify fine-grained joint coordinates. </a:t>
            </a:r>
            <a:endParaRPr lang="en-US" sz="20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It </a:t>
            </a:r>
            <a:r>
              <a:rPr lang="en-US" sz="2000" dirty="0"/>
              <a:t>is especially difficult to track small and </a:t>
            </a:r>
            <a:r>
              <a:rPr lang="en-US" sz="2000" dirty="0" smtClean="0"/>
              <a:t>barely visible </a:t>
            </a:r>
            <a:r>
              <a:rPr lang="en-US" sz="2000" dirty="0"/>
              <a:t>joints</a:t>
            </a:r>
            <a:r>
              <a:rPr lang="en-US" sz="2600" dirty="0"/>
              <a:t>.  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325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304800"/>
            <a:ext cx="77724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                       </a:t>
            </a:r>
            <a:r>
              <a:rPr lang="en-US" sz="2800" b="1" u="sng" dirty="0" smtClean="0"/>
              <a:t>Content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Introduction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Literature Survey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Proposed System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Implementation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Conclusion And Future </a:t>
            </a:r>
            <a:r>
              <a:rPr lang="en-US" sz="2800" b="1" dirty="0"/>
              <a:t>Work</a:t>
            </a:r>
            <a:endParaRPr lang="en-US" sz="2800" b="1" dirty="0" smtClean="0"/>
          </a:p>
          <a:p>
            <a:pPr>
              <a:buFont typeface="Wingdings" pitchFamily="2" charset="2"/>
              <a:buChar char="q"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080210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620000" cy="9144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Result:( working of project)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229600" cy="5257800"/>
          </a:xfrm>
        </p:spPr>
        <p:txBody>
          <a:bodyPr/>
          <a:lstStyle/>
          <a:p>
            <a:r>
              <a:rPr lang="en-US" dirty="0" smtClean="0"/>
              <a:t>Input  :                                       Output: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399"/>
            <a:ext cx="7772400" cy="336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777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7848600" cy="762000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 smtClean="0">
                <a:solidFill>
                  <a:schemeClr val="tx1"/>
                </a:solidFill>
              </a:rPr>
              <a:t>Conclusion  AND   Future Work: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458200" cy="55626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In this paper we have presented basic methodology and various applications of Human Pose Estimation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This technology will have considerable implications in shaping and providing a base to many industries such as Virtual reality, Healthcare Industry, Sports/Fitness Industry, and many more.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In </a:t>
            </a:r>
            <a:r>
              <a:rPr lang="en-US" sz="2000" dirty="0"/>
              <a:t>this </a:t>
            </a:r>
            <a:r>
              <a:rPr lang="en-US" sz="2000" dirty="0" smtClean="0"/>
              <a:t>paper, </a:t>
            </a:r>
            <a:r>
              <a:rPr lang="en-US" sz="2000" dirty="0"/>
              <a:t>we discussed the implementation of </a:t>
            </a:r>
            <a:r>
              <a:rPr lang="en-US" sz="2000" u="sng" dirty="0" smtClean="0"/>
              <a:t>media pipe,</a:t>
            </a:r>
            <a:r>
              <a:rPr lang="en-US" sz="2000" dirty="0"/>
              <a:t> Pose to detect human body posture. </a:t>
            </a:r>
            <a:r>
              <a:rPr lang="en-US" sz="2000" dirty="0" smtClean="0"/>
              <a:t>We came to know </a:t>
            </a:r>
            <a:r>
              <a:rPr lang="en-US" sz="2000" dirty="0"/>
              <a:t>how to obtain pose landmarks, configurable ,</a:t>
            </a:r>
            <a:r>
              <a:rPr lang="en-US" sz="2000" dirty="0" smtClean="0"/>
              <a:t>Outputs</a:t>
            </a:r>
            <a:r>
              <a:rPr lang="en-US" sz="2000" dirty="0"/>
              <a:t>, etc. 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b="1" u="sng" dirty="0" smtClean="0"/>
              <a:t>Future Work: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Estimating </a:t>
            </a:r>
            <a:r>
              <a:rPr lang="en-US" sz="2000" dirty="0"/>
              <a:t>pose of a moving person, evaluating the posture in cases of </a:t>
            </a:r>
            <a:r>
              <a:rPr lang="en-US" sz="2000" dirty="0" smtClean="0"/>
              <a:t>occlusions(inside part) </a:t>
            </a:r>
            <a:r>
              <a:rPr lang="en-US" sz="2000" dirty="0"/>
              <a:t>by objects, scanning a human pose beyond an behind a wall</a:t>
            </a:r>
            <a:r>
              <a:rPr lang="en-US" sz="2000" dirty="0" smtClean="0"/>
              <a:t>, </a:t>
            </a:r>
            <a:r>
              <a:rPr lang="en-US" sz="2000" dirty="0"/>
              <a:t>feature extraction from human poses and applications to other dense prediction tasks such as </a:t>
            </a:r>
            <a:r>
              <a:rPr lang="en-US" sz="2000" dirty="0" smtClean="0"/>
              <a:t>swimming.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/>
              <a:t>One of the main areas where pose estimation can be instrumental is in the sports industry for training and scoring purposes </a:t>
            </a:r>
            <a:r>
              <a:rPr lang="en-US" sz="20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/>
              <a:t>virtual judges could score the players based on the accuracy of their posture, movement, gestures, and various other </a:t>
            </a:r>
            <a:r>
              <a:rPr lang="en-US" sz="2000" dirty="0" smtClean="0"/>
              <a:t>factors (or boxing). </a:t>
            </a:r>
          </a:p>
          <a:p>
            <a:pPr algn="just">
              <a:buFont typeface="Wingdings" pitchFamily="2" charset="2"/>
              <a:buChar char="v"/>
            </a:pPr>
            <a:endParaRPr lang="en-US" sz="2000" dirty="0"/>
          </a:p>
          <a:p>
            <a:pPr algn="just">
              <a:buFont typeface="Wingdings" pitchFamily="2" charset="2"/>
              <a:buChar char="v"/>
            </a:pPr>
            <a:endParaRPr lang="en-US" sz="2000" dirty="0" smtClean="0"/>
          </a:p>
          <a:p>
            <a:pPr algn="just">
              <a:buFont typeface="Wingdings" pitchFamily="2" charset="2"/>
              <a:buChar char="v"/>
            </a:pPr>
            <a:endParaRPr lang="en-US" sz="2000" b="1" u="sng" dirty="0" smtClean="0"/>
          </a:p>
          <a:p>
            <a:pPr algn="just">
              <a:buFont typeface="Wingdings" pitchFamily="2" charset="2"/>
              <a:buChar char="v"/>
            </a:pP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9229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Reference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Ganesh, </a:t>
            </a:r>
            <a:r>
              <a:rPr lang="en-US" sz="2000" dirty="0" err="1" smtClean="0"/>
              <a:t>Prakhar</a:t>
            </a:r>
            <a:r>
              <a:rPr lang="en-US" sz="2000" dirty="0" smtClean="0"/>
              <a:t> . </a:t>
            </a:r>
            <a:r>
              <a:rPr lang="en-US" sz="2000" dirty="0" smtClean="0"/>
              <a:t>“Human Pose Estimation: Simplified.” Medium. Towards Data Science, December 9, 2019</a:t>
            </a:r>
            <a:r>
              <a:rPr lang="en-US" sz="2000" dirty="0" smtClean="0"/>
              <a:t>. </a:t>
            </a:r>
          </a:p>
          <a:p>
            <a:pPr algn="just"/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 smtClean="0">
                <a:hlinkClick r:id="rId2"/>
              </a:rPr>
              <a:t>:// towardsdatascience.com/human-pose-estimation-simplified-6cfd88542ab3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Raj, </a:t>
            </a:r>
            <a:r>
              <a:rPr lang="en-US" sz="2000" dirty="0" err="1" smtClean="0"/>
              <a:t>Bharath</a:t>
            </a:r>
            <a:r>
              <a:rPr lang="en-US" sz="2000" dirty="0" smtClean="0"/>
              <a:t>. “An Overview of Human Pose Estimation with Deep Learning.” Medium. </a:t>
            </a:r>
            <a:r>
              <a:rPr lang="en-US" sz="2000" dirty="0" err="1" smtClean="0"/>
              <a:t>BeyondMinds</a:t>
            </a:r>
            <a:r>
              <a:rPr lang="en-US" sz="2000" dirty="0" smtClean="0"/>
              <a:t>, May 1, 2019. </a:t>
            </a:r>
            <a:r>
              <a:rPr lang="en-US" sz="2000" dirty="0" smtClean="0">
                <a:hlinkClick r:id="rId3"/>
              </a:rPr>
              <a:t>https://medium.com/beyondminds/an-overview-of-human-pose-estimation-with-deep-learning-d49eb656739b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err="1" smtClean="0"/>
              <a:t>J.Carreira</a:t>
            </a:r>
            <a:r>
              <a:rPr lang="en-US" sz="2000" dirty="0" smtClean="0"/>
              <a:t>, </a:t>
            </a:r>
            <a:r>
              <a:rPr lang="en-US" sz="2000" dirty="0" err="1" smtClean="0"/>
              <a:t>P.Agrawal</a:t>
            </a:r>
            <a:r>
              <a:rPr lang="en-US" sz="2000" dirty="0" smtClean="0"/>
              <a:t>, </a:t>
            </a:r>
            <a:r>
              <a:rPr lang="en-US" sz="2000" dirty="0" err="1" smtClean="0"/>
              <a:t>K.Fragkiadaki</a:t>
            </a:r>
            <a:r>
              <a:rPr lang="en-US" sz="2000" dirty="0" smtClean="0"/>
              <a:t>  </a:t>
            </a:r>
            <a:r>
              <a:rPr lang="en-US" sz="2000" dirty="0" smtClean="0"/>
              <a:t>and J. Malik, "Human Pose Estimation with Iterative Error Feedback," 2016 IEEE Conference on Computer Vision and Pattern Recognition (CVPR), Las Vegas, NV, 2016, pp. 4733-4742, </a:t>
            </a:r>
            <a:r>
              <a:rPr lang="en-US" sz="2000" dirty="0" err="1" smtClean="0"/>
              <a:t>doi</a:t>
            </a:r>
            <a:r>
              <a:rPr lang="en-US" sz="2000" dirty="0" smtClean="0"/>
              <a:t>: 10.1109/CVPR.2016.512.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006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Xiao, Bin,   </a:t>
            </a:r>
            <a:r>
              <a:rPr lang="en-US" sz="2000" dirty="0" err="1" smtClean="0"/>
              <a:t>Haiping</a:t>
            </a:r>
            <a:r>
              <a:rPr lang="en-US" sz="2000" dirty="0" smtClean="0"/>
              <a:t> Wu and   </a:t>
            </a:r>
            <a:r>
              <a:rPr lang="en-US" sz="2000" dirty="0" err="1" smtClean="0"/>
              <a:t>Yichen</a:t>
            </a:r>
            <a:r>
              <a:rPr lang="en-US" sz="2000" dirty="0" smtClean="0"/>
              <a:t> Wei. “Simple Baselines for Human Pose Estimation and Tracking.”  </a:t>
            </a:r>
            <a:r>
              <a:rPr lang="en-US" sz="2000" dirty="0" err="1" smtClean="0"/>
              <a:t>ArXiv</a:t>
            </a:r>
            <a:r>
              <a:rPr lang="en-US" sz="2000" dirty="0" smtClean="0"/>
              <a:t>  abs/1804.06208 (2018): n. </a:t>
            </a:r>
            <a:r>
              <a:rPr lang="en-US" sz="2000" dirty="0" err="1" smtClean="0"/>
              <a:t>pag</a:t>
            </a:r>
            <a:r>
              <a:rPr lang="en-US" sz="2000" dirty="0" smtClean="0"/>
              <a:t>. </a:t>
            </a:r>
            <a:endParaRPr lang="en-US" sz="2000" dirty="0"/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, Sun &amp; Xiao, Bin &amp; Liu, Dong &amp; Wang, </a:t>
            </a:r>
            <a:r>
              <a:rPr lang="en-US" sz="2000" dirty="0" err="1" smtClean="0"/>
              <a:t>Jingdong</a:t>
            </a:r>
            <a:r>
              <a:rPr lang="en-US" sz="2000" dirty="0" smtClean="0"/>
              <a:t>. (2019). Deep High-Resolution Representation Learning for Human Pose Estimation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X. Chen and A. L. </a:t>
            </a:r>
            <a:r>
              <a:rPr lang="en-US" sz="2000" dirty="0" err="1" smtClean="0"/>
              <a:t>Yuille</a:t>
            </a:r>
            <a:r>
              <a:rPr lang="en-US" sz="2000" dirty="0" smtClean="0"/>
              <a:t>, ‘‘Articulated pose estimation by a graphical model with image dependent pairwise relations,’’ in Proc. NIPS, 2014, pp. 1736–1744. </a:t>
            </a:r>
            <a:endParaRPr lang="en-US" sz="2000" dirty="0"/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 L. </a:t>
            </a:r>
            <a:r>
              <a:rPr lang="en-US" sz="2000" dirty="0" err="1" smtClean="0"/>
              <a:t>Pishchulin</a:t>
            </a:r>
            <a:r>
              <a:rPr lang="en-US" sz="2000" dirty="0" smtClean="0"/>
              <a:t>, M. </a:t>
            </a:r>
            <a:r>
              <a:rPr lang="en-US" sz="2000" dirty="0" err="1" smtClean="0"/>
              <a:t>Andriluka</a:t>
            </a:r>
            <a:r>
              <a:rPr lang="en-US" sz="2000" dirty="0" smtClean="0"/>
              <a:t>, P. </a:t>
            </a:r>
            <a:r>
              <a:rPr lang="en-US" sz="2000" dirty="0" err="1" smtClean="0"/>
              <a:t>Gehler</a:t>
            </a:r>
            <a:r>
              <a:rPr lang="en-US" sz="2000" dirty="0" smtClean="0"/>
              <a:t> , and B. </a:t>
            </a:r>
            <a:r>
              <a:rPr lang="en-US" sz="2000" dirty="0" err="1" smtClean="0"/>
              <a:t>Schiele</a:t>
            </a:r>
            <a:r>
              <a:rPr lang="en-US" sz="2000" dirty="0" smtClean="0"/>
              <a:t> ,‘‘</a:t>
            </a:r>
            <a:r>
              <a:rPr lang="en-US" sz="2000" dirty="0" err="1" smtClean="0"/>
              <a:t>Poselet</a:t>
            </a:r>
            <a:r>
              <a:rPr lang="en-US" sz="2000" dirty="0" smtClean="0"/>
              <a:t> conditioned pictorial structures,’’ in Proc. CVPR, Jun. 2013, pp. 588– 595.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Y. Yang and D. </a:t>
            </a:r>
            <a:r>
              <a:rPr lang="en-US" sz="2000" dirty="0" err="1" smtClean="0"/>
              <a:t>Ramanan</a:t>
            </a:r>
            <a:r>
              <a:rPr lang="en-US" sz="2000" dirty="0" smtClean="0"/>
              <a:t>, ‘‘Articulated human detection with flexible mixtures of parts,’’ IEEE Trans. Pattern Anal. Mach. </a:t>
            </a:r>
            <a:r>
              <a:rPr lang="en-US" sz="2000" dirty="0" err="1" smtClean="0"/>
              <a:t>Intell</a:t>
            </a:r>
            <a:r>
              <a:rPr lang="en-US" sz="2000" dirty="0" smtClean="0"/>
              <a:t>., vol. 35, no. 12, pp. 2878–2890, Dec. 2013.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30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         </a:t>
            </a:r>
          </a:p>
          <a:p>
            <a:pPr marL="0" indent="0">
              <a:buNone/>
            </a:pPr>
            <a:r>
              <a:rPr lang="en-US" sz="5400" dirty="0"/>
              <a:t> </a:t>
            </a:r>
            <a:r>
              <a:rPr lang="en-US" sz="5400" dirty="0" smtClean="0"/>
              <a:t>               THANK YOU</a:t>
            </a:r>
          </a:p>
          <a:p>
            <a:pPr marL="0" indent="0">
              <a:buNone/>
            </a:pPr>
            <a:r>
              <a:rPr lang="en-US" sz="5400" dirty="0"/>
              <a:t> </a:t>
            </a:r>
            <a:r>
              <a:rPr lang="en-US" sz="5400" dirty="0" smtClean="0"/>
              <a:t>              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622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382000" cy="4953000"/>
          </a:xfrm>
        </p:spPr>
        <p:txBody>
          <a:bodyPr/>
          <a:lstStyle/>
          <a:p>
            <a:r>
              <a:rPr lang="en-US" sz="3200" u="sng" dirty="0">
                <a:solidFill>
                  <a:schemeClr val="tx1"/>
                </a:solidFill>
              </a:rPr>
              <a:t>ABSTRACT:</a:t>
            </a:r>
          </a:p>
          <a:p>
            <a:pPr marL="685800" indent="-685800">
              <a:buFont typeface="Wingdings" pitchFamily="2" charset="2"/>
              <a:buChar char="v"/>
            </a:pPr>
            <a:r>
              <a:rPr lang="en-US" sz="2000" b="0" dirty="0">
                <a:solidFill>
                  <a:schemeClr val="tx1"/>
                </a:solidFill>
              </a:rPr>
              <a:t>Human pose estimation aims at predicting the poses of human body parts in images or videos or real time image.</a:t>
            </a:r>
          </a:p>
          <a:p>
            <a:pPr marL="685800" indent="-685800" algn="just">
              <a:buFont typeface="Wingdings" pitchFamily="2" charset="2"/>
              <a:buChar char="v"/>
            </a:pPr>
            <a:r>
              <a:rPr lang="en-US" sz="2000" b="0" dirty="0">
                <a:solidFill>
                  <a:schemeClr val="tx1"/>
                </a:solidFill>
              </a:rPr>
              <a:t>Human posture recognition is an attractive and challenging topic in computer vision because of its wide range of application </a:t>
            </a:r>
            <a:r>
              <a:rPr lang="en-US" sz="2000" b="0" dirty="0" smtClean="0"/>
              <a:t> </a:t>
            </a:r>
            <a:r>
              <a:rPr lang="en-US" sz="2000" b="0" dirty="0">
                <a:solidFill>
                  <a:schemeClr val="tx1"/>
                </a:solidFill>
              </a:rPr>
              <a:t>main challenge is the detection </a:t>
            </a:r>
            <a:r>
              <a:rPr lang="en-US" sz="2000" b="0" dirty="0" smtClean="0">
                <a:solidFill>
                  <a:schemeClr val="tx1"/>
                </a:solidFill>
              </a:rPr>
              <a:t>of </a:t>
            </a:r>
            <a:r>
              <a:rPr lang="en-US" sz="2000" b="0" dirty="0">
                <a:solidFill>
                  <a:schemeClr val="tx1"/>
                </a:solidFill>
              </a:rPr>
              <a:t>the key points in the </a:t>
            </a:r>
            <a:r>
              <a:rPr lang="en-US" sz="2000" b="0" dirty="0" smtClean="0">
                <a:solidFill>
                  <a:schemeClr val="tx1"/>
                </a:solidFill>
              </a:rPr>
              <a:t>body. </a:t>
            </a:r>
          </a:p>
          <a:p>
            <a:pPr marL="685800" indent="-685800" algn="just">
              <a:buFont typeface="Wingdings" pitchFamily="2" charset="2"/>
              <a:buChar char="v"/>
            </a:pPr>
            <a:r>
              <a:rPr lang="en-US" sz="2000" b="0" dirty="0" smtClean="0">
                <a:solidFill>
                  <a:schemeClr val="tx1"/>
                </a:solidFill>
              </a:rPr>
              <a:t>To </a:t>
            </a:r>
            <a:r>
              <a:rPr lang="en-US" sz="2000" b="0" dirty="0">
                <a:solidFill>
                  <a:schemeClr val="tx1"/>
                </a:solidFill>
              </a:rPr>
              <a:t>resolve this issue, continues research work have been done in this area. </a:t>
            </a:r>
          </a:p>
          <a:p>
            <a:pPr marL="685800" indent="-685800"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000" b="0" dirty="0" smtClean="0">
                <a:solidFill>
                  <a:schemeClr val="tx1"/>
                </a:solidFill>
              </a:rPr>
              <a:t>Here </a:t>
            </a:r>
            <a:r>
              <a:rPr lang="en-US" sz="2000" b="0" dirty="0">
                <a:solidFill>
                  <a:schemeClr val="tx1"/>
                </a:solidFill>
              </a:rPr>
              <a:t>we estimate and detect the human  pose using Media Pipe  and CNN algorithm </a:t>
            </a:r>
            <a:r>
              <a:rPr lang="en-US" sz="2000" b="0" dirty="0" smtClean="0">
                <a:solidFill>
                  <a:schemeClr val="tx1"/>
                </a:solidFill>
              </a:rPr>
              <a:t>and using Bottom </a:t>
            </a:r>
            <a:r>
              <a:rPr lang="en-US" sz="2000" b="0" dirty="0">
                <a:solidFill>
                  <a:schemeClr val="tx1"/>
                </a:solidFill>
              </a:rPr>
              <a:t>down approach 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219200"/>
            <a:ext cx="8305800" cy="18288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2.</a:t>
            </a:r>
            <a:r>
              <a:rPr lang="en-US" b="1" u="sng" dirty="0" smtClean="0">
                <a:solidFill>
                  <a:schemeClr val="tx1"/>
                </a:solidFill>
              </a:rPr>
              <a:t>INTRODUCTION :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609600"/>
            <a:ext cx="8686800" cy="62484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Finding </a:t>
            </a:r>
            <a:r>
              <a:rPr lang="en-US" sz="2000" dirty="0"/>
              <a:t>human body joint positions in images or videos </a:t>
            </a:r>
            <a:r>
              <a:rPr lang="en-US" sz="2000" dirty="0" smtClean="0"/>
              <a:t>is the </a:t>
            </a:r>
            <a:r>
              <a:rPr lang="en-US" sz="2000" dirty="0"/>
              <a:t>task of human pose estimation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>
              <a:buFont typeface="Wingdings" pitchFamily="2" charset="2"/>
              <a:buChar char="v"/>
            </a:pPr>
            <a:r>
              <a:rPr lang="en-US" sz="2000" dirty="0"/>
              <a:t>By knowing the motion of </a:t>
            </a:r>
            <a:r>
              <a:rPr lang="en-US" sz="2000" dirty="0" smtClean="0"/>
              <a:t>a human </a:t>
            </a:r>
            <a:r>
              <a:rPr lang="en-US" sz="2000" dirty="0"/>
              <a:t>body in a sequence of images, we can </a:t>
            </a:r>
            <a:r>
              <a:rPr lang="en-US" sz="2000" dirty="0" smtClean="0"/>
              <a:t>know</a:t>
            </a:r>
            <a:r>
              <a:rPr lang="en-US" sz="2000" dirty="0" smtClean="0"/>
              <a:t> </a:t>
            </a:r>
            <a:r>
              <a:rPr lang="en-US" sz="2000" dirty="0"/>
              <a:t>what the </a:t>
            </a:r>
            <a:r>
              <a:rPr lang="en-US" sz="2000" dirty="0" smtClean="0"/>
              <a:t>person </a:t>
            </a:r>
            <a:r>
              <a:rPr lang="en-US" sz="2000" dirty="0"/>
              <a:t>is </a:t>
            </a:r>
            <a:r>
              <a:rPr lang="en-US" sz="2000" dirty="0" smtClean="0"/>
              <a:t>doing , that </a:t>
            </a:r>
            <a:r>
              <a:rPr lang="en-US" sz="2000" dirty="0"/>
              <a:t>is, recognizing the action</a:t>
            </a:r>
            <a:r>
              <a:rPr lang="en-US" sz="20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Human pose estimation holds extraordinary potential from single, 2D pictures to aid an extensive variety of uses from the classification of images and </a:t>
            </a:r>
            <a:r>
              <a:rPr lang="en-US" sz="2000" dirty="0" smtClean="0"/>
              <a:t>recordings etc.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Human </a:t>
            </a:r>
            <a:r>
              <a:rPr lang="en-US" sz="2000" dirty="0"/>
              <a:t>posture estimation has always been a challenging problem that acquires great attention. </a:t>
            </a:r>
            <a:endParaRPr lang="en-US" sz="20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It </a:t>
            </a:r>
            <a:r>
              <a:rPr lang="en-US" sz="2000" dirty="0"/>
              <a:t>involves huge difficulty for the identification and localization of key points of the body that mainly includes various joints and body movement forecast and also shares difficulties in detection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Hence </a:t>
            </a:r>
            <a:r>
              <a:rPr lang="en-US" sz="2000" dirty="0" smtClean="0"/>
              <a:t>convolutional neural networks have a remarkable approach to image classification and object identification issues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917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Objective: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/>
              <a:t> </a:t>
            </a:r>
            <a:r>
              <a:rPr lang="en-US" sz="2000" dirty="0"/>
              <a:t>The main objective of HPE is to obtain the </a:t>
            </a:r>
            <a:r>
              <a:rPr lang="en-US" sz="2000" dirty="0" smtClean="0"/>
              <a:t> person's </a:t>
            </a:r>
            <a:r>
              <a:rPr lang="en-US" sz="2000" dirty="0"/>
              <a:t>posture from the given input</a:t>
            </a:r>
            <a:r>
              <a:rPr lang="en-US" sz="20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/>
              <a:t>Among different </a:t>
            </a:r>
            <a:r>
              <a:rPr lang="en-US" sz="2000" dirty="0" smtClean="0"/>
              <a:t> approach </a:t>
            </a:r>
            <a:r>
              <a:rPr lang="en-US" sz="2000" dirty="0"/>
              <a:t>for HPE, one </a:t>
            </a:r>
            <a:r>
              <a:rPr lang="en-US" sz="2000" dirty="0" smtClean="0"/>
              <a:t> approach  is called Bottom-up  approach .</a:t>
            </a:r>
          </a:p>
          <a:p>
            <a:r>
              <a:rPr lang="en-US" sz="2000" dirty="0" smtClean="0"/>
              <a:t>In the Bottom-up approach</a:t>
            </a:r>
            <a:r>
              <a:rPr lang="en-US" sz="2000" dirty="0"/>
              <a:t>, </a:t>
            </a:r>
            <a:r>
              <a:rPr lang="en-US" sz="2000" dirty="0" smtClean="0"/>
              <a:t>Estimate </a:t>
            </a:r>
            <a:r>
              <a:rPr lang="en-US" sz="2000" dirty="0"/>
              <a:t>the human body parts in the image followed by calculating the </a:t>
            </a:r>
            <a:r>
              <a:rPr lang="en-US" sz="2000" dirty="0" smtClean="0"/>
              <a:t>pose.</a:t>
            </a:r>
            <a:endParaRPr lang="en-US" sz="2000" dirty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82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86868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/>
              <a:t>Literature Review </a:t>
            </a:r>
            <a:r>
              <a:rPr lang="en-US" sz="3200" b="1" u="sng" dirty="0" smtClean="0"/>
              <a:t>:</a:t>
            </a:r>
          </a:p>
          <a:p>
            <a:pPr marL="0" indent="0">
              <a:buNone/>
            </a:pPr>
            <a:r>
              <a:rPr lang="en-US" sz="1800" b="1" dirty="0" smtClean="0"/>
              <a:t>Paper 1:</a:t>
            </a:r>
          </a:p>
          <a:p>
            <a:pPr marL="0" indent="0">
              <a:buNone/>
            </a:pPr>
            <a:r>
              <a:rPr lang="en-US" sz="1800" b="1" dirty="0" smtClean="0"/>
              <a:t>Paper name</a:t>
            </a:r>
            <a:r>
              <a:rPr lang="en-US" b="1" dirty="0" smtClean="0"/>
              <a:t>: </a:t>
            </a:r>
            <a:r>
              <a:rPr lang="en-US" sz="1800" dirty="0"/>
              <a:t>Human Body Pose Estimation and </a:t>
            </a:r>
            <a:r>
              <a:rPr lang="en-US" sz="1800" dirty="0" smtClean="0"/>
              <a:t>Applications using machine learning approach.</a:t>
            </a:r>
          </a:p>
          <a:p>
            <a:pPr marL="0" indent="0">
              <a:buNone/>
            </a:pPr>
            <a:r>
              <a:rPr lang="en-US" sz="1800" b="1" dirty="0" smtClean="0"/>
              <a:t>Publish Year : </a:t>
            </a:r>
            <a:r>
              <a:rPr lang="en-US" sz="1800" dirty="0" smtClean="0"/>
              <a:t>2021</a:t>
            </a:r>
          </a:p>
          <a:p>
            <a:pPr marL="0" indent="0">
              <a:buNone/>
            </a:pPr>
            <a:r>
              <a:rPr lang="en-US" sz="1800" b="1" dirty="0" smtClean="0"/>
              <a:t>Authors</a:t>
            </a:r>
            <a:r>
              <a:rPr lang="en-US" sz="2000" dirty="0" smtClean="0"/>
              <a:t> </a:t>
            </a:r>
            <a:r>
              <a:rPr lang="en-US" dirty="0" smtClean="0"/>
              <a:t>:  </a:t>
            </a:r>
            <a:r>
              <a:rPr lang="en-US" sz="1800" dirty="0" err="1" smtClean="0"/>
              <a:t>Amrutha.K</a:t>
            </a:r>
            <a:r>
              <a:rPr lang="en-US" sz="1800" dirty="0" smtClean="0"/>
              <a:t> and  </a:t>
            </a:r>
            <a:r>
              <a:rPr lang="en-US" sz="1800" dirty="0" err="1" smtClean="0"/>
              <a:t>Prabu.P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In this paper they have explained the method of pose detection using </a:t>
            </a:r>
            <a:r>
              <a:rPr lang="en-US" sz="1800" dirty="0"/>
              <a:t>Top-down approach </a:t>
            </a:r>
            <a:r>
              <a:rPr lang="en-US" sz="1800" dirty="0" smtClean="0"/>
              <a:t> and using R-CNN algorithm . They have collected dataset from MPII </a:t>
            </a:r>
            <a:r>
              <a:rPr lang="en-US" sz="1800" dirty="0"/>
              <a:t>Human Pose Dataset</a:t>
            </a:r>
            <a:r>
              <a:rPr lang="en-US" sz="1800" dirty="0" smtClean="0"/>
              <a:t>.(</a:t>
            </a:r>
            <a:r>
              <a:rPr lang="en-US" sz="1800" dirty="0" err="1" smtClean="0"/>
              <a:t>yt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b="1" dirty="0"/>
              <a:t>Paper </a:t>
            </a:r>
            <a:r>
              <a:rPr lang="en-US" sz="1800" b="1" dirty="0" smtClean="0"/>
              <a:t>2: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Paper name: </a:t>
            </a:r>
            <a:r>
              <a:rPr lang="en-US" sz="1800" dirty="0"/>
              <a:t>Human Pose Estimation and Its </a:t>
            </a:r>
            <a:r>
              <a:rPr lang="en-US" sz="1800" dirty="0" smtClean="0"/>
              <a:t>Application ,Action Recognition.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Publish Year : </a:t>
            </a:r>
            <a:r>
              <a:rPr lang="en-US" sz="1600" dirty="0" smtClean="0"/>
              <a:t>2013</a:t>
            </a:r>
          </a:p>
          <a:p>
            <a:pPr marL="0" indent="0">
              <a:buNone/>
            </a:pPr>
            <a:r>
              <a:rPr lang="en-US" sz="1800" b="1" dirty="0" smtClean="0"/>
              <a:t>Authors</a:t>
            </a:r>
            <a:r>
              <a:rPr lang="en-US" sz="1800" dirty="0" smtClean="0"/>
              <a:t> :</a:t>
            </a:r>
            <a:r>
              <a:rPr lang="en-US" sz="1600" dirty="0" smtClean="0"/>
              <a:t> </a:t>
            </a:r>
            <a:r>
              <a:rPr lang="en-US" sz="1800" dirty="0"/>
              <a:t>Gang </a:t>
            </a:r>
            <a:r>
              <a:rPr lang="en-US" sz="1800" dirty="0" err="1"/>
              <a:t>Yub</a:t>
            </a:r>
            <a:r>
              <a:rPr lang="en-US" sz="1800" dirty="0"/>
              <a:t> , </a:t>
            </a:r>
            <a:r>
              <a:rPr lang="en-US" sz="1800" dirty="0" err="1"/>
              <a:t>Junsong</a:t>
            </a:r>
            <a:r>
              <a:rPr lang="en-US" sz="1800" dirty="0"/>
              <a:t> </a:t>
            </a:r>
            <a:r>
              <a:rPr lang="en-US" sz="1800" dirty="0" err="1"/>
              <a:t>Yuana</a:t>
            </a:r>
            <a:r>
              <a:rPr lang="en-US" sz="1800" dirty="0"/>
              <a:t> , </a:t>
            </a:r>
            <a:r>
              <a:rPr lang="en-US" sz="1800" dirty="0" err="1"/>
              <a:t>Zicheng</a:t>
            </a:r>
            <a:r>
              <a:rPr lang="en-US" sz="1800" dirty="0"/>
              <a:t> </a:t>
            </a:r>
            <a:r>
              <a:rPr lang="en-US" sz="1800" dirty="0" err="1" smtClean="0"/>
              <a:t>Liuc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In this paper the author have explained  </a:t>
            </a:r>
            <a:r>
              <a:rPr lang="en-US" sz="1800" dirty="0"/>
              <a:t>2D skeleton-based action recognition where the human poses are estimated from regular RGB images instead of depth </a:t>
            </a:r>
            <a:r>
              <a:rPr lang="en-US" sz="1800" dirty="0" smtClean="0"/>
              <a:t>images .</a:t>
            </a:r>
            <a:r>
              <a:rPr lang="en-US" sz="1800" dirty="0"/>
              <a:t> They have collected dataset from </a:t>
            </a:r>
            <a:r>
              <a:rPr lang="en-US" sz="1800" dirty="0" smtClean="0"/>
              <a:t>COCO.</a:t>
            </a:r>
          </a:p>
        </p:txBody>
      </p:sp>
    </p:spTree>
    <p:extLst>
      <p:ext uri="{BB962C8B-B14F-4D97-AF65-F5344CB8AC3E}">
        <p14:creationId xmlns:p14="http://schemas.microsoft.com/office/powerpoint/2010/main" val="243541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2</a:t>
            </a:r>
            <a:r>
              <a:rPr lang="en-US" sz="2400" dirty="0" smtClean="0"/>
              <a:t>. </a:t>
            </a:r>
            <a:r>
              <a:rPr lang="en-US" sz="2400" b="1" u="sng" dirty="0" smtClean="0"/>
              <a:t>Problem Statement:</a:t>
            </a:r>
          </a:p>
          <a:p>
            <a:pPr marL="0" indent="0">
              <a:buNone/>
            </a:pPr>
            <a:r>
              <a:rPr lang="en-US" sz="2000" dirty="0" smtClean="0"/>
              <a:t>The problem consists of human pose estimation. For estimation of human postures, the network takes a raw image , video and real time pose as input and a vector of coordinates of the body key points as outputs.</a:t>
            </a:r>
            <a:endParaRPr lang="en-US" sz="2000" b="1" u="sng" dirty="0" smtClean="0"/>
          </a:p>
          <a:p>
            <a:pPr marL="0" indent="0">
              <a:buNone/>
            </a:pPr>
            <a:r>
              <a:rPr lang="en-US" sz="2400" b="1" u="sng" dirty="0" smtClean="0"/>
              <a:t>                                                                                </a:t>
            </a:r>
            <a:endParaRPr lang="en-US" sz="2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98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Proposed system :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The proposed work objective is posed estimation. For the former task, the authors aim to identify x-y pixel coordinates for 32 body joints </a:t>
            </a:r>
            <a:r>
              <a:rPr lang="en-US" sz="2000" dirty="0" smtClean="0"/>
              <a:t> </a:t>
            </a:r>
            <a:r>
              <a:rPr lang="en-US" sz="20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 For the latter, they aim to label the images based on the activity category and to estimate the poses using  </a:t>
            </a:r>
            <a:r>
              <a:rPr lang="en-US" sz="2000" dirty="0" smtClean="0"/>
              <a:t>Media Pipe </a:t>
            </a:r>
            <a:r>
              <a:rPr lang="en-US" sz="2000" dirty="0" smtClean="0"/>
              <a:t>and CNN.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This paper proposes the CNN approach as a solution to human posture estimation problem.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 smtClean="0"/>
              <a:t>Media Pipe</a:t>
            </a:r>
            <a:r>
              <a:rPr lang="en-US" sz="2000" dirty="0" smtClean="0"/>
              <a:t> </a:t>
            </a:r>
            <a:r>
              <a:rPr lang="en-US" sz="2000" dirty="0" smtClean="0"/>
              <a:t>outputs the pixel coordinate of each body key joints by </a:t>
            </a:r>
            <a:r>
              <a:rPr lang="en-US" sz="2000" dirty="0" smtClean="0"/>
              <a:t>taking </a:t>
            </a:r>
            <a:r>
              <a:rPr lang="en-US" sz="2000" dirty="0" smtClean="0"/>
              <a:t>as input a full raw image of (96*96pixels).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17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9600"/>
            <a:ext cx="7467600" cy="1371600"/>
          </a:xfrm>
        </p:spPr>
        <p:txBody>
          <a:bodyPr/>
          <a:lstStyle/>
          <a:p>
            <a:r>
              <a:rPr lang="en-US" sz="3200" b="1" u="sng" dirty="0">
                <a:solidFill>
                  <a:schemeClr val="tx1"/>
                </a:solidFill>
              </a:rPr>
              <a:t>Media </a:t>
            </a:r>
            <a:r>
              <a:rPr lang="en-US" sz="3200" b="1" u="sng" dirty="0" smtClean="0">
                <a:solidFill>
                  <a:schemeClr val="tx1"/>
                </a:solidFill>
              </a:rPr>
              <a:t>pipe :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7119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/>
              <a:t>Media Pipe </a:t>
            </a:r>
            <a:r>
              <a:rPr lang="en-US" sz="2000" dirty="0"/>
              <a:t>is a deep learning and computer vision-based library for human skeletal posture detection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 It is developed by Google and still is in the experimental phase. </a:t>
            </a: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Media Pipe </a:t>
            </a:r>
            <a:r>
              <a:rPr lang="en-US" sz="2000" dirty="0"/>
              <a:t>is ideal for real-time yoga posture detection applications as it can achieve good results with low latency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Media Pipe </a:t>
            </a:r>
            <a:r>
              <a:rPr lang="en-US" sz="2000" dirty="0"/>
              <a:t>is that it is platform agnostic. It works on practically any operating system, including </a:t>
            </a:r>
            <a:r>
              <a:rPr lang="en-US" sz="2000" dirty="0" smtClean="0"/>
              <a:t>desktop</a:t>
            </a:r>
            <a:r>
              <a:rPr lang="en-US" sz="2000" dirty="0"/>
              <a:t>,</a:t>
            </a:r>
            <a:r>
              <a:rPr lang="en-US" sz="2000" dirty="0" smtClean="0"/>
              <a:t> OS</a:t>
            </a:r>
            <a:r>
              <a:rPr lang="en-US" sz="2000" dirty="0"/>
              <a:t>, Android, Windows, Linux, etc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 There are alternatives to </a:t>
            </a:r>
            <a:r>
              <a:rPr lang="en-US" sz="2000" dirty="0" smtClean="0"/>
              <a:t>Media Pipe </a:t>
            </a:r>
            <a:r>
              <a:rPr lang="en-US" sz="2000" dirty="0"/>
              <a:t>available like </a:t>
            </a:r>
            <a:r>
              <a:rPr lang="en-US" sz="2000" dirty="0" smtClean="0"/>
              <a:t>Open Pose</a:t>
            </a:r>
            <a:r>
              <a:rPr lang="en-US" sz="2000" dirty="0"/>
              <a:t>, and Blaze poses. </a:t>
            </a: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However</a:t>
            </a:r>
            <a:r>
              <a:rPr lang="en-US" sz="2000" dirty="0"/>
              <a:t>, compared </a:t>
            </a:r>
            <a:r>
              <a:rPr lang="en-US" sz="2000" dirty="0" smtClean="0"/>
              <a:t>to </a:t>
            </a:r>
            <a:r>
              <a:rPr lang="en-US" sz="2000" dirty="0"/>
              <a:t>others, </a:t>
            </a:r>
            <a:r>
              <a:rPr lang="en-US" sz="2000" dirty="0" smtClean="0"/>
              <a:t>Media Pipe</a:t>
            </a:r>
            <a:r>
              <a:rPr lang="en-US" sz="2000" dirty="0"/>
              <a:t>, a cross-platform solution, is much faster in the face, hand, and pose detection. </a:t>
            </a: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It </a:t>
            </a:r>
            <a:r>
              <a:rPr lang="en-US" sz="2000" dirty="0"/>
              <a:t>is ideally suited for complex perception pipelines leveraging accelerated inference.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5614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8676</TotalTime>
  <Words>1249</Words>
  <Application>Microsoft Office PowerPoint</Application>
  <PresentationFormat>On-screen Show (4:3)</PresentationFormat>
  <Paragraphs>145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Oriel</vt:lpstr>
      <vt:lpstr> </vt:lpstr>
      <vt:lpstr>PowerPoint Presentation</vt:lpstr>
      <vt:lpstr>PowerPoint Presentation</vt:lpstr>
      <vt:lpstr>2.INTRODUCTION :</vt:lpstr>
      <vt:lpstr>Objective:</vt:lpstr>
      <vt:lpstr>PowerPoint Presentation</vt:lpstr>
      <vt:lpstr>PowerPoint Presentation</vt:lpstr>
      <vt:lpstr>PowerPoint Presentation</vt:lpstr>
      <vt:lpstr>Media pipe :</vt:lpstr>
      <vt:lpstr>The image shows the thirty-three pose landmarks along with their indexes. Starting with nose to right _ foot _ index.</vt:lpstr>
      <vt:lpstr>Methodology: </vt:lpstr>
      <vt:lpstr>Working of CNN Architecture 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Result:( working of project)</vt:lpstr>
      <vt:lpstr>Conclusion  AND   Future Work:</vt:lpstr>
      <vt:lpstr>Reference: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 Detection And Estimation</dc:title>
  <dc:creator>DiyaUser20</dc:creator>
  <cp:lastModifiedBy>DiyaUser20</cp:lastModifiedBy>
  <cp:revision>83</cp:revision>
  <dcterms:created xsi:type="dcterms:W3CDTF">2023-03-12T06:59:01Z</dcterms:created>
  <dcterms:modified xsi:type="dcterms:W3CDTF">2023-04-05T13:07:10Z</dcterms:modified>
</cp:coreProperties>
</file>