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8" r:id="rId2"/>
    <p:sldId id="259" r:id="rId3"/>
    <p:sldId id="260" r:id="rId4"/>
    <p:sldId id="261"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70" r:id="rId22"/>
    <p:sldId id="273"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0D04F-A361-4FFD-AA1F-BD84E2C8DCCE}" type="datetimeFigureOut">
              <a:rPr lang="en-IN" smtClean="0"/>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7D5AC-6668-41E0-807E-63AE51AA945C}" type="slidenum">
              <a:rPr lang="en-IN" smtClean="0"/>
              <a:t>‹#›</a:t>
            </a:fld>
            <a:endParaRPr lang="en-IN"/>
          </a:p>
        </p:txBody>
      </p:sp>
    </p:spTree>
    <p:extLst>
      <p:ext uri="{BB962C8B-B14F-4D97-AF65-F5344CB8AC3E}">
        <p14:creationId xmlns:p14="http://schemas.microsoft.com/office/powerpoint/2010/main" val="133753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67D5AC-6668-41E0-807E-63AE51AA945C}" type="slidenum">
              <a:rPr lang="en-IN" smtClean="0"/>
              <a:t>2</a:t>
            </a:fld>
            <a:endParaRPr lang="en-IN"/>
          </a:p>
        </p:txBody>
      </p:sp>
    </p:spTree>
    <p:extLst>
      <p:ext uri="{BB962C8B-B14F-4D97-AF65-F5344CB8AC3E}">
        <p14:creationId xmlns:p14="http://schemas.microsoft.com/office/powerpoint/2010/main" val="3564730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5759086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32BE2-443C-4EC8-851A-6AF5A3A4A23B}"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342342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1517917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29893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3307073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3017945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445299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3707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355326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427381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2BE2-443C-4EC8-851A-6AF5A3A4A23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344643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32BE2-443C-4EC8-851A-6AF5A3A4A23B}"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221662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32BE2-443C-4EC8-851A-6AF5A3A4A23B}"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81452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32BE2-443C-4EC8-851A-6AF5A3A4A23B}"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309949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0D32BE2-443C-4EC8-851A-6AF5A3A4A23B}"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243025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32BE2-443C-4EC8-851A-6AF5A3A4A23B}"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233130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32BE2-443C-4EC8-851A-6AF5A3A4A23B}"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77AA9-1696-4978-83DA-94AC5E66ABF0}" type="slidenum">
              <a:rPr lang="en-IN" smtClean="0"/>
              <a:t>‹#›</a:t>
            </a:fld>
            <a:endParaRPr lang="en-IN"/>
          </a:p>
        </p:txBody>
      </p:sp>
    </p:spTree>
    <p:extLst>
      <p:ext uri="{BB962C8B-B14F-4D97-AF65-F5344CB8AC3E}">
        <p14:creationId xmlns:p14="http://schemas.microsoft.com/office/powerpoint/2010/main" val="264171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D32BE2-443C-4EC8-851A-6AF5A3A4A23B}" type="datetimeFigureOut">
              <a:rPr lang="en-IN" smtClean="0"/>
              <a:t>16-05-2024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377AA9-1696-4978-83DA-94AC5E66ABF0}" type="slidenum">
              <a:rPr lang="en-IN" smtClean="0"/>
              <a:t>‹#›</a:t>
            </a:fld>
            <a:endParaRPr lang="en-IN"/>
          </a:p>
        </p:txBody>
      </p:sp>
    </p:spTree>
    <p:extLst>
      <p:ext uri="{BB962C8B-B14F-4D97-AF65-F5344CB8AC3E}">
        <p14:creationId xmlns:p14="http://schemas.microsoft.com/office/powerpoint/2010/main" val="321024712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cademia.edu/51233708/IJERT_Email_Spam_Detection_and_Data_Optimization_using_NLP_Techniques" TargetMode="External"/><Relationship Id="rId2" Type="http://schemas.openxmlformats.org/officeDocument/2006/relationships/hyperlink" Target="https://www.ijert.org/email-based-spam-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BE6CA-5466-83E3-DBD5-3A5B69CB48D6}"/>
              </a:ext>
            </a:extLst>
          </p:cNvPr>
          <p:cNvSpPr txBox="1"/>
          <p:nvPr/>
        </p:nvSpPr>
        <p:spPr>
          <a:xfrm>
            <a:off x="0" y="462117"/>
            <a:ext cx="12192000" cy="578619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GOVERNMENT POLYTECHNIC BANTWAL</a:t>
            </a:r>
          </a:p>
          <a:p>
            <a:pPr algn="ctr"/>
            <a:r>
              <a:rPr lang="en-US" sz="2000" b="1" dirty="0">
                <a:latin typeface="Times New Roman" panose="02020603050405020304" pitchFamily="18" charset="0"/>
                <a:cs typeface="Times New Roman" panose="02020603050405020304" pitchFamily="18" charset="0"/>
              </a:rPr>
              <a:t>DEPT OF COMPUTER SCIENCE &amp; ENGINEERING</a:t>
            </a:r>
          </a:p>
          <a:p>
            <a:pPr algn="ctr"/>
            <a:endParaRPr lang="en-US" sz="2500" dirty="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Final Report</a:t>
            </a:r>
            <a:endParaRPr lang="en-US" sz="2000"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PAWAN</a:t>
            </a:r>
          </a:p>
          <a:p>
            <a:pPr algn="ctr"/>
            <a:r>
              <a:rPr lang="en-US" dirty="0">
                <a:latin typeface="Times New Roman" panose="02020603050405020304" pitchFamily="18" charset="0"/>
                <a:cs typeface="Times New Roman" panose="02020603050405020304" pitchFamily="18" charset="0"/>
              </a:rPr>
              <a:t>Reg. No :163CS21034</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Under the Guidance of</a:t>
            </a:r>
          </a:p>
          <a:p>
            <a:pPr algn="ctr"/>
            <a:r>
              <a:rPr lang="en-US" dirty="0">
                <a:latin typeface="Times New Roman" panose="02020603050405020304" pitchFamily="18" charset="0"/>
                <a:cs typeface="Times New Roman" panose="02020603050405020304" pitchFamily="18" charset="0"/>
              </a:rPr>
              <a:t>Lecturer</a:t>
            </a:r>
          </a:p>
          <a:p>
            <a:pPr algn="ctr"/>
            <a:r>
              <a:rPr lang="en-US" dirty="0">
                <a:latin typeface="Times New Roman" panose="02020603050405020304" pitchFamily="18" charset="0"/>
                <a:cs typeface="Times New Roman" panose="02020603050405020304" pitchFamily="18" charset="0"/>
              </a:rPr>
              <a:t>Mr. Gagandeep M N</a:t>
            </a:r>
          </a:p>
          <a:p>
            <a:pPr algn="ctr"/>
            <a:endParaRPr lang="en-US" dirty="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14EFD0D-AB3D-7D0F-3F28-67098A334E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7574" y="1316101"/>
            <a:ext cx="1444924" cy="1494952"/>
          </a:xfrm>
          <a:prstGeom prst="rect">
            <a:avLst/>
          </a:prstGeom>
        </p:spPr>
      </p:pic>
    </p:spTree>
    <p:extLst>
      <p:ext uri="{BB962C8B-B14F-4D97-AF65-F5344CB8AC3E}">
        <p14:creationId xmlns:p14="http://schemas.microsoft.com/office/powerpoint/2010/main" val="331518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BCCA-A7A5-20F4-225F-D3522F0A6DE2}"/>
              </a:ext>
            </a:extLst>
          </p:cNvPr>
          <p:cNvSpPr>
            <a:spLocks noGrp="1"/>
          </p:cNvSpPr>
          <p:nvPr>
            <p:ph type="title"/>
          </p:nvPr>
        </p:nvSpPr>
        <p:spPr>
          <a:xfrm>
            <a:off x="0" y="181897"/>
            <a:ext cx="10817226" cy="884903"/>
          </a:xfrm>
        </p:spPr>
        <p:txBody>
          <a:bodyPr>
            <a:normAutofit/>
          </a:bodyPr>
          <a:lstStyle/>
          <a:p>
            <a:r>
              <a:rPr lang="en-IN" sz="2500" b="1" u="sng" dirty="0">
                <a:effectLst/>
                <a:latin typeface="Times New Roman" panose="02020603050405020304" pitchFamily="18" charset="0"/>
                <a:ea typeface="Arial" panose="020B0604020202020204" pitchFamily="34" charset="0"/>
              </a:rPr>
              <a:t>ADVANTAGES:</a:t>
            </a:r>
            <a:endParaRPr lang="en-IN" sz="2500" u="sng" dirty="0"/>
          </a:p>
        </p:txBody>
      </p:sp>
      <p:sp>
        <p:nvSpPr>
          <p:cNvPr id="3" name="Content Placeholder 2">
            <a:extLst>
              <a:ext uri="{FF2B5EF4-FFF2-40B4-BE49-F238E27FC236}">
                <a16:creationId xmlns:a16="http://schemas.microsoft.com/office/drawing/2014/main" id="{A8FD7C64-E296-5228-A0C5-0894A9FB4DC3}"/>
              </a:ext>
            </a:extLst>
          </p:cNvPr>
          <p:cNvSpPr>
            <a:spLocks noGrp="1"/>
          </p:cNvSpPr>
          <p:nvPr>
            <p:ph idx="1"/>
          </p:nvPr>
        </p:nvSpPr>
        <p:spPr>
          <a:xfrm>
            <a:off x="0" y="1066800"/>
            <a:ext cx="12192000" cy="4345858"/>
          </a:xfrm>
        </p:spPr>
        <p:txBody>
          <a:bodyPr>
            <a:normAutofit/>
          </a:bodyPr>
          <a:lstStyle/>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script preprocesses the raw text data by removing stop words and cleaning the reviews, which helps in improving the quality of the input data for analysis.</a:t>
            </a:r>
            <a:endParaRPr lang="en-IN" dirty="0">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Through bar charts and pie charts, the script provides a visual representation of the distribution of positive and negative sentiments in the dataset, allowing for quick insights into sentiment proportions.</a:t>
            </a:r>
            <a:endParaRPr lang="en-IN" dirty="0">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logistic regression model is a simple yet effective algorithm for binary classification tasks like sentiment analysis. It offers interpretability and can handle large feature spaces efficiently.</a:t>
            </a:r>
            <a:endParaRPr lang="en-IN" dirty="0">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script evaluates the performance of the sentiment analysis model using accuracy score, providing a quantitative measure of how well the model performs on unseen data.</a:t>
            </a:r>
            <a:endParaRPr lang="en-IN" dirty="0">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trained logistic regression model is saved using pickle, allowing for easy deployment and reuse without the need for retraining.</a:t>
            </a:r>
          </a:p>
          <a:p>
            <a:endParaRPr lang="en-IN" dirty="0"/>
          </a:p>
        </p:txBody>
      </p:sp>
    </p:spTree>
    <p:extLst>
      <p:ext uri="{BB962C8B-B14F-4D97-AF65-F5344CB8AC3E}">
        <p14:creationId xmlns:p14="http://schemas.microsoft.com/office/powerpoint/2010/main" val="278684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7F5-F7CB-50B9-DCDC-89C1F53B79AF}"/>
              </a:ext>
            </a:extLst>
          </p:cNvPr>
          <p:cNvSpPr>
            <a:spLocks noGrp="1"/>
          </p:cNvSpPr>
          <p:nvPr>
            <p:ph type="title"/>
          </p:nvPr>
        </p:nvSpPr>
        <p:spPr>
          <a:xfrm>
            <a:off x="0" y="491613"/>
            <a:ext cx="12192000" cy="776748"/>
          </a:xfrm>
        </p:spPr>
        <p:txBody>
          <a:bodyPr>
            <a:normAutofit/>
          </a:bodyPr>
          <a:lstStyle/>
          <a:p>
            <a:pPr lvl="0">
              <a:lnSpc>
                <a:spcPct val="150000"/>
              </a:lnSpc>
              <a:spcAft>
                <a:spcPts val="1200"/>
              </a:spcAft>
              <a:buSzPts val="1400"/>
            </a:pPr>
            <a:r>
              <a:rPr lang="en-IN" sz="2500" b="1" u="sng" dirty="0">
                <a:effectLst/>
                <a:latin typeface="Times New Roman" panose="02020603050405020304" pitchFamily="18" charset="0"/>
                <a:ea typeface="Times New Roman" panose="02020603050405020304" pitchFamily="18" charset="0"/>
              </a:rPr>
              <a:t>CONCLUSION:</a:t>
            </a:r>
            <a:endParaRPr lang="en-IN" sz="2500" u="sng" dirty="0">
              <a:effectLst/>
              <a:latin typeface="Arial" panose="020B0604020202020204" pitchFamily="34" charset="0"/>
              <a:ea typeface="Arial" panose="020B0604020202020204" pitchFamily="34" charset="0"/>
            </a:endParaRPr>
          </a:p>
        </p:txBody>
      </p:sp>
      <p:sp>
        <p:nvSpPr>
          <p:cNvPr id="6" name="Content Placeholder 5">
            <a:extLst>
              <a:ext uri="{FF2B5EF4-FFF2-40B4-BE49-F238E27FC236}">
                <a16:creationId xmlns:a16="http://schemas.microsoft.com/office/drawing/2014/main" id="{033CAC9D-8EBB-7F26-B96C-EEC74A714075}"/>
              </a:ext>
            </a:extLst>
          </p:cNvPr>
          <p:cNvSpPr>
            <a:spLocks noGrp="1"/>
          </p:cNvSpPr>
          <p:nvPr>
            <p:ph idx="1"/>
          </p:nvPr>
        </p:nvSpPr>
        <p:spPr>
          <a:xfrm>
            <a:off x="0" y="1474839"/>
            <a:ext cx="12192000" cy="2890684"/>
          </a:xfrm>
        </p:spPr>
        <p:txBody>
          <a:bodyPr/>
          <a:lstStyle/>
          <a:p>
            <a:pPr algn="just"/>
            <a:r>
              <a:rPr lang="en-IN" sz="1800" dirty="0">
                <a:effectLst/>
                <a:latin typeface="Times New Roman" panose="02020603050405020304" pitchFamily="18" charset="0"/>
                <a:ea typeface="Times New Roman" panose="02020603050405020304" pitchFamily="18" charset="0"/>
              </a:rPr>
              <a:t>In conclusion, as online commerce continues to dominate global trade, the significance of customer reviews in influencing purchasing decisions has never been greater.</a:t>
            </a:r>
          </a:p>
          <a:p>
            <a:pPr algn="just"/>
            <a:r>
              <a:rPr lang="en-IN" sz="1800" dirty="0" err="1">
                <a:effectLst/>
                <a:latin typeface="Times New Roman" panose="02020603050405020304" pitchFamily="18" charset="0"/>
                <a:ea typeface="Times New Roman" panose="02020603050405020304" pitchFamily="18" charset="0"/>
              </a:rPr>
              <a:t>Analyzing</a:t>
            </a:r>
            <a:r>
              <a:rPr lang="en-IN" sz="1800" dirty="0">
                <a:effectLst/>
                <a:latin typeface="Times New Roman" panose="02020603050405020304" pitchFamily="18" charset="0"/>
                <a:ea typeface="Times New Roman" panose="02020603050405020304" pitchFamily="18" charset="0"/>
              </a:rPr>
              <a:t> vast amounts of feedback to categorize and polarize sentiments towards products is essential in this landscape.</a:t>
            </a:r>
          </a:p>
          <a:p>
            <a:pPr algn="just"/>
            <a:r>
              <a:rPr lang="en-IN" sz="1800" dirty="0">
                <a:effectLst/>
                <a:latin typeface="Times New Roman" panose="02020603050405020304" pitchFamily="18" charset="0"/>
                <a:ea typeface="Times New Roman" panose="02020603050405020304" pitchFamily="18" charset="0"/>
              </a:rPr>
              <a:t>This study aimed to develop a supervised learning model to categorize positive and negative feedback, leveraging both manual and active learning approaches to label datasets. </a:t>
            </a:r>
          </a:p>
          <a:p>
            <a:pPr algn="just"/>
            <a:r>
              <a:rPr lang="en-IN" sz="1800" dirty="0">
                <a:effectLst/>
                <a:latin typeface="Times New Roman" panose="02020603050405020304" pitchFamily="18" charset="0"/>
                <a:ea typeface="Times New Roman" panose="02020603050405020304" pitchFamily="18" charset="0"/>
              </a:rPr>
              <a:t>Understanding and effectively polarizing customer feedback is crucial for businesses in maintaining consumer trust and competitiveness in the online marketplace.</a:t>
            </a:r>
            <a:endParaRPr lang="en-IN" dirty="0"/>
          </a:p>
        </p:txBody>
      </p:sp>
    </p:spTree>
    <p:extLst>
      <p:ext uri="{BB962C8B-B14F-4D97-AF65-F5344CB8AC3E}">
        <p14:creationId xmlns:p14="http://schemas.microsoft.com/office/powerpoint/2010/main" val="321294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E8ED-C7A6-89E9-A179-C2783AA8574F}"/>
              </a:ext>
            </a:extLst>
          </p:cNvPr>
          <p:cNvSpPr>
            <a:spLocks noGrp="1"/>
          </p:cNvSpPr>
          <p:nvPr>
            <p:ph type="title"/>
          </p:nvPr>
        </p:nvSpPr>
        <p:spPr>
          <a:xfrm>
            <a:off x="0" y="609600"/>
            <a:ext cx="12191999" cy="727587"/>
          </a:xfrm>
        </p:spPr>
        <p:txBody>
          <a:bodyPr>
            <a:normAutofit/>
          </a:bodyPr>
          <a:lstStyle/>
          <a:p>
            <a:r>
              <a:rPr lang="en-US" sz="2500" b="1" u="sng" dirty="0">
                <a:latin typeface="Times New Roman" panose="02020603050405020304" pitchFamily="18" charset="0"/>
                <a:cs typeface="Times New Roman" panose="02020603050405020304" pitchFamily="18" charset="0"/>
              </a:rPr>
              <a:t>3.OJT-2</a:t>
            </a:r>
            <a:endParaRPr lang="en-IN" sz="2500" dirty="0"/>
          </a:p>
        </p:txBody>
      </p:sp>
      <p:sp>
        <p:nvSpPr>
          <p:cNvPr id="3" name="Content Placeholder 2">
            <a:extLst>
              <a:ext uri="{FF2B5EF4-FFF2-40B4-BE49-F238E27FC236}">
                <a16:creationId xmlns:a16="http://schemas.microsoft.com/office/drawing/2014/main" id="{E5AAEE64-D95F-12B5-DFFF-3C9ABA49BC07}"/>
              </a:ext>
            </a:extLst>
          </p:cNvPr>
          <p:cNvSpPr>
            <a:spLocks noGrp="1"/>
          </p:cNvSpPr>
          <p:nvPr>
            <p:ph idx="1"/>
          </p:nvPr>
        </p:nvSpPr>
        <p:spPr>
          <a:xfrm>
            <a:off x="0" y="1337187"/>
            <a:ext cx="12192000" cy="3649133"/>
          </a:xfrm>
        </p:spPr>
        <p:txBody>
          <a:bodyPr/>
          <a:lstStyle/>
          <a:p>
            <a:pPr marL="0" indent="0">
              <a:buNone/>
            </a:pP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algn="just"/>
            <a:r>
              <a:rPr lang="en-IN" sz="1800" dirty="0">
                <a:effectLst/>
                <a:latin typeface="Times New Roman" panose="02020603050405020304" pitchFamily="18" charset="0"/>
                <a:ea typeface="Times New Roman" panose="02020603050405020304" pitchFamily="18" charset="0"/>
              </a:rPr>
              <a:t>In recent years, internet has become an integral part of life. </a:t>
            </a:r>
            <a:endParaRPr lang="en-IN" b="1" u="sng"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With increased use of internet, numbers of email users are increasing day by day.</a:t>
            </a:r>
            <a:endPar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This increasing use of email has created problems caused by unsolicited bulk email messages commonly referred to as Spam.</a:t>
            </a:r>
          </a:p>
          <a:p>
            <a:pPr algn="just"/>
            <a:r>
              <a:rPr lang="en-IN" sz="1800" dirty="0">
                <a:effectLst/>
                <a:latin typeface="Times New Roman" panose="02020603050405020304" pitchFamily="18" charset="0"/>
                <a:ea typeface="Times New Roman" panose="02020603050405020304" pitchFamily="18" charset="0"/>
              </a:rPr>
              <a:t>Spam emails are the emails that the receiver does not wish to receive.</a:t>
            </a:r>
            <a:endParaRPr lang="en-IN" b="1" u="sng"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Email has now become one of the best ways for advertisements due to which spam emails are generated.</a:t>
            </a:r>
            <a:endPar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u="sng"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098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8920-C377-37C5-10BA-544971F8005B}"/>
              </a:ext>
            </a:extLst>
          </p:cNvPr>
          <p:cNvSpPr>
            <a:spLocks noGrp="1"/>
          </p:cNvSpPr>
          <p:nvPr>
            <p:ph type="title"/>
          </p:nvPr>
        </p:nvSpPr>
        <p:spPr>
          <a:xfrm>
            <a:off x="0" y="521109"/>
            <a:ext cx="12192000" cy="943897"/>
          </a:xfrm>
        </p:spPr>
        <p:txBody>
          <a:bodyPr>
            <a:normAutofit/>
          </a:bodyPr>
          <a:lstStyle/>
          <a:p>
            <a:r>
              <a:rPr lang="en-IN" sz="2500" b="1" u="sng" dirty="0">
                <a:effectLst/>
                <a:latin typeface="Times New Roman" panose="02020603050405020304" pitchFamily="18" charset="0"/>
                <a:ea typeface="Times New Roman" panose="02020603050405020304" pitchFamily="18" charset="0"/>
              </a:rPr>
              <a:t>AIM:</a:t>
            </a:r>
            <a:endParaRPr lang="en-IN" dirty="0"/>
          </a:p>
        </p:txBody>
      </p:sp>
      <p:sp>
        <p:nvSpPr>
          <p:cNvPr id="3" name="Content Placeholder 2">
            <a:extLst>
              <a:ext uri="{FF2B5EF4-FFF2-40B4-BE49-F238E27FC236}">
                <a16:creationId xmlns:a16="http://schemas.microsoft.com/office/drawing/2014/main" id="{66877327-804E-E93D-9410-C2226E6D7136}"/>
              </a:ext>
            </a:extLst>
          </p:cNvPr>
          <p:cNvSpPr>
            <a:spLocks noGrp="1"/>
          </p:cNvSpPr>
          <p:nvPr>
            <p:ph idx="1"/>
          </p:nvPr>
        </p:nvSpPr>
        <p:spPr>
          <a:xfrm>
            <a:off x="0" y="1769806"/>
            <a:ext cx="12192000" cy="2920182"/>
          </a:xfrm>
        </p:spPr>
        <p:txBody>
          <a:bodyPr>
            <a:normAutofit lnSpcReduction="10000"/>
          </a:bodyPr>
          <a:lstStyle/>
          <a:p>
            <a:pPr algn="just"/>
            <a:r>
              <a:rPr lang="en-IN" sz="1800" dirty="0">
                <a:effectLst/>
                <a:latin typeface="Times New Roman" panose="02020603050405020304" pitchFamily="18" charset="0"/>
                <a:ea typeface="Arial" panose="020B0604020202020204" pitchFamily="34" charset="0"/>
              </a:rPr>
              <a:t>The possibility that anybody can leave an email or a message provides a golden opportunity for spammers to write spam message about our different interests.</a:t>
            </a:r>
          </a:p>
          <a:p>
            <a:pPr algn="just"/>
            <a:r>
              <a:rPr lang="en-IN" sz="1800" dirty="0">
                <a:effectLst/>
                <a:latin typeface="Times New Roman" panose="02020603050405020304" pitchFamily="18" charset="0"/>
                <a:ea typeface="Arial" panose="020B0604020202020204" pitchFamily="34" charset="0"/>
              </a:rPr>
              <a:t>Spam fills inbox with number of ridiculous emails. </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Identifying these spammers and also the spam content can be a hot topic of research and laborious tasks. </a:t>
            </a:r>
          </a:p>
          <a:p>
            <a:pPr algn="just"/>
            <a:r>
              <a:rPr lang="en-IN" sz="1800" dirty="0">
                <a:effectLst/>
                <a:latin typeface="Times New Roman" panose="02020603050405020304" pitchFamily="18" charset="0"/>
                <a:ea typeface="Arial" panose="020B0604020202020204" pitchFamily="34" charset="0"/>
              </a:rPr>
              <a:t>Email spam is an operation to send messages in bulk by mail.</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Since the expense of the spam is borne mostly by the recipient, it is effectively postage due advertising.</a:t>
            </a:r>
          </a:p>
          <a:p>
            <a:pPr algn="just"/>
            <a:r>
              <a:rPr lang="en-IN" sz="1800" dirty="0">
                <a:effectLst/>
                <a:latin typeface="Times New Roman" panose="02020603050405020304" pitchFamily="18" charset="0"/>
                <a:ea typeface="Arial" panose="020B0604020202020204" pitchFamily="34" charset="0"/>
              </a:rPr>
              <a:t>Spam email is a kind of commercial advertising which is economically viable because email could be a very cost-effective medium for sender. </a:t>
            </a:r>
            <a:endParaRPr lang="en-IN" dirty="0"/>
          </a:p>
        </p:txBody>
      </p:sp>
    </p:spTree>
    <p:extLst>
      <p:ext uri="{BB962C8B-B14F-4D97-AF65-F5344CB8AC3E}">
        <p14:creationId xmlns:p14="http://schemas.microsoft.com/office/powerpoint/2010/main" val="375939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E61B-5E2D-7AF0-E40A-AEB929AA8C05}"/>
              </a:ext>
            </a:extLst>
          </p:cNvPr>
          <p:cNvSpPr>
            <a:spLocks noGrp="1"/>
          </p:cNvSpPr>
          <p:nvPr>
            <p:ph type="title"/>
          </p:nvPr>
        </p:nvSpPr>
        <p:spPr>
          <a:xfrm>
            <a:off x="0" y="609600"/>
            <a:ext cx="12191999" cy="737419"/>
          </a:xfrm>
        </p:spPr>
        <p:txBody>
          <a:bodyPr/>
          <a:lstStyle/>
          <a:p>
            <a:r>
              <a:rPr lang="en-IN" sz="2500" b="1" u="sng" dirty="0">
                <a:effectLst/>
                <a:latin typeface="Times New Roman" panose="02020603050405020304" pitchFamily="18" charset="0"/>
                <a:ea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0136DA0E-C23E-CF36-5581-5D87E30C8A4C}"/>
              </a:ext>
            </a:extLst>
          </p:cNvPr>
          <p:cNvSpPr>
            <a:spLocks noGrp="1"/>
          </p:cNvSpPr>
          <p:nvPr>
            <p:ph idx="1"/>
          </p:nvPr>
        </p:nvSpPr>
        <p:spPr>
          <a:xfrm>
            <a:off x="0" y="1604433"/>
            <a:ext cx="12192000" cy="3649133"/>
          </a:xfrm>
        </p:spPr>
        <p:txBody>
          <a:bodyPr/>
          <a:lstStyle/>
          <a:p>
            <a:r>
              <a:rPr lang="en-IN" sz="1800" dirty="0">
                <a:effectLst/>
                <a:latin typeface="Times New Roman" panose="02020603050405020304" pitchFamily="18" charset="0"/>
                <a:ea typeface="Arial" panose="020B0604020202020204" pitchFamily="34" charset="0"/>
              </a:rPr>
              <a:t>Develop strategies or tools to effectively manage and filter spam emails to reduce clutter and ensure important messages are easily accessible.</a:t>
            </a:r>
          </a:p>
          <a:p>
            <a:r>
              <a:rPr lang="en-IN" sz="1800" dirty="0">
                <a:effectLst/>
                <a:latin typeface="Times New Roman" panose="02020603050405020304" pitchFamily="18" charset="0"/>
                <a:ea typeface="Arial" panose="020B0604020202020204" pitchFamily="34" charset="0"/>
              </a:rPr>
              <a:t>Investigate methods to mitigate the impact of spam on internet speed, whether through network optimization or more efficient email protocols.</a:t>
            </a:r>
            <a:endParaRPr lang="en-IN" dirty="0">
              <a:latin typeface="Times New Roman" panose="02020603050405020304" pitchFamily="18" charset="0"/>
              <a:ea typeface="Arial" panose="020B0604020202020204" pitchFamily="34" charset="0"/>
            </a:endParaRPr>
          </a:p>
          <a:p>
            <a:r>
              <a:rPr lang="en-IN" sz="1800" dirty="0">
                <a:effectLst/>
                <a:latin typeface="Times New Roman" panose="02020603050405020304" pitchFamily="18" charset="0"/>
                <a:ea typeface="Arial" panose="020B0604020202020204" pitchFamily="34" charset="0"/>
              </a:rPr>
              <a:t>Develop efficient spam identification and filtering techniques to reduce the time users spend dealing with spam emails and improve productivity.</a:t>
            </a:r>
            <a:endParaRPr lang="en-IN" sz="1800" dirty="0">
              <a:effectLst/>
              <a:latin typeface="Arial" panose="020B0604020202020204" pitchFamily="34" charset="0"/>
              <a:ea typeface="Arial" panose="020B0604020202020204" pitchFamily="34" charset="0"/>
            </a:endParaRPr>
          </a:p>
          <a:p>
            <a:r>
              <a:rPr lang="en-IN" sz="1800" dirty="0">
                <a:effectLst/>
                <a:latin typeface="Times New Roman" panose="02020603050405020304" pitchFamily="18" charset="0"/>
                <a:ea typeface="Arial" panose="020B0604020202020204" pitchFamily="34" charset="0"/>
              </a:rPr>
              <a:t>Explore new approaches or technologies to more accurately identify spammers and their tactics, making it easier to combat spam at its source.</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5146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7FB2-75BA-1B99-9CA5-5BCBA61B07B1}"/>
              </a:ext>
            </a:extLst>
          </p:cNvPr>
          <p:cNvSpPr>
            <a:spLocks noGrp="1"/>
          </p:cNvSpPr>
          <p:nvPr>
            <p:ph type="title"/>
          </p:nvPr>
        </p:nvSpPr>
        <p:spPr>
          <a:xfrm>
            <a:off x="0" y="609600"/>
            <a:ext cx="12191999" cy="727587"/>
          </a:xfrm>
        </p:spPr>
        <p:txBody>
          <a:bodyPr>
            <a:normAutofit/>
          </a:bodyPr>
          <a:lstStyle/>
          <a:p>
            <a:r>
              <a:rPr lang="en-IN" sz="2500" b="1" u="sng" dirty="0">
                <a:effectLst/>
                <a:latin typeface="Times New Roman" panose="02020603050405020304" pitchFamily="18" charset="0"/>
                <a:ea typeface="Times New Roman" panose="02020603050405020304" pitchFamily="18" charset="0"/>
              </a:rPr>
              <a:t>PURPOSE:</a:t>
            </a:r>
            <a:endParaRPr lang="en-IN" sz="2500" u="sng" dirty="0"/>
          </a:p>
        </p:txBody>
      </p:sp>
      <p:sp>
        <p:nvSpPr>
          <p:cNvPr id="3" name="Content Placeholder 2">
            <a:extLst>
              <a:ext uri="{FF2B5EF4-FFF2-40B4-BE49-F238E27FC236}">
                <a16:creationId xmlns:a16="http://schemas.microsoft.com/office/drawing/2014/main" id="{74B43EF0-5CA1-DFC0-AE0B-D608EDF379DD}"/>
              </a:ext>
            </a:extLst>
          </p:cNvPr>
          <p:cNvSpPr>
            <a:spLocks noGrp="1"/>
          </p:cNvSpPr>
          <p:nvPr>
            <p:ph idx="1"/>
          </p:nvPr>
        </p:nvSpPr>
        <p:spPr>
          <a:xfrm>
            <a:off x="2" y="1582994"/>
            <a:ext cx="12191998" cy="2942985"/>
          </a:xfrm>
        </p:spPr>
        <p:txBody>
          <a:bodyPr/>
          <a:lstStyle/>
          <a:p>
            <a:pPr algn="just"/>
            <a:r>
              <a:rPr lang="en-IN" sz="1800" dirty="0">
                <a:effectLst/>
                <a:latin typeface="Times New Roman" panose="02020603050405020304" pitchFamily="18" charset="0"/>
                <a:ea typeface="Arial" panose="020B0604020202020204" pitchFamily="34" charset="0"/>
              </a:rPr>
              <a:t>The purpose of this passage is to highlight the growing problem of spam emails and its detrimental effects on internet users.</a:t>
            </a:r>
          </a:p>
          <a:p>
            <a:pPr algn="just"/>
            <a:r>
              <a:rPr lang="en-IN" sz="1800" dirty="0">
                <a:effectLst/>
                <a:latin typeface="Times New Roman" panose="02020603050405020304" pitchFamily="18" charset="0"/>
                <a:ea typeface="Arial" panose="020B0604020202020204" pitchFamily="34" charset="0"/>
              </a:rPr>
              <a:t>It discusses how spam inundates inboxes, slows down internet speeds, compromises privacy by stealing information, and alters search results.</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The passage also mentions the challenges in identifying and filtering spam effectively despite various studies and techniques.</a:t>
            </a:r>
          </a:p>
          <a:p>
            <a:pPr algn="just"/>
            <a:r>
              <a:rPr lang="en-IN" sz="1800" dirty="0">
                <a:effectLst/>
                <a:latin typeface="Times New Roman" panose="02020603050405020304" pitchFamily="18" charset="0"/>
                <a:ea typeface="Arial" panose="020B0604020202020204" pitchFamily="34" charset="0"/>
              </a:rPr>
              <a:t>Overall, it aims to raise awareness about the seriousness of the spam issue and the need for effective spam filtering techniques to protect users' mailboxes.</a:t>
            </a:r>
            <a:endParaRPr lang="en-IN" dirty="0"/>
          </a:p>
        </p:txBody>
      </p:sp>
    </p:spTree>
    <p:extLst>
      <p:ext uri="{BB962C8B-B14F-4D97-AF65-F5344CB8AC3E}">
        <p14:creationId xmlns:p14="http://schemas.microsoft.com/office/powerpoint/2010/main" val="9143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2373-649A-889D-5FA4-3B76D34ED5DE}"/>
              </a:ext>
            </a:extLst>
          </p:cNvPr>
          <p:cNvSpPr>
            <a:spLocks noGrp="1"/>
          </p:cNvSpPr>
          <p:nvPr>
            <p:ph type="title"/>
          </p:nvPr>
        </p:nvSpPr>
        <p:spPr>
          <a:xfrm>
            <a:off x="0" y="609600"/>
            <a:ext cx="12192000" cy="894735"/>
          </a:xfrm>
        </p:spPr>
        <p:txBody>
          <a:bodyPr>
            <a:normAutofit/>
          </a:bodyPr>
          <a:lstStyle/>
          <a:p>
            <a:r>
              <a:rPr lang="en-IN" sz="2500" b="1" u="sng" dirty="0">
                <a:effectLst/>
                <a:latin typeface="Times New Roman" panose="02020603050405020304" pitchFamily="18" charset="0"/>
                <a:ea typeface="Times New Roman" panose="02020603050405020304" pitchFamily="18" charset="0"/>
              </a:rPr>
              <a:t>SCOPE:</a:t>
            </a:r>
            <a:endParaRPr lang="en-IN" sz="2500" u="sng" dirty="0"/>
          </a:p>
        </p:txBody>
      </p:sp>
      <p:sp>
        <p:nvSpPr>
          <p:cNvPr id="3" name="Content Placeholder 2">
            <a:extLst>
              <a:ext uri="{FF2B5EF4-FFF2-40B4-BE49-F238E27FC236}">
                <a16:creationId xmlns:a16="http://schemas.microsoft.com/office/drawing/2014/main" id="{B1C04FEA-DB68-E7A0-F7B9-2629159D9E48}"/>
              </a:ext>
            </a:extLst>
          </p:cNvPr>
          <p:cNvSpPr>
            <a:spLocks noGrp="1"/>
          </p:cNvSpPr>
          <p:nvPr>
            <p:ph idx="1"/>
          </p:nvPr>
        </p:nvSpPr>
        <p:spPr>
          <a:xfrm>
            <a:off x="1" y="1632155"/>
            <a:ext cx="12191999" cy="3051140"/>
          </a:xfrm>
        </p:spPr>
        <p:txBody>
          <a:bodyPr/>
          <a:lstStyle/>
          <a:p>
            <a:pPr algn="just"/>
            <a:r>
              <a:rPr lang="en-IN" sz="1800" dirty="0">
                <a:effectLst/>
                <a:latin typeface="Times New Roman" panose="02020603050405020304" pitchFamily="18" charset="0"/>
                <a:ea typeface="Arial" panose="020B0604020202020204" pitchFamily="34" charset="0"/>
              </a:rPr>
              <a:t>The passage primarily focuses on the issue of spam emails and its consequences on internet users. </a:t>
            </a:r>
          </a:p>
          <a:p>
            <a:pPr algn="just"/>
            <a:r>
              <a:rPr lang="en-IN" sz="1800" dirty="0">
                <a:effectLst/>
                <a:latin typeface="Times New Roman" panose="02020603050405020304" pitchFamily="18" charset="0"/>
                <a:ea typeface="Arial" panose="020B0604020202020204" pitchFamily="34" charset="0"/>
              </a:rPr>
              <a:t>The passage also briefly mentions the use of spam for malicious purposes such as phishing and distributing malware. </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Additionally, it touches upon the challenges associated with identifying and filtering spam effectively despite the existence of numerous studies and techniques.</a:t>
            </a:r>
          </a:p>
          <a:p>
            <a:pPr marL="266700" algn="just">
              <a:lnSpc>
                <a:spcPct val="115000"/>
              </a:lnSpc>
            </a:pPr>
            <a:r>
              <a:rPr lang="en-IN" sz="1800" dirty="0">
                <a:effectLst/>
                <a:latin typeface="Times New Roman" panose="02020603050405020304" pitchFamily="18" charset="0"/>
                <a:ea typeface="Arial" panose="020B0604020202020204" pitchFamily="34" charset="0"/>
              </a:rPr>
              <a:t>It primarily</a:t>
            </a:r>
            <a:endParaRPr lang="en-IN" sz="1800" dirty="0">
              <a:effectLst/>
              <a:latin typeface="Arial" panose="020B0604020202020204" pitchFamily="34"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aims to inform readers about the problems caused by spam and the importance of implementing effective spam filtering techniques.</a:t>
            </a:r>
            <a:endParaRPr lang="en-IN" dirty="0"/>
          </a:p>
        </p:txBody>
      </p:sp>
    </p:spTree>
    <p:extLst>
      <p:ext uri="{BB962C8B-B14F-4D97-AF65-F5344CB8AC3E}">
        <p14:creationId xmlns:p14="http://schemas.microsoft.com/office/powerpoint/2010/main" val="353799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E7D8-6367-C213-8285-8DA052A99DEB}"/>
              </a:ext>
            </a:extLst>
          </p:cNvPr>
          <p:cNvSpPr>
            <a:spLocks noGrp="1"/>
          </p:cNvSpPr>
          <p:nvPr>
            <p:ph type="title"/>
          </p:nvPr>
        </p:nvSpPr>
        <p:spPr>
          <a:xfrm>
            <a:off x="0" y="624348"/>
            <a:ext cx="12192000" cy="884903"/>
          </a:xfrm>
        </p:spPr>
        <p:txBody>
          <a:bodyPr>
            <a:noAutofit/>
          </a:bodyPr>
          <a:lstStyle/>
          <a:p>
            <a:r>
              <a:rPr lang="en-IN" sz="2500" b="1" u="sng" dirty="0">
                <a:effectLst/>
                <a:latin typeface="Times New Roman" panose="02020603050405020304" pitchFamily="18" charset="0"/>
                <a:ea typeface="Times New Roman" panose="02020603050405020304" pitchFamily="18" charset="0"/>
              </a:rPr>
              <a:t>ADVANTAGES:</a:t>
            </a:r>
            <a:endParaRPr lang="en-IN" sz="2500" u="sng" dirty="0"/>
          </a:p>
        </p:txBody>
      </p:sp>
      <p:sp>
        <p:nvSpPr>
          <p:cNvPr id="3" name="Content Placeholder 2">
            <a:extLst>
              <a:ext uri="{FF2B5EF4-FFF2-40B4-BE49-F238E27FC236}">
                <a16:creationId xmlns:a16="http://schemas.microsoft.com/office/drawing/2014/main" id="{454DF224-6A39-C639-A174-EF7B76ED4BBC}"/>
              </a:ext>
            </a:extLst>
          </p:cNvPr>
          <p:cNvSpPr>
            <a:spLocks noGrp="1"/>
          </p:cNvSpPr>
          <p:nvPr>
            <p:ph idx="1"/>
          </p:nvPr>
        </p:nvSpPr>
        <p:spPr>
          <a:xfrm>
            <a:off x="0" y="1660287"/>
            <a:ext cx="12192000" cy="2547920"/>
          </a:xfrm>
        </p:spPr>
        <p:txBody>
          <a:bodyPr/>
          <a:lstStyle/>
          <a:p>
            <a:pPr algn="just"/>
            <a:r>
              <a:rPr lang="en-IN" sz="1800" dirty="0">
                <a:effectLst/>
                <a:latin typeface="Times New Roman" panose="02020603050405020304" pitchFamily="18" charset="0"/>
                <a:ea typeface="Arial" panose="020B0604020202020204" pitchFamily="34" charset="0"/>
              </a:rPr>
              <a:t>Customized the preprocessing steps, such as removing punctuations and stop-words, which can improve the quality of features extracted from the text data.</a:t>
            </a:r>
            <a:endParaRPr lang="en-IN" sz="1800" dirty="0">
              <a:effectLst/>
              <a:latin typeface="Arial" panose="020B0604020202020204" pitchFamily="34"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By visualizing the data distribution using bar charts, pie charts, and word clouds, you gain insights into the characteristics of spam and non-spam emails, which can inform feature engineering and model selection.</a:t>
            </a:r>
            <a:endParaRPr lang="en-IN" sz="1800" dirty="0">
              <a:effectLst/>
              <a:latin typeface="Arial" panose="020B0604020202020204" pitchFamily="34"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Providing a user-friendly interface for users to input email messages and receive predictions on whether they are spam or not-spam.</a:t>
            </a:r>
            <a:endParaRPr lang="en-IN" sz="1800" dirty="0">
              <a:effectLst/>
              <a:latin typeface="Arial" panose="020B0604020202020204" pitchFamily="34" charset="0"/>
              <a:ea typeface="Arial" panose="020B0604020202020204" pitchFamily="34" charset="0"/>
            </a:endParaRPr>
          </a:p>
          <a:p>
            <a:pPr algn="just"/>
            <a:endParaRPr lang="en-IN" dirty="0"/>
          </a:p>
        </p:txBody>
      </p:sp>
    </p:spTree>
    <p:extLst>
      <p:ext uri="{BB962C8B-B14F-4D97-AF65-F5344CB8AC3E}">
        <p14:creationId xmlns:p14="http://schemas.microsoft.com/office/powerpoint/2010/main" val="564231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EF12-E9C7-5BEC-147F-0B2797D5D6E9}"/>
              </a:ext>
            </a:extLst>
          </p:cNvPr>
          <p:cNvSpPr>
            <a:spLocks noGrp="1"/>
          </p:cNvSpPr>
          <p:nvPr>
            <p:ph type="title"/>
          </p:nvPr>
        </p:nvSpPr>
        <p:spPr>
          <a:xfrm>
            <a:off x="0" y="609601"/>
            <a:ext cx="12191999" cy="688258"/>
          </a:xfrm>
        </p:spPr>
        <p:txBody>
          <a:bodyPr>
            <a:normAutofit/>
          </a:bodyPr>
          <a:lstStyle/>
          <a:p>
            <a:r>
              <a:rPr lang="en-IN" sz="2500" b="1" u="sng" dirty="0">
                <a:effectLst/>
                <a:latin typeface="Times New Roman" panose="02020603050405020304" pitchFamily="18" charset="0"/>
                <a:ea typeface="Times New Roman" panose="02020603050405020304" pitchFamily="18" charset="0"/>
              </a:rPr>
              <a:t>CONCLUSION:</a:t>
            </a:r>
            <a:endParaRPr lang="en-IN" sz="2500" u="sng" dirty="0"/>
          </a:p>
        </p:txBody>
      </p:sp>
      <p:sp>
        <p:nvSpPr>
          <p:cNvPr id="3" name="Content Placeholder 2">
            <a:extLst>
              <a:ext uri="{FF2B5EF4-FFF2-40B4-BE49-F238E27FC236}">
                <a16:creationId xmlns:a16="http://schemas.microsoft.com/office/drawing/2014/main" id="{082398F3-02EA-E15B-FF7B-07627B0123A3}"/>
              </a:ext>
            </a:extLst>
          </p:cNvPr>
          <p:cNvSpPr>
            <a:spLocks noGrp="1"/>
          </p:cNvSpPr>
          <p:nvPr>
            <p:ph idx="1"/>
          </p:nvPr>
        </p:nvSpPr>
        <p:spPr>
          <a:xfrm>
            <a:off x="0" y="1590368"/>
            <a:ext cx="12191998" cy="2362200"/>
          </a:xfrm>
        </p:spPr>
        <p:txBody>
          <a:bodyPr/>
          <a:lstStyle/>
          <a:p>
            <a:pPr algn="just"/>
            <a:r>
              <a:rPr lang="en-IN" sz="1800" dirty="0">
                <a:effectLst/>
                <a:latin typeface="Times New Roman" panose="02020603050405020304" pitchFamily="18" charset="0"/>
                <a:ea typeface="Arial" panose="020B0604020202020204" pitchFamily="34" charset="0"/>
              </a:rPr>
              <a:t>In conclusion, the proliferation of spam emails has become a significant issue in today's digital landscape.</a:t>
            </a:r>
          </a:p>
          <a:p>
            <a:pPr algn="just"/>
            <a:r>
              <a:rPr lang="en-IN" sz="1800" dirty="0">
                <a:effectLst/>
                <a:latin typeface="Times New Roman" panose="02020603050405020304" pitchFamily="18" charset="0"/>
                <a:ea typeface="Arial" panose="020B0604020202020204" pitchFamily="34" charset="0"/>
              </a:rPr>
              <a:t>Despite efforts to combat spam through various filtering techniques, including content-based analysis and sender reputation systems, the problem persists.</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Identifying and mitigating spam remains a challenging task, requiring ongoing research and innovation in cybersecurity.</a:t>
            </a:r>
            <a:endParaRPr lang="en-IN" sz="1800" dirty="0">
              <a:effectLst/>
              <a:latin typeface="Arial" panose="020B0604020202020204" pitchFamily="34"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In the face of this persistent threat, it is crucial for individuals and organizations to remain vigilant and employ robust spam filtering measures to protect themselves from unwanted solicitations and potential security breaches. </a:t>
            </a:r>
            <a:endParaRPr lang="en-IN" dirty="0"/>
          </a:p>
        </p:txBody>
      </p:sp>
    </p:spTree>
    <p:extLst>
      <p:ext uri="{BB962C8B-B14F-4D97-AF65-F5344CB8AC3E}">
        <p14:creationId xmlns:p14="http://schemas.microsoft.com/office/powerpoint/2010/main" val="31296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2AB8-55F2-7929-7A01-488B3D0210CD}"/>
              </a:ext>
            </a:extLst>
          </p:cNvPr>
          <p:cNvSpPr>
            <a:spLocks noGrp="1"/>
          </p:cNvSpPr>
          <p:nvPr>
            <p:ph type="title"/>
          </p:nvPr>
        </p:nvSpPr>
        <p:spPr>
          <a:xfrm>
            <a:off x="1" y="609601"/>
            <a:ext cx="10817226" cy="747252"/>
          </a:xfrm>
        </p:spPr>
        <p:txBody>
          <a:bodyPr>
            <a:normAutofit/>
          </a:bodyPr>
          <a:lstStyle/>
          <a:p>
            <a:r>
              <a:rPr lang="en-US" sz="2500" b="1" u="sng" dirty="0">
                <a:latin typeface="Times New Roman" panose="02020603050405020304" pitchFamily="18" charset="0"/>
                <a:cs typeface="Times New Roman" panose="02020603050405020304" pitchFamily="18" charset="0"/>
              </a:rPr>
              <a:t>4.Usecase-1:</a:t>
            </a:r>
            <a:endParaRPr lang="en-IN" sz="25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640374D-C18C-401F-B654-EDF0F71426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9060" y="1696026"/>
            <a:ext cx="3853880" cy="4134503"/>
          </a:xfrm>
          <a:prstGeom prst="rect">
            <a:avLst/>
          </a:prstGeom>
        </p:spPr>
      </p:pic>
    </p:spTree>
    <p:extLst>
      <p:ext uri="{BB962C8B-B14F-4D97-AF65-F5344CB8AC3E}">
        <p14:creationId xmlns:p14="http://schemas.microsoft.com/office/powerpoint/2010/main" val="34491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9A153-9C73-A99C-9660-1A3F0D655A99}"/>
              </a:ext>
            </a:extLst>
          </p:cNvPr>
          <p:cNvSpPr txBox="1"/>
          <p:nvPr/>
        </p:nvSpPr>
        <p:spPr>
          <a:xfrm>
            <a:off x="0" y="-25792"/>
            <a:ext cx="12192000" cy="6509474"/>
          </a:xfrm>
          <a:prstGeom prst="rect">
            <a:avLst/>
          </a:prstGeom>
          <a:noFill/>
        </p:spPr>
        <p:txBody>
          <a:bodyPr wrap="square" rtlCol="0">
            <a:spAutoFit/>
          </a:bodyPr>
          <a:lstStyle/>
          <a:p>
            <a:pPr algn="ctr"/>
            <a:r>
              <a:rPr lang="en-US" sz="2500" b="1" u="sng" dirty="0">
                <a:latin typeface="Times New Roman" panose="02020603050405020304" pitchFamily="18" charset="0"/>
                <a:cs typeface="Times New Roman" panose="02020603050405020304" pitchFamily="18" charset="0"/>
              </a:rPr>
              <a:t>Content</a:t>
            </a:r>
          </a:p>
          <a:p>
            <a:pPr algn="ctr"/>
            <a:endParaRPr lang="en-US"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Company Overview</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Organization Structure</a:t>
            </a:r>
          </a:p>
          <a:p>
            <a:pPr marL="342900" indent="-3429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OJT1</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Introduction</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Aim</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Objective</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Purpose</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Scope</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Advantages</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OJT2</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Introduction</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Aim</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Objective</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Purpose</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Scope</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Advantages</a:t>
            </a:r>
          </a:p>
          <a:p>
            <a:pPr marL="800100" lvl="1"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Usecase-1</a:t>
            </a:r>
          </a:p>
          <a:p>
            <a:pPr marL="342900" indent="-3429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Usecase-2</a:t>
            </a:r>
          </a:p>
          <a:p>
            <a:pPr marL="342900" indent="-342900">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Result</a:t>
            </a:r>
          </a:p>
          <a:p>
            <a:pPr marL="342900" indent="-3429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33263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F57E-FC33-3184-1518-F8199FCCAC46}"/>
              </a:ext>
            </a:extLst>
          </p:cNvPr>
          <p:cNvSpPr>
            <a:spLocks noGrp="1"/>
          </p:cNvSpPr>
          <p:nvPr>
            <p:ph type="title"/>
          </p:nvPr>
        </p:nvSpPr>
        <p:spPr>
          <a:xfrm>
            <a:off x="0" y="609600"/>
            <a:ext cx="12191999" cy="875071"/>
          </a:xfrm>
        </p:spPr>
        <p:txBody>
          <a:bodyPr>
            <a:normAutofit/>
          </a:bodyPr>
          <a:lstStyle/>
          <a:p>
            <a:r>
              <a:rPr lang="en-US" sz="2500" b="1" u="sng" dirty="0">
                <a:latin typeface="Times New Roman" panose="02020603050405020304" pitchFamily="18" charset="0"/>
                <a:cs typeface="Times New Roman" panose="02020603050405020304" pitchFamily="18" charset="0"/>
              </a:rPr>
              <a:t>5.Usecase-2:</a:t>
            </a:r>
            <a:endParaRPr lang="en-IN" sz="2500" dirty="0"/>
          </a:p>
        </p:txBody>
      </p:sp>
      <p:pic>
        <p:nvPicPr>
          <p:cNvPr id="4" name="Content Placeholder 3">
            <a:extLst>
              <a:ext uri="{FF2B5EF4-FFF2-40B4-BE49-F238E27FC236}">
                <a16:creationId xmlns:a16="http://schemas.microsoft.com/office/drawing/2014/main" id="{7117B51B-4A29-4A37-14A1-734AFF6652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6002" y="1738416"/>
            <a:ext cx="4259993" cy="3649662"/>
          </a:xfrm>
          <a:prstGeom prst="rect">
            <a:avLst/>
          </a:prstGeom>
        </p:spPr>
      </p:pic>
    </p:spTree>
    <p:extLst>
      <p:ext uri="{BB962C8B-B14F-4D97-AF65-F5344CB8AC3E}">
        <p14:creationId xmlns:p14="http://schemas.microsoft.com/office/powerpoint/2010/main" val="375049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7729-899C-38F6-1AF5-1064FBC951BA}"/>
              </a:ext>
            </a:extLst>
          </p:cNvPr>
          <p:cNvSpPr>
            <a:spLocks noGrp="1"/>
          </p:cNvSpPr>
          <p:nvPr>
            <p:ph type="title"/>
          </p:nvPr>
        </p:nvSpPr>
        <p:spPr>
          <a:xfrm>
            <a:off x="0" y="609601"/>
            <a:ext cx="12192000" cy="609600"/>
          </a:xfrm>
        </p:spPr>
        <p:txBody>
          <a:bodyPr>
            <a:noAutofit/>
          </a:bodyPr>
          <a:lstStyle/>
          <a:p>
            <a:r>
              <a:rPr lang="en-US" sz="2500" b="1" u="sng" dirty="0">
                <a:latin typeface="Times New Roman" panose="02020603050405020304" pitchFamily="18" charset="0"/>
                <a:cs typeface="Times New Roman" panose="02020603050405020304" pitchFamily="18" charset="0"/>
              </a:rPr>
              <a:t>6.</a:t>
            </a:r>
            <a:r>
              <a:rPr lang="en-US" sz="2500" b="1" u="sng" dirty="0">
                <a:solidFill>
                  <a:schemeClr val="tx1"/>
                </a:solidFill>
                <a:latin typeface="Times New Roman" panose="02020603050405020304" pitchFamily="18" charset="0"/>
                <a:cs typeface="Times New Roman" panose="02020603050405020304" pitchFamily="18" charset="0"/>
              </a:rPr>
              <a:t> Result:( working of project)</a:t>
            </a:r>
            <a:r>
              <a:rPr lang="en-US" sz="2500" b="1" u="sng" dirty="0">
                <a:latin typeface="Times New Roman" panose="02020603050405020304" pitchFamily="18" charset="0"/>
                <a:cs typeface="Times New Roman" panose="02020603050405020304" pitchFamily="18" charset="0"/>
              </a:rPr>
              <a:t>:</a:t>
            </a:r>
            <a:endParaRPr lang="en-IN" sz="2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B295C1-3BAF-1035-6C6D-87E3C79EE921}"/>
              </a:ext>
            </a:extLst>
          </p:cNvPr>
          <p:cNvSpPr>
            <a:spLocks noGrp="1"/>
          </p:cNvSpPr>
          <p:nvPr>
            <p:ph idx="1"/>
          </p:nvPr>
        </p:nvSpPr>
        <p:spPr>
          <a:xfrm>
            <a:off x="685801" y="1219202"/>
            <a:ext cx="10131425" cy="894732"/>
          </a:xfrm>
        </p:spPr>
        <p:txBody>
          <a:bodyPr/>
          <a:lstStyle/>
          <a:p>
            <a:pPr marL="0" indent="0">
              <a:buNone/>
            </a:pPr>
            <a:r>
              <a:rPr lang="en-US" b="1" dirty="0">
                <a:latin typeface="Times New Roman" panose="02020603050405020304" pitchFamily="18" charset="0"/>
                <a:cs typeface="Times New Roman" panose="02020603050405020304" pitchFamily="18" charset="0"/>
              </a:rPr>
              <a:t>Input</a:t>
            </a:r>
            <a:r>
              <a:rPr lang="en-US" dirty="0"/>
              <a:t>  :                                                                                                                                              </a:t>
            </a:r>
            <a:r>
              <a:rPr lang="en-US" b="1" dirty="0">
                <a:latin typeface="Times New Roman" panose="02020603050405020304" pitchFamily="18" charset="0"/>
                <a:cs typeface="Times New Roman" panose="02020603050405020304" pitchFamily="18" charset="0"/>
              </a:rPr>
              <a:t>Output</a:t>
            </a:r>
            <a:r>
              <a:rPr lang="en-US" dirty="0"/>
              <a:t>:</a:t>
            </a:r>
          </a:p>
          <a:p>
            <a:endParaRPr lang="en-IN" dirty="0"/>
          </a:p>
        </p:txBody>
      </p:sp>
      <p:pic>
        <p:nvPicPr>
          <p:cNvPr id="5" name="Picture 4">
            <a:extLst>
              <a:ext uri="{FF2B5EF4-FFF2-40B4-BE49-F238E27FC236}">
                <a16:creationId xmlns:a16="http://schemas.microsoft.com/office/drawing/2014/main" id="{FE876F5A-9AE9-9DCB-AADB-6F859C9CB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113934"/>
            <a:ext cx="5154560" cy="3129833"/>
          </a:xfrm>
          <a:prstGeom prst="rect">
            <a:avLst/>
          </a:prstGeom>
        </p:spPr>
      </p:pic>
      <p:pic>
        <p:nvPicPr>
          <p:cNvPr id="7" name="Picture 6">
            <a:extLst>
              <a:ext uri="{FF2B5EF4-FFF2-40B4-BE49-F238E27FC236}">
                <a16:creationId xmlns:a16="http://schemas.microsoft.com/office/drawing/2014/main" id="{C5817704-815F-70D3-028D-737612B16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781" y="2113934"/>
            <a:ext cx="5358580" cy="3129833"/>
          </a:xfrm>
          <a:prstGeom prst="rect">
            <a:avLst/>
          </a:prstGeom>
        </p:spPr>
      </p:pic>
    </p:spTree>
    <p:extLst>
      <p:ext uri="{BB962C8B-B14F-4D97-AF65-F5344CB8AC3E}">
        <p14:creationId xmlns:p14="http://schemas.microsoft.com/office/powerpoint/2010/main" val="1734167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CBC2-7BE4-D2E9-D23F-FF2B552F5C79}"/>
              </a:ext>
            </a:extLst>
          </p:cNvPr>
          <p:cNvSpPr>
            <a:spLocks noGrp="1"/>
          </p:cNvSpPr>
          <p:nvPr>
            <p:ph type="title"/>
          </p:nvPr>
        </p:nvSpPr>
        <p:spPr>
          <a:xfrm>
            <a:off x="0" y="609601"/>
            <a:ext cx="12192000" cy="599768"/>
          </a:xfrm>
        </p:spPr>
        <p:txBody>
          <a:bodyPr>
            <a:normAutofit/>
          </a:bodyPr>
          <a:lstStyle/>
          <a:p>
            <a:r>
              <a:rPr lang="en-US" sz="2500" b="1" u="sng" dirty="0">
                <a:latin typeface="Times New Roman" panose="02020603050405020304" pitchFamily="18" charset="0"/>
                <a:cs typeface="Times New Roman" panose="02020603050405020304" pitchFamily="18" charset="0"/>
              </a:rPr>
              <a:t>7.Reference:</a:t>
            </a:r>
            <a:endParaRPr lang="en-IN" sz="2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F5D2F-52CA-69CC-3917-7C8E0AA5B3C8}"/>
              </a:ext>
            </a:extLst>
          </p:cNvPr>
          <p:cNvSpPr>
            <a:spLocks noGrp="1"/>
          </p:cNvSpPr>
          <p:nvPr>
            <p:ph idx="1"/>
          </p:nvPr>
        </p:nvSpPr>
        <p:spPr>
          <a:xfrm>
            <a:off x="0" y="1656736"/>
            <a:ext cx="12192000" cy="1892710"/>
          </a:xfrm>
        </p:spPr>
        <p:txBody>
          <a:bodyPr/>
          <a:lstStyle/>
          <a:p>
            <a:pPr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hlinkClick r:id="rId2"/>
              </a:rPr>
              <a:t>https://www.ijert.org/email-based-spam-detection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hlinkClick r:id="rId3"/>
              </a:rPr>
              <a:t>https://www.academia.edu/51233708/IJERT_Email_Spam_Detection_and_Data_Optimization_using_NLP_Techniques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https://www.irjmets.com/uploadedfiles/paper/issue_4_april_2023/36685/final/fin_irjmets1682217866.pdf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21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98AE4-C819-E73B-D10C-5D26450C88A3}"/>
              </a:ext>
            </a:extLst>
          </p:cNvPr>
          <p:cNvSpPr txBox="1"/>
          <p:nvPr/>
        </p:nvSpPr>
        <p:spPr>
          <a:xfrm>
            <a:off x="3549445" y="2546554"/>
            <a:ext cx="5093110" cy="1092607"/>
          </a:xfrm>
          <a:prstGeom prst="rect">
            <a:avLst/>
          </a:prstGeom>
          <a:noFill/>
        </p:spPr>
        <p:txBody>
          <a:bodyPr wrap="square" rtlCol="0">
            <a:spAutoFit/>
          </a:bodyPr>
          <a:lstStyle/>
          <a:p>
            <a:pPr algn="ctr"/>
            <a:r>
              <a:rPr lang="en-US" sz="6500" dirty="0">
                <a:latin typeface="Times New Roman" panose="02020603050405020304" pitchFamily="18" charset="0"/>
                <a:cs typeface="Times New Roman" panose="02020603050405020304" pitchFamily="18" charset="0"/>
              </a:rPr>
              <a:t>THANK YOU</a:t>
            </a:r>
            <a:endParaRPr lang="en-IN" sz="6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94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3770-69AF-7BC1-F821-FEBE981B3568}"/>
              </a:ext>
            </a:extLst>
          </p:cNvPr>
          <p:cNvSpPr>
            <a:spLocks noGrp="1"/>
          </p:cNvSpPr>
          <p:nvPr>
            <p:ph type="title"/>
          </p:nvPr>
        </p:nvSpPr>
        <p:spPr>
          <a:xfrm>
            <a:off x="-1" y="186814"/>
            <a:ext cx="12192001" cy="1209368"/>
          </a:xfrm>
        </p:spPr>
        <p:txBody>
          <a:bodyPr>
            <a:normAutofit/>
          </a:bodyPr>
          <a:lstStyle/>
          <a:p>
            <a:r>
              <a:rPr lang="en-US" sz="2500" b="1" u="sng" dirty="0">
                <a:latin typeface="Times New Roman" panose="02020603050405020304" pitchFamily="18" charset="0"/>
                <a:cs typeface="Times New Roman" panose="02020603050405020304" pitchFamily="18" charset="0"/>
              </a:rPr>
              <a:t>1.Company Overview:</a:t>
            </a:r>
            <a:endParaRPr lang="en-IN" sz="2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DFB895-0D62-8652-223F-5B32F2539E81}"/>
              </a:ext>
            </a:extLst>
          </p:cNvPr>
          <p:cNvSpPr>
            <a:spLocks noGrp="1"/>
          </p:cNvSpPr>
          <p:nvPr>
            <p:ph idx="1"/>
          </p:nvPr>
        </p:nvSpPr>
        <p:spPr>
          <a:xfrm>
            <a:off x="-2" y="1170040"/>
            <a:ext cx="12192001" cy="4277031"/>
          </a:xfrm>
        </p:spPr>
        <p:txBody>
          <a:bodyPr/>
          <a:lstStyle/>
          <a:p>
            <a:pPr algn="just"/>
            <a:r>
              <a:rPr lang="en-IN" dirty="0" err="1">
                <a:effectLst/>
                <a:latin typeface="Times New Roman" panose="02020603050405020304" pitchFamily="18" charset="0"/>
                <a:ea typeface="Calibri" panose="020F0502020204030204" pitchFamily="34" charset="0"/>
              </a:rPr>
              <a:t>Codelab</a:t>
            </a:r>
            <a:r>
              <a:rPr lang="en-IN" dirty="0">
                <a:effectLst/>
                <a:latin typeface="Times New Roman" panose="02020603050405020304" pitchFamily="18" charset="0"/>
                <a:ea typeface="Calibri" panose="020F0502020204030204" pitchFamily="34" charset="0"/>
              </a:rPr>
              <a:t> System is a rapidly growing company in the field of computer application Implementation, solutions and services.</a:t>
            </a:r>
          </a:p>
          <a:p>
            <a:pPr algn="just"/>
            <a:r>
              <a:rPr lang="en-IN" dirty="0" err="1">
                <a:effectLst/>
                <a:latin typeface="Times New Roman" panose="02020603050405020304" pitchFamily="18" charset="0"/>
                <a:ea typeface="Calibri" panose="020F0502020204030204" pitchFamily="34" charset="0"/>
              </a:rPr>
              <a:t>Codelab</a:t>
            </a:r>
            <a:r>
              <a:rPr lang="en-IN" dirty="0">
                <a:effectLst/>
                <a:latin typeface="Times New Roman" panose="02020603050405020304" pitchFamily="18" charset="0"/>
                <a:ea typeface="Calibri" panose="020F0502020204030204" pitchFamily="34" charset="0"/>
              </a:rPr>
              <a:t> System is a service provider of Web-based Development &amp; Web based Software Development Solutions, Mobile Application Development, Graphic Design and Windows Applications.</a:t>
            </a:r>
          </a:p>
          <a:p>
            <a:pPr algn="just"/>
            <a:r>
              <a:rPr lang="en-IN" dirty="0" err="1">
                <a:effectLst/>
                <a:latin typeface="Times New Roman" panose="02020603050405020304" pitchFamily="18" charset="0"/>
                <a:ea typeface="Calibri" panose="020F0502020204030204" pitchFamily="34" charset="0"/>
              </a:rPr>
              <a:t>Codelab</a:t>
            </a:r>
            <a:r>
              <a:rPr lang="en-IN" dirty="0">
                <a:effectLst/>
                <a:latin typeface="Times New Roman" panose="02020603050405020304" pitchFamily="18" charset="0"/>
                <a:ea typeface="Calibri" panose="020F0502020204030204" pitchFamily="34" charset="0"/>
              </a:rPr>
              <a:t> Systems has the experience to undertake any IT development or deployment works on a single point responsibility basis.</a:t>
            </a:r>
          </a:p>
          <a:p>
            <a:pPr algn="just"/>
            <a:r>
              <a:rPr lang="en-IN" dirty="0" err="1">
                <a:effectLst/>
                <a:latin typeface="Times New Roman" panose="02020603050405020304" pitchFamily="18" charset="0"/>
                <a:ea typeface="Calibri" panose="020F0502020204030204" pitchFamily="34" charset="0"/>
              </a:rPr>
              <a:t>Codelab</a:t>
            </a:r>
            <a:r>
              <a:rPr lang="en-IN" dirty="0">
                <a:effectLst/>
                <a:latin typeface="Times New Roman" panose="02020603050405020304" pitchFamily="18" charset="0"/>
                <a:ea typeface="Calibri" panose="020F0502020204030204" pitchFamily="34" charset="0"/>
              </a:rPr>
              <a:t> Systems develop software and web-based applications with Latest Technologies.</a:t>
            </a:r>
          </a:p>
          <a:p>
            <a:pPr algn="just"/>
            <a:r>
              <a:rPr lang="en-US" dirty="0" err="1">
                <a:effectLst/>
                <a:latin typeface="Times New Roman" panose="02020603050405020304" pitchFamily="18" charset="0"/>
                <a:ea typeface="Calibri" panose="020F0502020204030204" pitchFamily="34" charset="0"/>
              </a:rPr>
              <a:t>Codelab</a:t>
            </a:r>
            <a:r>
              <a:rPr lang="en-US" dirty="0">
                <a:effectLst/>
                <a:latin typeface="Times New Roman" panose="02020603050405020304" pitchFamily="18" charset="0"/>
                <a:ea typeface="Calibri" panose="020F0502020204030204" pitchFamily="34" charset="0"/>
              </a:rPr>
              <a:t> Systems is always proactive to fulfill client’s needs and requirements.</a:t>
            </a:r>
            <a:endParaRPr lang="en-IN" dirty="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78147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7FBD-1AB6-8249-2C11-6497B812F994}"/>
              </a:ext>
            </a:extLst>
          </p:cNvPr>
          <p:cNvSpPr>
            <a:spLocks noGrp="1"/>
          </p:cNvSpPr>
          <p:nvPr>
            <p:ph type="title"/>
          </p:nvPr>
        </p:nvSpPr>
        <p:spPr>
          <a:xfrm>
            <a:off x="0" y="196698"/>
            <a:ext cx="5410199" cy="1035612"/>
          </a:xfrm>
        </p:spPr>
        <p:txBody>
          <a:bodyPr>
            <a:normAutofit/>
          </a:bodyPr>
          <a:lstStyle/>
          <a:p>
            <a:r>
              <a:rPr lang="en-US" sz="2500" b="1" u="sng" dirty="0" err="1">
                <a:latin typeface="Times New Roman" panose="02020603050405020304" pitchFamily="18" charset="0"/>
                <a:cs typeface="Times New Roman" panose="02020603050405020304" pitchFamily="18" charset="0"/>
              </a:rPr>
              <a:t>Organaization</a:t>
            </a:r>
            <a:r>
              <a:rPr lang="en-US" sz="2500" b="1" u="sng" dirty="0">
                <a:latin typeface="Times New Roman" panose="02020603050405020304" pitchFamily="18" charset="0"/>
                <a:cs typeface="Times New Roman" panose="02020603050405020304" pitchFamily="18" charset="0"/>
              </a:rPr>
              <a:t> structure:</a:t>
            </a:r>
            <a:endParaRPr lang="en-IN" sz="2500" b="1" u="sng"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2B1E9321-016C-B30D-2B60-7889ADA74B2C}"/>
              </a:ext>
            </a:extLst>
          </p:cNvPr>
          <p:cNvSpPr/>
          <p:nvPr/>
        </p:nvSpPr>
        <p:spPr>
          <a:xfrm>
            <a:off x="4914747" y="1248697"/>
            <a:ext cx="1574543"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ORGANISATION</a:t>
            </a:r>
            <a:endParaRPr lang="en-IN" sz="1200" dirty="0">
              <a:latin typeface="Times New Roman" panose="02020603050405020304" pitchFamily="18" charset="0"/>
              <a:cs typeface="Times New Roman" panose="02020603050405020304" pitchFamily="18" charset="0"/>
            </a:endParaRPr>
          </a:p>
        </p:txBody>
      </p:sp>
      <p:sp>
        <p:nvSpPr>
          <p:cNvPr id="27" name="Arrow: Down 26">
            <a:extLst>
              <a:ext uri="{FF2B5EF4-FFF2-40B4-BE49-F238E27FC236}">
                <a16:creationId xmlns:a16="http://schemas.microsoft.com/office/drawing/2014/main" id="{E2E4C640-C06F-50AD-4DEC-684EFE93CC90}"/>
              </a:ext>
            </a:extLst>
          </p:cNvPr>
          <p:cNvSpPr/>
          <p:nvPr/>
        </p:nvSpPr>
        <p:spPr>
          <a:xfrm>
            <a:off x="5650056" y="1680774"/>
            <a:ext cx="149665" cy="4386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7CA84C2C-0401-23B4-C1FC-03DB4AE9BC91}"/>
              </a:ext>
            </a:extLst>
          </p:cNvPr>
          <p:cNvSpPr/>
          <p:nvPr/>
        </p:nvSpPr>
        <p:spPr>
          <a:xfrm>
            <a:off x="4914747" y="2116030"/>
            <a:ext cx="1574543"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MANAGEMENT</a:t>
            </a:r>
            <a:endParaRPr lang="en-IN" sz="120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04974D11-509A-F6B5-FB9B-8984A0D8A862}"/>
              </a:ext>
            </a:extLst>
          </p:cNvPr>
          <p:cNvSpPr/>
          <p:nvPr/>
        </p:nvSpPr>
        <p:spPr>
          <a:xfrm>
            <a:off x="4877415" y="2995635"/>
            <a:ext cx="1823962"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ADVISORY BOARD</a:t>
            </a:r>
            <a:endParaRPr lang="en-IN" sz="12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3B8888AA-A23C-EE1D-622F-B5FCE1D8D7C9}"/>
              </a:ext>
            </a:extLst>
          </p:cNvPr>
          <p:cNvSpPr/>
          <p:nvPr/>
        </p:nvSpPr>
        <p:spPr>
          <a:xfrm>
            <a:off x="4877412" y="3854373"/>
            <a:ext cx="1823963"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MANAGING DIRECTOR</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03D82D74-8985-980A-86BA-1B27C0AA41D7}"/>
              </a:ext>
            </a:extLst>
          </p:cNvPr>
          <p:cNvSpPr/>
          <p:nvPr/>
        </p:nvSpPr>
        <p:spPr>
          <a:xfrm>
            <a:off x="5105058" y="4719306"/>
            <a:ext cx="1245414"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DIRECTOR</a:t>
            </a:r>
            <a:endParaRPr lang="en-IN" sz="1200" dirty="0">
              <a:latin typeface="Times New Roman" panose="02020603050405020304" pitchFamily="18" charset="0"/>
              <a:cs typeface="Times New Roman" panose="02020603050405020304" pitchFamily="18" charset="0"/>
            </a:endParaRPr>
          </a:p>
        </p:txBody>
      </p:sp>
      <p:sp>
        <p:nvSpPr>
          <p:cNvPr id="32" name="Arrow: Down 31">
            <a:extLst>
              <a:ext uri="{FF2B5EF4-FFF2-40B4-BE49-F238E27FC236}">
                <a16:creationId xmlns:a16="http://schemas.microsoft.com/office/drawing/2014/main" id="{4C0200EA-2EC1-47F9-0F47-9D7B20D97824}"/>
              </a:ext>
            </a:extLst>
          </p:cNvPr>
          <p:cNvSpPr/>
          <p:nvPr/>
        </p:nvSpPr>
        <p:spPr>
          <a:xfrm>
            <a:off x="5650056" y="2548107"/>
            <a:ext cx="149665" cy="4386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3" name="Arrow: Down 32">
            <a:extLst>
              <a:ext uri="{FF2B5EF4-FFF2-40B4-BE49-F238E27FC236}">
                <a16:creationId xmlns:a16="http://schemas.microsoft.com/office/drawing/2014/main" id="{BB3D5A36-04C7-B312-0588-CB35E445AF02}"/>
              </a:ext>
            </a:extLst>
          </p:cNvPr>
          <p:cNvSpPr/>
          <p:nvPr/>
        </p:nvSpPr>
        <p:spPr>
          <a:xfrm>
            <a:off x="5650056" y="3425802"/>
            <a:ext cx="149665" cy="4386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4" name="Arrow: Down 33">
            <a:extLst>
              <a:ext uri="{FF2B5EF4-FFF2-40B4-BE49-F238E27FC236}">
                <a16:creationId xmlns:a16="http://schemas.microsoft.com/office/drawing/2014/main" id="{5BFC5020-00EE-24CF-3782-A2D2B7853334}"/>
              </a:ext>
            </a:extLst>
          </p:cNvPr>
          <p:cNvSpPr/>
          <p:nvPr/>
        </p:nvSpPr>
        <p:spPr>
          <a:xfrm>
            <a:off x="5650056" y="4293507"/>
            <a:ext cx="149665" cy="4386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EE22A26B-0C33-DE99-480B-820BD3566526}"/>
              </a:ext>
            </a:extLst>
          </p:cNvPr>
          <p:cNvSpPr/>
          <p:nvPr/>
        </p:nvSpPr>
        <p:spPr>
          <a:xfrm>
            <a:off x="2737430" y="5886860"/>
            <a:ext cx="1269951"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HEAD ACCOUNTANT</a:t>
            </a:r>
            <a:endParaRPr lang="en-IN" sz="12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AAAEC067-C92E-54FF-C8CA-93FA7FBFCB89}"/>
              </a:ext>
            </a:extLst>
          </p:cNvPr>
          <p:cNvSpPr/>
          <p:nvPr/>
        </p:nvSpPr>
        <p:spPr>
          <a:xfrm>
            <a:off x="4238733" y="5886860"/>
            <a:ext cx="1149211"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HEAD IT OPERATIONS</a:t>
            </a:r>
            <a:endParaRPr lang="en-IN" sz="1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BAA6B6FE-5A1C-4EE8-2B98-1A8FDBDD5A44}"/>
              </a:ext>
            </a:extLst>
          </p:cNvPr>
          <p:cNvSpPr/>
          <p:nvPr/>
        </p:nvSpPr>
        <p:spPr>
          <a:xfrm>
            <a:off x="5650057" y="5886861"/>
            <a:ext cx="1477844" cy="4401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HEAD TRAINING &amp; DEVELOPMENT</a:t>
            </a:r>
            <a:endParaRPr lang="en-IN" sz="12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B22D5F1A-E5B8-17FB-04C8-9E992D8C53A7}"/>
              </a:ext>
            </a:extLst>
          </p:cNvPr>
          <p:cNvSpPr/>
          <p:nvPr/>
        </p:nvSpPr>
        <p:spPr>
          <a:xfrm>
            <a:off x="9028327" y="5886860"/>
            <a:ext cx="1527711"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HEAD ADMINISTARTION</a:t>
            </a:r>
            <a:endParaRPr lang="en-IN" sz="1200"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3CF12A14-9EF2-A732-7328-C6738D458933}"/>
              </a:ext>
            </a:extLst>
          </p:cNvPr>
          <p:cNvSpPr/>
          <p:nvPr/>
        </p:nvSpPr>
        <p:spPr>
          <a:xfrm>
            <a:off x="1771938" y="5886860"/>
            <a:ext cx="724673"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HEAD HR</a:t>
            </a:r>
            <a:endParaRPr lang="en-IN" sz="12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94D2D43-E2B5-B2C8-26EA-5FE80ACCD2D2}"/>
              </a:ext>
            </a:extLst>
          </p:cNvPr>
          <p:cNvSpPr/>
          <p:nvPr/>
        </p:nvSpPr>
        <p:spPr>
          <a:xfrm>
            <a:off x="7330945" y="5886860"/>
            <a:ext cx="1421646" cy="440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HEAD BUSINESS OPERATION</a:t>
            </a:r>
            <a:endParaRPr lang="en-IN" sz="1200" dirty="0">
              <a:latin typeface="Times New Roman" panose="02020603050405020304" pitchFamily="18" charset="0"/>
              <a:cs typeface="Times New Roman" panose="02020603050405020304" pitchFamily="18" charset="0"/>
            </a:endParaRPr>
          </a:p>
        </p:txBody>
      </p:sp>
      <p:sp>
        <p:nvSpPr>
          <p:cNvPr id="41" name="Arrow: Down 40">
            <a:extLst>
              <a:ext uri="{FF2B5EF4-FFF2-40B4-BE49-F238E27FC236}">
                <a16:creationId xmlns:a16="http://schemas.microsoft.com/office/drawing/2014/main" id="{7FC125D5-71F9-3EE9-3514-71CFD2537369}"/>
              </a:ext>
            </a:extLst>
          </p:cNvPr>
          <p:cNvSpPr/>
          <p:nvPr/>
        </p:nvSpPr>
        <p:spPr>
          <a:xfrm>
            <a:off x="5650056" y="5149845"/>
            <a:ext cx="149665" cy="4386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CF3CF601-5BF3-62BE-6F7F-255B90E2E240}"/>
              </a:ext>
            </a:extLst>
          </p:cNvPr>
          <p:cNvCxnSpPr>
            <a:cxnSpLocks/>
            <a:stCxn id="43" idx="0"/>
            <a:endCxn id="48" idx="0"/>
          </p:cNvCxnSpPr>
          <p:nvPr/>
        </p:nvCxnSpPr>
        <p:spPr>
          <a:xfrm>
            <a:off x="2052877" y="5573638"/>
            <a:ext cx="7657964" cy="8889"/>
          </a:xfrm>
          <a:prstGeom prst="line">
            <a:avLst/>
          </a:prstGeom>
        </p:spPr>
        <p:style>
          <a:lnRef idx="1">
            <a:schemeClr val="accent2"/>
          </a:lnRef>
          <a:fillRef idx="0">
            <a:schemeClr val="accent2"/>
          </a:fillRef>
          <a:effectRef idx="0">
            <a:schemeClr val="accent2"/>
          </a:effectRef>
          <a:fontRef idx="minor">
            <a:schemeClr val="tx1"/>
          </a:fontRef>
        </p:style>
      </p:cxnSp>
      <p:sp>
        <p:nvSpPr>
          <p:cNvPr id="43" name="Arrow: Down 42">
            <a:extLst>
              <a:ext uri="{FF2B5EF4-FFF2-40B4-BE49-F238E27FC236}">
                <a16:creationId xmlns:a16="http://schemas.microsoft.com/office/drawing/2014/main" id="{DABD09A1-F934-2B83-039A-8C97479BBED4}"/>
              </a:ext>
            </a:extLst>
          </p:cNvPr>
          <p:cNvSpPr/>
          <p:nvPr/>
        </p:nvSpPr>
        <p:spPr>
          <a:xfrm>
            <a:off x="1978044" y="5573638"/>
            <a:ext cx="149665" cy="3213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4" name="Arrow: Down 43">
            <a:extLst>
              <a:ext uri="{FF2B5EF4-FFF2-40B4-BE49-F238E27FC236}">
                <a16:creationId xmlns:a16="http://schemas.microsoft.com/office/drawing/2014/main" id="{0A8B21FC-25E9-5A03-79B8-E9F84C0FCCD8}"/>
              </a:ext>
            </a:extLst>
          </p:cNvPr>
          <p:cNvSpPr/>
          <p:nvPr/>
        </p:nvSpPr>
        <p:spPr>
          <a:xfrm>
            <a:off x="3275394" y="5582527"/>
            <a:ext cx="149665" cy="3213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5" name="Arrow: Down 44">
            <a:extLst>
              <a:ext uri="{FF2B5EF4-FFF2-40B4-BE49-F238E27FC236}">
                <a16:creationId xmlns:a16="http://schemas.microsoft.com/office/drawing/2014/main" id="{0A1B3A29-35EA-E6F0-D954-52CAA02DC4F5}"/>
              </a:ext>
            </a:extLst>
          </p:cNvPr>
          <p:cNvSpPr/>
          <p:nvPr/>
        </p:nvSpPr>
        <p:spPr>
          <a:xfrm>
            <a:off x="4794774" y="5582527"/>
            <a:ext cx="149665" cy="3213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6" name="Arrow: Down 45">
            <a:extLst>
              <a:ext uri="{FF2B5EF4-FFF2-40B4-BE49-F238E27FC236}">
                <a16:creationId xmlns:a16="http://schemas.microsoft.com/office/drawing/2014/main" id="{6FB574CA-9693-7C2E-DBF6-3D285CFBE19C}"/>
              </a:ext>
            </a:extLst>
          </p:cNvPr>
          <p:cNvSpPr/>
          <p:nvPr/>
        </p:nvSpPr>
        <p:spPr>
          <a:xfrm>
            <a:off x="6310585" y="5589082"/>
            <a:ext cx="149665" cy="3213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7" name="Arrow: Down 46">
            <a:extLst>
              <a:ext uri="{FF2B5EF4-FFF2-40B4-BE49-F238E27FC236}">
                <a16:creationId xmlns:a16="http://schemas.microsoft.com/office/drawing/2014/main" id="{DD11D989-1CCB-C186-8731-98FD905534EA}"/>
              </a:ext>
            </a:extLst>
          </p:cNvPr>
          <p:cNvSpPr/>
          <p:nvPr/>
        </p:nvSpPr>
        <p:spPr>
          <a:xfrm>
            <a:off x="8007968" y="5573637"/>
            <a:ext cx="149665" cy="3213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8" name="Arrow: Down 47">
            <a:extLst>
              <a:ext uri="{FF2B5EF4-FFF2-40B4-BE49-F238E27FC236}">
                <a16:creationId xmlns:a16="http://schemas.microsoft.com/office/drawing/2014/main" id="{6DF11696-FFF5-EF87-87EF-E52388EFD7CA}"/>
              </a:ext>
            </a:extLst>
          </p:cNvPr>
          <p:cNvSpPr/>
          <p:nvPr/>
        </p:nvSpPr>
        <p:spPr>
          <a:xfrm>
            <a:off x="9636008" y="5582527"/>
            <a:ext cx="149665" cy="3213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74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8571-D3E2-1ED2-2F48-86F72ED43ED9}"/>
              </a:ext>
            </a:extLst>
          </p:cNvPr>
          <p:cNvSpPr>
            <a:spLocks noGrp="1"/>
          </p:cNvSpPr>
          <p:nvPr>
            <p:ph type="title"/>
          </p:nvPr>
        </p:nvSpPr>
        <p:spPr>
          <a:xfrm>
            <a:off x="0" y="437536"/>
            <a:ext cx="12192000" cy="675967"/>
          </a:xfrm>
        </p:spPr>
        <p:txBody>
          <a:bodyPr>
            <a:normAutofit/>
          </a:bodyPr>
          <a:lstStyle/>
          <a:p>
            <a:r>
              <a:rPr lang="en-US" sz="2500" b="1" u="sng" dirty="0">
                <a:latin typeface="Times New Roman" panose="02020603050405020304" pitchFamily="18" charset="0"/>
                <a:cs typeface="Times New Roman" panose="02020603050405020304" pitchFamily="18" charset="0"/>
              </a:rPr>
              <a:t>2.OJT-1</a:t>
            </a:r>
            <a:endParaRPr lang="en-IN" sz="2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C4977E-34DE-3611-873B-DDEECF39BEB3}"/>
              </a:ext>
            </a:extLst>
          </p:cNvPr>
          <p:cNvSpPr>
            <a:spLocks noGrp="1"/>
          </p:cNvSpPr>
          <p:nvPr>
            <p:ph idx="1"/>
          </p:nvPr>
        </p:nvSpPr>
        <p:spPr>
          <a:xfrm>
            <a:off x="0" y="1113503"/>
            <a:ext cx="12192000" cy="4630994"/>
          </a:xfrm>
        </p:spPr>
        <p:txBody>
          <a:bodyPr/>
          <a:lstStyle/>
          <a:p>
            <a:pPr marL="0" indent="0">
              <a:buNone/>
            </a:pPr>
            <a:r>
              <a:rPr lang="en-IN" sz="1800" b="1" u="sng" dirty="0">
                <a:effectLst/>
                <a:latin typeface="Times New Roman" panose="02020603050405020304" pitchFamily="18" charset="0"/>
                <a:ea typeface="Arial" panose="020B0604020202020204" pitchFamily="34" charset="0"/>
              </a:rPr>
              <a:t>INTRODUCTION</a:t>
            </a:r>
            <a:r>
              <a:rPr lang="en-IN" sz="1800" b="1" dirty="0">
                <a:effectLst/>
                <a:latin typeface="Times New Roman" panose="02020603050405020304" pitchFamily="18" charset="0"/>
                <a:ea typeface="Arial" panose="020B0604020202020204" pitchFamily="34" charset="0"/>
              </a:rPr>
              <a:t>:</a:t>
            </a:r>
          </a:p>
          <a:p>
            <a:pPr algn="just"/>
            <a:r>
              <a:rPr lang="en-IN" sz="1800" dirty="0">
                <a:effectLst/>
                <a:latin typeface="Times New Roman" panose="02020603050405020304" pitchFamily="18" charset="0"/>
                <a:ea typeface="Arial" panose="020B0604020202020204" pitchFamily="34" charset="0"/>
              </a:rPr>
              <a:t>As the commercial site of the world is almost fully undergone in online platform people is trading products through different e-commerce website.</a:t>
            </a:r>
          </a:p>
          <a:p>
            <a:pPr algn="just"/>
            <a:r>
              <a:rPr lang="en-IN" sz="1800" dirty="0">
                <a:effectLst/>
                <a:latin typeface="Times New Roman" panose="02020603050405020304" pitchFamily="18" charset="0"/>
                <a:ea typeface="Arial" panose="020B0604020202020204" pitchFamily="34" charset="0"/>
              </a:rPr>
              <a:t>And for that reason reviewing products before buying is also a common scenario.</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Also now a day, customers are more inclined towards the reviews to buy a product, So </a:t>
            </a:r>
            <a:r>
              <a:rPr lang="en-IN" sz="1800" dirty="0" err="1">
                <a:effectLst/>
                <a:latin typeface="Times New Roman" panose="02020603050405020304" pitchFamily="18" charset="0"/>
                <a:ea typeface="Arial" panose="020B0604020202020204" pitchFamily="34" charset="0"/>
              </a:rPr>
              <a:t>analyzing</a:t>
            </a:r>
            <a:r>
              <a:rPr lang="en-IN" sz="1800" dirty="0">
                <a:effectLst/>
                <a:latin typeface="Times New Roman" panose="02020603050405020304" pitchFamily="18" charset="0"/>
                <a:ea typeface="Arial" panose="020B0604020202020204" pitchFamily="34" charset="0"/>
              </a:rPr>
              <a:t> the data from those customer reviews to make the data more dynamic is an essential field nowadays. </a:t>
            </a:r>
          </a:p>
          <a:p>
            <a:pPr algn="just"/>
            <a:r>
              <a:rPr lang="en-IN" sz="1800" dirty="0">
                <a:effectLst/>
                <a:latin typeface="Times New Roman" panose="02020603050405020304" pitchFamily="18" charset="0"/>
                <a:ea typeface="Arial" panose="020B0604020202020204" pitchFamily="34" charset="0"/>
              </a:rPr>
              <a:t> A study on amazon last year revealed over 88% of online shoppers trust reviews as much as personal recommendations.</a:t>
            </a:r>
          </a:p>
          <a:p>
            <a:pPr algn="just"/>
            <a:r>
              <a:rPr lang="en-IN" sz="1800" dirty="0">
                <a:effectLst/>
                <a:latin typeface="Times New Roman" panose="02020603050405020304" pitchFamily="18" charset="0"/>
                <a:ea typeface="Arial" panose="020B0604020202020204" pitchFamily="34" charset="0"/>
              </a:rPr>
              <a:t>Any online item with large amounts of positive reviews provides a powerful comment of the legitimacy of the item.</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In our model, we used both manual and active learning approach to label our datasets. </a:t>
            </a:r>
          </a:p>
          <a:p>
            <a:pPr algn="just"/>
            <a:r>
              <a:rPr lang="en-IN" sz="1800" dirty="0">
                <a:effectLst/>
                <a:latin typeface="Times New Roman" panose="02020603050405020304" pitchFamily="18" charset="0"/>
                <a:ea typeface="Arial" panose="020B0604020202020204" pitchFamily="34" charset="0"/>
              </a:rPr>
              <a:t>In the active learning process different classifiers are used to provide accuracy until reaching satisfactory level.</a:t>
            </a:r>
          </a:p>
          <a:p>
            <a:pPr marL="0" indent="0">
              <a:buNone/>
            </a:pPr>
            <a:endParaRPr lang="en-IN" dirty="0"/>
          </a:p>
        </p:txBody>
      </p:sp>
    </p:spTree>
    <p:extLst>
      <p:ext uri="{BB962C8B-B14F-4D97-AF65-F5344CB8AC3E}">
        <p14:creationId xmlns:p14="http://schemas.microsoft.com/office/powerpoint/2010/main" val="257656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3039-6BC3-1DA8-BDA7-A41B27312473}"/>
              </a:ext>
            </a:extLst>
          </p:cNvPr>
          <p:cNvSpPr>
            <a:spLocks noGrp="1"/>
          </p:cNvSpPr>
          <p:nvPr>
            <p:ph type="title"/>
          </p:nvPr>
        </p:nvSpPr>
        <p:spPr>
          <a:xfrm>
            <a:off x="0" y="357785"/>
            <a:ext cx="12192000" cy="709015"/>
          </a:xfrm>
        </p:spPr>
        <p:txBody>
          <a:bodyPr>
            <a:normAutofit/>
          </a:bodyPr>
          <a:lstStyle/>
          <a:p>
            <a:r>
              <a:rPr lang="en-IN" sz="2500" b="1" u="sng" dirty="0">
                <a:effectLst/>
                <a:latin typeface="Times New Roman" panose="02020603050405020304" pitchFamily="18" charset="0"/>
                <a:ea typeface="Arial" panose="020B0604020202020204" pitchFamily="34" charset="0"/>
              </a:rPr>
              <a:t>AIM:</a:t>
            </a:r>
            <a:endParaRPr lang="en-IN" sz="2500" u="sng" dirty="0"/>
          </a:p>
        </p:txBody>
      </p:sp>
      <p:sp>
        <p:nvSpPr>
          <p:cNvPr id="3" name="Content Placeholder 2">
            <a:extLst>
              <a:ext uri="{FF2B5EF4-FFF2-40B4-BE49-F238E27FC236}">
                <a16:creationId xmlns:a16="http://schemas.microsoft.com/office/drawing/2014/main" id="{663ED0AA-78B8-DE8D-2BB7-CC35A018C185}"/>
              </a:ext>
            </a:extLst>
          </p:cNvPr>
          <p:cNvSpPr>
            <a:spLocks noGrp="1"/>
          </p:cNvSpPr>
          <p:nvPr>
            <p:ph idx="1"/>
          </p:nvPr>
        </p:nvSpPr>
        <p:spPr>
          <a:xfrm>
            <a:off x="0" y="1209367"/>
            <a:ext cx="12192000" cy="2753032"/>
          </a:xfrm>
        </p:spPr>
        <p:txBody>
          <a:bodyPr/>
          <a:lstStyle/>
          <a:p>
            <a:pPr algn="just"/>
            <a:r>
              <a:rPr lang="en-IN" sz="1800" dirty="0">
                <a:effectLst/>
                <a:latin typeface="Times New Roman" panose="02020603050405020304" pitchFamily="18" charset="0"/>
                <a:ea typeface="Arial" panose="020B0604020202020204" pitchFamily="34" charset="0"/>
              </a:rPr>
              <a:t>The world we see nowadays is becoming more digitalized.</a:t>
            </a:r>
          </a:p>
          <a:p>
            <a:pPr algn="just"/>
            <a:r>
              <a:rPr lang="en-IN" sz="1800" dirty="0">
                <a:effectLst/>
                <a:latin typeface="Times New Roman" panose="02020603050405020304" pitchFamily="18" charset="0"/>
                <a:ea typeface="Arial" panose="020B0604020202020204" pitchFamily="34" charset="0"/>
              </a:rPr>
              <a:t>In this digitalized world e-commerce is taking the ascendancy by making products available within the reach of customers where the customer doesn’t have to go out of their house.</a:t>
            </a:r>
            <a:endParaRPr lang="en-IN" dirty="0">
              <a:latin typeface="Times New Roman" panose="02020603050405020304" pitchFamily="18" charset="0"/>
              <a:ea typeface="Arial" panose="020B0604020202020204" pitchFamily="34" charset="0"/>
            </a:endParaRPr>
          </a:p>
          <a:p>
            <a:pPr algn="just"/>
            <a:r>
              <a:rPr lang="en-IN" sz="1800" dirty="0">
                <a:effectLst/>
                <a:latin typeface="Times New Roman" panose="02020603050405020304" pitchFamily="18" charset="0"/>
                <a:ea typeface="Arial" panose="020B0604020202020204" pitchFamily="34" charset="0"/>
              </a:rPr>
              <a:t>But in this prospering day of machine learning, going through thousands of reviews would be much easier if a model is used to polarize those reviews and learn from it. </a:t>
            </a:r>
          </a:p>
          <a:p>
            <a:pPr algn="just"/>
            <a:r>
              <a:rPr lang="en-IN" sz="1800" dirty="0">
                <a:effectLst/>
                <a:latin typeface="Times New Roman" panose="02020603050405020304" pitchFamily="18" charset="0"/>
                <a:ea typeface="Arial" panose="020B0604020202020204" pitchFamily="34" charset="0"/>
              </a:rPr>
              <a:t>We used supervised learning method on a large scale amazon dataset to polarize it and get satisfactory accuracy.</a:t>
            </a:r>
            <a:endParaRPr lang="en-IN" dirty="0"/>
          </a:p>
        </p:txBody>
      </p:sp>
    </p:spTree>
    <p:extLst>
      <p:ext uri="{BB962C8B-B14F-4D97-AF65-F5344CB8AC3E}">
        <p14:creationId xmlns:p14="http://schemas.microsoft.com/office/powerpoint/2010/main" val="114943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5172-BEE3-84E4-6215-A5CCCFD53177}"/>
              </a:ext>
            </a:extLst>
          </p:cNvPr>
          <p:cNvSpPr>
            <a:spLocks noGrp="1"/>
          </p:cNvSpPr>
          <p:nvPr>
            <p:ph type="title"/>
          </p:nvPr>
        </p:nvSpPr>
        <p:spPr>
          <a:xfrm>
            <a:off x="0" y="68826"/>
            <a:ext cx="10817226" cy="1248697"/>
          </a:xfrm>
        </p:spPr>
        <p:txBody>
          <a:bodyPr>
            <a:normAutofit/>
          </a:bodyPr>
          <a:lstStyle/>
          <a:p>
            <a:r>
              <a:rPr lang="en-IN" sz="2500" b="1" u="sng" dirty="0">
                <a:effectLst/>
                <a:latin typeface="Times New Roman" panose="02020603050405020304" pitchFamily="18" charset="0"/>
                <a:ea typeface="Arial" panose="020B0604020202020204" pitchFamily="34" charset="0"/>
              </a:rPr>
              <a:t>OBJECTIVE:</a:t>
            </a:r>
            <a:endParaRPr lang="en-IN" sz="2500" u="sng" dirty="0"/>
          </a:p>
        </p:txBody>
      </p:sp>
      <p:sp>
        <p:nvSpPr>
          <p:cNvPr id="3" name="Content Placeholder 2">
            <a:extLst>
              <a:ext uri="{FF2B5EF4-FFF2-40B4-BE49-F238E27FC236}">
                <a16:creationId xmlns:a16="http://schemas.microsoft.com/office/drawing/2014/main" id="{9E164055-AB9C-9710-8DB2-AB3C7CF3E25A}"/>
              </a:ext>
            </a:extLst>
          </p:cNvPr>
          <p:cNvSpPr>
            <a:spLocks noGrp="1"/>
          </p:cNvSpPr>
          <p:nvPr>
            <p:ph idx="1"/>
          </p:nvPr>
        </p:nvSpPr>
        <p:spPr>
          <a:xfrm>
            <a:off x="0" y="1434144"/>
            <a:ext cx="12192000" cy="3649133"/>
          </a:xfrm>
        </p:spPr>
        <p:txBody>
          <a:bodyPr/>
          <a:lstStyle/>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objective of this research is to develop a supervised learning model that efficiently categorizes customer feedback into positive and negative sentiments for various products. </a:t>
            </a: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In an era dominated by online commerce, where consumer decisions are heavily influenced by reviews, the need to streamline the analysis of vast amounts of feedback is paramount.</a:t>
            </a:r>
            <a:endParaRPr lang="en-IN" dirty="0">
              <a:latin typeface="Times New Roman" panose="02020603050405020304" pitchFamily="18" charset="0"/>
              <a:ea typeface="Arial" panose="020B0604020202020204" pitchFamily="34" charset="0"/>
              <a:cs typeface="Times New Roman" panose="02020603050405020304" pitchFamily="18" charset="0"/>
            </a:endParaRP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By automating the sentiment polarization process, this study aims to provide consumers with valuable insights for informed purchasing decisions and assist businesses in understanding the reception of their products in the market.</a:t>
            </a: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Ultimately, the goal is to develop a robust model capable of efficiently categorizing customer feedback, thereby empowering both consumers and businesses in their decision-making processes within the dynamic landscape of online commerce.</a:t>
            </a:r>
          </a:p>
          <a:p>
            <a:endParaRPr lang="en-IN" dirty="0"/>
          </a:p>
        </p:txBody>
      </p:sp>
    </p:spTree>
    <p:extLst>
      <p:ext uri="{BB962C8B-B14F-4D97-AF65-F5344CB8AC3E}">
        <p14:creationId xmlns:p14="http://schemas.microsoft.com/office/powerpoint/2010/main" val="237621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7AFF-5EE7-AA36-35F2-A315A252C84A}"/>
              </a:ext>
            </a:extLst>
          </p:cNvPr>
          <p:cNvSpPr>
            <a:spLocks noGrp="1"/>
          </p:cNvSpPr>
          <p:nvPr>
            <p:ph type="title"/>
          </p:nvPr>
        </p:nvSpPr>
        <p:spPr>
          <a:xfrm>
            <a:off x="0" y="388374"/>
            <a:ext cx="10131425" cy="914400"/>
          </a:xfrm>
        </p:spPr>
        <p:txBody>
          <a:bodyPr>
            <a:normAutofit/>
          </a:bodyPr>
          <a:lstStyle/>
          <a:p>
            <a:r>
              <a:rPr lang="en-IN" sz="2500" b="1" u="sng" dirty="0">
                <a:effectLst/>
                <a:latin typeface="Times New Roman" panose="02020603050405020304" pitchFamily="18" charset="0"/>
                <a:ea typeface="Arial" panose="020B0604020202020204" pitchFamily="34" charset="0"/>
              </a:rPr>
              <a:t>PURPOSE:</a:t>
            </a:r>
            <a:endParaRPr lang="en-IN" sz="2500" u="sng" dirty="0"/>
          </a:p>
        </p:txBody>
      </p:sp>
      <p:sp>
        <p:nvSpPr>
          <p:cNvPr id="3" name="Content Placeholder 2">
            <a:extLst>
              <a:ext uri="{FF2B5EF4-FFF2-40B4-BE49-F238E27FC236}">
                <a16:creationId xmlns:a16="http://schemas.microsoft.com/office/drawing/2014/main" id="{5EA46A21-5936-2A44-AEAA-7D9C44A44F47}"/>
              </a:ext>
            </a:extLst>
          </p:cNvPr>
          <p:cNvSpPr>
            <a:spLocks noGrp="1"/>
          </p:cNvSpPr>
          <p:nvPr>
            <p:ph idx="1"/>
          </p:nvPr>
        </p:nvSpPr>
        <p:spPr>
          <a:xfrm>
            <a:off x="0" y="1809135"/>
            <a:ext cx="12191999" cy="4660491"/>
          </a:xfrm>
        </p:spPr>
        <p:txBody>
          <a:bodyPr>
            <a:normAutofit/>
          </a:bodyPr>
          <a:lstStyle/>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purpose of this research is to address the pivotal role of online product reviews in influencing consumer </a:t>
            </a:r>
            <a:r>
              <a:rPr lang="en-IN" sz="1800" dirty="0" err="1">
                <a:effectLst/>
                <a:latin typeface="Times New Roman" panose="02020603050405020304" pitchFamily="18" charset="0"/>
                <a:ea typeface="Arial" panose="020B0604020202020204" pitchFamily="34" charset="0"/>
                <a:cs typeface="Times New Roman" panose="02020603050405020304" pitchFamily="18" charset="0"/>
              </a:rPr>
              <a:t>behavior</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and purchasing decisions in the digital marketplace.</a:t>
            </a: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With the increasing reliance on e-commerce platforms for trading goods, the significance of customer feedback has surged, as shoppers often turn to reviews to guide their buying choices.</a:t>
            </a: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This study seeks to develop a supervised learning model that can automatically categorize customer feedback into positive and negative sentiments for diverse products</a:t>
            </a:r>
            <a:r>
              <a:rPr lang="en-IN" dirty="0">
                <a:latin typeface="Times New Roman" panose="02020603050405020304" pitchFamily="18" charset="0"/>
                <a:ea typeface="Arial" panose="020B0604020202020204" pitchFamily="34" charset="0"/>
                <a:cs typeface="Times New Roman" panose="02020603050405020304" pitchFamily="18" charset="0"/>
              </a:rPr>
              <a:t>.</a:t>
            </a: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By leveraging machine learning algorithms, the aim is to streamline the process of sentiment analysis, making it more efficient and scalable.</a:t>
            </a: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ultimate objective is to empower both consumers and businesses with actionable insights derived from large-scale review data. The ultimate objective is to empower both consumers and businesses with actionable insights derived from large-scale review data.</a:t>
            </a:r>
          </a:p>
          <a:p>
            <a:pPr algn="just"/>
            <a:r>
              <a:rPr lang="en-IN" sz="1800" dirty="0">
                <a:effectLst/>
                <a:latin typeface="Times New Roman" panose="02020603050405020304" pitchFamily="18" charset="0"/>
                <a:ea typeface="Arial" panose="020B0604020202020204" pitchFamily="34" charset="0"/>
                <a:cs typeface="Times New Roman" panose="02020603050405020304" pitchFamily="18" charset="0"/>
              </a:rPr>
              <a:t>Ultimately, the research </a:t>
            </a:r>
            <a:r>
              <a:rPr lang="en-IN" sz="1800" dirty="0" err="1">
                <a:effectLst/>
                <a:latin typeface="Times New Roman" panose="02020603050405020304" pitchFamily="18" charset="0"/>
                <a:ea typeface="Arial" panose="020B0604020202020204" pitchFamily="34" charset="0"/>
                <a:cs typeface="Times New Roman" panose="02020603050405020304" pitchFamily="18" charset="0"/>
              </a:rPr>
              <a:t>endeavors</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to contribute to the optimization of online shopping experiences and the enhancement of consumer satisfaction in the digital age.</a:t>
            </a:r>
          </a:p>
          <a:p>
            <a:endParaRPr lang="en-IN" dirty="0">
              <a:latin typeface="Times New Roman" panose="02020603050405020304" pitchFamily="18" charset="0"/>
              <a:ea typeface="Arial" panose="020B0604020202020204" pitchFamily="34" charset="0"/>
            </a:endParaRPr>
          </a:p>
          <a:p>
            <a:endParaRPr lang="en-IN" dirty="0"/>
          </a:p>
        </p:txBody>
      </p:sp>
    </p:spTree>
    <p:extLst>
      <p:ext uri="{BB962C8B-B14F-4D97-AF65-F5344CB8AC3E}">
        <p14:creationId xmlns:p14="http://schemas.microsoft.com/office/powerpoint/2010/main" val="28287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46F0-3E3A-FA7A-A00B-2240D776848C}"/>
              </a:ext>
            </a:extLst>
          </p:cNvPr>
          <p:cNvSpPr>
            <a:spLocks noGrp="1"/>
          </p:cNvSpPr>
          <p:nvPr>
            <p:ph type="title"/>
          </p:nvPr>
        </p:nvSpPr>
        <p:spPr>
          <a:xfrm>
            <a:off x="0" y="347952"/>
            <a:ext cx="12192000" cy="718848"/>
          </a:xfrm>
        </p:spPr>
        <p:txBody>
          <a:bodyPr>
            <a:normAutofit/>
          </a:bodyPr>
          <a:lstStyle/>
          <a:p>
            <a:r>
              <a:rPr lang="en-IN" sz="2500" b="1" u="sng" dirty="0">
                <a:effectLst/>
                <a:latin typeface="Times New Roman" panose="02020603050405020304" pitchFamily="18" charset="0"/>
                <a:ea typeface="Arial" panose="020B0604020202020204" pitchFamily="34" charset="0"/>
              </a:rPr>
              <a:t>SCOPE:</a:t>
            </a:r>
            <a:endParaRPr lang="en-IN" sz="2500" u="sng" dirty="0"/>
          </a:p>
        </p:txBody>
      </p:sp>
      <p:sp>
        <p:nvSpPr>
          <p:cNvPr id="3" name="Content Placeholder 2">
            <a:extLst>
              <a:ext uri="{FF2B5EF4-FFF2-40B4-BE49-F238E27FC236}">
                <a16:creationId xmlns:a16="http://schemas.microsoft.com/office/drawing/2014/main" id="{AC8C4655-0AD2-5EC4-4B77-31EF4CA2CDFC}"/>
              </a:ext>
            </a:extLst>
          </p:cNvPr>
          <p:cNvSpPr>
            <a:spLocks noGrp="1"/>
          </p:cNvSpPr>
          <p:nvPr>
            <p:ph idx="1"/>
          </p:nvPr>
        </p:nvSpPr>
        <p:spPr>
          <a:xfrm>
            <a:off x="0" y="1288025"/>
            <a:ext cx="12192000" cy="2340078"/>
          </a:xfrm>
        </p:spPr>
        <p:txBody>
          <a:bodyPr/>
          <a:lstStyle/>
          <a:p>
            <a:pPr algn="just"/>
            <a:r>
              <a:rPr lang="en-IN" sz="1800" dirty="0">
                <a:effectLst/>
                <a:latin typeface="Times New Roman" panose="02020603050405020304" pitchFamily="18" charset="0"/>
                <a:ea typeface="Arial" panose="020B0604020202020204" pitchFamily="34" charset="0"/>
              </a:rPr>
              <a:t>The scope of this research encompasses the development and implementation of a supervised learning model aimed at categorizing customer feedback into positive and negative sentiments across various products within the realm of e-commerce. </a:t>
            </a:r>
          </a:p>
          <a:p>
            <a:pPr algn="just"/>
            <a:r>
              <a:rPr lang="en-IN" sz="1800" dirty="0">
                <a:effectLst/>
                <a:latin typeface="Times New Roman" panose="02020603050405020304" pitchFamily="18" charset="0"/>
                <a:ea typeface="Arial" panose="020B0604020202020204" pitchFamily="34" charset="0"/>
              </a:rPr>
              <a:t>Given the widespread reliance on online platforms for trading goods and the growing importance of customer reviews in influencing purchasing decisions, the study focuses on </a:t>
            </a:r>
            <a:r>
              <a:rPr lang="en-IN" sz="1800" dirty="0" err="1">
                <a:effectLst/>
                <a:latin typeface="Times New Roman" panose="02020603050405020304" pitchFamily="18" charset="0"/>
                <a:ea typeface="Arial" panose="020B0604020202020204" pitchFamily="34" charset="0"/>
              </a:rPr>
              <a:t>analyzing</a:t>
            </a:r>
            <a:r>
              <a:rPr lang="en-IN" sz="1800" dirty="0">
                <a:effectLst/>
                <a:latin typeface="Times New Roman" panose="02020603050405020304" pitchFamily="18" charset="0"/>
                <a:ea typeface="Arial" panose="020B0604020202020204" pitchFamily="34" charset="0"/>
              </a:rPr>
              <a:t> large volumes of review data to derive actionable insights.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098866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226</TotalTime>
  <Words>1768</Words>
  <Application>Microsoft Office PowerPoint</Application>
  <PresentationFormat>Widescreen</PresentationFormat>
  <Paragraphs>148</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Celestial</vt:lpstr>
      <vt:lpstr>PowerPoint Presentation</vt:lpstr>
      <vt:lpstr>PowerPoint Presentation</vt:lpstr>
      <vt:lpstr>1.Company Overview:</vt:lpstr>
      <vt:lpstr>Organaization structure:</vt:lpstr>
      <vt:lpstr>2.OJT-1</vt:lpstr>
      <vt:lpstr>AIM:</vt:lpstr>
      <vt:lpstr>OBJECTIVE:</vt:lpstr>
      <vt:lpstr>PURPOSE:</vt:lpstr>
      <vt:lpstr>SCOPE:</vt:lpstr>
      <vt:lpstr>ADVANTAGES:</vt:lpstr>
      <vt:lpstr>CONCLUSION:</vt:lpstr>
      <vt:lpstr>3.OJT-2</vt:lpstr>
      <vt:lpstr>AIM:</vt:lpstr>
      <vt:lpstr>OBJECTIVE:</vt:lpstr>
      <vt:lpstr>PURPOSE:</vt:lpstr>
      <vt:lpstr>SCOPE:</vt:lpstr>
      <vt:lpstr>ADVANTAGES:</vt:lpstr>
      <vt:lpstr>CONCLUSION:</vt:lpstr>
      <vt:lpstr>4.Usecase-1:</vt:lpstr>
      <vt:lpstr>5.Usecase-2:</vt:lpstr>
      <vt:lpstr>6. Result:( working of project):</vt:lpstr>
      <vt:lpstr>7.Reference: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Pawan .</dc:creator>
  <cp:lastModifiedBy>Pawan .</cp:lastModifiedBy>
  <cp:revision>5</cp:revision>
  <dcterms:created xsi:type="dcterms:W3CDTF">2024-05-13T14:27:03Z</dcterms:created>
  <dcterms:modified xsi:type="dcterms:W3CDTF">2024-05-16T05:48:05Z</dcterms:modified>
</cp:coreProperties>
</file>