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c:f>
              <c:strCache>
                <c:ptCount val="1"/>
                <c:pt idx="0">
                  <c:v>tested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Uttar Pradesh</c:v>
                </c:pt>
                <c:pt idx="1">
                  <c:v>Maharashtra</c:v>
                </c:pt>
                <c:pt idx="2">
                  <c:v>Tamil Nadu</c:v>
                </c:pt>
                <c:pt idx="3">
                  <c:v>Karnataka</c:v>
                </c:pt>
                <c:pt idx="4">
                  <c:v>Bihar</c:v>
                </c:pt>
                <c:pt idx="5">
                  <c:v>Kerala</c:v>
                </c:pt>
                <c:pt idx="6">
                  <c:v>Gujarat</c:v>
                </c:pt>
                <c:pt idx="7">
                  <c:v>Andhra Pradesh</c:v>
                </c:pt>
                <c:pt idx="8">
                  <c:v>Delhi</c:v>
                </c:pt>
                <c:pt idx="9">
                  <c:v>Telangana</c:v>
                </c:pt>
              </c:strCache>
            </c:strRef>
          </c:cat>
          <c:val>
            <c:numRef>
              <c:f>Sheet2!$B$2:$B$11</c:f>
              <c:numCache>
                <c:formatCode>_ * #,##0_ ;_ * \-#,##0_ ;_ * "-"??_ ;_ @_ </c:formatCode>
                <c:ptCount val="10"/>
                <c:pt idx="0">
                  <c:v>83635222</c:v>
                </c:pt>
                <c:pt idx="1">
                  <c:v>62667211</c:v>
                </c:pt>
                <c:pt idx="2">
                  <c:v>51159242</c:v>
                </c:pt>
                <c:pt idx="3">
                  <c:v>50873103</c:v>
                </c:pt>
                <c:pt idx="4">
                  <c:v>50531824</c:v>
                </c:pt>
                <c:pt idx="5">
                  <c:v>37886378</c:v>
                </c:pt>
                <c:pt idx="6">
                  <c:v>30928063</c:v>
                </c:pt>
                <c:pt idx="7">
                  <c:v>29518787</c:v>
                </c:pt>
                <c:pt idx="8">
                  <c:v>29427753</c:v>
                </c:pt>
                <c:pt idx="9">
                  <c:v>27569831</c:v>
                </c:pt>
              </c:numCache>
            </c:numRef>
          </c:val>
          <c:extLst>
            <c:ext xmlns:c16="http://schemas.microsoft.com/office/drawing/2014/chart" uri="{C3380CC4-5D6E-409C-BE32-E72D297353CC}">
              <c16:uniqueId val="{00000000-3785-42E9-9BD1-4B655C82CB23}"/>
            </c:ext>
          </c:extLst>
        </c:ser>
        <c:dLbls>
          <c:dLblPos val="outEnd"/>
          <c:showLegendKey val="0"/>
          <c:showVal val="1"/>
          <c:showCatName val="0"/>
          <c:showSerName val="0"/>
          <c:showPercent val="0"/>
          <c:showBubbleSize val="0"/>
        </c:dLbls>
        <c:gapWidth val="219"/>
        <c:overlap val="-27"/>
        <c:axId val="375200560"/>
        <c:axId val="374973280"/>
      </c:barChart>
      <c:catAx>
        <c:axId val="375200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4973280"/>
        <c:crosses val="autoZero"/>
        <c:auto val="1"/>
        <c:lblAlgn val="ctr"/>
        <c:lblOffset val="100"/>
        <c:noMultiLvlLbl val="0"/>
      </c:catAx>
      <c:valAx>
        <c:axId val="374973280"/>
        <c:scaling>
          <c:orientation val="minMax"/>
        </c:scaling>
        <c:delete val="1"/>
        <c:axPos val="l"/>
        <c:numFmt formatCode="_ * #,##0_ ;_ * \-#,##0_ ;_ * &quot;-&quot;??_ ;_ @_ " sourceLinked="1"/>
        <c:majorTickMark val="none"/>
        <c:minorTickMark val="none"/>
        <c:tickLblPos val="nextTo"/>
        <c:crossAx val="375200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Sheet2!$B$13</c:f>
              <c:strCache>
                <c:ptCount val="1"/>
                <c:pt idx="0">
                  <c:v>confirmed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Sheet2!$A$14:$A$23</c:f>
              <c:strCache>
                <c:ptCount val="10"/>
                <c:pt idx="0">
                  <c:v>Maharashtra</c:v>
                </c:pt>
                <c:pt idx="1">
                  <c:v>Kerala</c:v>
                </c:pt>
                <c:pt idx="2">
                  <c:v>Karnataka</c:v>
                </c:pt>
                <c:pt idx="3">
                  <c:v>Tamil Nadu</c:v>
                </c:pt>
                <c:pt idx="4">
                  <c:v>Andhra Pradesh</c:v>
                </c:pt>
                <c:pt idx="5">
                  <c:v>Uttar Pradesh</c:v>
                </c:pt>
                <c:pt idx="6">
                  <c:v>West Bengal</c:v>
                </c:pt>
                <c:pt idx="7">
                  <c:v>Delhi</c:v>
                </c:pt>
                <c:pt idx="8">
                  <c:v>Odisha</c:v>
                </c:pt>
                <c:pt idx="9">
                  <c:v>Chhattisgarh</c:v>
                </c:pt>
              </c:strCache>
            </c:strRef>
          </c:cat>
          <c:val>
            <c:numRef>
              <c:f>Sheet2!$B$14:$B$23</c:f>
              <c:numCache>
                <c:formatCode>_ * #,##0_ ;_ * \-#,##0_ ;_ * "-"??_ ;_ @_ </c:formatCode>
                <c:ptCount val="10"/>
                <c:pt idx="0">
                  <c:v>6611078</c:v>
                </c:pt>
                <c:pt idx="1">
                  <c:v>4968657</c:v>
                </c:pt>
                <c:pt idx="2">
                  <c:v>2988333</c:v>
                </c:pt>
                <c:pt idx="3">
                  <c:v>2702623</c:v>
                </c:pt>
                <c:pt idx="4">
                  <c:v>2066450</c:v>
                </c:pt>
                <c:pt idx="5">
                  <c:v>1710158</c:v>
                </c:pt>
                <c:pt idx="6">
                  <c:v>1592908</c:v>
                </c:pt>
                <c:pt idx="7">
                  <c:v>1439870</c:v>
                </c:pt>
                <c:pt idx="8">
                  <c:v>1041457</c:v>
                </c:pt>
                <c:pt idx="9">
                  <c:v>1006052</c:v>
                </c:pt>
              </c:numCache>
            </c:numRef>
          </c:val>
          <c:extLst>
            <c:ext xmlns:c16="http://schemas.microsoft.com/office/drawing/2014/chart" uri="{C3380CC4-5D6E-409C-BE32-E72D297353CC}">
              <c16:uniqueId val="{00000000-5983-44EE-9B48-C646EE47F1B7}"/>
            </c:ext>
          </c:extLst>
        </c:ser>
        <c:dLbls>
          <c:dLblPos val="outEnd"/>
          <c:showLegendKey val="0"/>
          <c:showVal val="1"/>
          <c:showCatName val="0"/>
          <c:showSerName val="0"/>
          <c:showPercent val="0"/>
          <c:showBubbleSize val="0"/>
        </c:dLbls>
        <c:gapWidth val="219"/>
        <c:overlap val="-27"/>
        <c:axId val="380562400"/>
        <c:axId val="380559072"/>
      </c:barChart>
      <c:catAx>
        <c:axId val="38056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80559072"/>
        <c:crosses val="autoZero"/>
        <c:auto val="1"/>
        <c:lblAlgn val="ctr"/>
        <c:lblOffset val="100"/>
        <c:noMultiLvlLbl val="0"/>
      </c:catAx>
      <c:valAx>
        <c:axId val="380559072"/>
        <c:scaling>
          <c:orientation val="minMax"/>
        </c:scaling>
        <c:delete val="1"/>
        <c:axPos val="l"/>
        <c:numFmt formatCode="_ * #,##0_ ;_ * \-#,##0_ ;_ * &quot;-&quot;??_ ;_ @_ " sourceLinked="1"/>
        <c:majorTickMark val="none"/>
        <c:minorTickMark val="none"/>
        <c:tickLblPos val="nextTo"/>
        <c:crossAx val="380562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Sheet2!$B$25</c:f>
              <c:strCache>
                <c:ptCount val="1"/>
                <c:pt idx="0">
                  <c:v>recovered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Sheet2!$A$26:$A$35</c:f>
              <c:strCache>
                <c:ptCount val="10"/>
                <c:pt idx="0">
                  <c:v>Maharashtra</c:v>
                </c:pt>
                <c:pt idx="1">
                  <c:v>Kerala</c:v>
                </c:pt>
                <c:pt idx="2">
                  <c:v>Karnataka</c:v>
                </c:pt>
                <c:pt idx="3">
                  <c:v>Tamil Nadu</c:v>
                </c:pt>
                <c:pt idx="4">
                  <c:v>Andhra Pradesh</c:v>
                </c:pt>
                <c:pt idx="5">
                  <c:v>Uttar Pradesh</c:v>
                </c:pt>
                <c:pt idx="6">
                  <c:v>West Bengal</c:v>
                </c:pt>
                <c:pt idx="7">
                  <c:v>Delhi</c:v>
                </c:pt>
                <c:pt idx="8">
                  <c:v>Odisha</c:v>
                </c:pt>
                <c:pt idx="9">
                  <c:v>Chhattisgarh</c:v>
                </c:pt>
              </c:strCache>
            </c:strRef>
          </c:cat>
          <c:val>
            <c:numRef>
              <c:f>Sheet2!$B$26:$B$35</c:f>
              <c:numCache>
                <c:formatCode>_ * #,##0_ ;_ * \-#,##0_ ;_ * "-"??_ ;_ @_ </c:formatCode>
                <c:ptCount val="10"/>
                <c:pt idx="0">
                  <c:v>6450585</c:v>
                </c:pt>
                <c:pt idx="1">
                  <c:v>4857181</c:v>
                </c:pt>
                <c:pt idx="2">
                  <c:v>2941578</c:v>
                </c:pt>
                <c:pt idx="3">
                  <c:v>2655015</c:v>
                </c:pt>
                <c:pt idx="4">
                  <c:v>2047722</c:v>
                </c:pt>
                <c:pt idx="5">
                  <c:v>1687151</c:v>
                </c:pt>
                <c:pt idx="6">
                  <c:v>1565471</c:v>
                </c:pt>
                <c:pt idx="7">
                  <c:v>1414431</c:v>
                </c:pt>
                <c:pt idx="8">
                  <c:v>1029147</c:v>
                </c:pt>
                <c:pt idx="9">
                  <c:v>992159</c:v>
                </c:pt>
              </c:numCache>
            </c:numRef>
          </c:val>
          <c:extLst>
            <c:ext xmlns:c16="http://schemas.microsoft.com/office/drawing/2014/chart" uri="{C3380CC4-5D6E-409C-BE32-E72D297353CC}">
              <c16:uniqueId val="{00000000-8ECD-4D33-A79F-1D98914614B2}"/>
            </c:ext>
          </c:extLst>
        </c:ser>
        <c:dLbls>
          <c:dLblPos val="outEnd"/>
          <c:showLegendKey val="0"/>
          <c:showVal val="1"/>
          <c:showCatName val="0"/>
          <c:showSerName val="0"/>
          <c:showPercent val="0"/>
          <c:showBubbleSize val="0"/>
        </c:dLbls>
        <c:gapWidth val="219"/>
        <c:overlap val="-27"/>
        <c:axId val="372671824"/>
        <c:axId val="372670160"/>
      </c:barChart>
      <c:catAx>
        <c:axId val="3726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2670160"/>
        <c:crosses val="autoZero"/>
        <c:auto val="1"/>
        <c:lblAlgn val="ctr"/>
        <c:lblOffset val="100"/>
        <c:noMultiLvlLbl val="0"/>
      </c:catAx>
      <c:valAx>
        <c:axId val="372670160"/>
        <c:scaling>
          <c:orientation val="minMax"/>
        </c:scaling>
        <c:delete val="1"/>
        <c:axPos val="l"/>
        <c:numFmt formatCode="_ * #,##0_ ;_ * \-#,##0_ ;_ * &quot;-&quot;??_ ;_ @_ " sourceLinked="1"/>
        <c:majorTickMark val="none"/>
        <c:minorTickMark val="none"/>
        <c:tickLblPos val="nextTo"/>
        <c:crossAx val="372671824"/>
        <c:crosses val="autoZero"/>
        <c:crossBetween val="between"/>
      </c:valAx>
      <c:spPr>
        <a:noFill/>
        <a:ln>
          <a:noFill/>
        </a:ln>
        <a:effectLst/>
      </c:spPr>
    </c:plotArea>
    <c:plotVisOnly val="1"/>
    <c:dispBlanksAs val="gap"/>
    <c:showDLblsOverMax val="0"/>
  </c:chart>
  <c:spPr>
    <a:noFill/>
    <a:ln>
      <a:noFill/>
    </a:ln>
    <a:effectLst/>
  </c:spPr>
  <c:txPr>
    <a:bodyPr/>
    <a:lstStyle/>
    <a:p>
      <a:pPr>
        <a:defRPr b="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Sheet2!$B$37</c:f>
              <c:strCache>
                <c:ptCount val="1"/>
                <c:pt idx="0">
                  <c:v>deceased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Sheet2!$A$38:$A$47</c:f>
              <c:strCache>
                <c:ptCount val="10"/>
                <c:pt idx="0">
                  <c:v>Maharashtra</c:v>
                </c:pt>
                <c:pt idx="1">
                  <c:v>Karnataka</c:v>
                </c:pt>
                <c:pt idx="2">
                  <c:v>Tamil Nadu</c:v>
                </c:pt>
                <c:pt idx="3">
                  <c:v>Kerala</c:v>
                </c:pt>
                <c:pt idx="4">
                  <c:v>Delhi</c:v>
                </c:pt>
                <c:pt idx="5">
                  <c:v>Uttar Pradesh</c:v>
                </c:pt>
                <c:pt idx="6">
                  <c:v>West Bengal</c:v>
                </c:pt>
                <c:pt idx="7">
                  <c:v>Punjab</c:v>
                </c:pt>
                <c:pt idx="8">
                  <c:v>Andhra Pradesh</c:v>
                </c:pt>
                <c:pt idx="9">
                  <c:v>Chhattisgarh</c:v>
                </c:pt>
              </c:strCache>
            </c:strRef>
          </c:cat>
          <c:val>
            <c:numRef>
              <c:f>Sheet2!$B$38:$B$47</c:f>
              <c:numCache>
                <c:formatCode>_ * #,##0_ ;_ * \-#,##0_ ;_ * "-"??_ ;_ @_ </c:formatCode>
                <c:ptCount val="10"/>
                <c:pt idx="0">
                  <c:v>140216</c:v>
                </c:pt>
                <c:pt idx="1">
                  <c:v>38082</c:v>
                </c:pt>
                <c:pt idx="2">
                  <c:v>36116</c:v>
                </c:pt>
                <c:pt idx="3">
                  <c:v>31681</c:v>
                </c:pt>
                <c:pt idx="4">
                  <c:v>25091</c:v>
                </c:pt>
                <c:pt idx="5">
                  <c:v>22900</c:v>
                </c:pt>
                <c:pt idx="6">
                  <c:v>19141</c:v>
                </c:pt>
                <c:pt idx="7">
                  <c:v>16559</c:v>
                </c:pt>
                <c:pt idx="8">
                  <c:v>14373</c:v>
                </c:pt>
                <c:pt idx="9">
                  <c:v>13577</c:v>
                </c:pt>
              </c:numCache>
            </c:numRef>
          </c:val>
          <c:extLst>
            <c:ext xmlns:c16="http://schemas.microsoft.com/office/drawing/2014/chart" uri="{C3380CC4-5D6E-409C-BE32-E72D297353CC}">
              <c16:uniqueId val="{00000000-3693-4A55-90FB-9AFC47F575DD}"/>
            </c:ext>
          </c:extLst>
        </c:ser>
        <c:dLbls>
          <c:dLblPos val="outEnd"/>
          <c:showLegendKey val="0"/>
          <c:showVal val="1"/>
          <c:showCatName val="0"/>
          <c:showSerName val="0"/>
          <c:showPercent val="0"/>
          <c:showBubbleSize val="0"/>
        </c:dLbls>
        <c:gapWidth val="219"/>
        <c:overlap val="-27"/>
        <c:axId val="372672240"/>
        <c:axId val="372668496"/>
      </c:barChart>
      <c:catAx>
        <c:axId val="37267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72668496"/>
        <c:crosses val="autoZero"/>
        <c:auto val="1"/>
        <c:lblAlgn val="ctr"/>
        <c:lblOffset val="100"/>
        <c:noMultiLvlLbl val="0"/>
      </c:catAx>
      <c:valAx>
        <c:axId val="372668496"/>
        <c:scaling>
          <c:orientation val="minMax"/>
        </c:scaling>
        <c:delete val="1"/>
        <c:axPos val="l"/>
        <c:numFmt formatCode="_ * #,##0_ ;_ * \-#,##0_ ;_ * &quot;-&quot;??_ ;_ @_ " sourceLinked="1"/>
        <c:majorTickMark val="none"/>
        <c:minorTickMark val="none"/>
        <c:tickLblPos val="nextTo"/>
        <c:crossAx val="372672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Sheet2!$B$53</c:f>
              <c:strCache>
                <c:ptCount val="1"/>
                <c:pt idx="0">
                  <c:v>vaccinated1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Sheet2!$A$54:$A$63</c:f>
              <c:strCache>
                <c:ptCount val="10"/>
                <c:pt idx="0">
                  <c:v>Uttar Pradesh</c:v>
                </c:pt>
                <c:pt idx="1">
                  <c:v>Maharashtra</c:v>
                </c:pt>
                <c:pt idx="2">
                  <c:v>West Bengal</c:v>
                </c:pt>
                <c:pt idx="3">
                  <c:v>Madhya Pradesh</c:v>
                </c:pt>
                <c:pt idx="4">
                  <c:v>Bihar</c:v>
                </c:pt>
                <c:pt idx="5">
                  <c:v>Gujarat</c:v>
                </c:pt>
                <c:pt idx="6">
                  <c:v>Rajasthan</c:v>
                </c:pt>
                <c:pt idx="7">
                  <c:v>Karnataka</c:v>
                </c:pt>
                <c:pt idx="8">
                  <c:v>Tamil Nadu</c:v>
                </c:pt>
                <c:pt idx="9">
                  <c:v>Andhra Pradesh</c:v>
                </c:pt>
              </c:strCache>
            </c:strRef>
          </c:cat>
          <c:val>
            <c:numRef>
              <c:f>Sheet2!$B$54:$B$63</c:f>
              <c:numCache>
                <c:formatCode>_ * #,##0_ ;_ * \-#,##0_ ;_ * "-"??_ ;_ @_ </c:formatCode>
                <c:ptCount val="10"/>
                <c:pt idx="0">
                  <c:v>98178865</c:v>
                </c:pt>
                <c:pt idx="1">
                  <c:v>67198794</c:v>
                </c:pt>
                <c:pt idx="2">
                  <c:v>56192166</c:v>
                </c:pt>
                <c:pt idx="3">
                  <c:v>49911938</c:v>
                </c:pt>
                <c:pt idx="4">
                  <c:v>49874828</c:v>
                </c:pt>
                <c:pt idx="5">
                  <c:v>44735217</c:v>
                </c:pt>
                <c:pt idx="6">
                  <c:v>42544909</c:v>
                </c:pt>
                <c:pt idx="7">
                  <c:v>42497761</c:v>
                </c:pt>
                <c:pt idx="8">
                  <c:v>41279432</c:v>
                </c:pt>
                <c:pt idx="9">
                  <c:v>32976969</c:v>
                </c:pt>
              </c:numCache>
            </c:numRef>
          </c:val>
          <c:extLst>
            <c:ext xmlns:c16="http://schemas.microsoft.com/office/drawing/2014/chart" uri="{C3380CC4-5D6E-409C-BE32-E72D297353CC}">
              <c16:uniqueId val="{00000000-BE18-4F0F-A0D0-61FE7F4F39BC}"/>
            </c:ext>
          </c:extLst>
        </c:ser>
        <c:dLbls>
          <c:dLblPos val="outEnd"/>
          <c:showLegendKey val="0"/>
          <c:showVal val="1"/>
          <c:showCatName val="0"/>
          <c:showSerName val="0"/>
          <c:showPercent val="0"/>
          <c:showBubbleSize val="0"/>
        </c:dLbls>
        <c:gapWidth val="219"/>
        <c:overlap val="-27"/>
        <c:axId val="344940880"/>
        <c:axId val="344939632"/>
      </c:barChart>
      <c:catAx>
        <c:axId val="34494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44939632"/>
        <c:crosses val="autoZero"/>
        <c:auto val="1"/>
        <c:lblAlgn val="ctr"/>
        <c:lblOffset val="100"/>
        <c:noMultiLvlLbl val="0"/>
      </c:catAx>
      <c:valAx>
        <c:axId val="344939632"/>
        <c:scaling>
          <c:orientation val="minMax"/>
        </c:scaling>
        <c:delete val="1"/>
        <c:axPos val="l"/>
        <c:numFmt formatCode="_ * #,##0_ ;_ * \-#,##0_ ;_ * &quot;-&quot;??_ ;_ @_ " sourceLinked="1"/>
        <c:majorTickMark val="none"/>
        <c:minorTickMark val="none"/>
        <c:tickLblPos val="nextTo"/>
        <c:crossAx val="344940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Sheet2!$B$65</c:f>
              <c:strCache>
                <c:ptCount val="1"/>
                <c:pt idx="0">
                  <c:v>vaccinated2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Sheet2!$A$66:$A$75</c:f>
              <c:strCache>
                <c:ptCount val="10"/>
                <c:pt idx="0">
                  <c:v>Uttar Pradesh</c:v>
                </c:pt>
                <c:pt idx="1">
                  <c:v>Maharashtra</c:v>
                </c:pt>
                <c:pt idx="2">
                  <c:v>Gujarat</c:v>
                </c:pt>
                <c:pt idx="3">
                  <c:v>Karnataka</c:v>
                </c:pt>
                <c:pt idx="4">
                  <c:v>West Bengal</c:v>
                </c:pt>
                <c:pt idx="5">
                  <c:v>Madhya Pradesh</c:v>
                </c:pt>
                <c:pt idx="6">
                  <c:v>Andhra Pradesh</c:v>
                </c:pt>
                <c:pt idx="7">
                  <c:v>Rajasthan</c:v>
                </c:pt>
                <c:pt idx="8">
                  <c:v>Bihar</c:v>
                </c:pt>
                <c:pt idx="9">
                  <c:v>Tamil Nadu</c:v>
                </c:pt>
              </c:strCache>
            </c:strRef>
          </c:cat>
          <c:val>
            <c:numRef>
              <c:f>Sheet2!$B$66:$B$75</c:f>
              <c:numCache>
                <c:formatCode>_ * #,##0_ ;_ * \-#,##0_ ;_ * "-"??_ ;_ @_ </c:formatCode>
                <c:ptCount val="10"/>
                <c:pt idx="0">
                  <c:v>32681895</c:v>
                </c:pt>
                <c:pt idx="1">
                  <c:v>30975692</c:v>
                </c:pt>
                <c:pt idx="2">
                  <c:v>25972387</c:v>
                </c:pt>
                <c:pt idx="3">
                  <c:v>22858384</c:v>
                </c:pt>
                <c:pt idx="4">
                  <c:v>21559747</c:v>
                </c:pt>
                <c:pt idx="5">
                  <c:v>20838045</c:v>
                </c:pt>
                <c:pt idx="6">
                  <c:v>20375181</c:v>
                </c:pt>
                <c:pt idx="7">
                  <c:v>20097635</c:v>
                </c:pt>
                <c:pt idx="8">
                  <c:v>18346781</c:v>
                </c:pt>
                <c:pt idx="9">
                  <c:v>17619141</c:v>
                </c:pt>
              </c:numCache>
            </c:numRef>
          </c:val>
          <c:extLst>
            <c:ext xmlns:c16="http://schemas.microsoft.com/office/drawing/2014/chart" uri="{C3380CC4-5D6E-409C-BE32-E72D297353CC}">
              <c16:uniqueId val="{00000000-FB45-41ED-9C75-7E9F1FE6091F}"/>
            </c:ext>
          </c:extLst>
        </c:ser>
        <c:dLbls>
          <c:dLblPos val="outEnd"/>
          <c:showLegendKey val="0"/>
          <c:showVal val="1"/>
          <c:showCatName val="0"/>
          <c:showSerName val="0"/>
          <c:showPercent val="0"/>
          <c:showBubbleSize val="0"/>
        </c:dLbls>
        <c:gapWidth val="219"/>
        <c:overlap val="-27"/>
        <c:axId val="2084528240"/>
        <c:axId val="2084526576"/>
      </c:barChart>
      <c:catAx>
        <c:axId val="208452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084526576"/>
        <c:crosses val="autoZero"/>
        <c:auto val="1"/>
        <c:lblAlgn val="ctr"/>
        <c:lblOffset val="100"/>
        <c:noMultiLvlLbl val="0"/>
      </c:catAx>
      <c:valAx>
        <c:axId val="2084526576"/>
        <c:scaling>
          <c:orientation val="minMax"/>
        </c:scaling>
        <c:delete val="1"/>
        <c:axPos val="l"/>
        <c:numFmt formatCode="_ * #,##0_ ;_ * \-#,##0_ ;_ * &quot;-&quot;??_ ;_ @_ " sourceLinked="1"/>
        <c:majorTickMark val="none"/>
        <c:minorTickMark val="none"/>
        <c:tickLblPos val="nextTo"/>
        <c:crossAx val="208452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category_tr_wise_deaths!$B$1</c:f>
              <c:strCache>
                <c:ptCount val="1"/>
                <c:pt idx="0">
                  <c:v>Deaths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category_tr_wise_deaths!$A$2:$A$7</c:f>
              <c:strCache>
                <c:ptCount val="6"/>
                <c:pt idx="0">
                  <c:v>NULL</c:v>
                </c:pt>
                <c:pt idx="1">
                  <c:v>CATEGORY A</c:v>
                </c:pt>
                <c:pt idx="2">
                  <c:v>CATEGORY B</c:v>
                </c:pt>
                <c:pt idx="3">
                  <c:v>CATEGORY C</c:v>
                </c:pt>
                <c:pt idx="4">
                  <c:v>CATEGORY D</c:v>
                </c:pt>
                <c:pt idx="5">
                  <c:v>CATEGORY E</c:v>
                </c:pt>
              </c:strCache>
            </c:strRef>
          </c:cat>
          <c:val>
            <c:numRef>
              <c:f>category_tr_wise_deaths!$B$2:$B$7</c:f>
              <c:numCache>
                <c:formatCode>General</c:formatCode>
                <c:ptCount val="6"/>
                <c:pt idx="0">
                  <c:v>63944</c:v>
                </c:pt>
                <c:pt idx="1">
                  <c:v>165583</c:v>
                </c:pt>
                <c:pt idx="2">
                  <c:v>148011</c:v>
                </c:pt>
                <c:pt idx="3">
                  <c:v>21024</c:v>
                </c:pt>
                <c:pt idx="4">
                  <c:v>16281</c:v>
                </c:pt>
                <c:pt idx="5">
                  <c:v>26009</c:v>
                </c:pt>
              </c:numCache>
            </c:numRef>
          </c:val>
          <c:extLst>
            <c:ext xmlns:c16="http://schemas.microsoft.com/office/drawing/2014/chart" uri="{C3380CC4-5D6E-409C-BE32-E72D297353CC}">
              <c16:uniqueId val="{00000000-41FE-4BCA-90CA-50A0745E6F25}"/>
            </c:ext>
          </c:extLst>
        </c:ser>
        <c:dLbls>
          <c:showLegendKey val="0"/>
          <c:showVal val="0"/>
          <c:showCatName val="0"/>
          <c:showSerName val="0"/>
          <c:showPercent val="0"/>
          <c:showBubbleSize val="0"/>
        </c:dLbls>
        <c:gapWidth val="219"/>
        <c:overlap val="-27"/>
        <c:axId val="1999400831"/>
        <c:axId val="1999400415"/>
      </c:barChart>
      <c:catAx>
        <c:axId val="199940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99400415"/>
        <c:crosses val="autoZero"/>
        <c:auto val="1"/>
        <c:lblAlgn val="ctr"/>
        <c:lblOffset val="100"/>
        <c:noMultiLvlLbl val="0"/>
      </c:catAx>
      <c:valAx>
        <c:axId val="1999400415"/>
        <c:scaling>
          <c:orientation val="minMax"/>
        </c:scaling>
        <c:delete val="1"/>
        <c:axPos val="l"/>
        <c:numFmt formatCode="General" sourceLinked="1"/>
        <c:majorTickMark val="none"/>
        <c:minorTickMark val="none"/>
        <c:tickLblPos val="nextTo"/>
        <c:crossAx val="1999400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IN" sz="1800" b="1" dirty="0"/>
              <a:t>Year 2021</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625956306979192E-2"/>
          <c:y val="0.13346836457574671"/>
          <c:w val="0.88841343080912394"/>
          <c:h val="0.73386236377521918"/>
        </c:manualLayout>
      </c:layout>
      <c:lineChart>
        <c:grouping val="standard"/>
        <c:varyColors val="0"/>
        <c:ser>
          <c:idx val="0"/>
          <c:order val="0"/>
          <c:tx>
            <c:strRef>
              <c:f>monthly_statewise_confirmed_21!$C$1</c:f>
              <c:strCache>
                <c:ptCount val="1"/>
                <c:pt idx="0">
                  <c:v>monthly_confirmed</c:v>
                </c:pt>
              </c:strCache>
            </c:strRef>
          </c:tx>
          <c:spPr>
            <a:ln w="28575" cap="rnd">
              <a:solidFill>
                <a:schemeClr val="accent1"/>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CBFF-4266-A694-93936518F5C9}"/>
                </c:ext>
              </c:extLst>
            </c:dLbl>
            <c:dLbl>
              <c:idx val="1"/>
              <c:delete val="1"/>
              <c:extLst>
                <c:ext xmlns:c15="http://schemas.microsoft.com/office/drawing/2012/chart" uri="{CE6537A1-D6FC-4f65-9D91-7224C49458BB}"/>
                <c:ext xmlns:c16="http://schemas.microsoft.com/office/drawing/2014/chart" uri="{C3380CC4-5D6E-409C-BE32-E72D297353CC}">
                  <c16:uniqueId val="{00000001-CBFF-4266-A694-93936518F5C9}"/>
                </c:ext>
              </c:extLst>
            </c:dLbl>
            <c:dLbl>
              <c:idx val="2"/>
              <c:delete val="1"/>
              <c:extLst>
                <c:ext xmlns:c15="http://schemas.microsoft.com/office/drawing/2012/chart" uri="{CE6537A1-D6FC-4f65-9D91-7224C49458BB}"/>
                <c:ext xmlns:c16="http://schemas.microsoft.com/office/drawing/2014/chart" uri="{C3380CC4-5D6E-409C-BE32-E72D297353CC}">
                  <c16:uniqueId val="{00000002-CBFF-4266-A694-93936518F5C9}"/>
                </c:ext>
              </c:extLst>
            </c:dLbl>
            <c:dLbl>
              <c:idx val="3"/>
              <c:delete val="1"/>
              <c:extLst>
                <c:ext xmlns:c15="http://schemas.microsoft.com/office/drawing/2012/chart" uri="{CE6537A1-D6FC-4f65-9D91-7224C49458BB}"/>
                <c:ext xmlns:c16="http://schemas.microsoft.com/office/drawing/2014/chart" uri="{C3380CC4-5D6E-409C-BE32-E72D297353CC}">
                  <c16:uniqueId val="{00000003-CBFF-4266-A694-93936518F5C9}"/>
                </c:ext>
              </c:extLst>
            </c:dLbl>
            <c:dLbl>
              <c:idx val="4"/>
              <c:layout>
                <c:manualLayout>
                  <c:x val="9.4258438136114675E-2"/>
                  <c:y val="-2.09025955088947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FF-4266-A694-93936518F5C9}"/>
                </c:ext>
              </c:extLst>
            </c:dLbl>
            <c:dLbl>
              <c:idx val="5"/>
              <c:delete val="1"/>
              <c:extLst>
                <c:ext xmlns:c15="http://schemas.microsoft.com/office/drawing/2012/chart" uri="{CE6537A1-D6FC-4f65-9D91-7224C49458BB}"/>
                <c:ext xmlns:c16="http://schemas.microsoft.com/office/drawing/2014/chart" uri="{C3380CC4-5D6E-409C-BE32-E72D297353CC}">
                  <c16:uniqueId val="{00000005-CBFF-4266-A694-93936518F5C9}"/>
                </c:ext>
              </c:extLst>
            </c:dLbl>
            <c:dLbl>
              <c:idx val="6"/>
              <c:delete val="1"/>
              <c:extLst>
                <c:ext xmlns:c15="http://schemas.microsoft.com/office/drawing/2012/chart" uri="{CE6537A1-D6FC-4f65-9D91-7224C49458BB}"/>
                <c:ext xmlns:c16="http://schemas.microsoft.com/office/drawing/2014/chart" uri="{C3380CC4-5D6E-409C-BE32-E72D297353CC}">
                  <c16:uniqueId val="{00000006-CBFF-4266-A694-93936518F5C9}"/>
                </c:ext>
              </c:extLst>
            </c:dLbl>
            <c:dLbl>
              <c:idx val="7"/>
              <c:delete val="1"/>
              <c:extLst>
                <c:ext xmlns:c15="http://schemas.microsoft.com/office/drawing/2012/chart" uri="{CE6537A1-D6FC-4f65-9D91-7224C49458BB}"/>
                <c:ext xmlns:c16="http://schemas.microsoft.com/office/drawing/2014/chart" uri="{C3380CC4-5D6E-409C-BE32-E72D297353CC}">
                  <c16:uniqueId val="{00000007-CBFF-4266-A694-93936518F5C9}"/>
                </c:ext>
              </c:extLst>
            </c:dLbl>
            <c:dLbl>
              <c:idx val="8"/>
              <c:delete val="1"/>
              <c:extLst>
                <c:ext xmlns:c15="http://schemas.microsoft.com/office/drawing/2012/chart" uri="{CE6537A1-D6FC-4f65-9D91-7224C49458BB}"/>
                <c:ext xmlns:c16="http://schemas.microsoft.com/office/drawing/2014/chart" uri="{C3380CC4-5D6E-409C-BE32-E72D297353CC}">
                  <c16:uniqueId val="{00000008-CBFF-4266-A694-93936518F5C9}"/>
                </c:ext>
              </c:extLst>
            </c:dLbl>
            <c:dLbl>
              <c:idx val="9"/>
              <c:delete val="1"/>
              <c:extLst>
                <c:ext xmlns:c15="http://schemas.microsoft.com/office/drawing/2012/chart" uri="{CE6537A1-D6FC-4f65-9D91-7224C49458BB}"/>
                <c:ext xmlns:c16="http://schemas.microsoft.com/office/drawing/2014/chart" uri="{C3380CC4-5D6E-409C-BE32-E72D297353CC}">
                  <c16:uniqueId val="{00000009-CBFF-4266-A694-93936518F5C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monthly_statewise_confirmed_21!$B$2:$B$11</c:f>
              <c:strCache>
                <c:ptCount val="10"/>
                <c:pt idx="0">
                  <c:v>Jan</c:v>
                </c:pt>
                <c:pt idx="1">
                  <c:v>Feb</c:v>
                </c:pt>
                <c:pt idx="2">
                  <c:v>Mar</c:v>
                </c:pt>
                <c:pt idx="3">
                  <c:v>Apr</c:v>
                </c:pt>
                <c:pt idx="4">
                  <c:v>May</c:v>
                </c:pt>
                <c:pt idx="5">
                  <c:v>Jun</c:v>
                </c:pt>
                <c:pt idx="6">
                  <c:v>Jul</c:v>
                </c:pt>
                <c:pt idx="7">
                  <c:v>Aug</c:v>
                </c:pt>
                <c:pt idx="8">
                  <c:v>Sep</c:v>
                </c:pt>
                <c:pt idx="9">
                  <c:v>Oct</c:v>
                </c:pt>
              </c:strCache>
            </c:strRef>
          </c:cat>
          <c:val>
            <c:numRef>
              <c:f>monthly_statewise_confirmed_21!$C$2:$C$11</c:f>
              <c:numCache>
                <c:formatCode>General</c:formatCode>
                <c:ptCount val="10"/>
                <c:pt idx="0">
                  <c:v>472317</c:v>
                </c:pt>
                <c:pt idx="1">
                  <c:v>353428</c:v>
                </c:pt>
                <c:pt idx="2">
                  <c:v>1108660</c:v>
                </c:pt>
                <c:pt idx="3">
                  <c:v>6936479</c:v>
                </c:pt>
                <c:pt idx="4">
                  <c:v>9016687</c:v>
                </c:pt>
                <c:pt idx="5">
                  <c:v>2236885</c:v>
                </c:pt>
                <c:pt idx="6">
                  <c:v>1243973</c:v>
                </c:pt>
                <c:pt idx="7">
                  <c:v>1156005</c:v>
                </c:pt>
                <c:pt idx="8">
                  <c:v>954756</c:v>
                </c:pt>
                <c:pt idx="9">
                  <c:v>520110</c:v>
                </c:pt>
              </c:numCache>
            </c:numRef>
          </c:val>
          <c:smooth val="0"/>
          <c:extLst>
            <c:ext xmlns:c16="http://schemas.microsoft.com/office/drawing/2014/chart" uri="{C3380CC4-5D6E-409C-BE32-E72D297353CC}">
              <c16:uniqueId val="{0000000A-CBFF-4266-A694-93936518F5C9}"/>
            </c:ext>
          </c:extLst>
        </c:ser>
        <c:ser>
          <c:idx val="1"/>
          <c:order val="1"/>
          <c:tx>
            <c:strRef>
              <c:f>monthly_statewise_confirmed_21!$D$1</c:f>
              <c:strCache>
                <c:ptCount val="1"/>
                <c:pt idx="0">
                  <c:v>monthly_recovered</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B-CBFF-4266-A694-93936518F5C9}"/>
                </c:ext>
              </c:extLst>
            </c:dLbl>
            <c:dLbl>
              <c:idx val="1"/>
              <c:delete val="1"/>
              <c:extLst>
                <c:ext xmlns:c15="http://schemas.microsoft.com/office/drawing/2012/chart" uri="{CE6537A1-D6FC-4f65-9D91-7224C49458BB}"/>
                <c:ext xmlns:c16="http://schemas.microsoft.com/office/drawing/2014/chart" uri="{C3380CC4-5D6E-409C-BE32-E72D297353CC}">
                  <c16:uniqueId val="{0000000C-CBFF-4266-A694-93936518F5C9}"/>
                </c:ext>
              </c:extLst>
            </c:dLbl>
            <c:dLbl>
              <c:idx val="2"/>
              <c:delete val="1"/>
              <c:extLst>
                <c:ext xmlns:c15="http://schemas.microsoft.com/office/drawing/2012/chart" uri="{CE6537A1-D6FC-4f65-9D91-7224C49458BB}"/>
                <c:ext xmlns:c16="http://schemas.microsoft.com/office/drawing/2014/chart" uri="{C3380CC4-5D6E-409C-BE32-E72D297353CC}">
                  <c16:uniqueId val="{0000000D-CBFF-4266-A694-93936518F5C9}"/>
                </c:ext>
              </c:extLst>
            </c:dLbl>
            <c:dLbl>
              <c:idx val="3"/>
              <c:delete val="1"/>
              <c:extLst>
                <c:ext xmlns:c15="http://schemas.microsoft.com/office/drawing/2012/chart" uri="{CE6537A1-D6FC-4f65-9D91-7224C49458BB}"/>
                <c:ext xmlns:c16="http://schemas.microsoft.com/office/drawing/2014/chart" uri="{C3380CC4-5D6E-409C-BE32-E72D297353CC}">
                  <c16:uniqueId val="{0000000E-CBFF-4266-A694-93936518F5C9}"/>
                </c:ext>
              </c:extLst>
            </c:dLbl>
            <c:dLbl>
              <c:idx val="4"/>
              <c:layout>
                <c:manualLayout>
                  <c:x val="8.7254509018036067E-2"/>
                  <c:y val="-6.25692621755614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BFF-4266-A694-93936518F5C9}"/>
                </c:ext>
              </c:extLst>
            </c:dLbl>
            <c:dLbl>
              <c:idx val="5"/>
              <c:delete val="1"/>
              <c:extLst>
                <c:ext xmlns:c15="http://schemas.microsoft.com/office/drawing/2012/chart" uri="{CE6537A1-D6FC-4f65-9D91-7224C49458BB}"/>
                <c:ext xmlns:c16="http://schemas.microsoft.com/office/drawing/2014/chart" uri="{C3380CC4-5D6E-409C-BE32-E72D297353CC}">
                  <c16:uniqueId val="{00000010-CBFF-4266-A694-93936518F5C9}"/>
                </c:ext>
              </c:extLst>
            </c:dLbl>
            <c:dLbl>
              <c:idx val="6"/>
              <c:delete val="1"/>
              <c:extLst>
                <c:ext xmlns:c15="http://schemas.microsoft.com/office/drawing/2012/chart" uri="{CE6537A1-D6FC-4f65-9D91-7224C49458BB}"/>
                <c:ext xmlns:c16="http://schemas.microsoft.com/office/drawing/2014/chart" uri="{C3380CC4-5D6E-409C-BE32-E72D297353CC}">
                  <c16:uniqueId val="{00000011-CBFF-4266-A694-93936518F5C9}"/>
                </c:ext>
              </c:extLst>
            </c:dLbl>
            <c:dLbl>
              <c:idx val="7"/>
              <c:delete val="1"/>
              <c:extLst>
                <c:ext xmlns:c15="http://schemas.microsoft.com/office/drawing/2012/chart" uri="{CE6537A1-D6FC-4f65-9D91-7224C49458BB}"/>
                <c:ext xmlns:c16="http://schemas.microsoft.com/office/drawing/2014/chart" uri="{C3380CC4-5D6E-409C-BE32-E72D297353CC}">
                  <c16:uniqueId val="{00000012-CBFF-4266-A694-93936518F5C9}"/>
                </c:ext>
              </c:extLst>
            </c:dLbl>
            <c:dLbl>
              <c:idx val="8"/>
              <c:delete val="1"/>
              <c:extLst>
                <c:ext xmlns:c15="http://schemas.microsoft.com/office/drawing/2012/chart" uri="{CE6537A1-D6FC-4f65-9D91-7224C49458BB}"/>
                <c:ext xmlns:c16="http://schemas.microsoft.com/office/drawing/2014/chart" uri="{C3380CC4-5D6E-409C-BE32-E72D297353CC}">
                  <c16:uniqueId val="{00000013-CBFF-4266-A694-93936518F5C9}"/>
                </c:ext>
              </c:extLst>
            </c:dLbl>
            <c:dLbl>
              <c:idx val="9"/>
              <c:delete val="1"/>
              <c:extLst>
                <c:ext xmlns:c15="http://schemas.microsoft.com/office/drawing/2012/chart" uri="{CE6537A1-D6FC-4f65-9D91-7224C49458BB}"/>
                <c:ext xmlns:c16="http://schemas.microsoft.com/office/drawing/2014/chart" uri="{C3380CC4-5D6E-409C-BE32-E72D297353CC}">
                  <c16:uniqueId val="{00000014-CBFF-4266-A694-93936518F5C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monthly_statewise_confirmed_21!$B$2:$B$11</c:f>
              <c:strCache>
                <c:ptCount val="10"/>
                <c:pt idx="0">
                  <c:v>Jan</c:v>
                </c:pt>
                <c:pt idx="1">
                  <c:v>Feb</c:v>
                </c:pt>
                <c:pt idx="2">
                  <c:v>Mar</c:v>
                </c:pt>
                <c:pt idx="3">
                  <c:v>Apr</c:v>
                </c:pt>
                <c:pt idx="4">
                  <c:v>May</c:v>
                </c:pt>
                <c:pt idx="5">
                  <c:v>Jun</c:v>
                </c:pt>
                <c:pt idx="6">
                  <c:v>Jul</c:v>
                </c:pt>
                <c:pt idx="7">
                  <c:v>Aug</c:v>
                </c:pt>
                <c:pt idx="8">
                  <c:v>Sep</c:v>
                </c:pt>
                <c:pt idx="9">
                  <c:v>Oct</c:v>
                </c:pt>
              </c:strCache>
            </c:strRef>
          </c:cat>
          <c:val>
            <c:numRef>
              <c:f>monthly_statewise_confirmed_21!$D$2:$D$11</c:f>
              <c:numCache>
                <c:formatCode>General</c:formatCode>
                <c:ptCount val="10"/>
                <c:pt idx="0">
                  <c:v>552275</c:v>
                </c:pt>
                <c:pt idx="1">
                  <c:v>350561</c:v>
                </c:pt>
                <c:pt idx="2">
                  <c:v>687932</c:v>
                </c:pt>
                <c:pt idx="3">
                  <c:v>4200750</c:v>
                </c:pt>
                <c:pt idx="4">
                  <c:v>10266500</c:v>
                </c:pt>
                <c:pt idx="5">
                  <c:v>3542091</c:v>
                </c:pt>
                <c:pt idx="6">
                  <c:v>1331216</c:v>
                </c:pt>
                <c:pt idx="7">
                  <c:v>1173272</c:v>
                </c:pt>
                <c:pt idx="8">
                  <c:v>1049215</c:v>
                </c:pt>
                <c:pt idx="9">
                  <c:v>625795</c:v>
                </c:pt>
              </c:numCache>
            </c:numRef>
          </c:val>
          <c:smooth val="0"/>
          <c:extLst>
            <c:ext xmlns:c16="http://schemas.microsoft.com/office/drawing/2014/chart" uri="{C3380CC4-5D6E-409C-BE32-E72D297353CC}">
              <c16:uniqueId val="{00000015-CBFF-4266-A694-93936518F5C9}"/>
            </c:ext>
          </c:extLst>
        </c:ser>
        <c:dLbls>
          <c:dLblPos val="t"/>
          <c:showLegendKey val="0"/>
          <c:showVal val="1"/>
          <c:showCatName val="0"/>
          <c:showSerName val="0"/>
          <c:showPercent val="0"/>
          <c:showBubbleSize val="0"/>
        </c:dLbls>
        <c:smooth val="0"/>
        <c:axId val="1674905232"/>
        <c:axId val="1674899824"/>
      </c:lineChart>
      <c:catAx>
        <c:axId val="167490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74899824"/>
        <c:crosses val="autoZero"/>
        <c:auto val="1"/>
        <c:lblAlgn val="ctr"/>
        <c:lblOffset val="100"/>
        <c:noMultiLvlLbl val="0"/>
      </c:catAx>
      <c:valAx>
        <c:axId val="167489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674905232"/>
        <c:crosses val="autoZero"/>
        <c:crossBetween val="between"/>
      </c:valAx>
      <c:spPr>
        <a:noFill/>
        <a:ln>
          <a:noFill/>
        </a:ln>
        <a:effectLst/>
      </c:spPr>
    </c:plotArea>
    <c:legend>
      <c:legendPos val="b"/>
      <c:layout>
        <c:manualLayout>
          <c:xMode val="edge"/>
          <c:yMode val="edge"/>
          <c:x val="0.67149958367993368"/>
          <c:y val="0.52868274726990527"/>
          <c:w val="0.3283792977601861"/>
          <c:h val="0.198871736304410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sz="1800" b="1" i="0" baseline="0" dirty="0">
                <a:effectLst/>
              </a:rPr>
              <a:t>Year 2020</a:t>
            </a:r>
            <a:endParaRPr lang="en-IN" sz="1800" dirty="0">
              <a:effectLst/>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430002173739627E-2"/>
          <c:y val="0.13452484782728671"/>
          <c:w val="0.89876047415795268"/>
          <c:h val="0.7531805223746969"/>
        </c:manualLayout>
      </c:layout>
      <c:lineChart>
        <c:grouping val="standard"/>
        <c:varyColors val="0"/>
        <c:ser>
          <c:idx val="0"/>
          <c:order val="0"/>
          <c:tx>
            <c:strRef>
              <c:f>monthly_statewise_confirmed_21!$C$14:$C$15</c:f>
              <c:strCache>
                <c:ptCount val="2"/>
                <c:pt idx="0">
                  <c:v>monthly_confirmed</c:v>
                </c:pt>
              </c:strCache>
            </c:strRef>
          </c:tx>
          <c:spPr>
            <a:ln w="28575" cap="rnd">
              <a:solidFill>
                <a:schemeClr val="accent1"/>
              </a:solidFill>
              <a:round/>
            </a:ln>
            <a:effectLst/>
          </c:spPr>
          <c:marker>
            <c:symbol val="none"/>
          </c:marker>
          <c:dLbls>
            <c:dLbl>
              <c:idx val="7"/>
              <c:layout>
                <c:manualLayout>
                  <c:x val="6.9860340239125143E-2"/>
                  <c:y val="-5.67544717930213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234-45BE-B66B-F2D2F94492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monthly_statewise_confirmed_21!$B$16:$B$26</c:f>
              <c:strCache>
                <c:ptCount val="11"/>
                <c:pt idx="0">
                  <c:v>Feb</c:v>
                </c:pt>
                <c:pt idx="1">
                  <c:v>Mar</c:v>
                </c:pt>
                <c:pt idx="2">
                  <c:v>Apr</c:v>
                </c:pt>
                <c:pt idx="3">
                  <c:v>May</c:v>
                </c:pt>
                <c:pt idx="4">
                  <c:v>Jun</c:v>
                </c:pt>
                <c:pt idx="5">
                  <c:v>Jul</c:v>
                </c:pt>
                <c:pt idx="6">
                  <c:v>Aug</c:v>
                </c:pt>
                <c:pt idx="7">
                  <c:v>Sep</c:v>
                </c:pt>
                <c:pt idx="8">
                  <c:v>Oct</c:v>
                </c:pt>
                <c:pt idx="9">
                  <c:v>Nov</c:v>
                </c:pt>
                <c:pt idx="10">
                  <c:v>Dec</c:v>
                </c:pt>
              </c:strCache>
            </c:strRef>
          </c:cat>
          <c:val>
            <c:numRef>
              <c:f>monthly_statewise_confirmed_21!$C$16:$C$26</c:f>
              <c:numCache>
                <c:formatCode>General</c:formatCode>
                <c:ptCount val="11"/>
                <c:pt idx="0">
                  <c:v>2</c:v>
                </c:pt>
                <c:pt idx="1">
                  <c:v>1577</c:v>
                </c:pt>
                <c:pt idx="2">
                  <c:v>33229</c:v>
                </c:pt>
                <c:pt idx="3">
                  <c:v>150290</c:v>
                </c:pt>
                <c:pt idx="4">
                  <c:v>393630</c:v>
                </c:pt>
                <c:pt idx="5">
                  <c:v>1118267</c:v>
                </c:pt>
                <c:pt idx="6">
                  <c:v>1990888</c:v>
                </c:pt>
                <c:pt idx="7">
                  <c:v>2622324</c:v>
                </c:pt>
                <c:pt idx="8">
                  <c:v>1873130</c:v>
                </c:pt>
                <c:pt idx="9">
                  <c:v>1279860</c:v>
                </c:pt>
                <c:pt idx="10">
                  <c:v>823056</c:v>
                </c:pt>
              </c:numCache>
            </c:numRef>
          </c:val>
          <c:smooth val="0"/>
          <c:extLst>
            <c:ext xmlns:c16="http://schemas.microsoft.com/office/drawing/2014/chart" uri="{C3380CC4-5D6E-409C-BE32-E72D297353CC}">
              <c16:uniqueId val="{00000001-C234-45BE-B66B-F2D2F94492C2}"/>
            </c:ext>
          </c:extLst>
        </c:ser>
        <c:ser>
          <c:idx val="1"/>
          <c:order val="1"/>
          <c:tx>
            <c:strRef>
              <c:f>monthly_statewise_confirmed_21!$D$14:$D$15</c:f>
              <c:strCache>
                <c:ptCount val="2"/>
                <c:pt idx="0">
                  <c:v>monthly_recovered</c:v>
                </c:pt>
              </c:strCache>
            </c:strRef>
          </c:tx>
          <c:spPr>
            <a:ln w="28575" cap="rnd">
              <a:solidFill>
                <a:schemeClr val="accent2"/>
              </a:solidFill>
              <a:round/>
            </a:ln>
            <a:effectLst/>
          </c:spPr>
          <c:marker>
            <c:symbol val="none"/>
          </c:marker>
          <c:dLbls>
            <c:dLbl>
              <c:idx val="7"/>
              <c:layout>
                <c:manualLayout>
                  <c:x val="0.12170480683932454"/>
                  <c:y val="-1.3743732346970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234-45BE-B66B-F2D2F94492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monthly_statewise_confirmed_21!$B$16:$B$26</c:f>
              <c:strCache>
                <c:ptCount val="11"/>
                <c:pt idx="0">
                  <c:v>Feb</c:v>
                </c:pt>
                <c:pt idx="1">
                  <c:v>Mar</c:v>
                </c:pt>
                <c:pt idx="2">
                  <c:v>Apr</c:v>
                </c:pt>
                <c:pt idx="3">
                  <c:v>May</c:v>
                </c:pt>
                <c:pt idx="4">
                  <c:v>Jun</c:v>
                </c:pt>
                <c:pt idx="5">
                  <c:v>Jul</c:v>
                </c:pt>
                <c:pt idx="6">
                  <c:v>Aug</c:v>
                </c:pt>
                <c:pt idx="7">
                  <c:v>Sep</c:v>
                </c:pt>
                <c:pt idx="8">
                  <c:v>Oct</c:v>
                </c:pt>
                <c:pt idx="9">
                  <c:v>Nov</c:v>
                </c:pt>
                <c:pt idx="10">
                  <c:v>Dec</c:v>
                </c:pt>
              </c:strCache>
            </c:strRef>
          </c:cat>
          <c:val>
            <c:numRef>
              <c:f>monthly_statewise_confirmed_21!$D$16:$D$26</c:f>
              <c:numCache>
                <c:formatCode>General</c:formatCode>
                <c:ptCount val="11"/>
                <c:pt idx="0">
                  <c:v>3</c:v>
                </c:pt>
                <c:pt idx="1">
                  <c:v>157</c:v>
                </c:pt>
                <c:pt idx="2">
                  <c:v>8899</c:v>
                </c:pt>
                <c:pt idx="3">
                  <c:v>82803</c:v>
                </c:pt>
                <c:pt idx="4">
                  <c:v>255979</c:v>
                </c:pt>
                <c:pt idx="5">
                  <c:v>747708</c:v>
                </c:pt>
                <c:pt idx="6">
                  <c:v>1741832</c:v>
                </c:pt>
                <c:pt idx="7">
                  <c:v>2432634</c:v>
                </c:pt>
                <c:pt idx="8">
                  <c:v>2219578</c:v>
                </c:pt>
                <c:pt idx="9">
                  <c:v>1399002</c:v>
                </c:pt>
                <c:pt idx="10">
                  <c:v>993137</c:v>
                </c:pt>
              </c:numCache>
            </c:numRef>
          </c:val>
          <c:smooth val="0"/>
          <c:extLst>
            <c:ext xmlns:c16="http://schemas.microsoft.com/office/drawing/2014/chart" uri="{C3380CC4-5D6E-409C-BE32-E72D297353CC}">
              <c16:uniqueId val="{00000003-C234-45BE-B66B-F2D2F94492C2}"/>
            </c:ext>
          </c:extLst>
        </c:ser>
        <c:dLbls>
          <c:dLblPos val="t"/>
          <c:showLegendKey val="0"/>
          <c:showVal val="1"/>
          <c:showCatName val="0"/>
          <c:showSerName val="0"/>
          <c:showPercent val="0"/>
          <c:showBubbleSize val="0"/>
        </c:dLbls>
        <c:smooth val="0"/>
        <c:axId val="1531323824"/>
        <c:axId val="1531324240"/>
      </c:lineChart>
      <c:catAx>
        <c:axId val="153132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531324240"/>
        <c:crosses val="autoZero"/>
        <c:auto val="1"/>
        <c:lblAlgn val="ctr"/>
        <c:lblOffset val="100"/>
        <c:noMultiLvlLbl val="0"/>
      </c:catAx>
      <c:valAx>
        <c:axId val="1531324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531323824"/>
        <c:crosses val="autoZero"/>
        <c:crossBetween val="between"/>
      </c:valAx>
      <c:spPr>
        <a:noFill/>
        <a:ln>
          <a:noFill/>
        </a:ln>
        <a:effectLst/>
      </c:spPr>
    </c:plotArea>
    <c:legend>
      <c:legendPos val="b"/>
      <c:layout>
        <c:manualLayout>
          <c:xMode val="edge"/>
          <c:yMode val="edge"/>
          <c:x val="8.8388167620532088E-2"/>
          <c:y val="0.13748286799262638"/>
          <c:w val="0.27586436299692174"/>
          <c:h val="0.303103205987804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87465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61530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506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4062613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185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316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87360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20433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07262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4581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C1136-E57F-41CA-8841-D3B2AAE6622A}"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11233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C1136-E57F-41CA-8841-D3B2AAE6622A}"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4062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DC1136-E57F-41CA-8841-D3B2AAE6622A}"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36918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C1136-E57F-41CA-8841-D3B2AAE6622A}"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6030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DC1136-E57F-41CA-8841-D3B2AAE6622A}"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86029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C1136-E57F-41CA-8841-D3B2AAE6622A}"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8157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DC1136-E57F-41CA-8841-D3B2AAE6622A}" type="datetimeFigureOut">
              <a:rPr lang="en-IN" smtClean="0"/>
              <a:t>28-09-2022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8CD86A-6314-4BD0-BFEE-66BD66EB22B9}" type="slidenum">
              <a:rPr lang="en-IN" smtClean="0"/>
              <a:t>‹#›</a:t>
            </a:fld>
            <a:endParaRPr lang="en-IN"/>
          </a:p>
        </p:txBody>
      </p:sp>
    </p:spTree>
    <p:extLst>
      <p:ext uri="{BB962C8B-B14F-4D97-AF65-F5344CB8AC3E}">
        <p14:creationId xmlns:p14="http://schemas.microsoft.com/office/powerpoint/2010/main" val="2303906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5B83-5AE5-2487-B6AA-230F79B95B7F}"/>
              </a:ext>
            </a:extLst>
          </p:cNvPr>
          <p:cNvSpPr>
            <a:spLocks noGrp="1"/>
          </p:cNvSpPr>
          <p:nvPr>
            <p:ph type="ctrTitle"/>
          </p:nvPr>
        </p:nvSpPr>
        <p:spPr/>
        <p:txBody>
          <a:bodyPr/>
          <a:lstStyle/>
          <a:p>
            <a:pPr algn="ctr"/>
            <a:r>
              <a:rPr lang="en-IN" dirty="0"/>
              <a:t>COVID – 19 Analysis</a:t>
            </a:r>
          </a:p>
        </p:txBody>
      </p:sp>
      <p:sp>
        <p:nvSpPr>
          <p:cNvPr id="3" name="Subtitle 2">
            <a:extLst>
              <a:ext uri="{FF2B5EF4-FFF2-40B4-BE49-F238E27FC236}">
                <a16:creationId xmlns:a16="http://schemas.microsoft.com/office/drawing/2014/main" id="{256E7F29-B8E7-5CDF-5C2D-704372025737}"/>
              </a:ext>
            </a:extLst>
          </p:cNvPr>
          <p:cNvSpPr>
            <a:spLocks noGrp="1"/>
          </p:cNvSpPr>
          <p:nvPr>
            <p:ph type="subTitle" idx="1"/>
          </p:nvPr>
        </p:nvSpPr>
        <p:spPr>
          <a:xfrm>
            <a:off x="1507067" y="4050833"/>
            <a:ext cx="7766936" cy="1479110"/>
          </a:xfrm>
        </p:spPr>
        <p:txBody>
          <a:bodyPr>
            <a:normAutofit/>
          </a:bodyPr>
          <a:lstStyle/>
          <a:p>
            <a:pPr algn="ctr"/>
            <a:endParaRPr lang="en-IN" dirty="0"/>
          </a:p>
          <a:p>
            <a:pPr algn="ctr"/>
            <a:r>
              <a:rPr lang="en-IN" dirty="0"/>
              <a:t>Presented By:</a:t>
            </a:r>
          </a:p>
          <a:p>
            <a:pPr algn="ctr"/>
            <a:r>
              <a:rPr lang="en-IN" dirty="0"/>
              <a:t>Pawan Kumar</a:t>
            </a:r>
          </a:p>
          <a:p>
            <a:pPr algn="ctr"/>
            <a:endParaRPr lang="en-IN" dirty="0"/>
          </a:p>
          <a:p>
            <a:pPr algn="ctr"/>
            <a:endParaRPr lang="en-IN" dirty="0"/>
          </a:p>
          <a:p>
            <a:pPr algn="ctr"/>
            <a:endParaRPr lang="en-IN" dirty="0"/>
          </a:p>
        </p:txBody>
      </p:sp>
      <p:pic>
        <p:nvPicPr>
          <p:cNvPr id="1038" name="Picture 14" descr="Image Library | CDC Online Newsroom | CDC">
            <a:extLst>
              <a:ext uri="{FF2B5EF4-FFF2-40B4-BE49-F238E27FC236}">
                <a16:creationId xmlns:a16="http://schemas.microsoft.com/office/drawing/2014/main" id="{080C0829-AEE3-A26F-4361-E5BA85F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298" y="1861548"/>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Image Library | CDC Online Newsroom | CDC">
            <a:extLst>
              <a:ext uri="{FF2B5EF4-FFF2-40B4-BE49-F238E27FC236}">
                <a16:creationId xmlns:a16="http://schemas.microsoft.com/office/drawing/2014/main" id="{C67A70C8-6407-1411-2810-B345AEF27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422" y="5529943"/>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Image Library | CDC Online Newsroom | CDC">
            <a:extLst>
              <a:ext uri="{FF2B5EF4-FFF2-40B4-BE49-F238E27FC236}">
                <a16:creationId xmlns:a16="http://schemas.microsoft.com/office/drawing/2014/main" id="{87CB0506-ACA7-1D51-8183-DBC45D035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90" y="3545323"/>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mage Library | CDC Online Newsroom | CDC">
            <a:extLst>
              <a:ext uri="{FF2B5EF4-FFF2-40B4-BE49-F238E27FC236}">
                <a16:creationId xmlns:a16="http://schemas.microsoft.com/office/drawing/2014/main" id="{21FAD40D-B5A4-F510-5FF0-4406AEF63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21" y="5370237"/>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Library | CDC Online Newsroom | CDC">
            <a:extLst>
              <a:ext uri="{FF2B5EF4-FFF2-40B4-BE49-F238E27FC236}">
                <a16:creationId xmlns:a16="http://schemas.microsoft.com/office/drawing/2014/main" id="{F49306FD-42B6-9DEA-69CA-2616AC33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730" y="271631"/>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Library | CDC Online Newsroom | CDC">
            <a:extLst>
              <a:ext uri="{FF2B5EF4-FFF2-40B4-BE49-F238E27FC236}">
                <a16:creationId xmlns:a16="http://schemas.microsoft.com/office/drawing/2014/main" id="{2E96B922-16C3-F2B2-0316-402995477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543" y="3027320"/>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Image Library | CDC Online Newsroom | CDC">
            <a:extLst>
              <a:ext uri="{FF2B5EF4-FFF2-40B4-BE49-F238E27FC236}">
                <a16:creationId xmlns:a16="http://schemas.microsoft.com/office/drawing/2014/main" id="{2D77C1D6-99D7-2CA7-15C9-D121683C1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785" y="1306427"/>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VID-19 Update | Satellite Healthcare">
            <a:extLst>
              <a:ext uri="{FF2B5EF4-FFF2-40B4-BE49-F238E27FC236}">
                <a16:creationId xmlns:a16="http://schemas.microsoft.com/office/drawing/2014/main" id="{C2DA2E9E-8207-31DB-F453-BA57FCAA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682" y="438548"/>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descr="COVID-19 Update | Satellite Healthcare">
            <a:extLst>
              <a:ext uri="{FF2B5EF4-FFF2-40B4-BE49-F238E27FC236}">
                <a16:creationId xmlns:a16="http://schemas.microsoft.com/office/drawing/2014/main" id="{4D259B2E-E8F7-E9A5-BB45-26883B433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165" y="1687099"/>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COVID-19 Update | Satellite Healthcare">
            <a:extLst>
              <a:ext uri="{FF2B5EF4-FFF2-40B4-BE49-F238E27FC236}">
                <a16:creationId xmlns:a16="http://schemas.microsoft.com/office/drawing/2014/main" id="{96099AA0-1273-9C69-E6E9-084FBB809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448" y="4171577"/>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COVID-19 Update | Satellite Healthcare">
            <a:extLst>
              <a:ext uri="{FF2B5EF4-FFF2-40B4-BE49-F238E27FC236}">
                <a16:creationId xmlns:a16="http://schemas.microsoft.com/office/drawing/2014/main" id="{D366B6A7-A48F-A0A0-3332-A3E18C561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00" y="2296003"/>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COVID-19 Update | Satellite Healthcare">
            <a:extLst>
              <a:ext uri="{FF2B5EF4-FFF2-40B4-BE49-F238E27FC236}">
                <a16:creationId xmlns:a16="http://schemas.microsoft.com/office/drawing/2014/main" id="{E2053336-A347-E647-37C6-57D8C53D3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63" y="140446"/>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descr="COVID-19 Update | Satellite Healthcare">
            <a:extLst>
              <a:ext uri="{FF2B5EF4-FFF2-40B4-BE49-F238E27FC236}">
                <a16:creationId xmlns:a16="http://schemas.microsoft.com/office/drawing/2014/main" id="{42183F91-7304-F5EE-E794-EDFE785A9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764" y="4199119"/>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arly study of COVID-19 patients shows high mortality rate | Newsroom">
            <a:extLst>
              <a:ext uri="{FF2B5EF4-FFF2-40B4-BE49-F238E27FC236}">
                <a16:creationId xmlns:a16="http://schemas.microsoft.com/office/drawing/2014/main" id="{A399C166-C8BD-0AB9-05A3-5FB90CFD1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79" y="1119834"/>
            <a:ext cx="3317554" cy="217192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COVID-19 Update | Satellite Healthcare">
            <a:extLst>
              <a:ext uri="{FF2B5EF4-FFF2-40B4-BE49-F238E27FC236}">
                <a16:creationId xmlns:a16="http://schemas.microsoft.com/office/drawing/2014/main" id="{0DE2482A-388E-9361-F864-E0D21D137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117" y="5856841"/>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4" descr="Image Library | CDC Online Newsroom | CDC">
            <a:extLst>
              <a:ext uri="{FF2B5EF4-FFF2-40B4-BE49-F238E27FC236}">
                <a16:creationId xmlns:a16="http://schemas.microsoft.com/office/drawing/2014/main" id="{E9F5B5AA-BE5A-6990-5C46-F072A750C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911" y="5962119"/>
            <a:ext cx="1167492" cy="65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75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30B7-EDD6-5B23-8C86-6C9B1FEEDA23}"/>
              </a:ext>
            </a:extLst>
          </p:cNvPr>
          <p:cNvSpPr>
            <a:spLocks noGrp="1"/>
          </p:cNvSpPr>
          <p:nvPr>
            <p:ph type="title"/>
          </p:nvPr>
        </p:nvSpPr>
        <p:spPr>
          <a:xfrm>
            <a:off x="535819" y="228600"/>
            <a:ext cx="9283095" cy="1320800"/>
          </a:xfrm>
        </p:spPr>
        <p:txBody>
          <a:bodyPr>
            <a:normAutofit/>
          </a:bodyPr>
          <a:lstStyle/>
          <a:p>
            <a:r>
              <a:rPr lang="en-IN" sz="3200" dirty="0"/>
              <a:t>Months where </a:t>
            </a:r>
            <a:r>
              <a:rPr lang="en-IN" sz="3200" b="1" dirty="0"/>
              <a:t>India</a:t>
            </a:r>
            <a:r>
              <a:rPr lang="en-IN" sz="3200" dirty="0"/>
              <a:t> had the most Confirmed and Recovered cases</a:t>
            </a:r>
          </a:p>
        </p:txBody>
      </p:sp>
      <p:sp>
        <p:nvSpPr>
          <p:cNvPr id="3" name="Content Placeholder 2">
            <a:extLst>
              <a:ext uri="{FF2B5EF4-FFF2-40B4-BE49-F238E27FC236}">
                <a16:creationId xmlns:a16="http://schemas.microsoft.com/office/drawing/2014/main" id="{AFE5A1C7-F48D-FFEE-4B3F-17DF894A4253}"/>
              </a:ext>
            </a:extLst>
          </p:cNvPr>
          <p:cNvSpPr>
            <a:spLocks noGrp="1"/>
          </p:cNvSpPr>
          <p:nvPr>
            <p:ph idx="1"/>
          </p:nvPr>
        </p:nvSpPr>
        <p:spPr>
          <a:xfrm>
            <a:off x="677334" y="1447799"/>
            <a:ext cx="8836780" cy="5061857"/>
          </a:xfrm>
        </p:spPr>
        <p:txBody>
          <a:bodyPr/>
          <a:lstStyle/>
          <a:p>
            <a:r>
              <a:rPr lang="en-US" dirty="0"/>
              <a:t>In the Year 2021, the month which has the highest confirmed and recovered cases was May whereas for the Year 2020, it was September. </a:t>
            </a:r>
          </a:p>
          <a:p>
            <a:endParaRPr lang="en-IN" dirty="0"/>
          </a:p>
        </p:txBody>
      </p:sp>
      <p:graphicFrame>
        <p:nvGraphicFramePr>
          <p:cNvPr id="4" name="Chart 3">
            <a:extLst>
              <a:ext uri="{FF2B5EF4-FFF2-40B4-BE49-F238E27FC236}">
                <a16:creationId xmlns:a16="http://schemas.microsoft.com/office/drawing/2014/main" id="{3A8C17E0-ED47-4330-BEF1-DDE9B24ACAA3}"/>
              </a:ext>
            </a:extLst>
          </p:cNvPr>
          <p:cNvGraphicFramePr>
            <a:graphicFrameLocks/>
          </p:cNvGraphicFramePr>
          <p:nvPr>
            <p:extLst>
              <p:ext uri="{D42A27DB-BD31-4B8C-83A1-F6EECF244321}">
                <p14:modId xmlns:p14="http://schemas.microsoft.com/office/powerpoint/2010/main" val="4220288480"/>
              </p:ext>
            </p:extLst>
          </p:nvPr>
        </p:nvGraphicFramePr>
        <p:xfrm>
          <a:off x="480059" y="4389120"/>
          <a:ext cx="9158358" cy="2366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8A663C8-47A4-4371-AC66-40C2E22ECE65}"/>
              </a:ext>
            </a:extLst>
          </p:cNvPr>
          <p:cNvGraphicFramePr>
            <a:graphicFrameLocks/>
          </p:cNvGraphicFramePr>
          <p:nvPr>
            <p:extLst>
              <p:ext uri="{D42A27DB-BD31-4B8C-83A1-F6EECF244321}">
                <p14:modId xmlns:p14="http://schemas.microsoft.com/office/powerpoint/2010/main" val="2585946179"/>
              </p:ext>
            </p:extLst>
          </p:nvPr>
        </p:nvGraphicFramePr>
        <p:xfrm>
          <a:off x="480059" y="2112959"/>
          <a:ext cx="9158357" cy="21618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74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9D3B-0EEA-4E19-EB12-665447F3AD55}"/>
              </a:ext>
            </a:extLst>
          </p:cNvPr>
          <p:cNvSpPr>
            <a:spLocks noGrp="1"/>
          </p:cNvSpPr>
          <p:nvPr>
            <p:ph type="title"/>
          </p:nvPr>
        </p:nvSpPr>
        <p:spPr>
          <a:xfrm>
            <a:off x="198361" y="36049"/>
            <a:ext cx="9783839" cy="1085180"/>
          </a:xfrm>
        </p:spPr>
        <p:txBody>
          <a:bodyPr>
            <a:normAutofit fontScale="90000"/>
          </a:bodyPr>
          <a:lstStyle/>
          <a:p>
            <a:r>
              <a:rPr lang="en-IN" dirty="0"/>
              <a:t>Comparing Top District data regarding Confirmed and Deceased cases</a:t>
            </a:r>
          </a:p>
        </p:txBody>
      </p:sp>
      <p:sp>
        <p:nvSpPr>
          <p:cNvPr id="3" name="Content Placeholder 2">
            <a:extLst>
              <a:ext uri="{FF2B5EF4-FFF2-40B4-BE49-F238E27FC236}">
                <a16:creationId xmlns:a16="http://schemas.microsoft.com/office/drawing/2014/main" id="{4CC78942-7D3D-C196-3A3D-09F462816426}"/>
              </a:ext>
            </a:extLst>
          </p:cNvPr>
          <p:cNvSpPr>
            <a:spLocks noGrp="1"/>
          </p:cNvSpPr>
          <p:nvPr>
            <p:ph idx="1"/>
          </p:nvPr>
        </p:nvSpPr>
        <p:spPr>
          <a:xfrm>
            <a:off x="677333" y="1153887"/>
            <a:ext cx="9174237" cy="5508170"/>
          </a:xfrm>
        </p:spPr>
        <p:txBody>
          <a:bodyPr/>
          <a:lstStyle/>
          <a:p>
            <a:r>
              <a:rPr lang="en-US" dirty="0"/>
              <a:t>By Comparing total confirmed and confirmed cases per lakh, we found out that the confirmed cases number was higher in </a:t>
            </a:r>
            <a:r>
              <a:rPr lang="en-US" b="1" u="sng" dirty="0"/>
              <a:t>Bengaluru Urban, Karnataka</a:t>
            </a:r>
            <a:r>
              <a:rPr lang="en-US" dirty="0"/>
              <a:t> but the confirmed cases per lakh were much more in </a:t>
            </a:r>
            <a:r>
              <a:rPr lang="en-US" b="1" u="sng" dirty="0"/>
              <a:t>Aizawl, Mizoram</a:t>
            </a:r>
            <a:r>
              <a:rPr lang="en-US" u="sng" dirty="0"/>
              <a:t>.</a:t>
            </a:r>
            <a:r>
              <a:rPr lang="en-US" dirty="0"/>
              <a:t> 	</a:t>
            </a:r>
          </a:p>
          <a:p>
            <a:endParaRPr lang="en-US" dirty="0"/>
          </a:p>
          <a:p>
            <a:endParaRPr lang="en-US" dirty="0"/>
          </a:p>
          <a:p>
            <a:endParaRPr lang="en-US" dirty="0"/>
          </a:p>
          <a:p>
            <a:pPr marL="0" indent="0">
              <a:buNone/>
            </a:pPr>
            <a:endParaRPr lang="en-US" dirty="0"/>
          </a:p>
          <a:p>
            <a:r>
              <a:rPr lang="en-US" dirty="0"/>
              <a:t>By Comparing total deaths and deaths cases per lakh, we found out that the deceased cases number was higher in </a:t>
            </a:r>
            <a:r>
              <a:rPr lang="en-US" b="1" u="sng" dirty="0"/>
              <a:t>Pune, Maharashtra</a:t>
            </a:r>
            <a:r>
              <a:rPr lang="en-US" dirty="0"/>
              <a:t> but the deceased cases per lakh were much more in </a:t>
            </a:r>
            <a:r>
              <a:rPr lang="en-US" b="1" u="sng" dirty="0" err="1"/>
              <a:t>Satara</a:t>
            </a:r>
            <a:r>
              <a:rPr lang="en-US" b="1" u="sng" dirty="0"/>
              <a:t>, </a:t>
            </a:r>
            <a:r>
              <a:rPr lang="en-US" b="1" u="sng" dirty="0" err="1"/>
              <a:t>Maharashta</a:t>
            </a:r>
            <a:r>
              <a:rPr lang="en-US" b="1" u="sng" dirty="0"/>
              <a:t>.</a:t>
            </a:r>
            <a:r>
              <a:rPr lang="en-US" dirty="0"/>
              <a:t> 											</a:t>
            </a:r>
          </a:p>
          <a:p>
            <a:pPr marL="0" indent="0">
              <a:buNone/>
            </a:pPr>
            <a:endParaRPr lang="en-US" dirty="0"/>
          </a:p>
        </p:txBody>
      </p:sp>
      <p:pic>
        <p:nvPicPr>
          <p:cNvPr id="5" name="Picture 4">
            <a:extLst>
              <a:ext uri="{FF2B5EF4-FFF2-40B4-BE49-F238E27FC236}">
                <a16:creationId xmlns:a16="http://schemas.microsoft.com/office/drawing/2014/main" id="{AAD94BFD-2BED-2B31-6939-DDA2424A4E75}"/>
              </a:ext>
            </a:extLst>
          </p:cNvPr>
          <p:cNvPicPr>
            <a:picLocks noChangeAspect="1"/>
          </p:cNvPicPr>
          <p:nvPr/>
        </p:nvPicPr>
        <p:blipFill>
          <a:blip r:embed="rId2"/>
          <a:stretch>
            <a:fillRect/>
          </a:stretch>
        </p:blipFill>
        <p:spPr>
          <a:xfrm>
            <a:off x="198361" y="2181318"/>
            <a:ext cx="6975324" cy="513013"/>
          </a:xfrm>
          <a:prstGeom prst="rect">
            <a:avLst/>
          </a:prstGeom>
        </p:spPr>
      </p:pic>
      <p:pic>
        <p:nvPicPr>
          <p:cNvPr id="6" name="Picture 5">
            <a:extLst>
              <a:ext uri="{FF2B5EF4-FFF2-40B4-BE49-F238E27FC236}">
                <a16:creationId xmlns:a16="http://schemas.microsoft.com/office/drawing/2014/main" id="{B74B1848-7431-B94D-E0EA-A3C5C9FCAA3F}"/>
              </a:ext>
            </a:extLst>
          </p:cNvPr>
          <p:cNvPicPr>
            <a:picLocks noChangeAspect="1"/>
          </p:cNvPicPr>
          <p:nvPr/>
        </p:nvPicPr>
        <p:blipFill>
          <a:blip r:embed="rId3"/>
          <a:stretch>
            <a:fillRect/>
          </a:stretch>
        </p:blipFill>
        <p:spPr>
          <a:xfrm>
            <a:off x="3831770" y="2915986"/>
            <a:ext cx="6683830" cy="513014"/>
          </a:xfrm>
          <a:prstGeom prst="rect">
            <a:avLst/>
          </a:prstGeom>
        </p:spPr>
      </p:pic>
      <p:pic>
        <p:nvPicPr>
          <p:cNvPr id="7" name="Picture 6">
            <a:extLst>
              <a:ext uri="{FF2B5EF4-FFF2-40B4-BE49-F238E27FC236}">
                <a16:creationId xmlns:a16="http://schemas.microsoft.com/office/drawing/2014/main" id="{B24752F2-83A8-21A3-98DA-28E9ED40220F}"/>
              </a:ext>
            </a:extLst>
          </p:cNvPr>
          <p:cNvPicPr>
            <a:picLocks noChangeAspect="1"/>
          </p:cNvPicPr>
          <p:nvPr/>
        </p:nvPicPr>
        <p:blipFill>
          <a:blip r:embed="rId4"/>
          <a:stretch>
            <a:fillRect/>
          </a:stretch>
        </p:blipFill>
        <p:spPr>
          <a:xfrm>
            <a:off x="348796" y="4913992"/>
            <a:ext cx="6683830" cy="630227"/>
          </a:xfrm>
          <a:prstGeom prst="rect">
            <a:avLst/>
          </a:prstGeom>
        </p:spPr>
      </p:pic>
      <p:pic>
        <p:nvPicPr>
          <p:cNvPr id="8" name="Picture 7">
            <a:extLst>
              <a:ext uri="{FF2B5EF4-FFF2-40B4-BE49-F238E27FC236}">
                <a16:creationId xmlns:a16="http://schemas.microsoft.com/office/drawing/2014/main" id="{3E26DE98-83D0-5106-F573-743DEAF124D5}"/>
              </a:ext>
            </a:extLst>
          </p:cNvPr>
          <p:cNvPicPr>
            <a:picLocks noChangeAspect="1"/>
          </p:cNvPicPr>
          <p:nvPr/>
        </p:nvPicPr>
        <p:blipFill>
          <a:blip r:embed="rId5"/>
          <a:stretch>
            <a:fillRect/>
          </a:stretch>
        </p:blipFill>
        <p:spPr>
          <a:xfrm>
            <a:off x="3831770" y="5827544"/>
            <a:ext cx="6683830" cy="630227"/>
          </a:xfrm>
          <a:prstGeom prst="rect">
            <a:avLst/>
          </a:prstGeom>
        </p:spPr>
      </p:pic>
    </p:spTree>
    <p:extLst>
      <p:ext uri="{BB962C8B-B14F-4D97-AF65-F5344CB8AC3E}">
        <p14:creationId xmlns:p14="http://schemas.microsoft.com/office/powerpoint/2010/main" val="380053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D3B-3039-8F7F-2D81-97AE35D2C510}"/>
              </a:ext>
            </a:extLst>
          </p:cNvPr>
          <p:cNvSpPr>
            <a:spLocks noGrp="1"/>
          </p:cNvSpPr>
          <p:nvPr>
            <p:ph type="title"/>
          </p:nvPr>
        </p:nvSpPr>
        <p:spPr>
          <a:xfrm>
            <a:off x="677334" y="228600"/>
            <a:ext cx="8596668" cy="729343"/>
          </a:xfrm>
        </p:spPr>
        <p:txBody>
          <a:bodyPr>
            <a:noAutofit/>
          </a:bodyPr>
          <a:lstStyle/>
          <a:p>
            <a:r>
              <a:rPr lang="en-IN" sz="2800" dirty="0"/>
              <a:t>Week where Confirmed and Deceased cases were highest in </a:t>
            </a:r>
            <a:r>
              <a:rPr lang="en-IN" sz="2800" b="1" dirty="0"/>
              <a:t>India</a:t>
            </a:r>
            <a:r>
              <a:rPr lang="en-IN" sz="2800" dirty="0"/>
              <a:t>.</a:t>
            </a:r>
          </a:p>
        </p:txBody>
      </p:sp>
      <p:sp>
        <p:nvSpPr>
          <p:cNvPr id="3" name="Content Placeholder 2">
            <a:extLst>
              <a:ext uri="{FF2B5EF4-FFF2-40B4-BE49-F238E27FC236}">
                <a16:creationId xmlns:a16="http://schemas.microsoft.com/office/drawing/2014/main" id="{A97131BB-97F0-1132-2268-3FAF18F52F4B}"/>
              </a:ext>
            </a:extLst>
          </p:cNvPr>
          <p:cNvSpPr>
            <a:spLocks noGrp="1"/>
          </p:cNvSpPr>
          <p:nvPr>
            <p:ph idx="1"/>
          </p:nvPr>
        </p:nvSpPr>
        <p:spPr>
          <a:xfrm>
            <a:off x="677334" y="1393371"/>
            <a:ext cx="8596668" cy="5236028"/>
          </a:xfrm>
        </p:spPr>
        <p:txBody>
          <a:bodyPr/>
          <a:lstStyle/>
          <a:p>
            <a:r>
              <a:rPr lang="en-US" dirty="0"/>
              <a:t>In the Year 2021, </a:t>
            </a:r>
            <a:r>
              <a:rPr lang="en-US" b="1" u="sng" dirty="0"/>
              <a:t>2nd Week of May</a:t>
            </a:r>
            <a:r>
              <a:rPr lang="en-US" dirty="0"/>
              <a:t> had the </a:t>
            </a:r>
            <a:r>
              <a:rPr lang="en-US" u="sng" dirty="0"/>
              <a:t>Highest Confirmed cases</a:t>
            </a:r>
            <a:r>
              <a:rPr lang="en-US" dirty="0"/>
              <a:t> and whereas in the Year 2020, it was for the </a:t>
            </a:r>
            <a:r>
              <a:rPr lang="en-US" b="1" u="sng" dirty="0"/>
              <a:t>3rd week of September</a:t>
            </a:r>
          </a:p>
          <a:p>
            <a:endParaRPr lang="en-US" b="1" u="sng" dirty="0"/>
          </a:p>
          <a:p>
            <a:endParaRPr lang="en-US" b="1" u="sng" dirty="0"/>
          </a:p>
          <a:p>
            <a:endParaRPr lang="en-US" b="1" u="sng" dirty="0"/>
          </a:p>
          <a:p>
            <a:endParaRPr lang="en-US" b="1" u="sng" dirty="0"/>
          </a:p>
          <a:p>
            <a:r>
              <a:rPr lang="en-US" dirty="0"/>
              <a:t>In the Year 2021, </a:t>
            </a:r>
            <a:r>
              <a:rPr lang="en-US" b="1" u="sng" dirty="0"/>
              <a:t>4th Week of May </a:t>
            </a:r>
            <a:r>
              <a:rPr lang="en-US" dirty="0"/>
              <a:t>had the </a:t>
            </a:r>
            <a:r>
              <a:rPr lang="en-US" u="sng" dirty="0"/>
              <a:t>Highest Deaths cases</a:t>
            </a:r>
            <a:r>
              <a:rPr lang="en-US" dirty="0"/>
              <a:t> and whereas in the Year 2020, it was for the </a:t>
            </a:r>
            <a:r>
              <a:rPr lang="en-US" b="1" u="sng" dirty="0"/>
              <a:t>3rd week of September</a:t>
            </a:r>
          </a:p>
          <a:p>
            <a:endParaRPr lang="en-IN" b="1" u="sng" dirty="0"/>
          </a:p>
        </p:txBody>
      </p:sp>
      <p:pic>
        <p:nvPicPr>
          <p:cNvPr id="6" name="Picture 5">
            <a:extLst>
              <a:ext uri="{FF2B5EF4-FFF2-40B4-BE49-F238E27FC236}">
                <a16:creationId xmlns:a16="http://schemas.microsoft.com/office/drawing/2014/main" id="{9D088303-66A6-5344-1652-993666E77706}"/>
              </a:ext>
            </a:extLst>
          </p:cNvPr>
          <p:cNvPicPr>
            <a:picLocks noChangeAspect="1"/>
          </p:cNvPicPr>
          <p:nvPr/>
        </p:nvPicPr>
        <p:blipFill>
          <a:blip r:embed="rId2"/>
          <a:stretch>
            <a:fillRect/>
          </a:stretch>
        </p:blipFill>
        <p:spPr>
          <a:xfrm>
            <a:off x="1087211" y="2472868"/>
            <a:ext cx="5302703" cy="888613"/>
          </a:xfrm>
          <a:prstGeom prst="rect">
            <a:avLst/>
          </a:prstGeom>
        </p:spPr>
      </p:pic>
      <p:pic>
        <p:nvPicPr>
          <p:cNvPr id="7" name="Picture 6">
            <a:extLst>
              <a:ext uri="{FF2B5EF4-FFF2-40B4-BE49-F238E27FC236}">
                <a16:creationId xmlns:a16="http://schemas.microsoft.com/office/drawing/2014/main" id="{0CE89EEB-3461-941E-7822-5B5855B5123F}"/>
              </a:ext>
            </a:extLst>
          </p:cNvPr>
          <p:cNvPicPr>
            <a:picLocks noChangeAspect="1"/>
          </p:cNvPicPr>
          <p:nvPr/>
        </p:nvPicPr>
        <p:blipFill>
          <a:blip r:embed="rId3"/>
          <a:stretch>
            <a:fillRect/>
          </a:stretch>
        </p:blipFill>
        <p:spPr>
          <a:xfrm>
            <a:off x="1087211" y="4771941"/>
            <a:ext cx="5302800" cy="888630"/>
          </a:xfrm>
          <a:prstGeom prst="rect">
            <a:avLst/>
          </a:prstGeom>
        </p:spPr>
      </p:pic>
    </p:spTree>
    <p:extLst>
      <p:ext uri="{BB962C8B-B14F-4D97-AF65-F5344CB8AC3E}">
        <p14:creationId xmlns:p14="http://schemas.microsoft.com/office/powerpoint/2010/main" val="32503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375-2049-BD7D-3BE1-9B281D5A93B6}"/>
              </a:ext>
            </a:extLst>
          </p:cNvPr>
          <p:cNvSpPr>
            <a:spLocks noGrp="1"/>
          </p:cNvSpPr>
          <p:nvPr>
            <p:ph type="title"/>
          </p:nvPr>
        </p:nvSpPr>
        <p:spPr>
          <a:xfrm>
            <a:off x="677334" y="87086"/>
            <a:ext cx="8596668" cy="729552"/>
          </a:xfrm>
        </p:spPr>
        <p:txBody>
          <a:bodyPr>
            <a:noAutofit/>
          </a:bodyPr>
          <a:lstStyle/>
          <a:p>
            <a:r>
              <a:rPr lang="en-IN" sz="2800" dirty="0"/>
              <a:t>States where Confirmed and Deceased cases were highest in </a:t>
            </a:r>
            <a:r>
              <a:rPr lang="en-IN" sz="2800" b="1" dirty="0"/>
              <a:t>India</a:t>
            </a:r>
            <a:r>
              <a:rPr lang="en-IN" sz="2800" dirty="0"/>
              <a:t>.</a:t>
            </a:r>
          </a:p>
        </p:txBody>
      </p:sp>
      <p:sp>
        <p:nvSpPr>
          <p:cNvPr id="3" name="Content Placeholder 2">
            <a:extLst>
              <a:ext uri="{FF2B5EF4-FFF2-40B4-BE49-F238E27FC236}">
                <a16:creationId xmlns:a16="http://schemas.microsoft.com/office/drawing/2014/main" id="{3F1198EF-C959-606F-965D-61020F29FA31}"/>
              </a:ext>
            </a:extLst>
          </p:cNvPr>
          <p:cNvSpPr>
            <a:spLocks noGrp="1"/>
          </p:cNvSpPr>
          <p:nvPr>
            <p:ph idx="1"/>
          </p:nvPr>
        </p:nvSpPr>
        <p:spPr>
          <a:xfrm>
            <a:off x="677334" y="1175657"/>
            <a:ext cx="8596668" cy="5497286"/>
          </a:xfrm>
        </p:spPr>
        <p:txBody>
          <a:bodyPr/>
          <a:lstStyle/>
          <a:p>
            <a:r>
              <a:rPr lang="en-US" dirty="0"/>
              <a:t>By Comparing total confirmed and confirmed cases per lakh, we found out that the confirmed cases number was higher in Maharashtra but the confirmed cases per lakh were much more in Lakshadweep 											</a:t>
            </a:r>
          </a:p>
          <a:p>
            <a:endParaRPr lang="en-US" dirty="0"/>
          </a:p>
          <a:p>
            <a:endParaRPr lang="en-US" dirty="0"/>
          </a:p>
          <a:p>
            <a:endParaRPr lang="en-US" dirty="0"/>
          </a:p>
          <a:p>
            <a:endParaRPr lang="en-US" dirty="0"/>
          </a:p>
          <a:p>
            <a:r>
              <a:rPr lang="en-US" dirty="0"/>
              <a:t>By Comparing total deaths and deaths cases per lakh, we found out that the deceased cases number was higher in Maharashtra but the deceased cases per lakh were much more in Goa 											</a:t>
            </a:r>
          </a:p>
          <a:p>
            <a:pPr marL="0" indent="0">
              <a:buNone/>
            </a:pPr>
            <a:r>
              <a:rPr lang="en-US" dirty="0"/>
              <a:t>										</a:t>
            </a:r>
          </a:p>
          <a:p>
            <a:endParaRPr lang="en-US" dirty="0"/>
          </a:p>
        </p:txBody>
      </p:sp>
      <p:pic>
        <p:nvPicPr>
          <p:cNvPr id="4" name="Picture 3">
            <a:extLst>
              <a:ext uri="{FF2B5EF4-FFF2-40B4-BE49-F238E27FC236}">
                <a16:creationId xmlns:a16="http://schemas.microsoft.com/office/drawing/2014/main" id="{06723D2A-C293-CB4F-567E-2657B2A2DBA8}"/>
              </a:ext>
            </a:extLst>
          </p:cNvPr>
          <p:cNvPicPr>
            <a:picLocks noChangeAspect="1"/>
          </p:cNvPicPr>
          <p:nvPr/>
        </p:nvPicPr>
        <p:blipFill>
          <a:blip r:embed="rId2"/>
          <a:stretch>
            <a:fillRect/>
          </a:stretch>
        </p:blipFill>
        <p:spPr>
          <a:xfrm>
            <a:off x="376463" y="2376365"/>
            <a:ext cx="5249696" cy="468993"/>
          </a:xfrm>
          <a:prstGeom prst="rect">
            <a:avLst/>
          </a:prstGeom>
        </p:spPr>
      </p:pic>
      <p:pic>
        <p:nvPicPr>
          <p:cNvPr id="6" name="Picture 5">
            <a:extLst>
              <a:ext uri="{FF2B5EF4-FFF2-40B4-BE49-F238E27FC236}">
                <a16:creationId xmlns:a16="http://schemas.microsoft.com/office/drawing/2014/main" id="{2A076762-0EF6-8C57-94D4-053A2EA24C56}"/>
              </a:ext>
            </a:extLst>
          </p:cNvPr>
          <p:cNvPicPr>
            <a:picLocks noChangeAspect="1"/>
          </p:cNvPicPr>
          <p:nvPr/>
        </p:nvPicPr>
        <p:blipFill>
          <a:blip r:embed="rId3"/>
          <a:stretch>
            <a:fillRect/>
          </a:stretch>
        </p:blipFill>
        <p:spPr>
          <a:xfrm>
            <a:off x="4039506" y="3123293"/>
            <a:ext cx="5844721" cy="468993"/>
          </a:xfrm>
          <a:prstGeom prst="rect">
            <a:avLst/>
          </a:prstGeom>
        </p:spPr>
      </p:pic>
      <p:pic>
        <p:nvPicPr>
          <p:cNvPr id="8" name="Picture 7">
            <a:extLst>
              <a:ext uri="{FF2B5EF4-FFF2-40B4-BE49-F238E27FC236}">
                <a16:creationId xmlns:a16="http://schemas.microsoft.com/office/drawing/2014/main" id="{C772142D-DEE7-1798-5856-B46CA25124CE}"/>
              </a:ext>
            </a:extLst>
          </p:cNvPr>
          <p:cNvPicPr>
            <a:picLocks noChangeAspect="1"/>
          </p:cNvPicPr>
          <p:nvPr/>
        </p:nvPicPr>
        <p:blipFill>
          <a:blip r:embed="rId4"/>
          <a:stretch>
            <a:fillRect/>
          </a:stretch>
        </p:blipFill>
        <p:spPr>
          <a:xfrm>
            <a:off x="376462" y="5189553"/>
            <a:ext cx="5249685" cy="468992"/>
          </a:xfrm>
          <a:prstGeom prst="rect">
            <a:avLst/>
          </a:prstGeom>
        </p:spPr>
      </p:pic>
      <p:pic>
        <p:nvPicPr>
          <p:cNvPr id="9" name="Picture 8">
            <a:extLst>
              <a:ext uri="{FF2B5EF4-FFF2-40B4-BE49-F238E27FC236}">
                <a16:creationId xmlns:a16="http://schemas.microsoft.com/office/drawing/2014/main" id="{63C68919-A091-7C26-9BA4-9332155D81BF}"/>
              </a:ext>
            </a:extLst>
          </p:cNvPr>
          <p:cNvPicPr>
            <a:picLocks noChangeAspect="1"/>
          </p:cNvPicPr>
          <p:nvPr/>
        </p:nvPicPr>
        <p:blipFill>
          <a:blip r:embed="rId5"/>
          <a:stretch>
            <a:fillRect/>
          </a:stretch>
        </p:blipFill>
        <p:spPr>
          <a:xfrm>
            <a:off x="4039505" y="5882051"/>
            <a:ext cx="5844721" cy="551407"/>
          </a:xfrm>
          <a:prstGeom prst="rect">
            <a:avLst/>
          </a:prstGeom>
        </p:spPr>
      </p:pic>
    </p:spTree>
    <p:extLst>
      <p:ext uri="{BB962C8B-B14F-4D97-AF65-F5344CB8AC3E}">
        <p14:creationId xmlns:p14="http://schemas.microsoft.com/office/powerpoint/2010/main" val="28180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4BD5-92F7-94F3-DAE3-16A758C06030}"/>
              </a:ext>
            </a:extLst>
          </p:cNvPr>
          <p:cNvSpPr>
            <a:spLocks noGrp="1"/>
          </p:cNvSpPr>
          <p:nvPr>
            <p:ph type="title"/>
          </p:nvPr>
        </p:nvSpPr>
        <p:spPr>
          <a:xfrm>
            <a:off x="677335" y="2015067"/>
            <a:ext cx="8596668" cy="1826581"/>
          </a:xfrm>
        </p:spPr>
        <p:txBody>
          <a:bodyPr>
            <a:normAutofit/>
          </a:bodyPr>
          <a:lstStyle/>
          <a:p>
            <a:pPr algn="ctr"/>
            <a:r>
              <a:rPr lang="en-IN" sz="5400" b="1" dirty="0"/>
              <a:t>THANK YOU !</a:t>
            </a:r>
          </a:p>
        </p:txBody>
      </p:sp>
    </p:spTree>
    <p:extLst>
      <p:ext uri="{BB962C8B-B14F-4D97-AF65-F5344CB8AC3E}">
        <p14:creationId xmlns:p14="http://schemas.microsoft.com/office/powerpoint/2010/main" val="269610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675-6BD3-A8F1-64A6-2F94773E688C}"/>
              </a:ext>
            </a:extLst>
          </p:cNvPr>
          <p:cNvSpPr>
            <a:spLocks noGrp="1"/>
          </p:cNvSpPr>
          <p:nvPr>
            <p:ph type="title"/>
          </p:nvPr>
        </p:nvSpPr>
        <p:spPr>
          <a:xfrm>
            <a:off x="677334" y="609600"/>
            <a:ext cx="8596668" cy="674914"/>
          </a:xfrm>
        </p:spPr>
        <p:txBody>
          <a:bodyPr/>
          <a:lstStyle/>
          <a:p>
            <a:r>
              <a:rPr lang="en-IN" dirty="0"/>
              <a:t>What is Corona-virus? </a:t>
            </a:r>
          </a:p>
        </p:txBody>
      </p:sp>
      <p:sp>
        <p:nvSpPr>
          <p:cNvPr id="3" name="Content Placeholder 2">
            <a:extLst>
              <a:ext uri="{FF2B5EF4-FFF2-40B4-BE49-F238E27FC236}">
                <a16:creationId xmlns:a16="http://schemas.microsoft.com/office/drawing/2014/main" id="{838DE852-D64C-6E38-3C63-A4F26488F43C}"/>
              </a:ext>
            </a:extLst>
          </p:cNvPr>
          <p:cNvSpPr>
            <a:spLocks noGrp="1"/>
          </p:cNvSpPr>
          <p:nvPr>
            <p:ph idx="1"/>
          </p:nvPr>
        </p:nvSpPr>
        <p:spPr>
          <a:xfrm>
            <a:off x="677334" y="1284515"/>
            <a:ext cx="8596668" cy="5377542"/>
          </a:xfrm>
        </p:spPr>
        <p:txBody>
          <a:bodyPr/>
          <a:lstStyle/>
          <a:p>
            <a:r>
              <a:rPr lang="en-US" b="0" i="0" dirty="0">
                <a:solidFill>
                  <a:srgbClr val="000000"/>
                </a:solidFill>
                <a:effectLst/>
                <a:latin typeface="noto_sansregular"/>
              </a:rPr>
              <a:t>Coronaviruses are a type of virus. There are many different kinds, and some cause disease. A coronavirus identified in 2019, SARS-CoV-2, has caused a pandemic of respiratory illness, called COVID-19</a:t>
            </a:r>
          </a:p>
          <a:p>
            <a:endParaRPr lang="en-US" dirty="0">
              <a:solidFill>
                <a:srgbClr val="000000"/>
              </a:solidFill>
              <a:latin typeface="noto_sansregular"/>
            </a:endParaRPr>
          </a:p>
          <a:p>
            <a:r>
              <a:rPr lang="en-US" b="0" i="0" dirty="0">
                <a:solidFill>
                  <a:srgbClr val="000000"/>
                </a:solidFill>
                <a:effectLst/>
                <a:latin typeface="noto_sansregular"/>
              </a:rPr>
              <a:t>The first case of COVID-19 was reported Dec. 1, 2019, and the cause was a then-new coronavirus later named SARS-CoV-2. SARS-CoV-2 may have originated in an animal and changed (mutated) so it could cause illness in humans.</a:t>
            </a:r>
          </a:p>
          <a:p>
            <a:endParaRPr lang="en-US" dirty="0">
              <a:solidFill>
                <a:srgbClr val="000000"/>
              </a:solidFill>
              <a:latin typeface="noto_sansregular"/>
            </a:endParaRPr>
          </a:p>
          <a:p>
            <a:r>
              <a:rPr lang="en-US" b="0" i="0" dirty="0">
                <a:solidFill>
                  <a:srgbClr val="000000"/>
                </a:solidFill>
                <a:effectLst/>
                <a:latin typeface="noto_sansregular"/>
              </a:rPr>
              <a:t>Symptoms show up in people within two to 14 days of exposure to the virus. A person infected with the coronavirus is contagious to others for up to two days before symptoms appear, and they remain contagious to others for 10 to 20 days, depending upon their immune system and the severity of their illness. </a:t>
            </a:r>
          </a:p>
          <a:p>
            <a:endParaRPr lang="en-US" dirty="0">
              <a:solidFill>
                <a:srgbClr val="000000"/>
              </a:solidFill>
              <a:latin typeface="noto_sansregular"/>
            </a:endParaRPr>
          </a:p>
          <a:p>
            <a:r>
              <a:rPr lang="en-US" dirty="0">
                <a:solidFill>
                  <a:srgbClr val="000000"/>
                </a:solidFill>
                <a:latin typeface="noto_sansregular"/>
              </a:rPr>
              <a:t>A few symptoms of this virus are : Cough, Fever or chills, Shortness of breath, Reduction in the o2 levels, Sore throat and no taste or smell of any edibles.</a:t>
            </a:r>
            <a:endParaRPr lang="en-IN" dirty="0"/>
          </a:p>
        </p:txBody>
      </p:sp>
      <p:pic>
        <p:nvPicPr>
          <p:cNvPr id="5" name="Picture 14" descr="Image Library | CDC Online Newsroom | CDC">
            <a:extLst>
              <a:ext uri="{FF2B5EF4-FFF2-40B4-BE49-F238E27FC236}">
                <a16:creationId xmlns:a16="http://schemas.microsoft.com/office/drawing/2014/main" id="{7F356441-2772-73DF-81F3-4546DC059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436" y="674911"/>
            <a:ext cx="1010819" cy="56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AD2F-B3E9-3331-9EF6-E9FC179AF8D4}"/>
              </a:ext>
            </a:extLst>
          </p:cNvPr>
          <p:cNvSpPr>
            <a:spLocks noGrp="1"/>
          </p:cNvSpPr>
          <p:nvPr>
            <p:ph type="ctrTitle"/>
          </p:nvPr>
        </p:nvSpPr>
        <p:spPr/>
        <p:txBody>
          <a:bodyPr/>
          <a:lstStyle/>
          <a:p>
            <a:r>
              <a:rPr lang="en-IN" dirty="0"/>
              <a:t>Statistical Data and Analysis</a:t>
            </a:r>
          </a:p>
        </p:txBody>
      </p:sp>
      <p:sp>
        <p:nvSpPr>
          <p:cNvPr id="3" name="Subtitle 2">
            <a:extLst>
              <a:ext uri="{FF2B5EF4-FFF2-40B4-BE49-F238E27FC236}">
                <a16:creationId xmlns:a16="http://schemas.microsoft.com/office/drawing/2014/main" id="{23B50A0B-E2DB-7A4A-C3A1-8417A94FB7D7}"/>
              </a:ext>
            </a:extLst>
          </p:cNvPr>
          <p:cNvSpPr>
            <a:spLocks noGrp="1"/>
          </p:cNvSpPr>
          <p:nvPr>
            <p:ph type="subTitle" idx="1"/>
          </p:nvPr>
        </p:nvSpPr>
        <p:spPr/>
        <p:txBody>
          <a:bodyPr/>
          <a:lstStyle/>
          <a:p>
            <a:r>
              <a:rPr lang="en-IN" dirty="0"/>
              <a:t>The further slides contain the statistical analysis over the number of cases which were tested, confirmed, recovered, deceased, vaccinated 1 and vaccined2.</a:t>
            </a:r>
          </a:p>
        </p:txBody>
      </p:sp>
      <p:pic>
        <p:nvPicPr>
          <p:cNvPr id="5" name="Picture 16" descr="COVID-19 Update | Satellite Healthcare">
            <a:extLst>
              <a:ext uri="{FF2B5EF4-FFF2-40B4-BE49-F238E27FC236}">
                <a16:creationId xmlns:a16="http://schemas.microsoft.com/office/drawing/2014/main" id="{8FA7D183-80A2-71E6-EE63-4DFC7C618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58" y="2371738"/>
            <a:ext cx="1072661" cy="87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2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3D5E-98DA-FA77-B77E-BD24BABDF4FD}"/>
              </a:ext>
            </a:extLst>
          </p:cNvPr>
          <p:cNvSpPr>
            <a:spLocks noGrp="1"/>
          </p:cNvSpPr>
          <p:nvPr>
            <p:ph type="title"/>
          </p:nvPr>
        </p:nvSpPr>
        <p:spPr>
          <a:xfrm>
            <a:off x="677334" y="609600"/>
            <a:ext cx="8596668" cy="772886"/>
          </a:xfrm>
        </p:spPr>
        <p:txBody>
          <a:bodyPr>
            <a:normAutofit/>
          </a:bodyPr>
          <a:lstStyle/>
          <a:p>
            <a:r>
              <a:rPr lang="en-IN" dirty="0"/>
              <a:t>India’s Total Statistical Covid Virus Data</a:t>
            </a:r>
          </a:p>
        </p:txBody>
      </p:sp>
      <p:sp>
        <p:nvSpPr>
          <p:cNvPr id="3" name="Content Placeholder 2">
            <a:extLst>
              <a:ext uri="{FF2B5EF4-FFF2-40B4-BE49-F238E27FC236}">
                <a16:creationId xmlns:a16="http://schemas.microsoft.com/office/drawing/2014/main" id="{0A851543-C3CB-D250-0AF3-01A157049E37}"/>
              </a:ext>
            </a:extLst>
          </p:cNvPr>
          <p:cNvSpPr>
            <a:spLocks noGrp="1"/>
          </p:cNvSpPr>
          <p:nvPr>
            <p:ph idx="1"/>
          </p:nvPr>
        </p:nvSpPr>
        <p:spPr>
          <a:xfrm>
            <a:off x="677334" y="1502229"/>
            <a:ext cx="8596668" cy="4996542"/>
          </a:xfrm>
        </p:spPr>
        <p:txBody>
          <a:bodyPr/>
          <a:lstStyle/>
          <a:p>
            <a:r>
              <a:rPr lang="en-US" sz="1800" b="0" i="0" u="none" strike="noStrike" dirty="0">
                <a:solidFill>
                  <a:srgbClr val="000000"/>
                </a:solidFill>
                <a:effectLst/>
                <a:latin typeface="Century Gothic" panose="020B0502020202020204" pitchFamily="34" charset="0"/>
              </a:rPr>
              <a:t>Below shown are stats which represent the total amount of cases in India relating towards : Tested, Confirmed, Deceased, Recovered, Vaccinated 1 and Vaccinated 2</a:t>
            </a:r>
            <a:r>
              <a:rPr lang="en-US" dirty="0"/>
              <a:t> </a:t>
            </a:r>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A7DB1722-9DD9-14EB-7918-B2AFE20E4CEB}"/>
              </a:ext>
            </a:extLst>
          </p:cNvPr>
          <p:cNvPicPr>
            <a:picLocks noChangeAspect="1"/>
          </p:cNvPicPr>
          <p:nvPr/>
        </p:nvPicPr>
        <p:blipFill>
          <a:blip r:embed="rId2"/>
          <a:stretch>
            <a:fillRect/>
          </a:stretch>
        </p:blipFill>
        <p:spPr>
          <a:xfrm>
            <a:off x="1097201" y="2886528"/>
            <a:ext cx="4019085" cy="2072735"/>
          </a:xfrm>
          <a:prstGeom prst="rect">
            <a:avLst/>
          </a:prstGeom>
        </p:spPr>
      </p:pic>
    </p:spTree>
    <p:extLst>
      <p:ext uri="{BB962C8B-B14F-4D97-AF65-F5344CB8AC3E}">
        <p14:creationId xmlns:p14="http://schemas.microsoft.com/office/powerpoint/2010/main" val="843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600" y="359229"/>
            <a:ext cx="9775372" cy="903514"/>
          </a:xfrm>
        </p:spPr>
        <p:txBody>
          <a:bodyPr>
            <a:noAutofit/>
          </a:bodyPr>
          <a:lstStyle/>
          <a:p>
            <a:r>
              <a:rPr lang="en-IN" sz="2800" dirty="0"/>
              <a:t>India’s Top 10 states with highest tested and confirmed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tested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confirmed cases all over India.</a:t>
            </a:r>
          </a:p>
          <a:p>
            <a:endParaRPr lang="en-IN" dirty="0"/>
          </a:p>
        </p:txBody>
      </p:sp>
      <p:graphicFrame>
        <p:nvGraphicFramePr>
          <p:cNvPr id="5" name="Chart 4">
            <a:extLst>
              <a:ext uri="{FF2B5EF4-FFF2-40B4-BE49-F238E27FC236}">
                <a16:creationId xmlns:a16="http://schemas.microsoft.com/office/drawing/2014/main" id="{463C0804-D253-88D8-7C52-B62424248C37}"/>
              </a:ext>
            </a:extLst>
          </p:cNvPr>
          <p:cNvGraphicFramePr>
            <a:graphicFrameLocks/>
          </p:cNvGraphicFramePr>
          <p:nvPr>
            <p:extLst>
              <p:ext uri="{D42A27DB-BD31-4B8C-83A1-F6EECF244321}">
                <p14:modId xmlns:p14="http://schemas.microsoft.com/office/powerpoint/2010/main" val="294562718"/>
              </p:ext>
            </p:extLst>
          </p:nvPr>
        </p:nvGraphicFramePr>
        <p:xfrm>
          <a:off x="677334" y="2024742"/>
          <a:ext cx="8934752" cy="20837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DD05A79-3214-B269-E785-610ED6EB465F}"/>
              </a:ext>
            </a:extLst>
          </p:cNvPr>
          <p:cNvGraphicFramePr>
            <a:graphicFrameLocks/>
          </p:cNvGraphicFramePr>
          <p:nvPr>
            <p:extLst>
              <p:ext uri="{D42A27DB-BD31-4B8C-83A1-F6EECF244321}">
                <p14:modId xmlns:p14="http://schemas.microsoft.com/office/powerpoint/2010/main" val="2220807944"/>
              </p:ext>
            </p:extLst>
          </p:nvPr>
        </p:nvGraphicFramePr>
        <p:xfrm>
          <a:off x="652234" y="4680854"/>
          <a:ext cx="864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71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599" y="359229"/>
            <a:ext cx="9731829" cy="903514"/>
          </a:xfrm>
        </p:spPr>
        <p:txBody>
          <a:bodyPr>
            <a:noAutofit/>
          </a:bodyPr>
          <a:lstStyle/>
          <a:p>
            <a:r>
              <a:rPr lang="en-IN" sz="2800" dirty="0"/>
              <a:t>India’s Top 10 states with highest recovered and deceased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recovered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deceased cases all over India.</a:t>
            </a:r>
          </a:p>
          <a:p>
            <a:endParaRPr lang="en-IN" dirty="0"/>
          </a:p>
        </p:txBody>
      </p:sp>
      <p:graphicFrame>
        <p:nvGraphicFramePr>
          <p:cNvPr id="4" name="Chart 3">
            <a:extLst>
              <a:ext uri="{FF2B5EF4-FFF2-40B4-BE49-F238E27FC236}">
                <a16:creationId xmlns:a16="http://schemas.microsoft.com/office/drawing/2014/main" id="{467AA9B0-D1C4-C083-C640-3CFB114D9FD3}"/>
              </a:ext>
            </a:extLst>
          </p:cNvPr>
          <p:cNvGraphicFramePr>
            <a:graphicFrameLocks/>
          </p:cNvGraphicFramePr>
          <p:nvPr>
            <p:extLst>
              <p:ext uri="{D42A27DB-BD31-4B8C-83A1-F6EECF244321}">
                <p14:modId xmlns:p14="http://schemas.microsoft.com/office/powerpoint/2010/main" val="2264207045"/>
              </p:ext>
            </p:extLst>
          </p:nvPr>
        </p:nvGraphicFramePr>
        <p:xfrm>
          <a:off x="727529" y="1970312"/>
          <a:ext cx="864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79A6A9A-BECD-94EB-652E-83578347E8BA}"/>
              </a:ext>
            </a:extLst>
          </p:cNvPr>
          <p:cNvGraphicFramePr>
            <a:graphicFrameLocks/>
          </p:cNvGraphicFramePr>
          <p:nvPr>
            <p:extLst>
              <p:ext uri="{D42A27DB-BD31-4B8C-83A1-F6EECF244321}">
                <p14:modId xmlns:p14="http://schemas.microsoft.com/office/powerpoint/2010/main" val="3900748284"/>
              </p:ext>
            </p:extLst>
          </p:nvPr>
        </p:nvGraphicFramePr>
        <p:xfrm>
          <a:off x="731610" y="4572001"/>
          <a:ext cx="864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46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599" y="359229"/>
            <a:ext cx="9731829" cy="903514"/>
          </a:xfrm>
        </p:spPr>
        <p:txBody>
          <a:bodyPr>
            <a:noAutofit/>
          </a:bodyPr>
          <a:lstStyle/>
          <a:p>
            <a:r>
              <a:rPr lang="en-IN" sz="2800" dirty="0"/>
              <a:t>India’s Top 10 states with highest Vaccinated 1 and Vaccinated 2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vaccinated 1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vaccinated 2 cases all over India.</a:t>
            </a:r>
          </a:p>
          <a:p>
            <a:endParaRPr lang="en-IN" dirty="0"/>
          </a:p>
        </p:txBody>
      </p:sp>
      <p:graphicFrame>
        <p:nvGraphicFramePr>
          <p:cNvPr id="5" name="Chart 4">
            <a:extLst>
              <a:ext uri="{FF2B5EF4-FFF2-40B4-BE49-F238E27FC236}">
                <a16:creationId xmlns:a16="http://schemas.microsoft.com/office/drawing/2014/main" id="{9BDD5085-1618-953E-E931-76235D2FB43F}"/>
              </a:ext>
            </a:extLst>
          </p:cNvPr>
          <p:cNvGraphicFramePr>
            <a:graphicFrameLocks/>
          </p:cNvGraphicFramePr>
          <p:nvPr>
            <p:extLst>
              <p:ext uri="{D42A27DB-BD31-4B8C-83A1-F6EECF244321}">
                <p14:modId xmlns:p14="http://schemas.microsoft.com/office/powerpoint/2010/main" val="3205059030"/>
              </p:ext>
            </p:extLst>
          </p:nvPr>
        </p:nvGraphicFramePr>
        <p:xfrm>
          <a:off x="555167" y="2035628"/>
          <a:ext cx="9405261" cy="2062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160E023-D7E1-66C5-E46D-CB970BA7C82B}"/>
              </a:ext>
            </a:extLst>
          </p:cNvPr>
          <p:cNvGraphicFramePr>
            <a:graphicFrameLocks/>
          </p:cNvGraphicFramePr>
          <p:nvPr>
            <p:extLst>
              <p:ext uri="{D42A27DB-BD31-4B8C-83A1-F6EECF244321}">
                <p14:modId xmlns:p14="http://schemas.microsoft.com/office/powerpoint/2010/main" val="2053889803"/>
              </p:ext>
            </p:extLst>
          </p:nvPr>
        </p:nvGraphicFramePr>
        <p:xfrm>
          <a:off x="609595" y="4870537"/>
          <a:ext cx="9350833" cy="1959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58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1D68-66DD-35FC-F1AA-F5C94653BF6D}"/>
              </a:ext>
            </a:extLst>
          </p:cNvPr>
          <p:cNvSpPr>
            <a:spLocks noGrp="1"/>
          </p:cNvSpPr>
          <p:nvPr>
            <p:ph type="title"/>
          </p:nvPr>
        </p:nvSpPr>
        <p:spPr>
          <a:xfrm>
            <a:off x="677334" y="76202"/>
            <a:ext cx="8596668" cy="751112"/>
          </a:xfrm>
        </p:spPr>
        <p:txBody>
          <a:bodyPr>
            <a:normAutofit fontScale="90000"/>
          </a:bodyPr>
          <a:lstStyle/>
          <a:p>
            <a:r>
              <a:rPr lang="en-IN" dirty="0"/>
              <a:t>Category-wise analysis regarding testing ratio</a:t>
            </a:r>
          </a:p>
        </p:txBody>
      </p:sp>
      <p:sp>
        <p:nvSpPr>
          <p:cNvPr id="3" name="Content Placeholder 2">
            <a:extLst>
              <a:ext uri="{FF2B5EF4-FFF2-40B4-BE49-F238E27FC236}">
                <a16:creationId xmlns:a16="http://schemas.microsoft.com/office/drawing/2014/main" id="{CC49B26E-C43E-5C99-EA09-3F89D0DF6CA7}"/>
              </a:ext>
            </a:extLst>
          </p:cNvPr>
          <p:cNvSpPr>
            <a:spLocks noGrp="1"/>
          </p:cNvSpPr>
          <p:nvPr>
            <p:ph idx="1"/>
          </p:nvPr>
        </p:nvSpPr>
        <p:spPr>
          <a:xfrm>
            <a:off x="677333" y="827314"/>
            <a:ext cx="9555238" cy="5954485"/>
          </a:xfrm>
        </p:spPr>
        <p:txBody>
          <a:bodyPr/>
          <a:lstStyle/>
          <a:p>
            <a:r>
              <a:rPr lang="en-US" dirty="0"/>
              <a:t>According to the Categories given, we can analyze that there were only 5 districts which has the testing ratio more than 0.50. Testing ratio = Total tests / total population.</a:t>
            </a:r>
          </a:p>
          <a:p>
            <a:endParaRPr lang="en-US" dirty="0"/>
          </a:p>
          <a:p>
            <a:endParaRPr lang="en-US" dirty="0"/>
          </a:p>
          <a:p>
            <a:endParaRPr lang="en-US" dirty="0"/>
          </a:p>
          <a:p>
            <a:endParaRPr lang="en-US" dirty="0"/>
          </a:p>
          <a:p>
            <a:r>
              <a:rPr lang="en-US" dirty="0"/>
              <a:t>The above analysis made us curious to check the deaths in the same categories. So we got to know that – where testing ration was less the number of deaths were high as shown in the chart below.</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3903541D-71DB-DB3A-82BB-21CAD24EC2E1}"/>
              </a:ext>
            </a:extLst>
          </p:cNvPr>
          <p:cNvPicPr>
            <a:picLocks noChangeAspect="1"/>
          </p:cNvPicPr>
          <p:nvPr/>
        </p:nvPicPr>
        <p:blipFill>
          <a:blip r:embed="rId2"/>
          <a:stretch>
            <a:fillRect/>
          </a:stretch>
        </p:blipFill>
        <p:spPr>
          <a:xfrm>
            <a:off x="1188964" y="1714042"/>
            <a:ext cx="7378093" cy="1624473"/>
          </a:xfrm>
          <a:prstGeom prst="rect">
            <a:avLst/>
          </a:prstGeom>
        </p:spPr>
      </p:pic>
      <p:graphicFrame>
        <p:nvGraphicFramePr>
          <p:cNvPr id="6" name="Chart 5">
            <a:extLst>
              <a:ext uri="{FF2B5EF4-FFF2-40B4-BE49-F238E27FC236}">
                <a16:creationId xmlns:a16="http://schemas.microsoft.com/office/drawing/2014/main" id="{AA5FBFC2-E8FA-B2BF-0670-1D48B4E1A5D2}"/>
              </a:ext>
            </a:extLst>
          </p:cNvPr>
          <p:cNvGraphicFramePr>
            <a:graphicFrameLocks/>
          </p:cNvGraphicFramePr>
          <p:nvPr>
            <p:extLst>
              <p:ext uri="{D42A27DB-BD31-4B8C-83A1-F6EECF244321}">
                <p14:modId xmlns:p14="http://schemas.microsoft.com/office/powerpoint/2010/main" val="1738952780"/>
              </p:ext>
            </p:extLst>
          </p:nvPr>
        </p:nvGraphicFramePr>
        <p:xfrm>
          <a:off x="1195841" y="4344989"/>
          <a:ext cx="7371216" cy="22082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535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9DC3-4AD1-1D3B-3079-F7E029A590F4}"/>
              </a:ext>
            </a:extLst>
          </p:cNvPr>
          <p:cNvSpPr>
            <a:spLocks noGrp="1"/>
          </p:cNvSpPr>
          <p:nvPr>
            <p:ph type="title"/>
          </p:nvPr>
        </p:nvSpPr>
        <p:spPr>
          <a:xfrm>
            <a:off x="677334" y="272143"/>
            <a:ext cx="9163352" cy="1045027"/>
          </a:xfrm>
        </p:spPr>
        <p:txBody>
          <a:bodyPr>
            <a:normAutofit fontScale="90000"/>
          </a:bodyPr>
          <a:lstStyle/>
          <a:p>
            <a:r>
              <a:rPr lang="en-IN" dirty="0"/>
              <a:t>Comparing confirmed cases data of last 7 days (delta7) with vaccinations(1 &amp; 2)</a:t>
            </a:r>
          </a:p>
        </p:txBody>
      </p:sp>
      <p:sp>
        <p:nvSpPr>
          <p:cNvPr id="3" name="Content Placeholder 2">
            <a:extLst>
              <a:ext uri="{FF2B5EF4-FFF2-40B4-BE49-F238E27FC236}">
                <a16:creationId xmlns:a16="http://schemas.microsoft.com/office/drawing/2014/main" id="{093030C5-AAC3-E2F5-83C6-3C734A60CF03}"/>
              </a:ext>
            </a:extLst>
          </p:cNvPr>
          <p:cNvSpPr>
            <a:spLocks noGrp="1"/>
          </p:cNvSpPr>
          <p:nvPr>
            <p:ph idx="1"/>
          </p:nvPr>
        </p:nvSpPr>
        <p:spPr>
          <a:xfrm>
            <a:off x="677334" y="1513114"/>
            <a:ext cx="8923866" cy="5072743"/>
          </a:xfrm>
        </p:spPr>
        <p:txBody>
          <a:bodyPr/>
          <a:lstStyle/>
          <a:p>
            <a:r>
              <a:rPr lang="en-US" dirty="0"/>
              <a:t>As we compared the last 7 days data (delta7) regarding confirmed, vaccinated 1 and vaccinated 2 cases, we noticed that even though the confirmed were massively high in Kerela they weren't even in the TOP 5 states for vaccinations.</a:t>
            </a:r>
          </a:p>
          <a:p>
            <a:r>
              <a:rPr lang="en-US" dirty="0"/>
              <a:t>West Bengal adapted faster than any other state and as soon as the confirmed cases went even a little high the number of vaccinated 1 and vaccinated 2 rose very high						</a:t>
            </a:r>
          </a:p>
          <a:p>
            <a:pPr marL="0" indent="0">
              <a:buNone/>
            </a:pPr>
            <a:r>
              <a:rPr lang="en-US" dirty="0"/>
              <a:t>					</a:t>
            </a:r>
          </a:p>
          <a:p>
            <a:pPr marL="0" indent="0">
              <a:buNone/>
            </a:pPr>
            <a:r>
              <a:rPr lang="en-US" dirty="0"/>
              <a:t>								</a:t>
            </a:r>
          </a:p>
          <a:p>
            <a:endParaRPr lang="en-IN" dirty="0"/>
          </a:p>
        </p:txBody>
      </p:sp>
      <p:pic>
        <p:nvPicPr>
          <p:cNvPr id="5" name="Picture 4">
            <a:extLst>
              <a:ext uri="{FF2B5EF4-FFF2-40B4-BE49-F238E27FC236}">
                <a16:creationId xmlns:a16="http://schemas.microsoft.com/office/drawing/2014/main" id="{EF7DB374-E96D-61C1-3A1B-F0B156498ABB}"/>
              </a:ext>
            </a:extLst>
          </p:cNvPr>
          <p:cNvPicPr>
            <a:picLocks noChangeAspect="1"/>
          </p:cNvPicPr>
          <p:nvPr/>
        </p:nvPicPr>
        <p:blipFill>
          <a:blip r:embed="rId2"/>
          <a:stretch>
            <a:fillRect/>
          </a:stretch>
        </p:blipFill>
        <p:spPr>
          <a:xfrm>
            <a:off x="3306757" y="3231244"/>
            <a:ext cx="3665019" cy="1459592"/>
          </a:xfrm>
          <a:prstGeom prst="rect">
            <a:avLst/>
          </a:prstGeom>
        </p:spPr>
      </p:pic>
      <p:pic>
        <p:nvPicPr>
          <p:cNvPr id="7" name="Picture 6">
            <a:extLst>
              <a:ext uri="{FF2B5EF4-FFF2-40B4-BE49-F238E27FC236}">
                <a16:creationId xmlns:a16="http://schemas.microsoft.com/office/drawing/2014/main" id="{ABCBAA55-07E8-5EFF-BD70-E17C60D372FE}"/>
              </a:ext>
            </a:extLst>
          </p:cNvPr>
          <p:cNvPicPr>
            <a:picLocks noChangeAspect="1"/>
          </p:cNvPicPr>
          <p:nvPr/>
        </p:nvPicPr>
        <p:blipFill>
          <a:blip r:embed="rId3"/>
          <a:stretch>
            <a:fillRect/>
          </a:stretch>
        </p:blipFill>
        <p:spPr>
          <a:xfrm>
            <a:off x="5362907" y="4886780"/>
            <a:ext cx="3338072" cy="1684038"/>
          </a:xfrm>
          <a:prstGeom prst="rect">
            <a:avLst/>
          </a:prstGeom>
        </p:spPr>
      </p:pic>
      <p:pic>
        <p:nvPicPr>
          <p:cNvPr id="10" name="Picture 9">
            <a:extLst>
              <a:ext uri="{FF2B5EF4-FFF2-40B4-BE49-F238E27FC236}">
                <a16:creationId xmlns:a16="http://schemas.microsoft.com/office/drawing/2014/main" id="{8121A9B7-4959-D492-680D-50E08828A247}"/>
              </a:ext>
            </a:extLst>
          </p:cNvPr>
          <p:cNvPicPr>
            <a:picLocks noChangeAspect="1"/>
          </p:cNvPicPr>
          <p:nvPr/>
        </p:nvPicPr>
        <p:blipFill>
          <a:blip r:embed="rId4"/>
          <a:stretch>
            <a:fillRect/>
          </a:stretch>
        </p:blipFill>
        <p:spPr>
          <a:xfrm>
            <a:off x="1571709" y="4850758"/>
            <a:ext cx="3044223" cy="1684038"/>
          </a:xfrm>
          <a:prstGeom prst="rect">
            <a:avLst/>
          </a:prstGeom>
        </p:spPr>
      </p:pic>
    </p:spTree>
    <p:extLst>
      <p:ext uri="{BB962C8B-B14F-4D97-AF65-F5344CB8AC3E}">
        <p14:creationId xmlns:p14="http://schemas.microsoft.com/office/powerpoint/2010/main" val="248427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887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noto_sansregular</vt:lpstr>
      <vt:lpstr>Trebuchet MS</vt:lpstr>
      <vt:lpstr>Wingdings 3</vt:lpstr>
      <vt:lpstr>Facet</vt:lpstr>
      <vt:lpstr>COVID – 19 Analysis</vt:lpstr>
      <vt:lpstr>What is Corona-virus? </vt:lpstr>
      <vt:lpstr>Statistical Data and Analysis</vt:lpstr>
      <vt:lpstr>India’s Total Statistical Covid Virus Data</vt:lpstr>
      <vt:lpstr>India’s Top 10 states with highest tested and confirmed cases</vt:lpstr>
      <vt:lpstr>India’s Top 10 states with highest recovered and deceased cases</vt:lpstr>
      <vt:lpstr>India’s Top 10 states with highest Vaccinated 1 and Vaccinated 2 cases</vt:lpstr>
      <vt:lpstr>Category-wise analysis regarding testing ratio</vt:lpstr>
      <vt:lpstr>Comparing confirmed cases data of last 7 days (delta7) with vaccinations(1 &amp; 2)</vt:lpstr>
      <vt:lpstr>Months where India had the most Confirmed and Recovered cases</vt:lpstr>
      <vt:lpstr>Comparing Top District data regarding Confirmed and Deceased cases</vt:lpstr>
      <vt:lpstr>Week where Confirmed and Deceased cases were highest in India.</vt:lpstr>
      <vt:lpstr>States where Confirmed and Deceased cases were highest in India.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Analysis</dc:title>
  <dc:creator>Piyush</dc:creator>
  <cp:lastModifiedBy>Pawan Kumar</cp:lastModifiedBy>
  <cp:revision>47</cp:revision>
  <dcterms:created xsi:type="dcterms:W3CDTF">2022-09-11T16:11:52Z</dcterms:created>
  <dcterms:modified xsi:type="dcterms:W3CDTF">2022-09-28T17:06:58Z</dcterms:modified>
</cp:coreProperties>
</file>