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3"/>
  </p:notesMasterIdLst>
  <p:handoutMasterIdLst>
    <p:handoutMasterId r:id="rId14"/>
  </p:handoutMasterIdLst>
  <p:sldIdLst>
    <p:sldId id="271" r:id="rId2"/>
    <p:sldId id="257" r:id="rId3"/>
    <p:sldId id="258" r:id="rId4"/>
    <p:sldId id="259" r:id="rId5"/>
    <p:sldId id="260" r:id="rId6"/>
    <p:sldId id="261" r:id="rId7"/>
    <p:sldId id="262" r:id="rId8"/>
    <p:sldId id="263" r:id="rId9"/>
    <p:sldId id="264"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69" d="100"/>
          <a:sy n="69" d="100"/>
        </p:scale>
        <p:origin x="48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13DA54-A05E-41B6-BA51-3E18B585DD0A}" type="datetimeFigureOut">
              <a:rPr lang="en-US" smtClean="0"/>
              <a:pPr/>
              <a:t>4/4/2023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05C18-DFFC-47FB-BDFF-D0A3B3C35315}" type="slidenum">
              <a:rPr lang="en-US" smtClean="0"/>
              <a:pPr/>
              <a:t>‹#›</a:t>
            </a:fld>
            <a:endParaRPr lang="en-US"/>
          </a:p>
        </p:txBody>
      </p:sp>
    </p:spTree>
    <p:extLst>
      <p:ext uri="{BB962C8B-B14F-4D97-AF65-F5344CB8AC3E}">
        <p14:creationId xmlns:p14="http://schemas.microsoft.com/office/powerpoint/2010/main" val="3578451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B4321-BD04-492F-892A-471FA2042E08}" type="datetimeFigureOut">
              <a:rPr lang="en-US" smtClean="0"/>
              <a:pPr/>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04844-067D-4E17-BA75-33DEFBAD92B3}" type="slidenum">
              <a:rPr lang="en-US" smtClean="0"/>
              <a:pPr/>
              <a:t>‹#›</a:t>
            </a:fld>
            <a:endParaRPr lang="en-US"/>
          </a:p>
        </p:txBody>
      </p:sp>
    </p:spTree>
    <p:extLst>
      <p:ext uri="{BB962C8B-B14F-4D97-AF65-F5344CB8AC3E}">
        <p14:creationId xmlns:p14="http://schemas.microsoft.com/office/powerpoint/2010/main" val="29997537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2</a:t>
            </a:fld>
            <a:endParaRPr lang="en-US"/>
          </a:p>
        </p:txBody>
      </p:sp>
    </p:spTree>
    <p:extLst>
      <p:ext uri="{BB962C8B-B14F-4D97-AF65-F5344CB8AC3E}">
        <p14:creationId xmlns:p14="http://schemas.microsoft.com/office/powerpoint/2010/main" val="136265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3</a:t>
            </a:fld>
            <a:endParaRPr lang="en-US"/>
          </a:p>
        </p:txBody>
      </p:sp>
    </p:spTree>
    <p:extLst>
      <p:ext uri="{BB962C8B-B14F-4D97-AF65-F5344CB8AC3E}">
        <p14:creationId xmlns:p14="http://schemas.microsoft.com/office/powerpoint/2010/main" val="204088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4</a:t>
            </a:fld>
            <a:endParaRPr lang="en-US"/>
          </a:p>
        </p:txBody>
      </p:sp>
    </p:spTree>
    <p:extLst>
      <p:ext uri="{BB962C8B-B14F-4D97-AF65-F5344CB8AC3E}">
        <p14:creationId xmlns:p14="http://schemas.microsoft.com/office/powerpoint/2010/main" val="426569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5</a:t>
            </a:fld>
            <a:endParaRPr lang="en-US"/>
          </a:p>
        </p:txBody>
      </p:sp>
    </p:spTree>
    <p:extLst>
      <p:ext uri="{BB962C8B-B14F-4D97-AF65-F5344CB8AC3E}">
        <p14:creationId xmlns:p14="http://schemas.microsoft.com/office/powerpoint/2010/main" val="271572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6</a:t>
            </a:fld>
            <a:endParaRPr lang="en-US"/>
          </a:p>
        </p:txBody>
      </p:sp>
    </p:spTree>
    <p:extLst>
      <p:ext uri="{BB962C8B-B14F-4D97-AF65-F5344CB8AC3E}">
        <p14:creationId xmlns:p14="http://schemas.microsoft.com/office/powerpoint/2010/main" val="25916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7</a:t>
            </a:fld>
            <a:endParaRPr lang="en-US"/>
          </a:p>
        </p:txBody>
      </p:sp>
    </p:spTree>
    <p:extLst>
      <p:ext uri="{BB962C8B-B14F-4D97-AF65-F5344CB8AC3E}">
        <p14:creationId xmlns:p14="http://schemas.microsoft.com/office/powerpoint/2010/main" val="641094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8</a:t>
            </a:fld>
            <a:endParaRPr lang="en-US"/>
          </a:p>
        </p:txBody>
      </p:sp>
    </p:spTree>
    <p:extLst>
      <p:ext uri="{BB962C8B-B14F-4D97-AF65-F5344CB8AC3E}">
        <p14:creationId xmlns:p14="http://schemas.microsoft.com/office/powerpoint/2010/main" val="245858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9</a:t>
            </a:fld>
            <a:endParaRPr lang="en-US"/>
          </a:p>
        </p:txBody>
      </p:sp>
    </p:spTree>
    <p:extLst>
      <p:ext uri="{BB962C8B-B14F-4D97-AF65-F5344CB8AC3E}">
        <p14:creationId xmlns:p14="http://schemas.microsoft.com/office/powerpoint/2010/main" val="56338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004844-067D-4E17-BA75-33DEFBAD92B3}" type="slidenum">
              <a:rPr lang="en-US" smtClean="0"/>
              <a:pPr/>
              <a:t>10</a:t>
            </a:fld>
            <a:endParaRPr lang="en-US"/>
          </a:p>
        </p:txBody>
      </p:sp>
    </p:spTree>
    <p:extLst>
      <p:ext uri="{BB962C8B-B14F-4D97-AF65-F5344CB8AC3E}">
        <p14:creationId xmlns:p14="http://schemas.microsoft.com/office/powerpoint/2010/main" val="206813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461DD-9B5D-4A31-8BBA-FE866773F229}"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032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BDCC6-F74A-429A-8D2A-17F878D8AC58}"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17413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6CEF4-0F96-4574-B80D-2472FE814096}"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4A48F-8A81-4243-B6BC-BE3EBF35E0A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941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969A3-3844-4E5D-94B4-5587AE96B362}"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3416048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C98180-734D-44A8-BEAC-7498346427E7}"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4A48F-8A81-4243-B6BC-BE3EBF35E0A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058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3C45CF-E566-4B86-A5EE-A09B6195DDEC}"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279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21E3C-A084-49FA-85AA-51F9D1FED873}"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4049834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73FBF-D8BE-43B6-BD93-E6CE2FA18B4D}"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124549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2C235-3E63-4DF5-BC14-340BC6AB40DD}"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77730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F0986-EF4F-45A0-81E8-7B5C0E4628CB}" type="datetime1">
              <a:rPr lang="en-US" smtClean="0"/>
              <a:pPr/>
              <a:t>4/4/2023</a:t>
            </a:fld>
            <a:endParaRPr lang="en-US"/>
          </a:p>
        </p:txBody>
      </p:sp>
      <p:sp>
        <p:nvSpPr>
          <p:cNvPr id="5" name="Footer Placeholder 4"/>
          <p:cNvSpPr>
            <a:spLocks noGrp="1"/>
          </p:cNvSpPr>
          <p:nvPr>
            <p:ph type="ftr" sz="quarter" idx="11"/>
          </p:nvPr>
        </p:nvSpPr>
        <p:spPr/>
        <p:txBody>
          <a:bodyPr/>
          <a:lstStyle/>
          <a:p>
            <a:r>
              <a:rPr lang="en-US"/>
              <a:t>BIT </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142896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4D3E-EE1E-4B17-B80F-DC8BE3CE2DB8}"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97958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9C356-63BF-4706-9712-7152EBCD5D9B}" type="datetime1">
              <a:rPr lang="en-US" smtClean="0"/>
              <a:pPr/>
              <a:t>4/4/2023</a:t>
            </a:fld>
            <a:endParaRPr lang="en-US"/>
          </a:p>
        </p:txBody>
      </p:sp>
      <p:sp>
        <p:nvSpPr>
          <p:cNvPr id="8" name="Footer Placeholder 7"/>
          <p:cNvSpPr>
            <a:spLocks noGrp="1"/>
          </p:cNvSpPr>
          <p:nvPr>
            <p:ph type="ftr" sz="quarter" idx="11"/>
          </p:nvPr>
        </p:nvSpPr>
        <p:spPr/>
        <p:txBody>
          <a:bodyPr/>
          <a:lstStyle/>
          <a:p>
            <a:r>
              <a:rPr lang="en-US"/>
              <a:t>BIT </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73243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02903-5F41-4E81-8319-DA2C2C30BA07}" type="datetime1">
              <a:rPr lang="en-US" smtClean="0"/>
              <a:pPr/>
              <a:t>4/4/2023</a:t>
            </a:fld>
            <a:endParaRPr lang="en-US"/>
          </a:p>
        </p:txBody>
      </p:sp>
      <p:sp>
        <p:nvSpPr>
          <p:cNvPr id="4" name="Footer Placeholder 3"/>
          <p:cNvSpPr>
            <a:spLocks noGrp="1"/>
          </p:cNvSpPr>
          <p:nvPr>
            <p:ph type="ftr" sz="quarter" idx="11"/>
          </p:nvPr>
        </p:nvSpPr>
        <p:spPr/>
        <p:txBody>
          <a:bodyPr/>
          <a:lstStyle/>
          <a:p>
            <a:r>
              <a:rPr lang="en-US"/>
              <a:t>BIT </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226874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B3A2A-C70B-4A24-A365-20BDFBBCC32B}" type="datetime1">
              <a:rPr lang="en-US" smtClean="0"/>
              <a:pPr/>
              <a:t>4/4/2023</a:t>
            </a:fld>
            <a:endParaRPr lang="en-US"/>
          </a:p>
        </p:txBody>
      </p:sp>
      <p:sp>
        <p:nvSpPr>
          <p:cNvPr id="3" name="Footer Placeholder 2"/>
          <p:cNvSpPr>
            <a:spLocks noGrp="1"/>
          </p:cNvSpPr>
          <p:nvPr>
            <p:ph type="ftr" sz="quarter" idx="11"/>
          </p:nvPr>
        </p:nvSpPr>
        <p:spPr/>
        <p:txBody>
          <a:bodyPr/>
          <a:lstStyle/>
          <a:p>
            <a:r>
              <a:rPr lang="en-US"/>
              <a:t>BIT </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411910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34779-9728-490B-B085-1E93F170B0CA}"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416270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930DB-3F89-45DC-B414-E62FC24462EE}" type="datetime1">
              <a:rPr lang="en-US" smtClean="0"/>
              <a:pPr/>
              <a:t>4/4/2023</a:t>
            </a:fld>
            <a:endParaRPr lang="en-US"/>
          </a:p>
        </p:txBody>
      </p:sp>
      <p:sp>
        <p:nvSpPr>
          <p:cNvPr id="6" name="Footer Placeholder 5"/>
          <p:cNvSpPr>
            <a:spLocks noGrp="1"/>
          </p:cNvSpPr>
          <p:nvPr>
            <p:ph type="ftr" sz="quarter" idx="11"/>
          </p:nvPr>
        </p:nvSpPr>
        <p:spPr/>
        <p:txBody>
          <a:bodyPr/>
          <a:lstStyle/>
          <a:p>
            <a:r>
              <a:rPr lang="en-US"/>
              <a:t>BIT </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44A48F-8A81-4243-B6BC-BE3EBF35E0A6}" type="slidenum">
              <a:rPr lang="en-US" smtClean="0"/>
              <a:pPr/>
              <a:t>‹#›</a:t>
            </a:fld>
            <a:endParaRPr lang="en-US"/>
          </a:p>
        </p:txBody>
      </p:sp>
    </p:spTree>
    <p:extLst>
      <p:ext uri="{BB962C8B-B14F-4D97-AF65-F5344CB8AC3E}">
        <p14:creationId xmlns:p14="http://schemas.microsoft.com/office/powerpoint/2010/main" val="121870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B4D2A1B-765E-496A-B1B6-18CDF153907C}" type="datetime1">
              <a:rPr lang="en-US" smtClean="0"/>
              <a:pPr/>
              <a:t>4/4/2023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BIT </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44A48F-8A81-4243-B6BC-BE3EBF35E0A6}" type="slidenum">
              <a:rPr lang="en-US" smtClean="0"/>
              <a:pPr/>
              <a:t>‹#›</a:t>
            </a:fld>
            <a:endParaRPr lang="en-US"/>
          </a:p>
        </p:txBody>
      </p:sp>
    </p:spTree>
    <p:extLst>
      <p:ext uri="{BB962C8B-B14F-4D97-AF65-F5344CB8AC3E}">
        <p14:creationId xmlns:p14="http://schemas.microsoft.com/office/powerpoint/2010/main" val="139159021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417" y="610423"/>
            <a:ext cx="8798275" cy="2895600"/>
          </a:xfrm>
        </p:spPr>
        <p:txBody>
          <a:bodyPr>
            <a:normAutofit fontScale="90000"/>
          </a:bodyPr>
          <a:lstStyle/>
          <a:p>
            <a:pPr algn="ctr"/>
            <a:r>
              <a:rPr lang="en-US" sz="2800" b="1" dirty="0"/>
              <a:t/>
            </a:r>
            <a:br>
              <a:rPr lang="en-US" sz="2800" b="1" dirty="0"/>
            </a:br>
            <a:r>
              <a:rPr lang="en-US" sz="2800" b="1" dirty="0"/>
              <a:t>National Conference on </a:t>
            </a:r>
            <a:br>
              <a:rPr lang="en-US" sz="2800" b="1" dirty="0"/>
            </a:br>
            <a:r>
              <a:rPr lang="en-US" sz="2800" b="1" dirty="0"/>
              <a:t>Recent Trends in Science, Engineering and Technology (RTSET-2023)</a:t>
            </a:r>
            <a:br>
              <a:rPr lang="en-US" sz="2800" b="1" dirty="0"/>
            </a:br>
            <a:r>
              <a:rPr lang="en-US" sz="2800" b="1" dirty="0"/>
              <a:t/>
            </a:r>
            <a:br>
              <a:rPr lang="en-US" sz="2800" b="1" dirty="0"/>
            </a:br>
            <a:r>
              <a:rPr lang="en-US" sz="2400" b="1" dirty="0"/>
              <a:t> </a:t>
            </a:r>
            <a:r>
              <a:rPr lang="en-US" sz="2400" b="1" dirty="0">
                <a:solidFill>
                  <a:srgbClr val="0070C0"/>
                </a:solidFill>
              </a:rPr>
              <a:t>Buddha Institute of Technology , GIDA, Gorakhpur </a:t>
            </a:r>
            <a:br>
              <a:rPr lang="en-US" sz="2400" b="1" dirty="0">
                <a:solidFill>
                  <a:srgbClr val="0070C0"/>
                </a:solidFill>
              </a:rPr>
            </a:br>
            <a:r>
              <a:rPr lang="en-US" sz="2400" dirty="0"/>
              <a:t/>
            </a:r>
            <a:br>
              <a:rPr lang="en-US" sz="2400" dirty="0"/>
            </a:br>
            <a:r>
              <a:rPr lang="en-US" sz="2400" dirty="0"/>
              <a:t>  </a:t>
            </a:r>
            <a:r>
              <a:rPr lang="en-IN" sz="2400" b="1" dirty="0"/>
              <a:t>Date of Conference: 6th -7th April, 2023</a:t>
            </a:r>
            <a:r>
              <a:rPr lang="en-US" sz="2400" dirty="0"/>
              <a:t/>
            </a:r>
            <a:br>
              <a:rPr lang="en-US" sz="2400" dirty="0"/>
            </a:br>
            <a:r>
              <a:rPr lang="en-US" sz="2800" spc="400" dirty="0">
                <a:solidFill>
                  <a:schemeClr val="tx2">
                    <a:lumMod val="75000"/>
                  </a:schemeClr>
                </a:solidFill>
                <a:latin typeface="Roboto Medium" pitchFamily="2" charset="0"/>
                <a:ea typeface="Roboto Medium" pitchFamily="2" charset="0"/>
              </a:rPr>
              <a:t/>
            </a:r>
            <a:br>
              <a:rPr lang="en-US" sz="2800" spc="400" dirty="0">
                <a:solidFill>
                  <a:schemeClr val="tx2">
                    <a:lumMod val="75000"/>
                  </a:schemeClr>
                </a:solidFill>
                <a:latin typeface="Roboto Medium" pitchFamily="2" charset="0"/>
                <a:ea typeface="Roboto Medium" pitchFamily="2" charset="0"/>
              </a:rPr>
            </a:br>
            <a:endParaRPr lang="en-US" sz="2800" dirty="0"/>
          </a:p>
        </p:txBody>
      </p:sp>
      <p:sp>
        <p:nvSpPr>
          <p:cNvPr id="3" name="Text Placeholder 2"/>
          <p:cNvSpPr>
            <a:spLocks noGrp="1"/>
          </p:cNvSpPr>
          <p:nvPr>
            <p:ph type="body" sz="quarter" idx="13"/>
          </p:nvPr>
        </p:nvSpPr>
        <p:spPr>
          <a:xfrm>
            <a:off x="1530417" y="3506023"/>
            <a:ext cx="8915400" cy="1714220"/>
          </a:xfrm>
        </p:spPr>
        <p:txBody>
          <a:bodyPr/>
          <a:lstStyle/>
          <a:p>
            <a:pPr algn="ctr"/>
            <a:r>
              <a:rPr lang="en-US" b="1" dirty="0">
                <a:solidFill>
                  <a:schemeClr val="tx1"/>
                </a:solidFill>
              </a:rPr>
              <a:t>  </a:t>
            </a:r>
            <a:r>
              <a:rPr lang="en-US" sz="3200" b="1" dirty="0">
                <a:solidFill>
                  <a:schemeClr val="tx1"/>
                </a:solidFill>
              </a:rPr>
              <a:t> Presentation</a:t>
            </a:r>
            <a:br>
              <a:rPr lang="en-US" sz="3200" b="1" dirty="0">
                <a:solidFill>
                  <a:schemeClr val="tx1"/>
                </a:solidFill>
              </a:rPr>
            </a:br>
            <a:r>
              <a:rPr lang="en-US" sz="3200" b="1" dirty="0">
                <a:solidFill>
                  <a:schemeClr val="tx1"/>
                </a:solidFill>
              </a:rPr>
              <a:t>on</a:t>
            </a:r>
            <a:br>
              <a:rPr lang="en-US" sz="3200" b="1" dirty="0">
                <a:solidFill>
                  <a:schemeClr val="tx1"/>
                </a:solidFill>
              </a:rPr>
            </a:br>
            <a:r>
              <a:rPr lang="en-US" sz="3200" b="1" dirty="0">
                <a:solidFill>
                  <a:schemeClr val="tx1"/>
                </a:solidFill>
              </a:rPr>
              <a:t> Speech Emotion Reorganization</a:t>
            </a:r>
            <a:br>
              <a:rPr lang="en-US" sz="3200" b="1" dirty="0">
                <a:solidFill>
                  <a:schemeClr val="tx1"/>
                </a:solidFill>
              </a:rPr>
            </a:br>
            <a:endParaRPr lang="en-US" sz="3200" dirty="0">
              <a:solidFill>
                <a:schemeClr val="tx1"/>
              </a:solidFill>
            </a:endParaRPr>
          </a:p>
        </p:txBody>
      </p:sp>
      <p:sp>
        <p:nvSpPr>
          <p:cNvPr id="4" name="Text Placeholder 3"/>
          <p:cNvSpPr>
            <a:spLocks noGrp="1"/>
          </p:cNvSpPr>
          <p:nvPr>
            <p:ph type="body" sz="half" idx="2"/>
          </p:nvPr>
        </p:nvSpPr>
        <p:spPr>
          <a:xfrm>
            <a:off x="1976975" y="4920360"/>
            <a:ext cx="5236508" cy="1509180"/>
          </a:xfrm>
        </p:spPr>
        <p:txBody>
          <a:bodyPr>
            <a:normAutofit fontScale="92500" lnSpcReduction="20000"/>
          </a:bodyPr>
          <a:lstStyle/>
          <a:p>
            <a:pPr algn="ctr"/>
            <a:r>
              <a:rPr lang="en-US" sz="2000" dirty="0"/>
              <a:t> </a:t>
            </a:r>
            <a:r>
              <a:rPr lang="en-US" sz="2000" dirty="0" smtClean="0"/>
              <a:t>Pawanesh </a:t>
            </a:r>
            <a:r>
              <a:rPr lang="en-US" sz="2000" dirty="0" err="1" smtClean="0"/>
              <a:t>KumarYadav</a:t>
            </a:r>
            <a:r>
              <a:rPr lang="en-US" sz="2000" dirty="0" smtClean="0"/>
              <a:t> (</a:t>
            </a:r>
            <a:r>
              <a:rPr lang="en-US" sz="2000" dirty="0"/>
              <a:t>1905250130035)</a:t>
            </a:r>
          </a:p>
          <a:p>
            <a:pPr algn="ctr"/>
            <a:r>
              <a:rPr lang="en-US" sz="2000" dirty="0"/>
              <a:t> Priyanka </a:t>
            </a:r>
            <a:r>
              <a:rPr lang="en-US" sz="2000" dirty="0" err="1"/>
              <a:t>Jaiswal</a:t>
            </a:r>
            <a:r>
              <a:rPr lang="en-US" sz="2000" dirty="0"/>
              <a:t>         </a:t>
            </a:r>
            <a:r>
              <a:rPr lang="en-US" sz="2000" dirty="0" smtClean="0"/>
              <a:t>   (</a:t>
            </a:r>
            <a:r>
              <a:rPr lang="en-US" sz="2000" dirty="0"/>
              <a:t>1905250130037)</a:t>
            </a:r>
          </a:p>
          <a:p>
            <a:pPr algn="ctr"/>
            <a:r>
              <a:rPr lang="en-US" sz="2000" dirty="0"/>
              <a:t> </a:t>
            </a:r>
            <a:r>
              <a:rPr lang="en-US" sz="2000" dirty="0" err="1"/>
              <a:t>Vandana</a:t>
            </a:r>
            <a:r>
              <a:rPr lang="en-US" sz="2000" dirty="0"/>
              <a:t> </a:t>
            </a:r>
            <a:r>
              <a:rPr lang="en-US" sz="2000" dirty="0" err="1"/>
              <a:t>Kushwaha</a:t>
            </a:r>
            <a:r>
              <a:rPr lang="en-US" sz="2000" dirty="0"/>
              <a:t>  </a:t>
            </a:r>
            <a:r>
              <a:rPr lang="en-US" sz="2000" dirty="0" smtClean="0"/>
              <a:t>        </a:t>
            </a:r>
            <a:r>
              <a:rPr lang="en-US" sz="2000" dirty="0"/>
              <a:t>(1852513057)</a:t>
            </a:r>
          </a:p>
          <a:p>
            <a:pPr algn="ctr"/>
            <a:r>
              <a:rPr lang="en-US" sz="2000" dirty="0"/>
              <a:t> </a:t>
            </a:r>
            <a:r>
              <a:rPr lang="en-US" sz="2000" dirty="0" err="1"/>
              <a:t>Rupali</a:t>
            </a:r>
            <a:r>
              <a:rPr lang="en-US" sz="2000" dirty="0"/>
              <a:t> Dubey                (1905250130043)</a:t>
            </a:r>
            <a:endParaRPr lang="en-US" sz="2000"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3125" b="96875" l="5634" r="83099"/>
                    </a14:imgEffect>
                  </a14:imgLayer>
                </a14:imgProps>
              </a:ext>
            </a:extLst>
          </a:blip>
          <a:stretch>
            <a:fillRect/>
          </a:stretch>
        </p:blipFill>
        <p:spPr>
          <a:xfrm>
            <a:off x="144813" y="0"/>
            <a:ext cx="1832162" cy="1651527"/>
          </a:xfrm>
          <a:prstGeom prst="rect">
            <a:avLst/>
          </a:prstGeom>
        </p:spPr>
      </p:pic>
      <p:sp>
        <p:nvSpPr>
          <p:cNvPr id="12" name="Footer Placeholder 3"/>
          <p:cNvSpPr>
            <a:spLocks noGrp="1"/>
          </p:cNvSpPr>
          <p:nvPr>
            <p:ph type="ftr" sz="quarter" idx="11"/>
          </p:nvPr>
        </p:nvSpPr>
        <p:spPr>
          <a:xfrm>
            <a:off x="2265807" y="6401623"/>
            <a:ext cx="9122629" cy="365125"/>
          </a:xfrm>
        </p:spPr>
        <p:txBody>
          <a:bodyPr/>
          <a:lstStyle/>
          <a:p>
            <a:r>
              <a:rPr lang="en-US" sz="2400" dirty="0"/>
              <a:t>BIT                                                               </a:t>
            </a:r>
            <a:r>
              <a:rPr lang="en-US" sz="2400" dirty="0" smtClean="0"/>
              <a:t>                           </a:t>
            </a:r>
            <a:r>
              <a:rPr lang="en-US" sz="2000" dirty="0">
                <a:solidFill>
                  <a:schemeClr val="tx1"/>
                </a:solidFill>
              </a:rPr>
              <a:t>1</a:t>
            </a:r>
            <a:endParaRPr lang="en-US" sz="2400" dirty="0">
              <a:solidFill>
                <a:schemeClr val="tx1"/>
              </a:solidFill>
            </a:endParaRPr>
          </a:p>
        </p:txBody>
      </p:sp>
      <p:pic>
        <p:nvPicPr>
          <p:cNvPr id="10" name="Picture 9" descr="ECI-WB.png"/>
          <p:cNvPicPr>
            <a:picLocks noChangeAspect="1"/>
          </p:cNvPicPr>
          <p:nvPr/>
        </p:nvPicPr>
        <p:blipFill>
          <a:blip r:embed="rId4" cstate="print"/>
          <a:stretch>
            <a:fillRect/>
          </a:stretch>
        </p:blipFill>
        <p:spPr>
          <a:xfrm>
            <a:off x="10328693" y="179396"/>
            <a:ext cx="1708031" cy="1157700"/>
          </a:xfrm>
          <a:prstGeom prst="rect">
            <a:avLst/>
          </a:prstGeom>
        </p:spPr>
      </p:pic>
      <p:sp>
        <p:nvSpPr>
          <p:cNvPr id="5" name="TextBox 4"/>
          <p:cNvSpPr txBox="1"/>
          <p:nvPr/>
        </p:nvSpPr>
        <p:spPr>
          <a:xfrm>
            <a:off x="7490690" y="4917268"/>
            <a:ext cx="3897746" cy="923330"/>
          </a:xfrm>
          <a:prstGeom prst="rect">
            <a:avLst/>
          </a:prstGeom>
          <a:noFill/>
        </p:spPr>
        <p:txBody>
          <a:bodyPr wrap="square" rtlCol="0">
            <a:spAutoFit/>
          </a:bodyPr>
          <a:lstStyle/>
          <a:p>
            <a:r>
              <a:rPr lang="en-US" b="1" dirty="0" smtClean="0"/>
              <a:t>     Under </a:t>
            </a:r>
            <a:r>
              <a:rPr lang="en-US" b="1" dirty="0"/>
              <a:t>the Guidance </a:t>
            </a:r>
            <a:r>
              <a:rPr lang="en-US" b="1" dirty="0" smtClean="0"/>
              <a:t>of</a:t>
            </a:r>
            <a:r>
              <a:rPr lang="en-US" dirty="0" smtClean="0"/>
              <a:t>  </a:t>
            </a:r>
          </a:p>
          <a:p>
            <a:r>
              <a:rPr lang="en-US" dirty="0" smtClean="0"/>
              <a:t>    Mr</a:t>
            </a:r>
            <a:r>
              <a:rPr lang="en-US" dirty="0"/>
              <a:t>. </a:t>
            </a:r>
            <a:r>
              <a:rPr lang="en-US" dirty="0" smtClean="0"/>
              <a:t>Manish Kumar Gupta</a:t>
            </a:r>
          </a:p>
          <a:p>
            <a:r>
              <a:rPr lang="en-US" dirty="0"/>
              <a:t> </a:t>
            </a:r>
            <a:r>
              <a:rPr lang="en-US" dirty="0" smtClean="0"/>
              <a:t>    (Head of Department  IT)</a:t>
            </a:r>
            <a:endParaRPr lang="en-US" dirty="0"/>
          </a:p>
        </p:txBody>
      </p:sp>
    </p:spTree>
    <p:extLst>
      <p:ext uri="{BB962C8B-B14F-4D97-AF65-F5344CB8AC3E}">
        <p14:creationId xmlns:p14="http://schemas.microsoft.com/office/powerpoint/2010/main" val="2303856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References</a:t>
            </a:r>
          </a:p>
        </p:txBody>
      </p:sp>
      <p:sp>
        <p:nvSpPr>
          <p:cNvPr id="3" name="Content Placeholder 2"/>
          <p:cNvSpPr>
            <a:spLocks noGrp="1"/>
          </p:cNvSpPr>
          <p:nvPr>
            <p:ph idx="1"/>
          </p:nvPr>
        </p:nvSpPr>
        <p:spPr>
          <a:xfrm>
            <a:off x="2589212" y="1551709"/>
            <a:ext cx="8915400" cy="4359513"/>
          </a:xfrm>
        </p:spPr>
        <p:txBody>
          <a:bodyPr>
            <a:normAutofit fontScale="92500" lnSpcReduction="10000"/>
          </a:bodyPr>
          <a:lstStyle/>
          <a:p>
            <a:pPr defTabSz="914400" eaLnBrk="0" fontAlgn="base" hangingPunct="0">
              <a:lnSpc>
                <a:spcPct val="150000"/>
              </a:lnSpc>
              <a:spcBef>
                <a:spcPct val="30000"/>
              </a:spcBef>
              <a:spcAft>
                <a:spcPct val="0"/>
              </a:spcAft>
              <a:buClrTx/>
              <a:buFont typeface="Wingdings" panose="05000000000000000000" pitchFamily="2" charset="2"/>
              <a:buChar char="Ø"/>
            </a:pPr>
            <a:r>
              <a:rPr lang="en-US" altLang="en-IN" kern="0" dirty="0">
                <a:cs typeface="Times New Roman" panose="02020603050405020304" pitchFamily="18" charset="0"/>
              </a:rPr>
              <a:t>[1] https://www.sciencedirect.com/science/article/pii/S2214785320398928</a:t>
            </a:r>
          </a:p>
          <a:p>
            <a:pPr lvl="0">
              <a:spcBef>
                <a:spcPct val="30000"/>
              </a:spcBef>
              <a:buFont typeface="Wingdings" panose="05000000000000000000" charset="0"/>
              <a:buChar char="Ø"/>
            </a:pPr>
            <a:r>
              <a:rPr lang="en-US" altLang="en-IN" kern="0" dirty="0">
                <a:cs typeface="Times New Roman" panose="02020603050405020304" pitchFamily="18" charset="0"/>
              </a:rPr>
              <a:t>[2] https://www.sciencedirect.com/topics/computer-science/speech-emotion_x0002_recognition</a:t>
            </a:r>
          </a:p>
          <a:p>
            <a:pPr lvl="0">
              <a:spcBef>
                <a:spcPct val="30000"/>
              </a:spcBef>
              <a:buFont typeface="Wingdings" panose="05000000000000000000" charset="0"/>
              <a:buChar char="Ø"/>
            </a:pPr>
            <a:r>
              <a:rPr lang="en-US" altLang="en-IN" kern="0" dirty="0">
                <a:cs typeface="Times New Roman" panose="02020603050405020304" pitchFamily="18" charset="0"/>
              </a:rPr>
              <a:t>[3]https://www.researchgate.net/publication/257470335_Speech_emotion_recognition_Features_and_classification_models</a:t>
            </a:r>
          </a:p>
          <a:p>
            <a:pPr lvl="0">
              <a:spcBef>
                <a:spcPct val="30000"/>
              </a:spcBef>
              <a:buFont typeface="Wingdings" panose="05000000000000000000" charset="0"/>
              <a:buChar char="Ø"/>
            </a:pPr>
            <a:r>
              <a:rPr lang="en-US" altLang="en-IN" kern="0" dirty="0">
                <a:cs typeface="Times New Roman" panose="02020603050405020304" pitchFamily="18" charset="0"/>
              </a:rPr>
              <a:t>[4] https://www.roboticstomorrow.com/article/2021/09/understanding_x0002_human-machine interfaces-</a:t>
            </a:r>
            <a:r>
              <a:rPr lang="en-US" altLang="en-IN" kern="0" dirty="0" err="1">
                <a:cs typeface="Times New Roman" panose="02020603050405020304" pitchFamily="18" charset="0"/>
              </a:rPr>
              <a:t>hmis</a:t>
            </a:r>
            <a:r>
              <a:rPr lang="en-US" altLang="en-IN" kern="0" dirty="0">
                <a:cs typeface="Times New Roman" panose="02020603050405020304" pitchFamily="18" charset="0"/>
              </a:rPr>
              <a:t>/17446</a:t>
            </a:r>
          </a:p>
          <a:p>
            <a:pPr lvl="0">
              <a:lnSpc>
                <a:spcPct val="150000"/>
              </a:lnSpc>
              <a:spcBef>
                <a:spcPct val="30000"/>
              </a:spcBef>
              <a:buFont typeface="Wingdings" panose="05000000000000000000" charset="0"/>
              <a:buChar char="Ø"/>
            </a:pPr>
            <a:r>
              <a:rPr lang="en-US" altLang="en-IN" kern="0" dirty="0">
                <a:cs typeface="Times New Roman" panose="02020603050405020304" pitchFamily="18" charset="0"/>
              </a:rPr>
              <a:t>[4] https://basicknowledge101.com/pdf/km/machine_learning_outline.pdf</a:t>
            </a:r>
          </a:p>
          <a:p>
            <a:pPr lvl="0">
              <a:spcBef>
                <a:spcPct val="30000"/>
              </a:spcBef>
              <a:buFont typeface="Wingdings" panose="05000000000000000000" charset="0"/>
              <a:buChar char="Ø"/>
            </a:pPr>
            <a:r>
              <a:rPr lang="en-US" altLang="en-IN" kern="0" dirty="0">
                <a:cs typeface="Times New Roman" panose="02020603050405020304" pitchFamily="18" charset="0"/>
              </a:rPr>
              <a:t>[5] https://labelyourdata.com/articles/ai-emotion recognition#:~:text=AI%20reading%20human%20faces%20to%20recognize%20emotions%20Emotion,emotions%3A%20fear%2C%20anger%2C%20happiness%2C%20sadness%2C%20disgust%2C%20and%20surprise. </a:t>
            </a:r>
          </a:p>
          <a:p>
            <a:pPr lvl="0">
              <a:lnSpc>
                <a:spcPct val="150000"/>
              </a:lnSpc>
              <a:spcBef>
                <a:spcPct val="30000"/>
              </a:spcBef>
              <a:buFont typeface="Wingdings" panose="05000000000000000000" charset="0"/>
              <a:buChar char="Ø"/>
            </a:pPr>
            <a:r>
              <a:rPr lang="en-US" altLang="en-IN" kern="0" dirty="0">
                <a:cs typeface="Times New Roman" panose="02020603050405020304" pitchFamily="18" charset="0"/>
              </a:rPr>
              <a:t>[6] https://www.verywellmind.com/what-is-observational-learning-2795402</a:t>
            </a:r>
            <a:endParaRPr lang="en-IN" sz="2400" kern="0" dirty="0">
              <a:solidFill>
                <a:schemeClr val="tx1"/>
              </a:solidFill>
              <a:ea typeface="MS PGothic" panose="020B0600070205080204" pitchFamily="34" charset="-128"/>
            </a:endParaRPr>
          </a:p>
          <a:p>
            <a:endParaRPr lang="en-US" dirty="0"/>
          </a:p>
        </p:txBody>
      </p:sp>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4236821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800" dirty="0"/>
              <a:t>BIT </a:t>
            </a:r>
          </a:p>
        </p:txBody>
      </p:sp>
      <p:sp>
        <p:nvSpPr>
          <p:cNvPr id="6" name="TextBox 5"/>
          <p:cNvSpPr txBox="1"/>
          <p:nvPr/>
        </p:nvSpPr>
        <p:spPr>
          <a:xfrm>
            <a:off x="2190281" y="2205318"/>
            <a:ext cx="8417859" cy="4339650"/>
          </a:xfrm>
          <a:prstGeom prst="rect">
            <a:avLst/>
          </a:prstGeom>
          <a:noFill/>
        </p:spPr>
        <p:txBody>
          <a:bodyPr wrap="square" rtlCol="0">
            <a:spAutoFit/>
          </a:bodyPr>
          <a:lstStyle/>
          <a:p>
            <a:r>
              <a:rPr lang="en-US" sz="13800" dirty="0">
                <a:solidFill>
                  <a:srgbClr val="0070C0"/>
                </a:solidFill>
                <a:latin typeface="Andalus" panose="02020603050405020304" pitchFamily="18" charset="-78"/>
                <a:cs typeface="Andalus" panose="02020603050405020304" pitchFamily="18" charset="-78"/>
              </a:rPr>
              <a:t>Thank You</a:t>
            </a:r>
          </a:p>
          <a:p>
            <a:pPr algn="ctr"/>
            <a:r>
              <a:rPr lang="en-US" sz="13800" dirty="0">
                <a:solidFill>
                  <a:srgbClr val="0070C0"/>
                </a:solidFill>
                <a:latin typeface="Andalus" panose="02020603050405020304" pitchFamily="18" charset="-78"/>
                <a:cs typeface="Andalus" panose="02020603050405020304" pitchFamily="18" charset="-78"/>
              </a:rPr>
              <a:t>Q/A</a:t>
            </a:r>
          </a:p>
        </p:txBody>
      </p:sp>
    </p:spTree>
    <p:extLst>
      <p:ext uri="{BB962C8B-B14F-4D97-AF65-F5344CB8AC3E}">
        <p14:creationId xmlns:p14="http://schemas.microsoft.com/office/powerpoint/2010/main" val="582766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Contents</a:t>
            </a:r>
          </a:p>
        </p:txBody>
      </p:sp>
      <p:sp>
        <p:nvSpPr>
          <p:cNvPr id="3" name="Content Placeholder 2"/>
          <p:cNvSpPr>
            <a:spLocks noGrp="1"/>
          </p:cNvSpPr>
          <p:nvPr>
            <p:ph idx="1"/>
          </p:nvPr>
        </p:nvSpPr>
        <p:spPr>
          <a:xfrm>
            <a:off x="1097280" y="1515187"/>
            <a:ext cx="10133113" cy="4620621"/>
          </a:xfrm>
        </p:spPr>
        <p:txBody>
          <a:bodyPr>
            <a:normAutofit/>
          </a:bodyPr>
          <a:lstStyle/>
          <a:p>
            <a:pPr marL="0" indent="0">
              <a:spcBef>
                <a:spcPts val="1200"/>
              </a:spcBef>
              <a:buNone/>
              <a:defRPr/>
            </a:pPr>
            <a:endParaRPr lang="en-US" dirty="0">
              <a:solidFill>
                <a:schemeClr val="tx2">
                  <a:lumMod val="75000"/>
                </a:schemeClr>
              </a:solidFill>
            </a:endParaRPr>
          </a:p>
          <a:p>
            <a:pPr>
              <a:spcBef>
                <a:spcPts val="1200"/>
              </a:spcBef>
              <a:buFont typeface="Arial" panose="020B0604020202020204" pitchFamily="34" charset="0"/>
              <a:buChar char="•"/>
              <a:defRPr/>
            </a:pPr>
            <a:r>
              <a:rPr lang="en-US" dirty="0">
                <a:solidFill>
                  <a:schemeClr val="tx2">
                    <a:lumMod val="75000"/>
                  </a:schemeClr>
                </a:solidFill>
              </a:rPr>
              <a:t>Introduction</a:t>
            </a:r>
          </a:p>
          <a:p>
            <a:pPr>
              <a:spcBef>
                <a:spcPts val="1200"/>
              </a:spcBef>
              <a:buFont typeface="Arial" panose="020B0604020202020204" pitchFamily="34" charset="0"/>
              <a:buChar char="•"/>
              <a:defRPr/>
            </a:pPr>
            <a:r>
              <a:rPr lang="en-US" dirty="0">
                <a:solidFill>
                  <a:schemeClr val="tx2">
                    <a:lumMod val="75000"/>
                  </a:schemeClr>
                </a:solidFill>
              </a:rPr>
              <a:t>Literature Survey</a:t>
            </a:r>
          </a:p>
          <a:p>
            <a:pPr>
              <a:spcBef>
                <a:spcPts val="1200"/>
              </a:spcBef>
              <a:buFont typeface="Arial" panose="020B0604020202020204" pitchFamily="34" charset="0"/>
              <a:buChar char="•"/>
              <a:defRPr/>
            </a:pPr>
            <a:r>
              <a:rPr lang="en-US" dirty="0">
                <a:solidFill>
                  <a:schemeClr val="tx2">
                    <a:lumMod val="75000"/>
                  </a:schemeClr>
                </a:solidFill>
              </a:rPr>
              <a:t>Research Gap</a:t>
            </a:r>
          </a:p>
          <a:p>
            <a:pPr>
              <a:spcBef>
                <a:spcPts val="1200"/>
              </a:spcBef>
              <a:buFont typeface="Arial" panose="020B0604020202020204" pitchFamily="34" charset="0"/>
              <a:buChar char="•"/>
              <a:defRPr/>
            </a:pPr>
            <a:r>
              <a:rPr lang="en-US" dirty="0">
                <a:solidFill>
                  <a:schemeClr val="tx2">
                    <a:lumMod val="75000"/>
                  </a:schemeClr>
                </a:solidFill>
              </a:rPr>
              <a:t>Problem Statement</a:t>
            </a:r>
          </a:p>
          <a:p>
            <a:pPr>
              <a:spcBef>
                <a:spcPts val="1200"/>
              </a:spcBef>
              <a:buFont typeface="Arial" panose="020B0604020202020204" pitchFamily="34" charset="0"/>
              <a:buChar char="•"/>
              <a:defRPr/>
            </a:pPr>
            <a:r>
              <a:rPr lang="en-US" dirty="0">
                <a:solidFill>
                  <a:schemeClr val="tx2">
                    <a:lumMod val="75000"/>
                  </a:schemeClr>
                </a:solidFill>
              </a:rPr>
              <a:t>Proposed Solution / Methodology</a:t>
            </a:r>
          </a:p>
          <a:p>
            <a:pPr>
              <a:spcBef>
                <a:spcPts val="1200"/>
              </a:spcBef>
              <a:buFont typeface="Arial" panose="020B0604020202020204" pitchFamily="34" charset="0"/>
              <a:buChar char="•"/>
              <a:defRPr/>
            </a:pPr>
            <a:r>
              <a:rPr lang="en-US" dirty="0">
                <a:solidFill>
                  <a:schemeClr val="tx2">
                    <a:lumMod val="75000"/>
                  </a:schemeClr>
                </a:solidFill>
              </a:rPr>
              <a:t>Experimental Results </a:t>
            </a:r>
          </a:p>
          <a:p>
            <a:pPr>
              <a:spcBef>
                <a:spcPts val="1200"/>
              </a:spcBef>
              <a:buFont typeface="Arial" panose="020B0604020202020204" pitchFamily="34" charset="0"/>
              <a:buChar char="•"/>
              <a:defRPr/>
            </a:pPr>
            <a:r>
              <a:rPr lang="en-US" dirty="0">
                <a:solidFill>
                  <a:schemeClr val="tx2">
                    <a:lumMod val="75000"/>
                  </a:schemeClr>
                </a:solidFill>
              </a:rPr>
              <a:t>Conclusion &amp; Future Work</a:t>
            </a:r>
          </a:p>
          <a:p>
            <a:pPr>
              <a:spcBef>
                <a:spcPts val="1200"/>
              </a:spcBef>
              <a:buFont typeface="Arial" panose="020B0604020202020204" pitchFamily="34" charset="0"/>
              <a:buChar char="•"/>
              <a:defRPr/>
            </a:pPr>
            <a:r>
              <a:rPr lang="en-US" dirty="0">
                <a:solidFill>
                  <a:schemeClr val="tx2">
                    <a:lumMod val="75000"/>
                  </a:schemeClr>
                </a:solidFill>
              </a:rPr>
              <a:t>References</a:t>
            </a:r>
          </a:p>
        </p:txBody>
      </p:sp>
      <p:sp>
        <p:nvSpPr>
          <p:cNvPr id="4" name="Footer Placeholder 3"/>
          <p:cNvSpPr>
            <a:spLocks noGrp="1"/>
          </p:cNvSpPr>
          <p:nvPr>
            <p:ph type="ftr" sz="quarter" idx="11"/>
          </p:nvPr>
        </p:nvSpPr>
        <p:spPr/>
        <p:txBody>
          <a:bodyPr/>
          <a:lstStyle/>
          <a:p>
            <a:r>
              <a:rPr lang="en-US" sz="2400" dirty="0"/>
              <a:t>BIT </a:t>
            </a:r>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869862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Introduction</a:t>
            </a:r>
          </a:p>
        </p:txBody>
      </p:sp>
      <p:sp>
        <p:nvSpPr>
          <p:cNvPr id="3" name="Content Placeholder 2"/>
          <p:cNvSpPr>
            <a:spLocks noGrp="1"/>
          </p:cNvSpPr>
          <p:nvPr>
            <p:ph idx="1"/>
          </p:nvPr>
        </p:nvSpPr>
        <p:spPr>
          <a:xfrm>
            <a:off x="2589212" y="1616364"/>
            <a:ext cx="8915400" cy="4794330"/>
          </a:xfrm>
        </p:spPr>
        <p:txBody>
          <a:bodyPr>
            <a:normAutofit fontScale="92500" lnSpcReduction="20000"/>
          </a:bodyPr>
          <a:lstStyle/>
          <a:p>
            <a:r>
              <a:rPr lang="en-US" dirty="0"/>
              <a:t>[1] There are many ways of communication but the speech signal is one of the fastest and most natural methods of communications between humans. Therefore the speech can be the fast and efficient method of interaction between human and machine also.</a:t>
            </a:r>
          </a:p>
          <a:p>
            <a:r>
              <a:rPr lang="en-US" dirty="0"/>
              <a:t>[1] Humans have the natural ability to use all their available senses for maximum awareness of the received message. </a:t>
            </a:r>
          </a:p>
          <a:p>
            <a:r>
              <a:rPr lang="en-US" dirty="0"/>
              <a:t>[3] Therefore the purpose of emotion recognition system is to use emotion related knowledge in such a way that human machine communication will be improved.</a:t>
            </a:r>
          </a:p>
          <a:p>
            <a:r>
              <a:rPr lang="en-US" dirty="0"/>
              <a:t>[1] Speech Emotion Recognition (SER) is the task of recognizing the emotional aspects of speech irrespective of the semantic contents.</a:t>
            </a:r>
          </a:p>
          <a:p>
            <a:r>
              <a:rPr lang="en-US" dirty="0"/>
              <a:t>[4] In speech monologues, emotional recognition is an area traditionally studied in psychology and cognitive science, but in modern generations, the data science domain has [2] been especially engaged in this area. </a:t>
            </a:r>
          </a:p>
          <a:p>
            <a:r>
              <a:rPr lang="en-US" dirty="0"/>
              <a:t> [1] Here becomes the main understanding of the value of human– machine interfaces in speech communication. The essential and motivating aspect of Human-Computer Interaction (HCI) is the identification of emotions by speech signals</a:t>
            </a:r>
            <a:endParaRPr lang="en-US" dirty="0"/>
          </a:p>
        </p:txBody>
      </p:sp>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71358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Literature Survey</a:t>
            </a:r>
          </a:p>
        </p:txBody>
      </p:sp>
      <p:pic>
        <p:nvPicPr>
          <p:cNvPr id="6" name="Content Placeholder 5"/>
          <p:cNvPicPr>
            <a:picLocks noGrp="1" noChangeAspect="1"/>
          </p:cNvPicPr>
          <p:nvPr>
            <p:ph idx="1"/>
          </p:nvPr>
        </p:nvPicPr>
        <p:blipFill>
          <a:blip r:embed="rId3"/>
          <a:stretch>
            <a:fillRect/>
          </a:stretch>
        </p:blipFill>
        <p:spPr>
          <a:xfrm>
            <a:off x="2692833" y="1424011"/>
            <a:ext cx="8483167" cy="4802017"/>
          </a:xfrm>
          <a:prstGeom prst="rect">
            <a:avLst/>
          </a:prstGeom>
        </p:spPr>
      </p:pic>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670459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Research Gap</a:t>
            </a:r>
          </a:p>
        </p:txBody>
      </p:sp>
      <p:sp>
        <p:nvSpPr>
          <p:cNvPr id="3" name="Content Placeholder 2"/>
          <p:cNvSpPr>
            <a:spLocks noGrp="1"/>
          </p:cNvSpPr>
          <p:nvPr>
            <p:ph idx="1"/>
          </p:nvPr>
        </p:nvSpPr>
        <p:spPr>
          <a:xfrm>
            <a:off x="2589212" y="1542473"/>
            <a:ext cx="8915400" cy="4368749"/>
          </a:xfrm>
        </p:spPr>
        <p:txBody>
          <a:bodyPr>
            <a:normAutofit/>
          </a:bodyPr>
          <a:lstStyle/>
          <a:p>
            <a:r>
              <a:rPr lang="en-US" dirty="0"/>
              <a:t>One major research gap in SER is the lack of standardized datasets for training and testing SER models. While there are several publicly available datasets for SER, they often have limited size and variability, which can limit the generalizability of SER models. </a:t>
            </a:r>
            <a:endParaRPr lang="en-US" dirty="0" smtClean="0"/>
          </a:p>
          <a:p>
            <a:r>
              <a:rPr lang="en-US" dirty="0"/>
              <a:t>Another research gap in SER is the lack of consensus on the appropriate feature extraction and classification methods to use for SER. Different studies have used a variety of feature extraction techniques, including spectral and prosodic features, as well as different classification methods, such as SVM, Neural Networks, and Deep Learning</a:t>
            </a:r>
            <a:r>
              <a:rPr lang="en-US" dirty="0" smtClean="0"/>
              <a:t>.</a:t>
            </a:r>
          </a:p>
          <a:p>
            <a:r>
              <a:rPr lang="en-US" dirty="0"/>
              <a:t>A third research gap in SER is the need for more real-world applications and evaluations. While there have been many studies on SER in laboratory settings, there is a need for more studies that evaluate the effectiveness of SER in real-world scenarios, such as call centers, virtual assistants, or emotional support systems. </a:t>
            </a:r>
            <a:endParaRPr lang="en-US" dirty="0"/>
          </a:p>
        </p:txBody>
      </p:sp>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147876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Problem</a:t>
            </a:r>
            <a:r>
              <a:rPr lang="en-US" dirty="0">
                <a:solidFill>
                  <a:srgbClr val="0070C0"/>
                </a:solidFill>
                <a:latin typeface="Roboto Medium"/>
                <a:ea typeface="Roboto Medium"/>
                <a:cs typeface="Roboto Medium"/>
              </a:rPr>
              <a:t> Statement</a:t>
            </a:r>
            <a:endParaRPr lang="en-US" dirty="0">
              <a:solidFill>
                <a:srgbClr val="0070C0"/>
              </a:solidFill>
            </a:endParaRPr>
          </a:p>
        </p:txBody>
      </p:sp>
      <p:sp>
        <p:nvSpPr>
          <p:cNvPr id="3" name="Content Placeholder 2"/>
          <p:cNvSpPr>
            <a:spLocks noGrp="1"/>
          </p:cNvSpPr>
          <p:nvPr>
            <p:ph idx="1"/>
          </p:nvPr>
        </p:nvSpPr>
        <p:spPr>
          <a:xfrm>
            <a:off x="2589212" y="1514764"/>
            <a:ext cx="8915400" cy="4396458"/>
          </a:xfrm>
        </p:spPr>
        <p:txBody>
          <a:bodyPr>
            <a:normAutofit/>
          </a:bodyPr>
          <a:lstStyle/>
          <a:p>
            <a:r>
              <a:rPr lang="en-US" dirty="0"/>
              <a:t>The problem statement in speech emotion recognition (SER) is to develop machine learning models that can accurately recognize and understand human emotions conveyed through speech</a:t>
            </a:r>
            <a:r>
              <a:rPr lang="en-US" dirty="0" smtClean="0"/>
              <a:t>.</a:t>
            </a:r>
          </a:p>
          <a:p>
            <a:r>
              <a:rPr lang="en-US" dirty="0" smtClean="0"/>
              <a:t> </a:t>
            </a:r>
            <a:r>
              <a:rPr lang="en-US" dirty="0"/>
              <a:t>Emotions are a critical aspect of human communication, and SER can have many practical applications, such as in virtual assistants, call centers, and mental health support systems</a:t>
            </a:r>
            <a:r>
              <a:rPr lang="en-US" dirty="0" smtClean="0"/>
              <a:t>.</a:t>
            </a:r>
          </a:p>
          <a:p>
            <a:r>
              <a:rPr lang="en-US" dirty="0" smtClean="0"/>
              <a:t> </a:t>
            </a:r>
            <a:r>
              <a:rPr lang="en-US" dirty="0"/>
              <a:t>However, developing accurate SER models is challenging due to the complex and multi-dimensional nature of emotions and the variability in how they are expressed in speech</a:t>
            </a:r>
            <a:r>
              <a:rPr lang="en-US" dirty="0" smtClean="0"/>
              <a:t>.</a:t>
            </a:r>
            <a:endParaRPr lang="en-US" dirty="0"/>
          </a:p>
          <a:p>
            <a:r>
              <a:rPr lang="en-US" dirty="0"/>
              <a:t>To address these challenges, researchers in SER need to develop novel techniques for feature extraction and classification, evaluate their effectiveness using standardized datasets, and test their performance in real-world applications.</a:t>
            </a:r>
            <a:endParaRPr lang="en-US" dirty="0"/>
          </a:p>
        </p:txBody>
      </p:sp>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1733289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Proposed</a:t>
            </a:r>
            <a:r>
              <a:rPr lang="en-US" dirty="0">
                <a:solidFill>
                  <a:srgbClr val="0070C0"/>
                </a:solidFill>
                <a:latin typeface="Roboto Medium"/>
                <a:ea typeface="Roboto Medium"/>
                <a:cs typeface="Roboto Medium"/>
              </a:rPr>
              <a:t> </a:t>
            </a:r>
            <a:r>
              <a:rPr lang="en-US" dirty="0">
                <a:solidFill>
                  <a:srgbClr val="0070C0"/>
                </a:solidFill>
              </a:rPr>
              <a:t>Methodology / Solution</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9212" y="1675107"/>
            <a:ext cx="8413461" cy="4189984"/>
          </a:xfrm>
        </p:spPr>
      </p:pic>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577198" y="6068315"/>
            <a:ext cx="578224"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014275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Experimental Results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4726" y="1397486"/>
            <a:ext cx="3766263" cy="2925131"/>
          </a:xfrm>
        </p:spPr>
      </p:pic>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8</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4291" y="1397486"/>
            <a:ext cx="3722254" cy="29990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7236" y="4647207"/>
            <a:ext cx="8121930" cy="1763487"/>
          </a:xfrm>
          <a:prstGeom prst="rect">
            <a:avLst/>
          </a:prstGeom>
        </p:spPr>
      </p:pic>
    </p:spTree>
    <p:extLst>
      <p:ext uri="{BB962C8B-B14F-4D97-AF65-F5344CB8AC3E}">
        <p14:creationId xmlns:p14="http://schemas.microsoft.com/office/powerpoint/2010/main" val="113326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Conclusion &amp; Future Work</a:t>
            </a:r>
          </a:p>
        </p:txBody>
      </p:sp>
      <p:sp>
        <p:nvSpPr>
          <p:cNvPr id="3" name="Content Placeholder 2"/>
          <p:cNvSpPr>
            <a:spLocks noGrp="1"/>
          </p:cNvSpPr>
          <p:nvPr>
            <p:ph idx="1"/>
          </p:nvPr>
        </p:nvSpPr>
        <p:spPr>
          <a:xfrm>
            <a:off x="2589212" y="1625600"/>
            <a:ext cx="8915400" cy="4285622"/>
          </a:xfrm>
        </p:spPr>
        <p:txBody>
          <a:bodyPr/>
          <a:lstStyle/>
          <a:p>
            <a:r>
              <a:rPr lang="en-US" dirty="0"/>
              <a:t>Speech emotion recognition (SER) is a rapidly developing field of research that aims to enable machines to recognize and understand human emotions conveyed through speech</a:t>
            </a:r>
            <a:r>
              <a:rPr lang="en-US" dirty="0" smtClean="0"/>
              <a:t>.</a:t>
            </a:r>
          </a:p>
          <a:p>
            <a:r>
              <a:rPr lang="en-US" dirty="0" smtClean="0"/>
              <a:t> </a:t>
            </a:r>
            <a:r>
              <a:rPr lang="en-US" dirty="0"/>
              <a:t>Accurate SER has many practical applications, such as in virtual assistants, call centers, and mental health support systems. However, developing accurate SER models is challenging due to the complex and multi-dimensional nature of emotions and the variability in how they are expressed in speech</a:t>
            </a:r>
            <a:r>
              <a:rPr lang="en-US" dirty="0" smtClean="0"/>
              <a:t>.</a:t>
            </a:r>
          </a:p>
          <a:p>
            <a:r>
              <a:rPr lang="en-US" dirty="0" smtClean="0"/>
              <a:t>Our Future Scopes are :-</a:t>
            </a:r>
          </a:p>
          <a:p>
            <a:pPr>
              <a:buFont typeface="Wingdings" panose="05000000000000000000" pitchFamily="2" charset="2"/>
              <a:buChar char="v"/>
            </a:pPr>
            <a:r>
              <a:rPr lang="en-US" dirty="0" smtClean="0"/>
              <a:t>Multimodal </a:t>
            </a:r>
            <a:r>
              <a:rPr lang="en-US" dirty="0"/>
              <a:t>emotion </a:t>
            </a:r>
            <a:r>
              <a:rPr lang="en-US" dirty="0" smtClean="0"/>
              <a:t>recognition</a:t>
            </a:r>
          </a:p>
          <a:p>
            <a:pPr>
              <a:buFont typeface="Wingdings" panose="05000000000000000000" pitchFamily="2" charset="2"/>
              <a:buChar char="v"/>
            </a:pPr>
            <a:r>
              <a:rPr lang="en-US" dirty="0"/>
              <a:t>Novel deep learning </a:t>
            </a:r>
            <a:r>
              <a:rPr lang="en-US" dirty="0" smtClean="0"/>
              <a:t>models</a:t>
            </a:r>
          </a:p>
          <a:p>
            <a:pPr>
              <a:buFont typeface="Wingdings" panose="05000000000000000000" pitchFamily="2" charset="2"/>
              <a:buChar char="v"/>
            </a:pPr>
            <a:r>
              <a:rPr lang="en-US" dirty="0"/>
              <a:t>Contextual information</a:t>
            </a:r>
            <a:endParaRPr lang="en-US" dirty="0" smtClean="0"/>
          </a:p>
          <a:p>
            <a:pPr>
              <a:buFont typeface="Wingdings" panose="05000000000000000000" pitchFamily="2" charset="2"/>
              <a:buChar char="v"/>
            </a:pPr>
            <a:endParaRPr lang="en-US" dirty="0"/>
          </a:p>
        </p:txBody>
      </p:sp>
      <p:sp>
        <p:nvSpPr>
          <p:cNvPr id="4" name="Footer Placeholder 3"/>
          <p:cNvSpPr>
            <a:spLocks noGrp="1"/>
          </p:cNvSpPr>
          <p:nvPr>
            <p:ph type="ftr" sz="quarter" idx="11"/>
          </p:nvPr>
        </p:nvSpPr>
        <p:spPr/>
        <p:txBody>
          <a:bodyPr/>
          <a:lstStyle/>
          <a:p>
            <a:r>
              <a:rPr lang="en-US" sz="2400"/>
              <a:t>BIT </a:t>
            </a:r>
            <a:endParaRPr lang="en-US" sz="2400" dirty="0"/>
          </a:p>
        </p:txBody>
      </p:sp>
      <p:sp>
        <p:nvSpPr>
          <p:cNvPr id="5" name="TextBox 4"/>
          <p:cNvSpPr txBox="1"/>
          <p:nvPr/>
        </p:nvSpPr>
        <p:spPr>
          <a:xfrm>
            <a:off x="9480176" y="6041362"/>
            <a:ext cx="578224"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2998986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738</Words>
  <Application>Microsoft Office PowerPoint</Application>
  <PresentationFormat>Widescreen</PresentationFormat>
  <Paragraphs>84</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MS PGothic</vt:lpstr>
      <vt:lpstr>Andalus</vt:lpstr>
      <vt:lpstr>Arial</vt:lpstr>
      <vt:lpstr>Calibri</vt:lpstr>
      <vt:lpstr>Century Gothic</vt:lpstr>
      <vt:lpstr>Roboto Medium</vt:lpstr>
      <vt:lpstr>Times New Roman</vt:lpstr>
      <vt:lpstr>Wingdings</vt:lpstr>
      <vt:lpstr>Wingdings 3</vt:lpstr>
      <vt:lpstr>Wisp</vt:lpstr>
      <vt:lpstr> National Conference on  Recent Trends in Science, Engineering and Technology (RTSET-2023)   Buddha Institute of Technology , GIDA, Gorakhpur     Date of Conference: 6th -7th April, 2023  </vt:lpstr>
      <vt:lpstr>Contents</vt:lpstr>
      <vt:lpstr>Introduction</vt:lpstr>
      <vt:lpstr>Literature Survey</vt:lpstr>
      <vt:lpstr>Research Gap</vt:lpstr>
      <vt:lpstr>Problem Statement</vt:lpstr>
      <vt:lpstr>Proposed Methodology / Solution</vt:lpstr>
      <vt:lpstr>Experimental Results</vt:lpstr>
      <vt:lpstr>Conclusion &amp;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Sharma</dc:creator>
  <cp:lastModifiedBy>Admin</cp:lastModifiedBy>
  <cp:revision>16</cp:revision>
  <dcterms:created xsi:type="dcterms:W3CDTF">2021-07-06T06:08:52Z</dcterms:created>
  <dcterms:modified xsi:type="dcterms:W3CDTF">2023-04-04T06:37:15Z</dcterms:modified>
</cp:coreProperties>
</file>