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8" r:id="rId3"/>
    <p:sldId id="277" r:id="rId4"/>
    <p:sldId id="259" r:id="rId5"/>
    <p:sldId id="276" r:id="rId6"/>
    <p:sldId id="278" r:id="rId7"/>
    <p:sldId id="262" r:id="rId8"/>
    <p:sldId id="267" r:id="rId9"/>
    <p:sldId id="275" r:id="rId10"/>
    <p:sldId id="280" r:id="rId11"/>
    <p:sldId id="281" r:id="rId12"/>
    <p:sldId id="282" r:id="rId13"/>
    <p:sldId id="283"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esktop\METRIC.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IN" dirty="0">
                <a:latin typeface="Calibri" panose="020F0502020204030204" pitchFamily="34" charset="0"/>
                <a:cs typeface="Calibri" panose="020F0502020204030204" pitchFamily="34" charset="0"/>
              </a:rPr>
              <a:t>SUMMARY</a:t>
            </a:r>
            <a:r>
              <a:rPr lang="en-IN" baseline="0" dirty="0">
                <a:latin typeface="Calibri" panose="020F0502020204030204" pitchFamily="34" charset="0"/>
                <a:cs typeface="Calibri" panose="020F0502020204030204" pitchFamily="34" charset="0"/>
              </a:rPr>
              <a:t> STATISTICS</a:t>
            </a:r>
            <a:endParaRPr lang="en-IN"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percentStacked"/>
        <c:varyColors val="0"/>
        <c:ser>
          <c:idx val="0"/>
          <c:order val="0"/>
          <c:tx>
            <c:strRef>
              <c:f>METRIC!$A$2</c:f>
              <c:strCache>
                <c:ptCount val="1"/>
                <c:pt idx="0">
                  <c:v>Mean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METRIC!$B$2:$F$2</c:f>
              <c:numCache>
                <c:formatCode>General</c:formatCode>
                <c:ptCount val="5"/>
                <c:pt idx="0">
                  <c:v>650.53</c:v>
                </c:pt>
                <c:pt idx="1">
                  <c:v>38.92</c:v>
                </c:pt>
                <c:pt idx="2">
                  <c:v>5.01</c:v>
                </c:pt>
                <c:pt idx="3">
                  <c:v>76485.89</c:v>
                </c:pt>
                <c:pt idx="4">
                  <c:v>100090.24000000001</c:v>
                </c:pt>
              </c:numCache>
            </c:numRef>
          </c:val>
          <c:extLst>
            <c:ext xmlns:c16="http://schemas.microsoft.com/office/drawing/2014/chart" uri="{C3380CC4-5D6E-409C-BE32-E72D297353CC}">
              <c16:uniqueId val="{00000000-8184-49A1-A0B4-9423B5494330}"/>
            </c:ext>
          </c:extLst>
        </c:ser>
        <c:ser>
          <c:idx val="1"/>
          <c:order val="1"/>
          <c:tx>
            <c:strRef>
              <c:f>METRIC!$A$3</c:f>
              <c:strCache>
                <c:ptCount val="1"/>
                <c:pt idx="0">
                  <c:v>Median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METRIC!$B$3:$F$3</c:f>
              <c:numCache>
                <c:formatCode>General</c:formatCode>
                <c:ptCount val="5"/>
                <c:pt idx="0">
                  <c:v>652</c:v>
                </c:pt>
                <c:pt idx="1">
                  <c:v>37</c:v>
                </c:pt>
                <c:pt idx="2">
                  <c:v>5</c:v>
                </c:pt>
                <c:pt idx="3">
                  <c:v>97198.54</c:v>
                </c:pt>
                <c:pt idx="4">
                  <c:v>100193.92</c:v>
                </c:pt>
              </c:numCache>
            </c:numRef>
          </c:val>
          <c:extLst>
            <c:ext xmlns:c16="http://schemas.microsoft.com/office/drawing/2014/chart" uri="{C3380CC4-5D6E-409C-BE32-E72D297353CC}">
              <c16:uniqueId val="{00000001-8184-49A1-A0B4-9423B5494330}"/>
            </c:ext>
          </c:extLst>
        </c:ser>
        <c:ser>
          <c:idx val="2"/>
          <c:order val="2"/>
          <c:tx>
            <c:strRef>
              <c:f>METRIC!$A$4</c:f>
              <c:strCache>
                <c:ptCount val="1"/>
                <c:pt idx="0">
                  <c:v>Min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METRIC!$B$4:$F$4</c:f>
              <c:numCache>
                <c:formatCode>General</c:formatCode>
                <c:ptCount val="5"/>
                <c:pt idx="0">
                  <c:v>350</c:v>
                </c:pt>
                <c:pt idx="1">
                  <c:v>18</c:v>
                </c:pt>
                <c:pt idx="2">
                  <c:v>0</c:v>
                </c:pt>
                <c:pt idx="3">
                  <c:v>0</c:v>
                </c:pt>
                <c:pt idx="4">
                  <c:v>11.58</c:v>
                </c:pt>
              </c:numCache>
            </c:numRef>
          </c:val>
          <c:extLst>
            <c:ext xmlns:c16="http://schemas.microsoft.com/office/drawing/2014/chart" uri="{C3380CC4-5D6E-409C-BE32-E72D297353CC}">
              <c16:uniqueId val="{00000002-8184-49A1-A0B4-9423B5494330}"/>
            </c:ext>
          </c:extLst>
        </c:ser>
        <c:ser>
          <c:idx val="3"/>
          <c:order val="3"/>
          <c:tx>
            <c:strRef>
              <c:f>METRIC!$A$5</c:f>
              <c:strCache>
                <c:ptCount val="1"/>
                <c:pt idx="0">
                  <c:v>Max</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METRIC!$B$5:$F$5</c:f>
              <c:numCache>
                <c:formatCode>General</c:formatCode>
                <c:ptCount val="5"/>
                <c:pt idx="0">
                  <c:v>850</c:v>
                </c:pt>
                <c:pt idx="1">
                  <c:v>92</c:v>
                </c:pt>
                <c:pt idx="2">
                  <c:v>10</c:v>
                </c:pt>
                <c:pt idx="3">
                  <c:v>250898.09</c:v>
                </c:pt>
                <c:pt idx="4">
                  <c:v>199992.48</c:v>
                </c:pt>
              </c:numCache>
            </c:numRef>
          </c:val>
          <c:extLst>
            <c:ext xmlns:c16="http://schemas.microsoft.com/office/drawing/2014/chart" uri="{C3380CC4-5D6E-409C-BE32-E72D297353CC}">
              <c16:uniqueId val="{00000003-8184-49A1-A0B4-9423B5494330}"/>
            </c:ext>
          </c:extLst>
        </c:ser>
        <c:ser>
          <c:idx val="4"/>
          <c:order val="4"/>
          <c:tx>
            <c:strRef>
              <c:f>METRIC!$A$6</c:f>
              <c:strCache>
                <c:ptCount val="1"/>
                <c:pt idx="0">
                  <c:v>STDDEV</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METRIC!$B$1:$F$1</c:f>
              <c:strCache>
                <c:ptCount val="5"/>
                <c:pt idx="0">
                  <c:v>Credit Score</c:v>
                </c:pt>
                <c:pt idx="1">
                  <c:v>Age</c:v>
                </c:pt>
                <c:pt idx="2">
                  <c:v>Tenure</c:v>
                </c:pt>
                <c:pt idx="3">
                  <c:v>Balance</c:v>
                </c:pt>
                <c:pt idx="4">
                  <c:v>EstimatedSalary</c:v>
                </c:pt>
              </c:strCache>
            </c:strRef>
          </c:cat>
          <c:val>
            <c:numRef>
              <c:f>METRIC!$B$6:$F$6</c:f>
              <c:numCache>
                <c:formatCode>General</c:formatCode>
                <c:ptCount val="5"/>
                <c:pt idx="0">
                  <c:v>96.65</c:v>
                </c:pt>
                <c:pt idx="1">
                  <c:v>10.49</c:v>
                </c:pt>
                <c:pt idx="2">
                  <c:v>2.89</c:v>
                </c:pt>
                <c:pt idx="3">
                  <c:v>62397.41</c:v>
                </c:pt>
                <c:pt idx="4">
                  <c:v>57510.49</c:v>
                </c:pt>
              </c:numCache>
            </c:numRef>
          </c:val>
          <c:extLst>
            <c:ext xmlns:c16="http://schemas.microsoft.com/office/drawing/2014/chart" uri="{C3380CC4-5D6E-409C-BE32-E72D297353CC}">
              <c16:uniqueId val="{00000004-8184-49A1-A0B4-9423B5494330}"/>
            </c:ext>
          </c:extLst>
        </c:ser>
        <c:dLbls>
          <c:dLblPos val="ctr"/>
          <c:showLegendKey val="0"/>
          <c:showVal val="1"/>
          <c:showCatName val="0"/>
          <c:showSerName val="0"/>
          <c:showPercent val="0"/>
          <c:showBubbleSize val="0"/>
        </c:dLbls>
        <c:gapWidth val="79"/>
        <c:overlap val="100"/>
        <c:axId val="752810000"/>
        <c:axId val="621927584"/>
      </c:barChart>
      <c:catAx>
        <c:axId val="75281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21927584"/>
        <c:crosses val="autoZero"/>
        <c:auto val="1"/>
        <c:lblAlgn val="ctr"/>
        <c:lblOffset val="100"/>
        <c:noMultiLvlLbl val="0"/>
      </c:catAx>
      <c:valAx>
        <c:axId val="621927584"/>
        <c:scaling>
          <c:orientation val="minMax"/>
        </c:scaling>
        <c:delete val="1"/>
        <c:axPos val="l"/>
        <c:numFmt formatCode="0%" sourceLinked="1"/>
        <c:majorTickMark val="none"/>
        <c:minorTickMark val="none"/>
        <c:tickLblPos val="nextTo"/>
        <c:crossAx val="7528100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168218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ABC368-76CA-47AF-A07E-889B7B0A425E}"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17579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583423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3512210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85391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556780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874486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3747013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469869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BA99-149D-2C49-1EC3-7FD803142DB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EA305-7212-A011-BD8B-4812894B414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74144-F733-5640-28F4-62E9C3B569E9}"/>
              </a:ext>
            </a:extLst>
          </p:cNvPr>
          <p:cNvSpPr>
            <a:spLocks noGrp="1"/>
          </p:cNvSpPr>
          <p:nvPr>
            <p:ph type="dt" sz="half" idx="10"/>
          </p:nvPr>
        </p:nvSpPr>
        <p:spPr/>
        <p:txBody>
          <a:bodyPr/>
          <a:lstStyle/>
          <a:p>
            <a:fld id="{DC0063C6-70FC-487A-8F4F-56B3F10C59A7}" type="datetimeFigureOut">
              <a:rPr lang="en-IN" smtClean="0"/>
              <a:t>06/05/2024</a:t>
            </a:fld>
            <a:endParaRPr lang="en-IN"/>
          </a:p>
        </p:txBody>
      </p:sp>
      <p:sp>
        <p:nvSpPr>
          <p:cNvPr id="5" name="Footer Placeholder 4">
            <a:extLst>
              <a:ext uri="{FF2B5EF4-FFF2-40B4-BE49-F238E27FC236}">
                <a16:creationId xmlns:a16="http://schemas.microsoft.com/office/drawing/2014/main" id="{4D16F8FA-23B3-EEDA-1673-03F810503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CDFCE-D004-721A-D6FE-4C2F2D39F8D0}"/>
              </a:ext>
            </a:extLst>
          </p:cNvPr>
          <p:cNvSpPr>
            <a:spLocks noGrp="1"/>
          </p:cNvSpPr>
          <p:nvPr>
            <p:ph type="sldNum" sz="quarter" idx="12"/>
          </p:nvPr>
        </p:nvSpPr>
        <p:spPr/>
        <p:txBody>
          <a:bodyPr/>
          <a:lstStyle/>
          <a:p>
            <a:fld id="{E746B183-2340-471E-ABAB-5FEA255497DE}" type="slidenum">
              <a:rPr lang="en-IN" smtClean="0"/>
              <a:t>‹#›</a:t>
            </a:fld>
            <a:endParaRPr lang="en-IN"/>
          </a:p>
        </p:txBody>
      </p:sp>
    </p:spTree>
    <p:extLst>
      <p:ext uri="{BB962C8B-B14F-4D97-AF65-F5344CB8AC3E}">
        <p14:creationId xmlns:p14="http://schemas.microsoft.com/office/powerpoint/2010/main" val="64154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56280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C368-76CA-47AF-A07E-889B7B0A425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398446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BC368-76CA-47AF-A07E-889B7B0A425E}"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100975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BC368-76CA-47AF-A07E-889B7B0A425E}"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70793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ABC368-76CA-47AF-A07E-889B7B0A425E}"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314913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BC368-76CA-47AF-A07E-889B7B0A425E}"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97727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ABC368-76CA-47AF-A07E-889B7B0A425E}"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165984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ABC368-76CA-47AF-A07E-889B7B0A425E}"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2C2EB4-0184-4D2B-B2E9-18444E78566C}" type="slidenum">
              <a:rPr lang="en-IN" smtClean="0"/>
              <a:t>‹#›</a:t>
            </a:fld>
            <a:endParaRPr lang="en-IN"/>
          </a:p>
        </p:txBody>
      </p:sp>
    </p:spTree>
    <p:extLst>
      <p:ext uri="{BB962C8B-B14F-4D97-AF65-F5344CB8AC3E}">
        <p14:creationId xmlns:p14="http://schemas.microsoft.com/office/powerpoint/2010/main" val="312937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ABC368-76CA-47AF-A07E-889B7B0A425E}" type="datetimeFigureOut">
              <a:rPr lang="en-IN" smtClean="0"/>
              <a:t>06/05/2024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2C2EB4-0184-4D2B-B2E9-18444E78566C}" type="slidenum">
              <a:rPr lang="en-IN" smtClean="0"/>
              <a:t>‹#›</a:t>
            </a:fld>
            <a:endParaRPr lang="en-IN"/>
          </a:p>
        </p:txBody>
      </p:sp>
    </p:spTree>
    <p:extLst>
      <p:ext uri="{BB962C8B-B14F-4D97-AF65-F5344CB8AC3E}">
        <p14:creationId xmlns:p14="http://schemas.microsoft.com/office/powerpoint/2010/main" val="31667986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14C6-98EB-49A2-3133-0899CB27A4BF}"/>
              </a:ext>
            </a:extLst>
          </p:cNvPr>
          <p:cNvSpPr>
            <a:spLocks noGrp="1"/>
          </p:cNvSpPr>
          <p:nvPr>
            <p:ph type="title"/>
          </p:nvPr>
        </p:nvSpPr>
        <p:spPr>
          <a:xfrm>
            <a:off x="1388534" y="419972"/>
            <a:ext cx="8788400" cy="3633867"/>
          </a:xfrm>
        </p:spPr>
        <p:txBody>
          <a:bodyPr>
            <a:normAutofit/>
          </a:bodyPr>
          <a:lstStyle/>
          <a:p>
            <a:pPr algn="ctr"/>
            <a:r>
              <a:rPr lang="en-US" sz="2200" dirty="0">
                <a:solidFill>
                  <a:schemeClr val="tx1"/>
                </a:solidFill>
                <a:latin typeface="Calibri" panose="020F0502020204030204" pitchFamily="34" charset="0"/>
                <a:ea typeface="+mn-ea"/>
                <a:cs typeface="Calibri" panose="020F0502020204030204" pitchFamily="34" charset="0"/>
              </a:rPr>
              <a:t>Study customer churn analytics for the banking industry</a:t>
            </a:r>
            <a:br>
              <a:rPr lang="en-US" sz="6000" dirty="0">
                <a:solidFill>
                  <a:schemeClr val="tx1"/>
                </a:solidFill>
                <a:latin typeface="Calibri" panose="020F0502020204030204" pitchFamily="34" charset="0"/>
                <a:cs typeface="Calibri" panose="020F0502020204030204" pitchFamily="34" charset="0"/>
              </a:rPr>
            </a:br>
            <a:endParaRPr lang="en-IN" sz="6000" dirty="0"/>
          </a:p>
        </p:txBody>
      </p:sp>
      <p:sp>
        <p:nvSpPr>
          <p:cNvPr id="3" name="Subtitle 2">
            <a:extLst>
              <a:ext uri="{FF2B5EF4-FFF2-40B4-BE49-F238E27FC236}">
                <a16:creationId xmlns:a16="http://schemas.microsoft.com/office/drawing/2014/main" id="{982DC3A3-99F5-3808-F21C-D39DE0B4A007}"/>
              </a:ext>
            </a:extLst>
          </p:cNvPr>
          <p:cNvSpPr>
            <a:spLocks noGrp="1"/>
          </p:cNvSpPr>
          <p:nvPr>
            <p:ph idx="1"/>
          </p:nvPr>
        </p:nvSpPr>
        <p:spPr>
          <a:xfrm>
            <a:off x="7603068" y="5875814"/>
            <a:ext cx="2573866" cy="745171"/>
          </a:xfrm>
        </p:spPr>
        <p:txBody>
          <a:bodyPr>
            <a:normAutofit/>
          </a:bodyPr>
          <a:lstStyle/>
          <a:p>
            <a:pPr marL="0" indent="0" algn="r">
              <a:spcBef>
                <a:spcPct val="0"/>
              </a:spcBef>
              <a:buNone/>
            </a:pPr>
            <a:r>
              <a:rPr lang="en-US" sz="1600" b="1" dirty="0">
                <a:solidFill>
                  <a:schemeClr val="tx1"/>
                </a:solidFill>
                <a:latin typeface="Calibri" panose="020F0502020204030204" pitchFamily="34" charset="0"/>
                <a:ea typeface="+mj-ea"/>
                <a:cs typeface="+mj-cs"/>
              </a:rPr>
              <a:t>Name: Kanade Pawan Dilip</a:t>
            </a:r>
          </a:p>
          <a:p>
            <a:pPr marL="0" indent="0" algn="r">
              <a:spcBef>
                <a:spcPct val="0"/>
              </a:spcBef>
              <a:buNone/>
            </a:pPr>
            <a:r>
              <a:rPr lang="en-US" sz="1600" b="1" dirty="0">
                <a:solidFill>
                  <a:schemeClr val="tx1"/>
                </a:solidFill>
                <a:latin typeface="Calibri" panose="020F0502020204030204" pitchFamily="34" charset="0"/>
                <a:ea typeface="+mj-ea"/>
                <a:cs typeface="+mj-cs"/>
              </a:rPr>
              <a:t>Date: 31/01/2024</a:t>
            </a:r>
          </a:p>
          <a:p>
            <a:pPr marL="0" indent="0">
              <a:spcBef>
                <a:spcPct val="0"/>
              </a:spcBef>
              <a:buNone/>
            </a:pPr>
            <a:endParaRPr lang="en-IN" sz="4400" b="1" dirty="0">
              <a:solidFill>
                <a:srgbClr val="2F5496"/>
              </a:solidFill>
              <a:latin typeface="Calibri" panose="020F0502020204030204" pitchFamily="34" charset="0"/>
              <a:ea typeface="+mj-ea"/>
              <a:cs typeface="+mj-cs"/>
            </a:endParaRPr>
          </a:p>
        </p:txBody>
      </p:sp>
    </p:spTree>
    <p:extLst>
      <p:ext uri="{BB962C8B-B14F-4D97-AF65-F5344CB8AC3E}">
        <p14:creationId xmlns:p14="http://schemas.microsoft.com/office/powerpoint/2010/main" val="13486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7495C-8E49-A1EF-DD85-7FCC2BE2F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8B0FB-8B11-92E4-5AB8-402C0FA3BB68}"/>
              </a:ext>
            </a:extLst>
          </p:cNvPr>
          <p:cNvSpPr>
            <a:spLocks noGrp="1"/>
          </p:cNvSpPr>
          <p:nvPr>
            <p:ph type="title"/>
          </p:nvPr>
        </p:nvSpPr>
        <p:spPr>
          <a:xfrm>
            <a:off x="746760" y="741045"/>
            <a:ext cx="9565640" cy="508635"/>
          </a:xfrm>
        </p:spPr>
        <p:txBody>
          <a:bodyPr>
            <a:normAutofit/>
          </a:bodyPr>
          <a:lstStyle/>
          <a:p>
            <a:pPr algn="ctr">
              <a:spcBef>
                <a:spcPts val="1000"/>
              </a:spcBef>
              <a:buClr>
                <a:schemeClr val="accent1">
                  <a:lumMod val="75000"/>
                </a:schemeClr>
              </a:buClr>
              <a:buSzPct val="80000"/>
            </a:pPr>
            <a:r>
              <a:rPr lang="en-IN" sz="1800" dirty="0">
                <a:latin typeface="Calibri" panose="020F0502020204030204" pitchFamily="34" charset="0"/>
                <a:ea typeface="+mn-ea"/>
                <a:cs typeface="Calibri" panose="020F0502020204030204" pitchFamily="34" charset="0"/>
              </a:rPr>
              <a:t>7) Identify the Churned/Non-churned Customers</a:t>
            </a:r>
            <a:endParaRPr lang="en-US" sz="1800" dirty="0">
              <a:latin typeface="Calibri" panose="020F0502020204030204" pitchFamily="34" charset="0"/>
              <a:ea typeface="+mn-ea"/>
              <a:cs typeface="Calibri" panose="020F0502020204030204" pitchFamily="34" charset="0"/>
            </a:endParaRPr>
          </a:p>
        </p:txBody>
      </p:sp>
      <p:sp>
        <p:nvSpPr>
          <p:cNvPr id="3" name="Text Placeholder 2">
            <a:extLst>
              <a:ext uri="{FF2B5EF4-FFF2-40B4-BE49-F238E27FC236}">
                <a16:creationId xmlns:a16="http://schemas.microsoft.com/office/drawing/2014/main" id="{ADD52AA5-A5C0-D91F-BACC-88B0E1116F0D}"/>
              </a:ext>
            </a:extLst>
          </p:cNvPr>
          <p:cNvSpPr>
            <a:spLocks noGrp="1"/>
          </p:cNvSpPr>
          <p:nvPr>
            <p:ph type="body" idx="1"/>
          </p:nvPr>
        </p:nvSpPr>
        <p:spPr>
          <a:xfrm>
            <a:off x="1849120" y="1981201"/>
            <a:ext cx="8585200" cy="3169920"/>
          </a:xfrm>
        </p:spPr>
        <p:txBody>
          <a:bodyPr>
            <a:normAutofit/>
          </a:bodyPr>
          <a:lstStyle/>
          <a:p>
            <a:pPr marL="0" marR="0" lvl="1" indent="0" fontAlgn="b">
              <a:lnSpc>
                <a:spcPct val="110000"/>
              </a:lnSpc>
              <a:spcBef>
                <a:spcPct val="0"/>
              </a:spcBef>
              <a:spcAft>
                <a:spcPct val="0"/>
              </a:spcAft>
              <a:buClrTx/>
              <a:buSzTx/>
              <a:buNone/>
            </a:pPr>
            <a:r>
              <a:rPr lang="en-US" sz="1600" dirty="0">
                <a:solidFill>
                  <a:srgbClr val="000000"/>
                </a:solidFill>
                <a:latin typeface="Calibri" panose="020F0502020204030204" pitchFamily="34" charset="0"/>
              </a:rPr>
              <a:t>The table you provided seems to be a summary of customer churn status, categorizing customers into two groups: "Churned" and "Non-Churned." </a:t>
            </a:r>
          </a:p>
        </p:txBody>
      </p:sp>
      <p:graphicFrame>
        <p:nvGraphicFramePr>
          <p:cNvPr id="6" name="Table 5">
            <a:extLst>
              <a:ext uri="{FF2B5EF4-FFF2-40B4-BE49-F238E27FC236}">
                <a16:creationId xmlns:a16="http://schemas.microsoft.com/office/drawing/2014/main" id="{E5719DC7-B779-3A90-0085-F60147DF21F3}"/>
              </a:ext>
            </a:extLst>
          </p:cNvPr>
          <p:cNvGraphicFramePr>
            <a:graphicFrameLocks noGrp="1"/>
          </p:cNvGraphicFramePr>
          <p:nvPr>
            <p:extLst>
              <p:ext uri="{D42A27DB-BD31-4B8C-83A1-F6EECF244321}">
                <p14:modId xmlns:p14="http://schemas.microsoft.com/office/powerpoint/2010/main" val="2334316004"/>
              </p:ext>
            </p:extLst>
          </p:nvPr>
        </p:nvGraphicFramePr>
        <p:xfrm>
          <a:off x="5135880" y="2520950"/>
          <a:ext cx="1920240" cy="516890"/>
        </p:xfrm>
        <a:graphic>
          <a:graphicData uri="http://schemas.openxmlformats.org/drawingml/2006/table">
            <a:tbl>
              <a:tblPr/>
              <a:tblGrid>
                <a:gridCol w="808522">
                  <a:extLst>
                    <a:ext uri="{9D8B030D-6E8A-4147-A177-3AD203B41FA5}">
                      <a16:colId xmlns:a16="http://schemas.microsoft.com/office/drawing/2014/main" val="109164168"/>
                    </a:ext>
                  </a:extLst>
                </a:gridCol>
                <a:gridCol w="1111718">
                  <a:extLst>
                    <a:ext uri="{9D8B030D-6E8A-4147-A177-3AD203B41FA5}">
                      <a16:colId xmlns:a16="http://schemas.microsoft.com/office/drawing/2014/main" val="1794672064"/>
                    </a:ext>
                  </a:extLst>
                </a:gridCol>
              </a:tblGrid>
              <a:tr h="258445">
                <a:tc>
                  <a:txBody>
                    <a:bodyPr/>
                    <a:lstStyle/>
                    <a:p>
                      <a:pPr algn="ctr" fontAlgn="b"/>
                      <a:r>
                        <a:rPr lang="en-IN" sz="1100" b="0" i="0" u="none" strike="noStrike">
                          <a:solidFill>
                            <a:srgbClr val="000000"/>
                          </a:solidFill>
                          <a:effectLst/>
                          <a:latin typeface="Calibri" panose="020F0502020204030204" pitchFamily="34" charset="0"/>
                        </a:rPr>
                        <a:t>churned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Calibri" panose="020F0502020204030204" pitchFamily="34" charset="0"/>
                        </a:rPr>
                        <a:t>non_churned</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1923455"/>
                  </a:ext>
                </a:extLst>
              </a:tr>
              <a:tr h="258445">
                <a:tc>
                  <a:txBody>
                    <a:bodyPr/>
                    <a:lstStyle/>
                    <a:p>
                      <a:pPr algn="ctr" fontAlgn="b"/>
                      <a:r>
                        <a:rPr lang="en-IN" sz="1100" b="0" i="0" u="none" strike="noStrike">
                          <a:solidFill>
                            <a:srgbClr val="000000"/>
                          </a:solidFill>
                          <a:effectLst/>
                          <a:latin typeface="Calibri" panose="020F0502020204030204" pitchFamily="34" charset="0"/>
                        </a:rPr>
                        <a:t>2037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7963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538684"/>
                  </a:ext>
                </a:extLst>
              </a:tr>
            </a:tbl>
          </a:graphicData>
        </a:graphic>
      </p:graphicFrame>
    </p:spTree>
    <p:extLst>
      <p:ext uri="{BB962C8B-B14F-4D97-AF65-F5344CB8AC3E}">
        <p14:creationId xmlns:p14="http://schemas.microsoft.com/office/powerpoint/2010/main" val="227768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48D4EF9-772F-DD92-BBEE-5287AE33E2B3}"/>
              </a:ext>
            </a:extLst>
          </p:cNvPr>
          <p:cNvGraphicFramePr>
            <a:graphicFrameLocks noGrp="1"/>
          </p:cNvGraphicFramePr>
          <p:nvPr>
            <p:extLst>
              <p:ext uri="{D42A27DB-BD31-4B8C-83A1-F6EECF244321}">
                <p14:modId xmlns:p14="http://schemas.microsoft.com/office/powerpoint/2010/main" val="3001908663"/>
              </p:ext>
            </p:extLst>
          </p:nvPr>
        </p:nvGraphicFramePr>
        <p:xfrm>
          <a:off x="1320800" y="776199"/>
          <a:ext cx="10160000" cy="5777005"/>
        </p:xfrm>
        <a:graphic>
          <a:graphicData uri="http://schemas.openxmlformats.org/drawingml/2006/table">
            <a:tbl>
              <a:tblPr/>
              <a:tblGrid>
                <a:gridCol w="1202876">
                  <a:extLst>
                    <a:ext uri="{9D8B030D-6E8A-4147-A177-3AD203B41FA5}">
                      <a16:colId xmlns:a16="http://schemas.microsoft.com/office/drawing/2014/main" val="44661398"/>
                    </a:ext>
                  </a:extLst>
                </a:gridCol>
                <a:gridCol w="1181394">
                  <a:extLst>
                    <a:ext uri="{9D8B030D-6E8A-4147-A177-3AD203B41FA5}">
                      <a16:colId xmlns:a16="http://schemas.microsoft.com/office/drawing/2014/main" val="819614002"/>
                    </a:ext>
                  </a:extLst>
                </a:gridCol>
                <a:gridCol w="1159915">
                  <a:extLst>
                    <a:ext uri="{9D8B030D-6E8A-4147-A177-3AD203B41FA5}">
                      <a16:colId xmlns:a16="http://schemas.microsoft.com/office/drawing/2014/main" val="2833120157"/>
                    </a:ext>
                  </a:extLst>
                </a:gridCol>
                <a:gridCol w="451078">
                  <a:extLst>
                    <a:ext uri="{9D8B030D-6E8A-4147-A177-3AD203B41FA5}">
                      <a16:colId xmlns:a16="http://schemas.microsoft.com/office/drawing/2014/main" val="2664119897"/>
                    </a:ext>
                  </a:extLst>
                </a:gridCol>
                <a:gridCol w="751798">
                  <a:extLst>
                    <a:ext uri="{9D8B030D-6E8A-4147-A177-3AD203B41FA5}">
                      <a16:colId xmlns:a16="http://schemas.microsoft.com/office/drawing/2014/main" val="1498571512"/>
                    </a:ext>
                  </a:extLst>
                </a:gridCol>
                <a:gridCol w="1196539">
                  <a:extLst>
                    <a:ext uri="{9D8B030D-6E8A-4147-A177-3AD203B41FA5}">
                      <a16:colId xmlns:a16="http://schemas.microsoft.com/office/drawing/2014/main" val="1230983924"/>
                    </a:ext>
                  </a:extLst>
                </a:gridCol>
                <a:gridCol w="1656080">
                  <a:extLst>
                    <a:ext uri="{9D8B030D-6E8A-4147-A177-3AD203B41FA5}">
                      <a16:colId xmlns:a16="http://schemas.microsoft.com/office/drawing/2014/main" val="86673275"/>
                    </a:ext>
                  </a:extLst>
                </a:gridCol>
                <a:gridCol w="1164127">
                  <a:extLst>
                    <a:ext uri="{9D8B030D-6E8A-4147-A177-3AD203B41FA5}">
                      <a16:colId xmlns:a16="http://schemas.microsoft.com/office/drawing/2014/main" val="3341845700"/>
                    </a:ext>
                  </a:extLst>
                </a:gridCol>
                <a:gridCol w="1396193">
                  <a:extLst>
                    <a:ext uri="{9D8B030D-6E8A-4147-A177-3AD203B41FA5}">
                      <a16:colId xmlns:a16="http://schemas.microsoft.com/office/drawing/2014/main" val="3338052181"/>
                    </a:ext>
                  </a:extLst>
                </a:gridCol>
              </a:tblGrid>
              <a:tr h="180914">
                <a:tc>
                  <a:txBody>
                    <a:bodyPr/>
                    <a:lstStyle/>
                    <a:p>
                      <a:pPr algn="ctr" fontAlgn="b"/>
                      <a:r>
                        <a:rPr lang="en-IN" sz="1200" b="0" i="0" u="none" strike="noStrike" dirty="0" err="1">
                          <a:solidFill>
                            <a:srgbClr val="000000"/>
                          </a:solidFill>
                          <a:effectLst/>
                          <a:latin typeface="Calibri" panose="020F0502020204030204" pitchFamily="34" charset="0"/>
                        </a:rPr>
                        <a:t>customerid</a:t>
                      </a:r>
                      <a:endParaRPr lang="en-IN" sz="1200" b="0" i="0" u="none" strike="noStrike" dirty="0">
                        <a:solidFill>
                          <a:srgbClr val="000000"/>
                        </a:solidFill>
                        <a:effectLst/>
                        <a:latin typeface="Calibri" panose="020F0502020204030204" pitchFamily="34" charset="0"/>
                      </a:endParaRP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err="1">
                          <a:solidFill>
                            <a:srgbClr val="000000"/>
                          </a:solidFill>
                          <a:effectLst/>
                          <a:latin typeface="Calibri" panose="020F0502020204030204" pitchFamily="34" charset="0"/>
                        </a:rPr>
                        <a:t>creditscore</a:t>
                      </a:r>
                      <a:endParaRPr lang="en-IN" sz="1200" b="0" i="0" u="none" strike="noStrike" dirty="0">
                        <a:solidFill>
                          <a:srgbClr val="000000"/>
                        </a:solidFill>
                        <a:effectLst/>
                        <a:latin typeface="Calibri" panose="020F0502020204030204" pitchFamily="34" charset="0"/>
                      </a:endParaRP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balance</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age</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tenure</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err="1">
                          <a:solidFill>
                            <a:srgbClr val="000000"/>
                          </a:solidFill>
                          <a:effectLst/>
                          <a:latin typeface="Calibri" panose="020F0502020204030204" pitchFamily="34" charset="0"/>
                        </a:rPr>
                        <a:t>numofproducts</a:t>
                      </a:r>
                      <a:endParaRPr lang="en-IN" sz="1200" b="0" i="0" u="none" strike="noStrike" dirty="0">
                        <a:solidFill>
                          <a:srgbClr val="000000"/>
                        </a:solidFill>
                        <a:effectLst/>
                        <a:latin typeface="Calibri" panose="020F0502020204030204" pitchFamily="34" charset="0"/>
                      </a:endParaRP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err="1">
                          <a:solidFill>
                            <a:srgbClr val="000000"/>
                          </a:solidFill>
                          <a:effectLst/>
                          <a:latin typeface="Calibri" panose="020F0502020204030204" pitchFamily="34" charset="0"/>
                        </a:rPr>
                        <a:t>estimatedsalary</a:t>
                      </a:r>
                      <a:endParaRPr lang="en-IN" sz="1200" b="0" i="0" u="none" strike="noStrike" dirty="0">
                        <a:solidFill>
                          <a:srgbClr val="000000"/>
                        </a:solidFill>
                        <a:effectLst/>
                        <a:latin typeface="Calibri" panose="020F0502020204030204" pitchFamily="34" charset="0"/>
                      </a:endParaRP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exited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err="1">
                          <a:solidFill>
                            <a:srgbClr val="000000"/>
                          </a:solidFill>
                          <a:effectLst/>
                          <a:latin typeface="Calibri" panose="020F0502020204030204" pitchFamily="34" charset="0"/>
                        </a:rPr>
                        <a:t>churnstatus</a:t>
                      </a:r>
                      <a:endParaRPr lang="en-IN" sz="1200" b="0" i="0" u="none" strike="noStrike" dirty="0">
                        <a:solidFill>
                          <a:srgbClr val="000000"/>
                        </a:solidFill>
                        <a:effectLst/>
                        <a:latin typeface="Calibri" panose="020F0502020204030204" pitchFamily="34" charset="0"/>
                      </a:endParaRP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9701623"/>
                  </a:ext>
                </a:extLst>
              </a:tr>
              <a:tr h="180914">
                <a:tc>
                  <a:txBody>
                    <a:bodyPr/>
                    <a:lstStyle/>
                    <a:p>
                      <a:pPr algn="ctr" fontAlgn="b"/>
                      <a:r>
                        <a:rPr lang="en-IN" sz="1200" b="0" i="0" u="none" strike="noStrike">
                          <a:solidFill>
                            <a:srgbClr val="000000"/>
                          </a:solidFill>
                          <a:effectLst/>
                          <a:latin typeface="Calibri" panose="020F0502020204030204" pitchFamily="34" charset="0"/>
                        </a:rPr>
                        <a:t>15739578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128663.9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65769.3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9443651"/>
                  </a:ext>
                </a:extLst>
              </a:tr>
              <a:tr h="180914">
                <a:tc>
                  <a:txBody>
                    <a:bodyPr/>
                    <a:lstStyle/>
                    <a:p>
                      <a:pPr algn="ctr" fontAlgn="b"/>
                      <a:r>
                        <a:rPr lang="en-IN" sz="1200" b="0" i="0" u="none" strike="noStrike" dirty="0">
                          <a:solidFill>
                            <a:srgbClr val="000000"/>
                          </a:solidFill>
                          <a:effectLst/>
                          <a:latin typeface="Calibri" panose="020F0502020204030204" pitchFamily="34" charset="0"/>
                        </a:rPr>
                        <a:t>15750335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108508.82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184044.8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9825312"/>
                  </a:ext>
                </a:extLst>
              </a:tr>
              <a:tr h="180914">
                <a:tc>
                  <a:txBody>
                    <a:bodyPr/>
                    <a:lstStyle/>
                    <a:p>
                      <a:pPr algn="ctr" fontAlgn="b"/>
                      <a:r>
                        <a:rPr lang="en-IN" sz="1200" b="0" i="0" u="none" strike="noStrike">
                          <a:solidFill>
                            <a:srgbClr val="000000"/>
                          </a:solidFill>
                          <a:effectLst/>
                          <a:latin typeface="Calibri" panose="020F0502020204030204" pitchFamily="34" charset="0"/>
                        </a:rPr>
                        <a:t>15676571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944.41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4699248"/>
                  </a:ext>
                </a:extLst>
              </a:tr>
              <a:tr h="180914">
                <a:tc>
                  <a:txBody>
                    <a:bodyPr/>
                    <a:lstStyle/>
                    <a:p>
                      <a:pPr algn="ctr" fontAlgn="b"/>
                      <a:r>
                        <a:rPr lang="en-IN" sz="1200" b="0" i="0" u="none" strike="noStrike">
                          <a:solidFill>
                            <a:srgbClr val="000000"/>
                          </a:solidFill>
                          <a:effectLst/>
                          <a:latin typeface="Calibri" panose="020F0502020204030204" pitchFamily="34" charset="0"/>
                        </a:rPr>
                        <a:t>15681007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128548.49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35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75478.95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0336098"/>
                  </a:ext>
                </a:extLst>
              </a:tr>
              <a:tr h="180914">
                <a:tc>
                  <a:txBody>
                    <a:bodyPr/>
                    <a:lstStyle/>
                    <a:p>
                      <a:pPr algn="ctr" fontAlgn="b"/>
                      <a:r>
                        <a:rPr lang="en-IN" sz="1200" b="0" i="0" u="none" strike="noStrike">
                          <a:solidFill>
                            <a:srgbClr val="000000"/>
                          </a:solidFill>
                          <a:effectLst/>
                          <a:latin typeface="Calibri" panose="020F0502020204030204" pitchFamily="34" charset="0"/>
                        </a:rPr>
                        <a:t>15678497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169425.3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7547429"/>
                  </a:ext>
                </a:extLst>
              </a:tr>
              <a:tr h="180914">
                <a:tc>
                  <a:txBody>
                    <a:bodyPr/>
                    <a:lstStyle/>
                    <a:p>
                      <a:pPr algn="ctr" fontAlgn="b"/>
                      <a:r>
                        <a:rPr lang="en-IN" sz="1200" b="0" i="0" u="none" strike="noStrike">
                          <a:solidFill>
                            <a:srgbClr val="000000"/>
                          </a:solidFill>
                          <a:effectLst/>
                          <a:latin typeface="Calibri" panose="020F0502020204030204" pitchFamily="34" charset="0"/>
                        </a:rPr>
                        <a:t>15672152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122506.38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199693.84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427647"/>
                  </a:ext>
                </a:extLst>
              </a:tr>
              <a:tr h="180914">
                <a:tc>
                  <a:txBody>
                    <a:bodyPr/>
                    <a:lstStyle/>
                    <a:p>
                      <a:pPr algn="ctr" fontAlgn="b"/>
                      <a:r>
                        <a:rPr lang="en-IN" sz="1200" b="0" i="0" u="none" strike="noStrike">
                          <a:solidFill>
                            <a:srgbClr val="000000"/>
                          </a:solidFill>
                          <a:effectLst/>
                          <a:latin typeface="Calibri" panose="020F0502020204030204" pitchFamily="34" charset="0"/>
                        </a:rPr>
                        <a:t>15603851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704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127785.17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184464.7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5004952"/>
                  </a:ext>
                </a:extLst>
              </a:tr>
              <a:tr h="180914">
                <a:tc>
                  <a:txBody>
                    <a:bodyPr/>
                    <a:lstStyle/>
                    <a:p>
                      <a:pPr algn="ctr" fontAlgn="b"/>
                      <a:r>
                        <a:rPr lang="en-IN" sz="1200" b="0" i="0" u="none" strike="noStrike">
                          <a:solidFill>
                            <a:srgbClr val="000000"/>
                          </a:solidFill>
                          <a:effectLst/>
                          <a:latin typeface="Calibri" panose="020F0502020204030204" pitchFamily="34" charset="0"/>
                        </a:rPr>
                        <a:t>15661903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699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80764.03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199378.58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0330595"/>
                  </a:ext>
                </a:extLst>
              </a:tr>
              <a:tr h="180914">
                <a:tc>
                  <a:txBody>
                    <a:bodyPr/>
                    <a:lstStyle/>
                    <a:p>
                      <a:pPr algn="ctr" fontAlgn="b"/>
                      <a:r>
                        <a:rPr lang="en-IN" sz="1200" b="0" i="0" u="none" strike="noStrike">
                          <a:solidFill>
                            <a:srgbClr val="000000"/>
                          </a:solidFill>
                          <a:effectLst/>
                          <a:latin typeface="Calibri" panose="020F0502020204030204" pitchFamily="34" charset="0"/>
                        </a:rPr>
                        <a:t>15664270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692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142084.04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188305.85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3731916"/>
                  </a:ext>
                </a:extLst>
              </a:tr>
              <a:tr h="180914">
                <a:tc>
                  <a:txBody>
                    <a:bodyPr/>
                    <a:lstStyle/>
                    <a:p>
                      <a:pPr algn="ctr" fontAlgn="b"/>
                      <a:r>
                        <a:rPr lang="en-IN" sz="1200" b="0" i="0" u="none" strike="noStrike">
                          <a:solidFill>
                            <a:srgbClr val="000000"/>
                          </a:solidFill>
                          <a:effectLst/>
                          <a:latin typeface="Calibri" panose="020F0502020204030204" pitchFamily="34" charset="0"/>
                        </a:rPr>
                        <a:t>15689341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655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179267.94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5239687"/>
                  </a:ext>
                </a:extLst>
              </a:tr>
              <a:tr h="180914">
                <a:tc>
                  <a:txBody>
                    <a:bodyPr/>
                    <a:lstStyle/>
                    <a:p>
                      <a:pPr algn="ctr" fontAlgn="b"/>
                      <a:r>
                        <a:rPr lang="en-IN" sz="1200" b="0" i="0" u="none" strike="noStrike">
                          <a:solidFill>
                            <a:srgbClr val="000000"/>
                          </a:solidFill>
                          <a:effectLst/>
                          <a:latin typeface="Calibri" panose="020F0502020204030204" pitchFamily="34" charset="0"/>
                        </a:rPr>
                        <a:t>15724161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644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137285.26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77063.63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6552949"/>
                  </a:ext>
                </a:extLst>
              </a:tr>
              <a:tr h="180914">
                <a:tc>
                  <a:txBody>
                    <a:bodyPr/>
                    <a:lstStyle/>
                    <a:p>
                      <a:pPr algn="ctr" fontAlgn="b"/>
                      <a:r>
                        <a:rPr lang="en-IN" sz="1200" b="0" i="0" u="none" strike="noStrike">
                          <a:solidFill>
                            <a:srgbClr val="000000"/>
                          </a:solidFill>
                          <a:effectLst/>
                          <a:latin typeface="Calibri" panose="020F0502020204030204" pitchFamily="34" charset="0"/>
                        </a:rPr>
                        <a:t>15755262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608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89763.84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41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199304.74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327426"/>
                  </a:ext>
                </a:extLst>
              </a:tr>
              <a:tr h="180914">
                <a:tc>
                  <a:txBody>
                    <a:bodyPr/>
                    <a:lstStyle/>
                    <a:p>
                      <a:pPr algn="ctr" fontAlgn="b"/>
                      <a:r>
                        <a:rPr lang="en-IN" sz="1200" b="0" i="0" u="none" strike="noStrike">
                          <a:solidFill>
                            <a:srgbClr val="000000"/>
                          </a:solidFill>
                          <a:effectLst/>
                          <a:latin typeface="Calibri" panose="020F0502020204030204" pitchFamily="34" charset="0"/>
                        </a:rPr>
                        <a:t>15815656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541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100116.67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199808.1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107331"/>
                  </a:ext>
                </a:extLst>
              </a:tr>
              <a:tr h="180914">
                <a:tc>
                  <a:txBody>
                    <a:bodyPr/>
                    <a:lstStyle/>
                    <a:p>
                      <a:pPr algn="ctr" fontAlgn="b"/>
                      <a:r>
                        <a:rPr lang="en-IN" sz="1200" b="0" i="0" u="none" strike="noStrike">
                          <a:solidFill>
                            <a:srgbClr val="000000"/>
                          </a:solidFill>
                          <a:effectLst/>
                          <a:latin typeface="Calibri" panose="020F0502020204030204" pitchFamily="34" charset="0"/>
                        </a:rPr>
                        <a:t>15661670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524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107818.63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199725.39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4357130"/>
                  </a:ext>
                </a:extLst>
              </a:tr>
              <a:tr h="180914">
                <a:tc>
                  <a:txBody>
                    <a:bodyPr/>
                    <a:lstStyle/>
                    <a:p>
                      <a:pPr algn="ctr" fontAlgn="b"/>
                      <a:r>
                        <a:rPr lang="en-IN" sz="1200" b="0" i="0" u="none" strike="noStrike">
                          <a:solidFill>
                            <a:srgbClr val="000000"/>
                          </a:solidFill>
                          <a:effectLst/>
                          <a:latin typeface="Calibri" panose="020F0502020204030204" pitchFamily="34" charset="0"/>
                        </a:rPr>
                        <a:t>15812888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447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197490.39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9796742"/>
                  </a:ext>
                </a:extLst>
              </a:tr>
              <a:tr h="180914">
                <a:tc>
                  <a:txBody>
                    <a:bodyPr/>
                    <a:lstStyle/>
                    <a:p>
                      <a:pPr algn="ctr" fontAlgn="b"/>
                      <a:r>
                        <a:rPr lang="en-IN" sz="1200" b="0" i="0" u="none" strike="noStrike">
                          <a:solidFill>
                            <a:srgbClr val="000000"/>
                          </a:solidFill>
                          <a:effectLst/>
                          <a:latin typeface="Calibri" panose="020F0502020204030204" pitchFamily="34" charset="0"/>
                        </a:rPr>
                        <a:t>15762793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136980.23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99019.65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3525451"/>
                  </a:ext>
                </a:extLst>
              </a:tr>
              <a:tr h="180914">
                <a:tc>
                  <a:txBody>
                    <a:bodyPr/>
                    <a:lstStyle/>
                    <a:p>
                      <a:pPr algn="ctr" fontAlgn="b"/>
                      <a:r>
                        <a:rPr lang="en-IN" sz="1200" b="0" i="0" u="none" strike="noStrike">
                          <a:solidFill>
                            <a:srgbClr val="000000"/>
                          </a:solidFill>
                          <a:effectLst/>
                          <a:latin typeface="Calibri" panose="020F0502020204030204" pitchFamily="34" charset="0"/>
                        </a:rPr>
                        <a:t>15588219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106871.81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29333.01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425785"/>
                  </a:ext>
                </a:extLst>
              </a:tr>
              <a:tr h="180914">
                <a:tc>
                  <a:txBody>
                    <a:bodyPr/>
                    <a:lstStyle/>
                    <a:p>
                      <a:pPr algn="ctr" fontAlgn="b"/>
                      <a:r>
                        <a:rPr lang="en-IN" sz="1200" b="0" i="0" u="none" strike="noStrike">
                          <a:solidFill>
                            <a:srgbClr val="000000"/>
                          </a:solidFill>
                          <a:effectLst/>
                          <a:latin typeface="Calibri" panose="020F0502020204030204" pitchFamily="34" charset="0"/>
                        </a:rPr>
                        <a:t>15719958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124548.99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120380.12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9879211"/>
                  </a:ext>
                </a:extLst>
              </a:tr>
              <a:tr h="180914">
                <a:tc>
                  <a:txBody>
                    <a:bodyPr/>
                    <a:lstStyle/>
                    <a:p>
                      <a:pPr algn="ctr" fontAlgn="b"/>
                      <a:r>
                        <a:rPr lang="en-IN" sz="1200" b="0" i="0" u="none" strike="noStrike">
                          <a:solidFill>
                            <a:srgbClr val="000000"/>
                          </a:solidFill>
                          <a:effectLst/>
                          <a:latin typeface="Calibri" panose="020F0502020204030204" pitchFamily="34" charset="0"/>
                        </a:rPr>
                        <a:t>15760427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124788.18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65612.12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2109068"/>
                  </a:ext>
                </a:extLst>
              </a:tr>
              <a:tr h="180914">
                <a:tc>
                  <a:txBody>
                    <a:bodyPr/>
                    <a:lstStyle/>
                    <a:p>
                      <a:pPr algn="ctr" fontAlgn="b"/>
                      <a:r>
                        <a:rPr lang="en-IN" sz="1200" b="0" i="0" u="none" strike="noStrike">
                          <a:solidFill>
                            <a:srgbClr val="000000"/>
                          </a:solidFill>
                          <a:effectLst/>
                          <a:latin typeface="Calibri" panose="020F0502020204030204" pitchFamily="34" charset="0"/>
                        </a:rPr>
                        <a:t>15643438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31288.77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7019379"/>
                  </a:ext>
                </a:extLst>
              </a:tr>
              <a:tr h="180914">
                <a:tc>
                  <a:txBody>
                    <a:bodyPr/>
                    <a:lstStyle/>
                    <a:p>
                      <a:pPr algn="ctr" fontAlgn="b"/>
                      <a:r>
                        <a:rPr lang="en-IN" sz="1200" b="0" i="0" u="none" strike="noStrike">
                          <a:solidFill>
                            <a:srgbClr val="000000"/>
                          </a:solidFill>
                          <a:effectLst/>
                          <a:latin typeface="Calibri" panose="020F0502020204030204" pitchFamily="34" charset="0"/>
                        </a:rPr>
                        <a:t>15664808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790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98897.32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2395358"/>
                  </a:ext>
                </a:extLst>
              </a:tr>
              <a:tr h="180914">
                <a:tc>
                  <a:txBody>
                    <a:bodyPr/>
                    <a:lstStyle/>
                    <a:p>
                      <a:pPr algn="ctr" fontAlgn="b"/>
                      <a:r>
                        <a:rPr lang="en-IN" sz="1200" b="0" i="0" u="none" strike="noStrike">
                          <a:solidFill>
                            <a:srgbClr val="000000"/>
                          </a:solidFill>
                          <a:effectLst/>
                          <a:latin typeface="Calibri" panose="020F0502020204030204" pitchFamily="34" charset="0"/>
                        </a:rPr>
                        <a:t>15732299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756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93081.87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5179682"/>
                  </a:ext>
                </a:extLst>
              </a:tr>
              <a:tr h="180914">
                <a:tc>
                  <a:txBody>
                    <a:bodyPr/>
                    <a:lstStyle/>
                    <a:p>
                      <a:pPr algn="ctr" fontAlgn="b"/>
                      <a:r>
                        <a:rPr lang="en-IN" sz="1200" b="0" i="0" u="none" strike="noStrike">
                          <a:solidFill>
                            <a:srgbClr val="000000"/>
                          </a:solidFill>
                          <a:effectLst/>
                          <a:latin typeface="Calibri" panose="020F0502020204030204" pitchFamily="34" charset="0"/>
                        </a:rPr>
                        <a:t>15798200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707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94148.3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7914741"/>
                  </a:ext>
                </a:extLst>
              </a:tr>
              <a:tr h="180914">
                <a:tc>
                  <a:txBody>
                    <a:bodyPr/>
                    <a:lstStyle/>
                    <a:p>
                      <a:pPr algn="ctr" fontAlgn="b"/>
                      <a:r>
                        <a:rPr lang="en-IN" sz="1200" b="0" i="0" u="none" strike="noStrike">
                          <a:solidFill>
                            <a:srgbClr val="000000"/>
                          </a:solidFill>
                          <a:effectLst/>
                          <a:latin typeface="Calibri" panose="020F0502020204030204" pitchFamily="34" charset="0"/>
                        </a:rPr>
                        <a:t>15662021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685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199992.48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880504"/>
                  </a:ext>
                </a:extLst>
              </a:tr>
              <a:tr h="180914">
                <a:tc>
                  <a:txBody>
                    <a:bodyPr/>
                    <a:lstStyle/>
                    <a:p>
                      <a:pPr algn="ctr" fontAlgn="b"/>
                      <a:r>
                        <a:rPr lang="en-IN" sz="1200" b="0" i="0" u="none" strike="noStrike">
                          <a:solidFill>
                            <a:srgbClr val="000000"/>
                          </a:solidFill>
                          <a:effectLst/>
                          <a:latin typeface="Calibri" panose="020F0502020204030204" pitchFamily="34" charset="0"/>
                        </a:rPr>
                        <a:t>15709643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675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85901.09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7763124"/>
                  </a:ext>
                </a:extLst>
              </a:tr>
              <a:tr h="180914">
                <a:tc>
                  <a:txBody>
                    <a:bodyPr/>
                    <a:lstStyle/>
                    <a:p>
                      <a:pPr algn="ctr" fontAlgn="b"/>
                      <a:r>
                        <a:rPr lang="en-IN" sz="1200" b="0" i="0" u="none" strike="noStrike">
                          <a:solidFill>
                            <a:srgbClr val="000000"/>
                          </a:solidFill>
                          <a:effectLst/>
                          <a:latin typeface="Calibri" panose="020F0502020204030204" pitchFamily="34" charset="0"/>
                        </a:rPr>
                        <a:t>15634359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639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98635.77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199970.74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1200203"/>
                  </a:ext>
                </a:extLst>
              </a:tr>
              <a:tr h="180914">
                <a:tc>
                  <a:txBody>
                    <a:bodyPr/>
                    <a:lstStyle/>
                    <a:p>
                      <a:pPr algn="ctr" fontAlgn="b"/>
                      <a:r>
                        <a:rPr lang="en-IN" sz="1200" b="0" i="0" u="none" strike="noStrike">
                          <a:solidFill>
                            <a:srgbClr val="000000"/>
                          </a:solidFill>
                          <a:effectLst/>
                          <a:latin typeface="Calibri" panose="020F0502020204030204" pitchFamily="34" charset="0"/>
                        </a:rPr>
                        <a:t>15709136</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620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199909.32</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7721083"/>
                  </a:ext>
                </a:extLst>
              </a:tr>
              <a:tr h="180914">
                <a:tc>
                  <a:txBody>
                    <a:bodyPr/>
                    <a:lstStyle/>
                    <a:p>
                      <a:pPr algn="ctr" fontAlgn="b"/>
                      <a:r>
                        <a:rPr lang="en-IN" sz="1200" b="0" i="0" u="none" strike="noStrike">
                          <a:solidFill>
                            <a:srgbClr val="000000"/>
                          </a:solidFill>
                          <a:effectLst/>
                          <a:latin typeface="Calibri" panose="020F0502020204030204" pitchFamily="34" charset="0"/>
                        </a:rPr>
                        <a:t>15697270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608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153325.1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199953.33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4167574"/>
                  </a:ext>
                </a:extLst>
              </a:tr>
              <a:tr h="180914">
                <a:tc>
                  <a:txBody>
                    <a:bodyPr/>
                    <a:lstStyle/>
                    <a:p>
                      <a:pPr algn="ctr" fontAlgn="b"/>
                      <a:r>
                        <a:rPr lang="en-IN" sz="1200" b="0" i="0" u="none" strike="noStrike">
                          <a:solidFill>
                            <a:srgbClr val="000000"/>
                          </a:solidFill>
                          <a:effectLst/>
                          <a:latin typeface="Calibri" panose="020F0502020204030204" pitchFamily="34" charset="0"/>
                        </a:rPr>
                        <a:t>15649183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598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35</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88658.73</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1841199"/>
                  </a:ext>
                </a:extLst>
              </a:tr>
              <a:tr h="180914">
                <a:tc>
                  <a:txBody>
                    <a:bodyPr/>
                    <a:lstStyle/>
                    <a:p>
                      <a:pPr algn="ctr" fontAlgn="b"/>
                      <a:r>
                        <a:rPr lang="en-IN" sz="1200" b="0" i="0" u="none" strike="noStrike">
                          <a:solidFill>
                            <a:srgbClr val="000000"/>
                          </a:solidFill>
                          <a:effectLst/>
                          <a:latin typeface="Calibri" panose="020F0502020204030204" pitchFamily="34" charset="0"/>
                        </a:rPr>
                        <a:t>15762331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569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178755.84</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9</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199929.17</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Non-churned</a:t>
                      </a:r>
                    </a:p>
                  </a:txBody>
                  <a:tcPr marL="3475" marR="3475" marT="34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181617"/>
                  </a:ext>
                </a:extLst>
              </a:tr>
            </a:tbl>
          </a:graphicData>
        </a:graphic>
      </p:graphicFrame>
      <p:sp>
        <p:nvSpPr>
          <p:cNvPr id="5" name="Title 4">
            <a:extLst>
              <a:ext uri="{FF2B5EF4-FFF2-40B4-BE49-F238E27FC236}">
                <a16:creationId xmlns:a16="http://schemas.microsoft.com/office/drawing/2014/main" id="{0C8D2FE7-BAA7-3F5F-57CE-9346C3F8B4AF}"/>
              </a:ext>
            </a:extLst>
          </p:cNvPr>
          <p:cNvSpPr>
            <a:spLocks noGrp="1"/>
          </p:cNvSpPr>
          <p:nvPr>
            <p:ph type="title"/>
          </p:nvPr>
        </p:nvSpPr>
        <p:spPr>
          <a:xfrm>
            <a:off x="1320801" y="48255"/>
            <a:ext cx="10160000" cy="727943"/>
          </a:xfrm>
        </p:spPr>
        <p:txBody>
          <a:bodyPr>
            <a:normAutofit fontScale="90000"/>
          </a:bodyPr>
          <a:lstStyle/>
          <a:p>
            <a:br>
              <a:rPr lang="en-US" sz="2000" dirty="0">
                <a:latin typeface="Calibri" panose="020F0502020204030204" pitchFamily="34" charset="0"/>
                <a:ea typeface="+mn-ea"/>
                <a:cs typeface="Calibri" panose="020F0502020204030204" pitchFamily="34" charset="0"/>
              </a:rPr>
            </a:br>
            <a:br>
              <a:rPr lang="en-US" sz="2000" dirty="0">
                <a:latin typeface="Calibri" panose="020F0502020204030204" pitchFamily="34" charset="0"/>
                <a:ea typeface="+mn-ea"/>
                <a:cs typeface="Calibri" panose="020F0502020204030204" pitchFamily="34" charset="0"/>
              </a:rPr>
            </a:br>
            <a:r>
              <a:rPr lang="en-US" sz="2000" dirty="0">
                <a:latin typeface="Calibri" panose="020F0502020204030204" pitchFamily="34" charset="0"/>
                <a:ea typeface="+mn-ea"/>
                <a:cs typeface="Calibri" panose="020F0502020204030204" pitchFamily="34" charset="0"/>
              </a:rPr>
              <a:t>8) Top 5 customer based on </a:t>
            </a:r>
            <a:r>
              <a:rPr lang="en-US" sz="2000" dirty="0" err="1">
                <a:latin typeface="Calibri" panose="020F0502020204030204" pitchFamily="34" charset="0"/>
                <a:ea typeface="+mn-ea"/>
                <a:cs typeface="Calibri" panose="020F0502020204030204" pitchFamily="34" charset="0"/>
              </a:rPr>
              <a:t>creditscore,balance</a:t>
            </a:r>
            <a:r>
              <a:rPr lang="en-US" sz="2000" dirty="0">
                <a:latin typeface="Calibri" panose="020F0502020204030204" pitchFamily="34" charset="0"/>
                <a:ea typeface="+mn-ea"/>
                <a:cs typeface="Calibri" panose="020F0502020204030204" pitchFamily="34" charset="0"/>
              </a:rPr>
              <a:t>, age, tenure, </a:t>
            </a:r>
            <a:r>
              <a:rPr lang="en-IN" sz="2000" dirty="0" err="1">
                <a:latin typeface="Calibri" panose="020F0502020204030204" pitchFamily="34" charset="0"/>
                <a:ea typeface="+mn-ea"/>
                <a:cs typeface="Calibri" panose="020F0502020204030204" pitchFamily="34" charset="0"/>
              </a:rPr>
              <a:t>numofproducts</a:t>
            </a:r>
            <a:r>
              <a:rPr lang="en-IN" sz="2000" dirty="0">
                <a:latin typeface="Calibri" panose="020F0502020204030204" pitchFamily="34" charset="0"/>
                <a:ea typeface="+mn-ea"/>
                <a:cs typeface="Calibri" panose="020F0502020204030204" pitchFamily="34" charset="0"/>
              </a:rPr>
              <a:t>, </a:t>
            </a:r>
            <a:r>
              <a:rPr lang="en-IN" sz="2000" dirty="0" err="1">
                <a:latin typeface="Calibri" panose="020F0502020204030204" pitchFamily="34" charset="0"/>
                <a:ea typeface="+mn-ea"/>
                <a:cs typeface="Calibri" panose="020F0502020204030204" pitchFamily="34" charset="0"/>
              </a:rPr>
              <a:t>estimatedsalary</a:t>
            </a:r>
            <a:br>
              <a:rPr lang="en-IN" sz="2000" b="0" i="0" u="none" strike="noStrike" dirty="0">
                <a:solidFill>
                  <a:srgbClr val="000000"/>
                </a:solidFill>
                <a:effectLst/>
                <a:latin typeface="Calibri" panose="020F0502020204030204" pitchFamily="34" charset="0"/>
              </a:rPr>
            </a:br>
            <a:br>
              <a:rPr lang="en-IN" sz="2000" b="0" i="0" u="none" strike="noStrike" dirty="0">
                <a:solidFill>
                  <a:srgbClr val="000000"/>
                </a:solidFill>
                <a:effectLst/>
                <a:latin typeface="Calibri" panose="020F0502020204030204" pitchFamily="34" charset="0"/>
              </a:rPr>
            </a:br>
            <a:r>
              <a:rPr lang="en-US" sz="2000" dirty="0">
                <a:latin typeface="Calibri" panose="020F0502020204030204" pitchFamily="34" charset="0"/>
                <a:ea typeface="+mn-ea"/>
                <a:cs typeface="Calibri" panose="020F0502020204030204" pitchFamily="34" charset="0"/>
              </a:rPr>
              <a:t> </a:t>
            </a:r>
            <a:endParaRPr lang="en-IN" sz="2000" dirty="0">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5561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FDF0-78DD-C3F5-B1DE-D41F08F8CF86}"/>
              </a:ext>
            </a:extLst>
          </p:cNvPr>
          <p:cNvSpPr>
            <a:spLocks noGrp="1"/>
          </p:cNvSpPr>
          <p:nvPr>
            <p:ph type="title"/>
          </p:nvPr>
        </p:nvSpPr>
        <p:spPr>
          <a:xfrm>
            <a:off x="1484311" y="238761"/>
            <a:ext cx="10018713" cy="665480"/>
          </a:xfrm>
        </p:spPr>
        <p:txBody>
          <a:bodyPr>
            <a:normAutofit fontScale="90000"/>
          </a:bodyPr>
          <a:lstStyle/>
          <a:p>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kern="100" dirty="0">
                <a:effectLst/>
                <a:latin typeface="Calibri" panose="020F0502020204030204" pitchFamily="34" charset="0"/>
                <a:ea typeface="Calibri" panose="020F0502020204030204" pitchFamily="34" charset="0"/>
                <a:cs typeface="Mangal" panose="02040503050203030202" pitchFamily="18" charset="0"/>
              </a:rPr>
              <a:t>9) </a:t>
            </a:r>
            <a:r>
              <a:rPr lang="en-IN" sz="2000" dirty="0">
                <a:latin typeface="Calibri" panose="020F0502020204030204" pitchFamily="34" charset="0"/>
                <a:ea typeface="+mn-ea"/>
                <a:cs typeface="Calibri" panose="020F0502020204030204" pitchFamily="34" charset="0"/>
              </a:rPr>
              <a:t>Top 5 customer based on credit score</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graphicFrame>
        <p:nvGraphicFramePr>
          <p:cNvPr id="3" name="Table 2">
            <a:extLst>
              <a:ext uri="{FF2B5EF4-FFF2-40B4-BE49-F238E27FC236}">
                <a16:creationId xmlns:a16="http://schemas.microsoft.com/office/drawing/2014/main" id="{6C8876F8-3B80-E523-8200-81AB8089853B}"/>
              </a:ext>
            </a:extLst>
          </p:cNvPr>
          <p:cNvGraphicFramePr>
            <a:graphicFrameLocks noGrp="1"/>
          </p:cNvGraphicFramePr>
          <p:nvPr>
            <p:extLst>
              <p:ext uri="{D42A27DB-BD31-4B8C-83A1-F6EECF244321}">
                <p14:modId xmlns:p14="http://schemas.microsoft.com/office/powerpoint/2010/main" val="1357583818"/>
              </p:ext>
            </p:extLst>
          </p:nvPr>
        </p:nvGraphicFramePr>
        <p:xfrm>
          <a:off x="4643120" y="1087120"/>
          <a:ext cx="3931920" cy="1391922"/>
        </p:xfrm>
        <a:graphic>
          <a:graphicData uri="http://schemas.openxmlformats.org/drawingml/2006/table">
            <a:tbl>
              <a:tblPr/>
              <a:tblGrid>
                <a:gridCol w="895071">
                  <a:extLst>
                    <a:ext uri="{9D8B030D-6E8A-4147-A177-3AD203B41FA5}">
                      <a16:colId xmlns:a16="http://schemas.microsoft.com/office/drawing/2014/main" val="369320541"/>
                    </a:ext>
                  </a:extLst>
                </a:gridCol>
                <a:gridCol w="1006955">
                  <a:extLst>
                    <a:ext uri="{9D8B030D-6E8A-4147-A177-3AD203B41FA5}">
                      <a16:colId xmlns:a16="http://schemas.microsoft.com/office/drawing/2014/main" val="327719590"/>
                    </a:ext>
                  </a:extLst>
                </a:gridCol>
                <a:gridCol w="879089">
                  <a:extLst>
                    <a:ext uri="{9D8B030D-6E8A-4147-A177-3AD203B41FA5}">
                      <a16:colId xmlns:a16="http://schemas.microsoft.com/office/drawing/2014/main" val="4047929318"/>
                    </a:ext>
                  </a:extLst>
                </a:gridCol>
                <a:gridCol w="1150805">
                  <a:extLst>
                    <a:ext uri="{9D8B030D-6E8A-4147-A177-3AD203B41FA5}">
                      <a16:colId xmlns:a16="http://schemas.microsoft.com/office/drawing/2014/main" val="1857174683"/>
                    </a:ext>
                  </a:extLst>
                </a:gridCol>
              </a:tblGrid>
              <a:tr h="231987">
                <a:tc>
                  <a:txBody>
                    <a:bodyPr/>
                    <a:lstStyle/>
                    <a:p>
                      <a:pPr algn="ctr" fontAlgn="b"/>
                      <a:r>
                        <a:rPr lang="en-IN" sz="1100" b="0" i="0" u="none" strike="noStrike" dirty="0" err="1">
                          <a:solidFill>
                            <a:srgbClr val="000000"/>
                          </a:solidFill>
                          <a:effectLst/>
                          <a:latin typeface="Calibri" panose="020F0502020204030204" pitchFamily="34" charset="0"/>
                        </a:rPr>
                        <a:t>customerid</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surname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Calibri" panose="020F0502020204030204" pitchFamily="34" charset="0"/>
                        </a:rPr>
                        <a:t>creditscore</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Calibri" panose="020F0502020204030204" pitchFamily="34" charset="0"/>
                        </a:rPr>
                        <a:t>churn_status</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872806"/>
                  </a:ext>
                </a:extLst>
              </a:tr>
              <a:tr h="231987">
                <a:tc>
                  <a:txBody>
                    <a:bodyPr/>
                    <a:lstStyle/>
                    <a:p>
                      <a:pPr algn="ctr" fontAlgn="b"/>
                      <a:r>
                        <a:rPr lang="en-IN" sz="1100" b="0" i="0" u="none" strike="noStrike">
                          <a:solidFill>
                            <a:srgbClr val="000000"/>
                          </a:solidFill>
                          <a:effectLst/>
                          <a:latin typeface="Calibri" panose="020F0502020204030204" pitchFamily="34" charset="0"/>
                        </a:rPr>
                        <a:t>15785798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Uchechukwu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Calibri" panose="020F0502020204030204" pitchFamily="34" charset="0"/>
                        </a:rPr>
                        <a:t>NON_Churned</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557356"/>
                  </a:ext>
                </a:extLst>
              </a:tr>
              <a:tr h="231987">
                <a:tc>
                  <a:txBody>
                    <a:bodyPr/>
                    <a:lstStyle/>
                    <a:p>
                      <a:pPr algn="ctr" fontAlgn="b"/>
                      <a:r>
                        <a:rPr lang="en-IN" sz="1100" b="0" i="0" u="none" strike="noStrike">
                          <a:solidFill>
                            <a:srgbClr val="000000"/>
                          </a:solidFill>
                          <a:effectLst/>
                          <a:latin typeface="Calibri" panose="020F0502020204030204" pitchFamily="34" charset="0"/>
                        </a:rPr>
                        <a:t>15762793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Jones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Calibri" panose="020F0502020204030204" pitchFamily="34" charset="0"/>
                        </a:rPr>
                        <a:t>NON_Churned</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830272"/>
                  </a:ext>
                </a:extLst>
              </a:tr>
              <a:tr h="231987">
                <a:tc>
                  <a:txBody>
                    <a:bodyPr/>
                    <a:lstStyle/>
                    <a:p>
                      <a:pPr algn="ctr" fontAlgn="b"/>
                      <a:r>
                        <a:rPr lang="en-IN" sz="1100" b="0" i="0" u="none" strike="noStrike">
                          <a:solidFill>
                            <a:srgbClr val="000000"/>
                          </a:solidFill>
                          <a:effectLst/>
                          <a:latin typeface="Calibri" panose="020F0502020204030204" pitchFamily="34" charset="0"/>
                        </a:rPr>
                        <a:t>15672152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Grant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Churned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5657662"/>
                  </a:ext>
                </a:extLst>
              </a:tr>
              <a:tr h="231987">
                <a:tc>
                  <a:txBody>
                    <a:bodyPr/>
                    <a:lstStyle/>
                    <a:p>
                      <a:pPr algn="ctr" fontAlgn="b"/>
                      <a:r>
                        <a:rPr lang="en-IN" sz="1100" b="0" i="0" u="none" strike="noStrike">
                          <a:solidFill>
                            <a:srgbClr val="000000"/>
                          </a:solidFill>
                          <a:effectLst/>
                          <a:latin typeface="Calibri" panose="020F0502020204030204" pitchFamily="34" charset="0"/>
                        </a:rPr>
                        <a:t>15612776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McKay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err="1">
                          <a:solidFill>
                            <a:srgbClr val="000000"/>
                          </a:solidFill>
                          <a:effectLst/>
                          <a:latin typeface="Calibri" panose="020F0502020204030204" pitchFamily="34" charset="0"/>
                        </a:rPr>
                        <a:t>NON_Churned</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943588"/>
                  </a:ext>
                </a:extLst>
              </a:tr>
              <a:tr h="231987">
                <a:tc>
                  <a:txBody>
                    <a:bodyPr/>
                    <a:lstStyle/>
                    <a:p>
                      <a:pPr algn="ctr" fontAlgn="b"/>
                      <a:r>
                        <a:rPr lang="en-IN" sz="1100" b="0" i="0" u="none" strike="noStrike">
                          <a:solidFill>
                            <a:srgbClr val="000000"/>
                          </a:solidFill>
                          <a:effectLst/>
                          <a:latin typeface="Calibri" panose="020F0502020204030204" pitchFamily="34" charset="0"/>
                        </a:rPr>
                        <a:t>15607275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Ch'ang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Calibri" panose="020F0502020204030204" pitchFamily="34" charset="0"/>
                        </a:rPr>
                        <a:t>Churned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1916555"/>
                  </a:ext>
                </a:extLst>
              </a:tr>
            </a:tbl>
          </a:graphicData>
        </a:graphic>
      </p:graphicFrame>
      <p:sp>
        <p:nvSpPr>
          <p:cNvPr id="5" name="TextBox 4">
            <a:extLst>
              <a:ext uri="{FF2B5EF4-FFF2-40B4-BE49-F238E27FC236}">
                <a16:creationId xmlns:a16="http://schemas.microsoft.com/office/drawing/2014/main" id="{599E947F-FED3-FB91-C918-B59638F61780}"/>
              </a:ext>
            </a:extLst>
          </p:cNvPr>
          <p:cNvSpPr txBox="1"/>
          <p:nvPr/>
        </p:nvSpPr>
        <p:spPr>
          <a:xfrm>
            <a:off x="1820067" y="2967335"/>
            <a:ext cx="9347200" cy="584775"/>
          </a:xfrm>
          <a:prstGeom prst="rect">
            <a:avLst/>
          </a:prstGeom>
          <a:noFill/>
        </p:spPr>
        <p:txBody>
          <a:bodyPr wrap="square">
            <a:spAutoFit/>
          </a:bodyPr>
          <a:lstStyle/>
          <a:p>
            <a:r>
              <a:rPr lang="en-US" sz="1600" dirty="0">
                <a:solidFill>
                  <a:srgbClr val="000000"/>
                </a:solidFill>
                <a:latin typeface="Calibri" panose="020F0502020204030204" pitchFamily="34" charset="0"/>
              </a:rPr>
              <a:t>This table is a concise representation of key customer attributes, focusing on credit scores and churn status for each customer.</a:t>
            </a:r>
          </a:p>
        </p:txBody>
      </p:sp>
    </p:spTree>
    <p:extLst>
      <p:ext uri="{BB962C8B-B14F-4D97-AF65-F5344CB8AC3E}">
        <p14:creationId xmlns:p14="http://schemas.microsoft.com/office/powerpoint/2010/main" val="335830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7FD9-C94E-F9DB-AA9E-59055206C7FC}"/>
              </a:ext>
            </a:extLst>
          </p:cNvPr>
          <p:cNvSpPr>
            <a:spLocks noGrp="1"/>
          </p:cNvSpPr>
          <p:nvPr>
            <p:ph type="title"/>
          </p:nvPr>
        </p:nvSpPr>
        <p:spPr>
          <a:xfrm>
            <a:off x="1423351" y="162560"/>
            <a:ext cx="10018713" cy="924561"/>
          </a:xfrm>
        </p:spPr>
        <p:txBody>
          <a:bodyPr>
            <a:normAutofit fontScale="90000"/>
          </a:bodyPr>
          <a:lstStyle/>
          <a:p>
            <a:br>
              <a:rPr lang="en-IN" sz="2200" dirty="0">
                <a:latin typeface="Calibri" panose="020F0502020204030204" pitchFamily="34" charset="0"/>
                <a:ea typeface="+mn-ea"/>
                <a:cs typeface="Calibri" panose="020F0502020204030204" pitchFamily="34" charset="0"/>
              </a:rPr>
            </a:br>
            <a:r>
              <a:rPr lang="en-IN" sz="2200" dirty="0">
                <a:latin typeface="Calibri" panose="020F0502020204030204" pitchFamily="34" charset="0"/>
                <a:ea typeface="+mn-ea"/>
                <a:cs typeface="Calibri" panose="020F0502020204030204" pitchFamily="34" charset="0"/>
              </a:rPr>
              <a:t>10) </a:t>
            </a:r>
            <a:r>
              <a:rPr lang="en-IN" sz="2000" dirty="0">
                <a:latin typeface="Calibri" panose="020F0502020204030204" pitchFamily="34" charset="0"/>
                <a:ea typeface="+mn-ea"/>
                <a:cs typeface="Calibri" panose="020F0502020204030204" pitchFamily="34" charset="0"/>
              </a:rPr>
              <a:t>Identify Top Three Focus Areas</a:t>
            </a:r>
            <a:br>
              <a:rPr lang="en-IN" sz="1800" kern="1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4" name="TextBox 3">
            <a:extLst>
              <a:ext uri="{FF2B5EF4-FFF2-40B4-BE49-F238E27FC236}">
                <a16:creationId xmlns:a16="http://schemas.microsoft.com/office/drawing/2014/main" id="{EC789D82-2DEB-0A8A-81D1-AB78C30A9FB1}"/>
              </a:ext>
            </a:extLst>
          </p:cNvPr>
          <p:cNvSpPr txBox="1"/>
          <p:nvPr/>
        </p:nvSpPr>
        <p:spPr>
          <a:xfrm>
            <a:off x="1524000" y="1184328"/>
            <a:ext cx="10261600" cy="4524637"/>
          </a:xfrm>
          <a:prstGeom prst="rect">
            <a:avLst/>
          </a:prstGeom>
          <a:noFill/>
        </p:spPr>
        <p:txBody>
          <a:bodyPr wrap="square">
            <a:spAutoFit/>
          </a:bodyPr>
          <a:lstStyle/>
          <a:p>
            <a:pPr marL="742950" indent="-285750">
              <a:lnSpc>
                <a:spcPct val="107000"/>
              </a:lnSpc>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Calibri" panose="020F0502020204030204" pitchFamily="34" charset="0"/>
              </a:rPr>
              <a:t>Credit Score: (Customer Satisfaction and Loyalty)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Identify and implement strategies to enhance satisfaction for customers with lower credit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scores.Provide</a:t>
            </a:r>
            <a:r>
              <a:rPr lang="en-IN" sz="1800" kern="100" dirty="0">
                <a:effectLst/>
                <a:latin typeface="Calibri" panose="020F0502020204030204" pitchFamily="34" charset="0"/>
                <a:ea typeface="Calibri" panose="020F0502020204030204" pitchFamily="34" charset="0"/>
                <a:cs typeface="Calibri" panose="020F0502020204030204" pitchFamily="34" charset="0"/>
              </a:rPr>
              <a:t> targeted promotions or services to improve the creditworthiness of these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customers.Establish</a:t>
            </a:r>
            <a:r>
              <a:rPr lang="en-IN" sz="1800" kern="100" dirty="0">
                <a:effectLst/>
                <a:latin typeface="Calibri" panose="020F0502020204030204" pitchFamily="34" charset="0"/>
                <a:ea typeface="Calibri" panose="020F0502020204030204" pitchFamily="34" charset="0"/>
                <a:cs typeface="Calibri" panose="020F0502020204030204" pitchFamily="34" charset="0"/>
              </a:rPr>
              <a:t> personalized credit management plans for customers with varying credit scores.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742950" indent="-285750">
              <a:lnSpc>
                <a:spcPct val="107000"/>
              </a:lnSpc>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Calibri" panose="020F0502020204030204" pitchFamily="34" charset="0"/>
              </a:rPr>
              <a:t>Tenure: (Enhanced Customer Retention)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Develop strategies to reward and retain customers with longer tenures. Introduce loyalty programs or exclusive benefits for customers who have been with the institution for an extended period. Implement targeted communication to express appreciation for customers' long-term commitment.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742950" indent="-285750">
              <a:lnSpc>
                <a:spcPct val="107000"/>
              </a:lnSpc>
              <a:buFont typeface="Wingdings" panose="05000000000000000000" pitchFamily="2" charset="2"/>
              <a:buChar char="v"/>
            </a:pPr>
            <a:r>
              <a:rPr lang="en-IN" sz="1800" kern="100" dirty="0" err="1">
                <a:effectLst/>
                <a:latin typeface="Calibri" panose="020F0502020204030204" pitchFamily="34" charset="0"/>
                <a:ea typeface="Calibri" panose="020F0502020204030204" pitchFamily="34" charset="0"/>
                <a:cs typeface="Calibri" panose="020F0502020204030204" pitchFamily="34" charset="0"/>
              </a:rPr>
              <a:t>NumOfProducts</a:t>
            </a:r>
            <a:r>
              <a:rPr lang="en-IN" sz="1800" kern="100" dirty="0">
                <a:effectLst/>
                <a:latin typeface="Calibri" panose="020F0502020204030204" pitchFamily="34" charset="0"/>
                <a:ea typeface="Calibri" panose="020F0502020204030204" pitchFamily="34" charset="0"/>
                <a:cs typeface="Calibri" panose="020F0502020204030204" pitchFamily="34" charset="0"/>
              </a:rPr>
              <a:t>: (Promotion of Multiple Products)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Encourage customers to explore and utilize additional financial products.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Design promotions or bundled offerings to incentivize the adoption of multiple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products.Provide</a:t>
            </a:r>
            <a:r>
              <a:rPr lang="en-IN" sz="1800" kern="100" dirty="0">
                <a:effectLst/>
                <a:latin typeface="Calibri" panose="020F0502020204030204" pitchFamily="34" charset="0"/>
                <a:ea typeface="Calibri" panose="020F0502020204030204" pitchFamily="34" charset="0"/>
                <a:cs typeface="Calibri" panose="020F0502020204030204" pitchFamily="34" charset="0"/>
              </a:rPr>
              <a:t> personalized recommendations based on the customer's financial needs and preferences to increase the number of products they use.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8038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D0BC-85CC-AE04-51C1-EF388525E334}"/>
              </a:ext>
            </a:extLst>
          </p:cNvPr>
          <p:cNvSpPr>
            <a:spLocks noGrp="1"/>
          </p:cNvSpPr>
          <p:nvPr>
            <p:ph type="title"/>
          </p:nvPr>
        </p:nvSpPr>
        <p:spPr>
          <a:xfrm>
            <a:off x="746760" y="741045"/>
            <a:ext cx="9565640" cy="508635"/>
          </a:xfrm>
        </p:spPr>
        <p:txBody>
          <a:bodyPr>
            <a:normAutofit fontScale="90000"/>
          </a:bodyPr>
          <a:lstStyle/>
          <a:p>
            <a:pPr algn="ctr">
              <a:spcBef>
                <a:spcPts val="1000"/>
              </a:spcBef>
              <a:buClr>
                <a:schemeClr val="accent1">
                  <a:lumMod val="75000"/>
                </a:schemeClr>
              </a:buClr>
              <a:buSzPct val="80000"/>
            </a:pPr>
            <a:br>
              <a:rPr lang="en-IN" sz="2200" dirty="0">
                <a:latin typeface="Calibri" panose="020F0502020204030204" pitchFamily="34" charset="0"/>
                <a:ea typeface="+mn-ea"/>
                <a:cs typeface="Calibri" panose="020F0502020204030204" pitchFamily="34" charset="0"/>
              </a:rPr>
            </a:br>
            <a:r>
              <a:rPr lang="en-IN" sz="2200" dirty="0">
                <a:latin typeface="Calibri" panose="020F0502020204030204" pitchFamily="34" charset="0"/>
                <a:ea typeface="+mn-ea"/>
                <a:cs typeface="Calibri" panose="020F0502020204030204" pitchFamily="34" charset="0"/>
              </a:rPr>
              <a:t>11</a:t>
            </a:r>
            <a:r>
              <a:rPr lang="en-IN" sz="2200" dirty="0">
                <a:solidFill>
                  <a:schemeClr val="tx1"/>
                </a:solidFill>
                <a:latin typeface="Calibri" panose="020F0502020204030204" pitchFamily="34" charset="0"/>
                <a:ea typeface="+mn-ea"/>
                <a:cs typeface="Calibri" panose="020F0502020204030204" pitchFamily="34" charset="0"/>
              </a:rPr>
              <a:t>) CONCLUSION</a:t>
            </a:r>
            <a:br>
              <a:rPr lang="en-IN" sz="2200" dirty="0">
                <a:solidFill>
                  <a:schemeClr val="tx1"/>
                </a:solidFill>
                <a:latin typeface="Calibri" panose="020F0502020204030204" pitchFamily="34" charset="0"/>
                <a:ea typeface="+mn-ea"/>
                <a:cs typeface="Calibri" panose="020F0502020204030204" pitchFamily="34" charset="0"/>
              </a:rPr>
            </a:br>
            <a:endParaRPr lang="en-US" sz="2200" dirty="0">
              <a:solidFill>
                <a:schemeClr val="tx1"/>
              </a:solidFill>
              <a:latin typeface="Calibri" panose="020F0502020204030204" pitchFamily="34" charset="0"/>
              <a:ea typeface="+mn-ea"/>
              <a:cs typeface="Calibri" panose="020F0502020204030204" pitchFamily="34" charset="0"/>
            </a:endParaRPr>
          </a:p>
        </p:txBody>
      </p:sp>
      <p:sp>
        <p:nvSpPr>
          <p:cNvPr id="3" name="Text Placeholder 2">
            <a:extLst>
              <a:ext uri="{FF2B5EF4-FFF2-40B4-BE49-F238E27FC236}">
                <a16:creationId xmlns:a16="http://schemas.microsoft.com/office/drawing/2014/main" id="{3D5B4261-0025-38B3-A408-AEC068D71862}"/>
              </a:ext>
            </a:extLst>
          </p:cNvPr>
          <p:cNvSpPr>
            <a:spLocks noGrp="1"/>
          </p:cNvSpPr>
          <p:nvPr>
            <p:ph type="body" idx="1"/>
          </p:nvPr>
        </p:nvSpPr>
        <p:spPr>
          <a:xfrm>
            <a:off x="1087120" y="1249681"/>
            <a:ext cx="10698480" cy="3779520"/>
          </a:xfrm>
        </p:spPr>
        <p:txBody>
          <a:bodyPr>
            <a:normAutofit/>
          </a:bodyPr>
          <a:lstStyle/>
          <a:p>
            <a:pPr marL="0" indent="0">
              <a:buNone/>
            </a:pPr>
            <a:r>
              <a:rPr lang="en-US" sz="1600" dirty="0">
                <a:solidFill>
                  <a:srgbClr val="000000"/>
                </a:solidFill>
                <a:latin typeface="Calibri" panose="020F0502020204030204" pitchFamily="34" charset="0"/>
              </a:rPr>
              <a:t>Understanding the interplay between credit scores, age, tenure, balance, and estimated salary is crucial for developing targeted strategies to mitigate churn. Analyzing these factors in tandem allows for a comprehensive approach to customer retention, tailoring efforts to address the unique challenges and preferences of different customer segments. Companies can use these insights to refine their services, enhance customer satisfaction, and implement retention initiatives that align with the financial dynamics of their customer base.</a:t>
            </a:r>
          </a:p>
          <a:p>
            <a:pPr marL="0" indent="0">
              <a:buNone/>
            </a:pPr>
            <a:r>
              <a:rPr lang="en-IN" sz="1600" dirty="0">
                <a:solidFill>
                  <a:srgbClr val="000000"/>
                </a:solidFill>
                <a:latin typeface="Calibri" panose="020F0502020204030204" pitchFamily="34" charset="0"/>
              </a:rPr>
              <a:t>These focus areas specifically target aspects related to </a:t>
            </a:r>
            <a:r>
              <a:rPr lang="en-IN" sz="1600" dirty="0" err="1">
                <a:solidFill>
                  <a:srgbClr val="000000"/>
                </a:solidFill>
                <a:latin typeface="Calibri" panose="020F0502020204030204" pitchFamily="34" charset="0"/>
              </a:rPr>
              <a:t>CreditScore</a:t>
            </a:r>
            <a:r>
              <a:rPr lang="en-IN" sz="1600" dirty="0">
                <a:solidFill>
                  <a:srgbClr val="000000"/>
                </a:solidFill>
                <a:latin typeface="Calibri" panose="020F0502020204030204" pitchFamily="34" charset="0"/>
              </a:rPr>
              <a:t>, Tenure, and </a:t>
            </a:r>
            <a:r>
              <a:rPr lang="en-IN" sz="1600" dirty="0" err="1">
                <a:solidFill>
                  <a:srgbClr val="000000"/>
                </a:solidFill>
                <a:latin typeface="Calibri" panose="020F0502020204030204" pitchFamily="34" charset="0"/>
              </a:rPr>
              <a:t>NumOfProducts</a:t>
            </a:r>
            <a:r>
              <a:rPr lang="en-IN" sz="1600" dirty="0">
                <a:solidFill>
                  <a:srgbClr val="000000"/>
                </a:solidFill>
                <a:latin typeface="Calibri" panose="020F0502020204030204" pitchFamily="34" charset="0"/>
              </a:rPr>
              <a:t> to enhance customer satisfaction, increase loyalty, and promote the utilization of multiple financial products. The success of these strategies can be measured through metrics such as customer retention rates, increased product adoption, and overall customer satisfaction scores.</a:t>
            </a:r>
          </a:p>
          <a:p>
            <a:pPr marL="0" indent="0">
              <a:buNone/>
            </a:pPr>
            <a:endParaRPr lang="en-US" sz="1600" dirty="0">
              <a:solidFill>
                <a:srgbClr val="000000"/>
              </a:solidFill>
              <a:latin typeface="Calibri" panose="020F0502020204030204" pitchFamily="34" charset="0"/>
            </a:endParaRPr>
          </a:p>
          <a:p>
            <a:pPr marL="0" indent="0">
              <a:buNone/>
            </a:pPr>
            <a:endParaRPr lang="en-US" sz="1600" dirty="0">
              <a:solidFill>
                <a:srgbClr val="000000"/>
              </a:solidFill>
              <a:latin typeface="Calibri" panose="020F0502020204030204" pitchFamily="34" charset="0"/>
            </a:endParaRPr>
          </a:p>
          <a:p>
            <a:pPr marL="0" indent="0">
              <a:buNone/>
            </a:pPr>
            <a:endParaRPr lang="en-US" sz="16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72255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FAA6-19BA-18F3-A4FE-79581579BFB8}"/>
              </a:ext>
            </a:extLst>
          </p:cNvPr>
          <p:cNvSpPr>
            <a:spLocks noGrp="1"/>
          </p:cNvSpPr>
          <p:nvPr>
            <p:ph type="title"/>
          </p:nvPr>
        </p:nvSpPr>
        <p:spPr>
          <a:xfrm>
            <a:off x="1500294" y="152400"/>
            <a:ext cx="8596668" cy="609600"/>
          </a:xfrm>
        </p:spPr>
        <p:txBody>
          <a:bodyPr>
            <a:normAutofit/>
          </a:bodyPr>
          <a:lstStyle/>
          <a:p>
            <a:pPr marR="0" algn="ctr" rtl="0"/>
            <a:r>
              <a:rPr lang="en-IN" sz="2000" dirty="0">
                <a:solidFill>
                  <a:schemeClr val="tx1"/>
                </a:solidFill>
                <a:latin typeface="Calibri" panose="020F0502020204030204" pitchFamily="34" charset="0"/>
                <a:ea typeface="+mn-ea"/>
                <a:cs typeface="Calibri" panose="020F0502020204030204" pitchFamily="34" charset="0"/>
              </a:rPr>
              <a:t>Agenda</a:t>
            </a:r>
          </a:p>
        </p:txBody>
      </p:sp>
      <p:sp>
        <p:nvSpPr>
          <p:cNvPr id="3" name="Text Placeholder 2">
            <a:extLst>
              <a:ext uri="{FF2B5EF4-FFF2-40B4-BE49-F238E27FC236}">
                <a16:creationId xmlns:a16="http://schemas.microsoft.com/office/drawing/2014/main" id="{0EAAD6E1-A891-0A9D-4CAD-3A490E172F6A}"/>
              </a:ext>
            </a:extLst>
          </p:cNvPr>
          <p:cNvSpPr>
            <a:spLocks noGrp="1"/>
          </p:cNvSpPr>
          <p:nvPr>
            <p:ph type="body" idx="1"/>
          </p:nvPr>
        </p:nvSpPr>
        <p:spPr>
          <a:xfrm>
            <a:off x="2788920" y="1605280"/>
            <a:ext cx="6964680" cy="4023360"/>
          </a:xfrm>
        </p:spPr>
        <p:txBody>
          <a:bodyPr>
            <a:normAutofit fontScale="62500" lnSpcReduction="20000"/>
          </a:bodyPr>
          <a:lstStyle/>
          <a:p>
            <a:pPr marR="0" lvl="0">
              <a:lnSpc>
                <a:spcPct val="120000"/>
              </a:lnSpc>
              <a:spcBef>
                <a:spcPct val="0"/>
              </a:spcBef>
              <a:spcAft>
                <a:spcPct val="0"/>
              </a:spcAft>
              <a:buClrTx/>
              <a:buSzTx/>
              <a:buFont typeface="+mj-lt"/>
              <a:buAutoNum type="arabicParenR"/>
            </a:pPr>
            <a:r>
              <a:rPr lang="en-IN" sz="2900" dirty="0">
                <a:solidFill>
                  <a:srgbClr val="000000"/>
                </a:solidFill>
                <a:latin typeface="Calibri" panose="020F0502020204030204" pitchFamily="34" charset="0"/>
              </a:rPr>
              <a:t>Introductions.</a:t>
            </a:r>
          </a:p>
          <a:p>
            <a:pPr marR="0" lvl="0">
              <a:lnSpc>
                <a:spcPct val="120000"/>
              </a:lnSpc>
              <a:spcBef>
                <a:spcPct val="0"/>
              </a:spcBef>
              <a:spcAft>
                <a:spcPct val="0"/>
              </a:spcAft>
              <a:buClrTx/>
              <a:buSzTx/>
              <a:buFont typeface="+mj-lt"/>
              <a:buAutoNum type="arabicParenR"/>
            </a:pPr>
            <a:r>
              <a:rPr lang="en-IN" sz="2900" dirty="0">
                <a:solidFill>
                  <a:srgbClr val="000000"/>
                </a:solidFill>
                <a:latin typeface="Calibri" panose="020F0502020204030204" pitchFamily="34" charset="0"/>
              </a:rPr>
              <a:t>Average Credit Score and balance.</a:t>
            </a:r>
          </a:p>
          <a:p>
            <a:pPr marR="0" lvl="0">
              <a:lnSpc>
                <a:spcPct val="120000"/>
              </a:lnSpc>
              <a:spcBef>
                <a:spcPct val="0"/>
              </a:spcBef>
              <a:spcAft>
                <a:spcPct val="0"/>
              </a:spcAft>
              <a:buClrTx/>
              <a:buSzTx/>
              <a:buFont typeface="+mj-lt"/>
              <a:buAutoNum type="arabicParenR"/>
            </a:pPr>
            <a:r>
              <a:rPr lang="en-US" sz="2900" dirty="0">
                <a:solidFill>
                  <a:srgbClr val="000000"/>
                </a:solidFill>
                <a:latin typeface="Calibri" panose="020F0502020204030204" pitchFamily="34" charset="0"/>
              </a:rPr>
              <a:t>Summary Statistics.</a:t>
            </a:r>
          </a:p>
          <a:p>
            <a:pPr>
              <a:lnSpc>
                <a:spcPct val="120000"/>
              </a:lnSpc>
              <a:spcBef>
                <a:spcPct val="0"/>
              </a:spcBef>
              <a:spcAft>
                <a:spcPct val="0"/>
              </a:spcAft>
              <a:buClrTx/>
              <a:buSzTx/>
              <a:buFont typeface="+mj-lt"/>
              <a:buAutoNum type="arabicParenR"/>
            </a:pPr>
            <a:r>
              <a:rPr lang="en-US" sz="2900" dirty="0">
                <a:solidFill>
                  <a:srgbClr val="000000"/>
                </a:solidFill>
                <a:latin typeface="Calibri" panose="020F0502020204030204" pitchFamily="34" charset="0"/>
              </a:rPr>
              <a:t>Insights.</a:t>
            </a:r>
          </a:p>
          <a:p>
            <a:pPr marR="0" lvl="0">
              <a:lnSpc>
                <a:spcPct val="120000"/>
              </a:lnSpc>
              <a:spcBef>
                <a:spcPct val="0"/>
              </a:spcBef>
              <a:spcAft>
                <a:spcPct val="0"/>
              </a:spcAft>
              <a:buClrTx/>
              <a:buSzTx/>
              <a:buFont typeface="+mj-lt"/>
              <a:buAutoNum type="arabicParenR"/>
            </a:pPr>
            <a:r>
              <a:rPr lang="en-US" sz="2900" dirty="0">
                <a:solidFill>
                  <a:srgbClr val="000000"/>
                </a:solidFill>
                <a:latin typeface="Calibri" panose="020F0502020204030204" pitchFamily="34" charset="0"/>
              </a:rPr>
              <a:t>Metrics to understand Customer Churn.</a:t>
            </a:r>
          </a:p>
          <a:p>
            <a:pPr marR="0" lvl="0">
              <a:lnSpc>
                <a:spcPct val="120000"/>
              </a:lnSpc>
              <a:spcBef>
                <a:spcPct val="0"/>
              </a:spcBef>
              <a:spcAft>
                <a:spcPct val="0"/>
              </a:spcAft>
              <a:buClrTx/>
              <a:buSzTx/>
              <a:buFont typeface="+mj-lt"/>
              <a:buAutoNum type="arabicParenR"/>
            </a:pPr>
            <a:r>
              <a:rPr lang="en-IN" sz="2900" dirty="0">
                <a:solidFill>
                  <a:srgbClr val="000000"/>
                </a:solidFill>
                <a:latin typeface="Calibri" panose="020F0502020204030204" pitchFamily="34" charset="0"/>
              </a:rPr>
              <a:t>The top metrics that will help us best understand the churn pattern.</a:t>
            </a:r>
          </a:p>
          <a:p>
            <a:pPr marR="0" lvl="0">
              <a:lnSpc>
                <a:spcPct val="120000"/>
              </a:lnSpc>
              <a:spcBef>
                <a:spcPct val="0"/>
              </a:spcBef>
              <a:spcAft>
                <a:spcPct val="0"/>
              </a:spcAft>
              <a:buClrTx/>
              <a:buSzTx/>
              <a:buFont typeface="+mj-lt"/>
              <a:buAutoNum type="arabicParenR"/>
            </a:pPr>
            <a:r>
              <a:rPr lang="en-IN" sz="2900" dirty="0">
                <a:solidFill>
                  <a:srgbClr val="000000"/>
                </a:solidFill>
                <a:latin typeface="Calibri" panose="020F0502020204030204" pitchFamily="34" charset="0"/>
              </a:rPr>
              <a:t>Identify the Churned/Non-churned Customers.</a:t>
            </a:r>
          </a:p>
          <a:p>
            <a:pPr marR="0" lvl="0">
              <a:lnSpc>
                <a:spcPct val="120000"/>
              </a:lnSpc>
              <a:spcBef>
                <a:spcPct val="0"/>
              </a:spcBef>
              <a:spcAft>
                <a:spcPct val="0"/>
              </a:spcAft>
              <a:buClrTx/>
              <a:buSzTx/>
              <a:buFont typeface="+mj-lt"/>
              <a:buAutoNum type="arabicParenR"/>
            </a:pPr>
            <a:r>
              <a:rPr lang="en-US" sz="2900" dirty="0">
                <a:solidFill>
                  <a:srgbClr val="000000"/>
                </a:solidFill>
                <a:latin typeface="Calibri" panose="020F0502020204030204" pitchFamily="34" charset="0"/>
              </a:rPr>
              <a:t>Top 5 customer.</a:t>
            </a:r>
          </a:p>
          <a:p>
            <a:pPr marR="0" lvl="0">
              <a:lnSpc>
                <a:spcPct val="120000"/>
              </a:lnSpc>
              <a:spcBef>
                <a:spcPct val="0"/>
              </a:spcBef>
              <a:spcAft>
                <a:spcPct val="0"/>
              </a:spcAft>
              <a:buClrTx/>
              <a:buSzTx/>
              <a:buFont typeface="+mj-lt"/>
              <a:buAutoNum type="arabicParenR"/>
            </a:pPr>
            <a:r>
              <a:rPr lang="en-IN" sz="2900" dirty="0">
                <a:solidFill>
                  <a:srgbClr val="000000"/>
                </a:solidFill>
                <a:latin typeface="Calibri" panose="020F0502020204030204" pitchFamily="34" charset="0"/>
              </a:rPr>
              <a:t>Top 5 customer based on credit score.</a:t>
            </a:r>
          </a:p>
          <a:p>
            <a:pPr marR="0" lvl="0">
              <a:lnSpc>
                <a:spcPct val="120000"/>
              </a:lnSpc>
              <a:spcBef>
                <a:spcPct val="0"/>
              </a:spcBef>
              <a:spcAft>
                <a:spcPct val="0"/>
              </a:spcAft>
              <a:buClrTx/>
              <a:buSzTx/>
              <a:buFont typeface="+mj-lt"/>
              <a:buAutoNum type="arabicParenR"/>
            </a:pPr>
            <a:r>
              <a:rPr lang="en-IN" sz="2900" dirty="0">
                <a:solidFill>
                  <a:srgbClr val="000000"/>
                </a:solidFill>
                <a:latin typeface="Calibri" panose="020F0502020204030204" pitchFamily="34" charset="0"/>
              </a:rPr>
              <a:t>Top Three Focus Areas.</a:t>
            </a:r>
          </a:p>
          <a:p>
            <a:pPr marR="0" lvl="0">
              <a:lnSpc>
                <a:spcPct val="120000"/>
              </a:lnSpc>
              <a:spcBef>
                <a:spcPct val="0"/>
              </a:spcBef>
              <a:spcAft>
                <a:spcPct val="0"/>
              </a:spcAft>
              <a:buClrTx/>
              <a:buSzTx/>
              <a:buFont typeface="+mj-lt"/>
              <a:buAutoNum type="arabicParenR"/>
            </a:pPr>
            <a:r>
              <a:rPr lang="en-IN" sz="2900" dirty="0">
                <a:solidFill>
                  <a:srgbClr val="000000"/>
                </a:solidFill>
                <a:latin typeface="Calibri" panose="020F0502020204030204" pitchFamily="34" charset="0"/>
              </a:rPr>
              <a:t>Conclusion.</a:t>
            </a:r>
          </a:p>
          <a:p>
            <a:pPr marL="0" marR="0" lvl="0" indent="0" rtl="0">
              <a:lnSpc>
                <a:spcPct val="120000"/>
              </a:lnSpc>
              <a:spcBef>
                <a:spcPts val="0"/>
              </a:spcBef>
              <a:buClr>
                <a:schemeClr val="tx1"/>
              </a:buClr>
              <a:buNone/>
            </a:pPr>
            <a:br>
              <a:rPr lang="en-IN" sz="1800" dirty="0">
                <a:solidFill>
                  <a:schemeClr val="tx1"/>
                </a:solidFill>
                <a:latin typeface="Calibri" panose="020F0502020204030204" pitchFamily="34" charset="0"/>
                <a:ea typeface="+mn-ea"/>
                <a:cs typeface="Calibri" panose="020F0502020204030204" pitchFamily="34" charset="0"/>
              </a:rPr>
            </a:br>
            <a:endParaRPr lang="en-US" sz="1800" dirty="0">
              <a:solidFill>
                <a:schemeClr val="tx1"/>
              </a:solidFill>
              <a:latin typeface="Calibri" panose="020F0502020204030204" pitchFamily="34" charset="0"/>
              <a:ea typeface="+mn-ea"/>
              <a:cs typeface="Calibri" panose="020F0502020204030204" pitchFamily="34" charset="0"/>
            </a:endParaRPr>
          </a:p>
          <a:p>
            <a:pPr marR="0" lvl="0" rtl="0">
              <a:buAutoNum type="arabicParenR"/>
            </a:pPr>
            <a:endParaRPr lang="en-US"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146593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FAA6-19BA-18F3-A4FE-79581579BFB8}"/>
              </a:ext>
            </a:extLst>
          </p:cNvPr>
          <p:cNvSpPr>
            <a:spLocks noGrp="1"/>
          </p:cNvSpPr>
          <p:nvPr>
            <p:ph type="title"/>
          </p:nvPr>
        </p:nvSpPr>
        <p:spPr>
          <a:xfrm>
            <a:off x="1500294" y="152400"/>
            <a:ext cx="8596668" cy="609600"/>
          </a:xfrm>
        </p:spPr>
        <p:txBody>
          <a:bodyPr>
            <a:normAutofit/>
          </a:bodyPr>
          <a:lstStyle/>
          <a:p>
            <a:pPr marR="0" algn="ctr" rtl="0"/>
            <a:r>
              <a:rPr lang="en-US" sz="2000" dirty="0">
                <a:solidFill>
                  <a:schemeClr val="tx1"/>
                </a:solidFill>
                <a:latin typeface="Calibri" panose="020F0502020204030204" pitchFamily="34" charset="0"/>
                <a:ea typeface="+mn-ea"/>
                <a:cs typeface="Calibri" panose="020F0502020204030204" pitchFamily="34" charset="0"/>
              </a:rPr>
              <a:t>1</a:t>
            </a:r>
            <a:r>
              <a:rPr lang="en-US" sz="1800" dirty="0">
                <a:latin typeface="Calibri" panose="020F0502020204030204" pitchFamily="34" charset="0"/>
                <a:ea typeface="+mn-ea"/>
                <a:cs typeface="Calibri" panose="020F0502020204030204" pitchFamily="34" charset="0"/>
              </a:rPr>
              <a:t>) I</a:t>
            </a:r>
            <a:r>
              <a:rPr lang="en-IN" sz="1800" dirty="0" err="1">
                <a:latin typeface="Calibri" panose="020F0502020204030204" pitchFamily="34" charset="0"/>
                <a:ea typeface="+mn-ea"/>
                <a:cs typeface="Calibri" panose="020F0502020204030204" pitchFamily="34" charset="0"/>
              </a:rPr>
              <a:t>ntroduction</a:t>
            </a:r>
            <a:endParaRPr lang="en-IN" sz="1800" dirty="0">
              <a:latin typeface="Calibri" panose="020F0502020204030204" pitchFamily="34" charset="0"/>
              <a:ea typeface="+mn-ea"/>
              <a:cs typeface="Calibri" panose="020F0502020204030204" pitchFamily="34" charset="0"/>
            </a:endParaRPr>
          </a:p>
        </p:txBody>
      </p:sp>
      <p:sp>
        <p:nvSpPr>
          <p:cNvPr id="3" name="Text Placeholder 2">
            <a:extLst>
              <a:ext uri="{FF2B5EF4-FFF2-40B4-BE49-F238E27FC236}">
                <a16:creationId xmlns:a16="http://schemas.microsoft.com/office/drawing/2014/main" id="{0EAAD6E1-A891-0A9D-4CAD-3A490E172F6A}"/>
              </a:ext>
            </a:extLst>
          </p:cNvPr>
          <p:cNvSpPr>
            <a:spLocks noGrp="1"/>
          </p:cNvSpPr>
          <p:nvPr>
            <p:ph type="body" idx="1"/>
          </p:nvPr>
        </p:nvSpPr>
        <p:spPr>
          <a:xfrm>
            <a:off x="838200" y="1595121"/>
            <a:ext cx="10515600" cy="2397760"/>
          </a:xfrm>
        </p:spPr>
        <p:txBody>
          <a:bodyPr>
            <a:normAutofit/>
          </a:bodyPr>
          <a:lstStyle/>
          <a:p>
            <a:pPr marR="0" lvl="0" algn="l" defTabSz="914400" rtl="0" eaLnBrk="0" fontAlgn="base" latinLnBrk="0" hangingPunct="0">
              <a:lnSpc>
                <a:spcPct val="100000"/>
              </a:lnSpc>
              <a:spcBef>
                <a:spcPct val="0"/>
              </a:spcBef>
              <a:spcAft>
                <a:spcPct val="0"/>
              </a:spcAft>
              <a:buClrTx/>
              <a:buSzTx/>
              <a:buFont typeface="+mj-lt"/>
              <a:buAutoNum type="arabicParenR"/>
              <a:tabLst/>
            </a:pPr>
            <a:r>
              <a:rPr lang="en-US" altLang="en-US" sz="1600" dirty="0">
                <a:solidFill>
                  <a:srgbClr val="000000"/>
                </a:solidFill>
                <a:latin typeface="Calibri" panose="020F0502020204030204" pitchFamily="34" charset="0"/>
              </a:rPr>
              <a:t>Average Credit Score indicates creditworthiness.</a:t>
            </a:r>
          </a:p>
          <a:p>
            <a:pPr marR="0" lvl="0" algn="l" defTabSz="914400" rtl="0" eaLnBrk="0" fontAlgn="base" latinLnBrk="0" hangingPunct="0">
              <a:lnSpc>
                <a:spcPct val="100000"/>
              </a:lnSpc>
              <a:spcBef>
                <a:spcPct val="0"/>
              </a:spcBef>
              <a:spcAft>
                <a:spcPct val="0"/>
              </a:spcAft>
              <a:buClrTx/>
              <a:buSzTx/>
              <a:buFont typeface="+mj-lt"/>
              <a:buAutoNum type="arabicParenR"/>
              <a:tabLst/>
            </a:pPr>
            <a:r>
              <a:rPr lang="en-US" altLang="en-US" sz="1600" dirty="0">
                <a:solidFill>
                  <a:srgbClr val="000000"/>
                </a:solidFill>
                <a:latin typeface="Calibri" panose="020F0502020204030204" pitchFamily="34" charset="0"/>
              </a:rPr>
              <a:t>Average Balance reflects typical financial position.</a:t>
            </a:r>
          </a:p>
          <a:p>
            <a:pPr marL="342900" lvl="1" indent="-342900" fontAlgn="b">
              <a:lnSpc>
                <a:spcPct val="110000"/>
              </a:lnSpc>
              <a:spcBef>
                <a:spcPct val="0"/>
              </a:spcBef>
              <a:spcAft>
                <a:spcPct val="0"/>
              </a:spcAft>
              <a:buClrTx/>
              <a:buSzTx/>
              <a:buAutoNum type="arabicParenR" startAt="3"/>
            </a:pPr>
            <a:r>
              <a:rPr lang="en-US" sz="1600" dirty="0">
                <a:solidFill>
                  <a:srgbClr val="000000"/>
                </a:solidFill>
                <a:latin typeface="Calibri" panose="020F0502020204030204" pitchFamily="34" charset="0"/>
              </a:rPr>
              <a:t>Consider further investigating the accounts with zero balance to understand their nature and impact on the analysis. Monitor accounts with extreme values (outliers) for potential influence on overall trends.</a:t>
            </a:r>
          </a:p>
          <a:p>
            <a:pPr marL="342900" lvl="1" indent="-342900" fontAlgn="b">
              <a:lnSpc>
                <a:spcPct val="110000"/>
              </a:lnSpc>
              <a:spcBef>
                <a:spcPct val="0"/>
              </a:spcBef>
              <a:spcAft>
                <a:spcPct val="0"/>
              </a:spcAft>
              <a:buClrTx/>
              <a:buSzTx/>
              <a:buAutoNum type="arabicParenR" startAt="3"/>
            </a:pPr>
            <a:r>
              <a:rPr lang="en-US" sz="1600" dirty="0">
                <a:solidFill>
                  <a:srgbClr val="000000"/>
                </a:solidFill>
                <a:latin typeface="Calibri" panose="020F0502020204030204" pitchFamily="34" charset="0"/>
              </a:rPr>
              <a:t>Explore strategies to enhance credit scores for customers below the average, contributing to improved financial health.</a:t>
            </a:r>
            <a:br>
              <a:rPr lang="en-US" sz="1600" dirty="0">
                <a:solidFill>
                  <a:srgbClr val="000000"/>
                </a:solidFill>
                <a:latin typeface="Calibri" panose="020F0502020204030204" pitchFamily="34" charset="0"/>
              </a:rPr>
            </a:br>
            <a:endParaRPr lang="en-US" sz="1600" dirty="0">
              <a:solidFill>
                <a:srgbClr val="000000"/>
              </a:solidFill>
              <a:latin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rtl="0">
              <a:buNone/>
            </a:pPr>
            <a:endParaRPr lang="en-US" b="0" i="0" u="none" strike="noStrike" kern="100" baseline="0" dirty="0">
              <a:solidFill>
                <a:srgbClr val="2F5496"/>
              </a:solidFill>
              <a:latin typeface="Mangal" panose="02040503050203030202" pitchFamily="18" charset="0"/>
            </a:endParaRPr>
          </a:p>
        </p:txBody>
      </p:sp>
    </p:spTree>
    <p:extLst>
      <p:ext uri="{BB962C8B-B14F-4D97-AF65-F5344CB8AC3E}">
        <p14:creationId xmlns:p14="http://schemas.microsoft.com/office/powerpoint/2010/main" val="221050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0E1C-2694-2509-C57F-3B2E0A7DB641}"/>
              </a:ext>
            </a:extLst>
          </p:cNvPr>
          <p:cNvSpPr>
            <a:spLocks noGrp="1"/>
          </p:cNvSpPr>
          <p:nvPr>
            <p:ph type="title"/>
          </p:nvPr>
        </p:nvSpPr>
        <p:spPr>
          <a:xfrm>
            <a:off x="3928408" y="747701"/>
            <a:ext cx="4335184" cy="563404"/>
          </a:xfrm>
        </p:spPr>
        <p:txBody>
          <a:bodyPr>
            <a:noAutofit/>
          </a:bodyPr>
          <a:lstStyle/>
          <a:p>
            <a:pPr algn="ctr" defTabSz="914400" eaLnBrk="0" fontAlgn="base" hangingPunct="0">
              <a:spcAft>
                <a:spcPct val="0"/>
              </a:spcAft>
            </a:pPr>
            <a:r>
              <a:rPr lang="en-IN" dirty="0">
                <a:solidFill>
                  <a:schemeClr val="tx1"/>
                </a:solidFill>
                <a:latin typeface="Calibri" panose="020F0502020204030204" pitchFamily="34" charset="0"/>
                <a:ea typeface="+mn-ea"/>
                <a:cs typeface="Calibri" panose="020F0502020204030204" pitchFamily="34" charset="0"/>
              </a:rPr>
              <a:t>2) </a:t>
            </a:r>
            <a:r>
              <a:rPr lang="en-IN" sz="1800" dirty="0">
                <a:latin typeface="Calibri" panose="020F0502020204030204" pitchFamily="34" charset="0"/>
                <a:ea typeface="+mn-ea"/>
                <a:cs typeface="Calibri" panose="020F0502020204030204" pitchFamily="34" charset="0"/>
              </a:rPr>
              <a:t>Average Credit Score and balance</a:t>
            </a:r>
            <a:endParaRPr lang="en-US" sz="1800" dirty="0">
              <a:latin typeface="Calibri" panose="020F0502020204030204" pitchFamily="34" charset="0"/>
              <a:ea typeface="+mn-ea"/>
              <a:cs typeface="Calibri" panose="020F0502020204030204" pitchFamily="34" charset="0"/>
            </a:endParaRPr>
          </a:p>
        </p:txBody>
      </p:sp>
      <p:sp>
        <p:nvSpPr>
          <p:cNvPr id="10" name="Rectangle 2">
            <a:extLst>
              <a:ext uri="{FF2B5EF4-FFF2-40B4-BE49-F238E27FC236}">
                <a16:creationId xmlns:a16="http://schemas.microsoft.com/office/drawing/2014/main" id="{F8454A92-2764-BB6E-221E-3FD61949D9E2}"/>
              </a:ext>
            </a:extLst>
          </p:cNvPr>
          <p:cNvSpPr>
            <a:spLocks noGrp="1" noChangeArrowheads="1"/>
          </p:cNvSpPr>
          <p:nvPr>
            <p:ph idx="1"/>
          </p:nvPr>
        </p:nvSpPr>
        <p:spPr bwMode="auto">
          <a:xfrm>
            <a:off x="3021568" y="3052143"/>
            <a:ext cx="6148864"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000" b="1" dirty="0">
                <a:solidFill>
                  <a:schemeClr val="tx1"/>
                </a:solidFill>
                <a:latin typeface="Calibri" panose="020F0502020204030204" pitchFamily="34" charset="0"/>
                <a:cs typeface="Calibri" panose="020F0502020204030204" pitchFamily="34" charset="0"/>
              </a:rPr>
              <a:t>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Averages provide a snapshot of customer financial health.</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Average Credit Score indicates creditworthiness.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Average Balance reflects typical financial position.</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53EB5E28-B69E-B265-B0D1-1149E395D098}"/>
              </a:ext>
            </a:extLst>
          </p:cNvPr>
          <p:cNvSpPr>
            <a:spLocks noGrp="1" noChangeArrowheads="1"/>
          </p:cNvSpPr>
          <p:nvPr>
            <p:ph type="body" sz="half" idx="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5F70293B-B065-956D-F986-0E5FC3CDE09F}"/>
              </a:ext>
            </a:extLst>
          </p:cNvPr>
          <p:cNvGraphicFramePr>
            <a:graphicFrameLocks noGrp="1"/>
          </p:cNvGraphicFramePr>
          <p:nvPr>
            <p:extLst>
              <p:ext uri="{D42A27DB-BD31-4B8C-83A1-F6EECF244321}">
                <p14:modId xmlns:p14="http://schemas.microsoft.com/office/powerpoint/2010/main" val="630931223"/>
              </p:ext>
            </p:extLst>
          </p:nvPr>
        </p:nvGraphicFramePr>
        <p:xfrm>
          <a:off x="4151586" y="2158541"/>
          <a:ext cx="3871678" cy="563404"/>
        </p:xfrm>
        <a:graphic>
          <a:graphicData uri="http://schemas.openxmlformats.org/drawingml/2006/table">
            <a:tbl>
              <a:tblPr/>
              <a:tblGrid>
                <a:gridCol w="2163185">
                  <a:extLst>
                    <a:ext uri="{9D8B030D-6E8A-4147-A177-3AD203B41FA5}">
                      <a16:colId xmlns:a16="http://schemas.microsoft.com/office/drawing/2014/main" val="562054142"/>
                    </a:ext>
                  </a:extLst>
                </a:gridCol>
                <a:gridCol w="1708493">
                  <a:extLst>
                    <a:ext uri="{9D8B030D-6E8A-4147-A177-3AD203B41FA5}">
                      <a16:colId xmlns:a16="http://schemas.microsoft.com/office/drawing/2014/main" val="3587442386"/>
                    </a:ext>
                  </a:extLst>
                </a:gridCol>
              </a:tblGrid>
              <a:tr h="299244">
                <a:tc>
                  <a:txBody>
                    <a:bodyPr/>
                    <a:lstStyle/>
                    <a:p>
                      <a:pPr algn="ctr" fontAlgn="b"/>
                      <a:r>
                        <a:rPr kumimoji="0" lang="en-IN" sz="16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Average credit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kumimoji="0" lang="en-IN" sz="16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Average Balance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6268014"/>
                  </a:ext>
                </a:extLst>
              </a:tr>
              <a:tr h="264160">
                <a:tc>
                  <a:txBody>
                    <a:bodyPr/>
                    <a:lstStyle/>
                    <a:p>
                      <a:pPr algn="ctr" fontAlgn="b"/>
                      <a:r>
                        <a:rPr kumimoji="0" lang="en-IN" sz="16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650.53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kumimoji="0" lang="en-IN" sz="16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76485.89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1925723"/>
                  </a:ext>
                </a:extLst>
              </a:tr>
            </a:tbl>
          </a:graphicData>
        </a:graphic>
      </p:graphicFrame>
    </p:spTree>
    <p:extLst>
      <p:ext uri="{BB962C8B-B14F-4D97-AF65-F5344CB8AC3E}">
        <p14:creationId xmlns:p14="http://schemas.microsoft.com/office/powerpoint/2010/main" val="258813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0E1C-2694-2509-C57F-3B2E0A7DB641}"/>
              </a:ext>
            </a:extLst>
          </p:cNvPr>
          <p:cNvSpPr>
            <a:spLocks noGrp="1"/>
          </p:cNvSpPr>
          <p:nvPr>
            <p:ph type="title"/>
          </p:nvPr>
        </p:nvSpPr>
        <p:spPr>
          <a:xfrm>
            <a:off x="675745" y="0"/>
            <a:ext cx="8596668" cy="907704"/>
          </a:xfrm>
        </p:spPr>
        <p:txBody>
          <a:bodyPr>
            <a:normAutofit/>
          </a:bodyPr>
          <a:lstStyle/>
          <a:p>
            <a:pPr marR="0" algn="ctr" rtl="0"/>
            <a:br>
              <a:rPr lang="en-IN" sz="2600" kern="100" dirty="0">
                <a:solidFill>
                  <a:srgbClr val="2F5496"/>
                </a:solidFill>
                <a:latin typeface="+mn-lt"/>
                <a:ea typeface="+mn-ea"/>
                <a:cs typeface="+mn-cs"/>
              </a:rPr>
            </a:br>
            <a:r>
              <a:rPr lang="en-IN" sz="1800" dirty="0">
                <a:latin typeface="Calibri" panose="020F0502020204030204" pitchFamily="34" charset="0"/>
                <a:ea typeface="+mn-ea"/>
                <a:cs typeface="Calibri" panose="020F0502020204030204" pitchFamily="34" charset="0"/>
              </a:rPr>
              <a:t>3) </a:t>
            </a:r>
            <a:r>
              <a:rPr lang="en-US" sz="1800" dirty="0">
                <a:latin typeface="Calibri" panose="020F0502020204030204" pitchFamily="34" charset="0"/>
                <a:ea typeface="+mn-ea"/>
                <a:cs typeface="Calibri" panose="020F0502020204030204" pitchFamily="34" charset="0"/>
              </a:rPr>
              <a:t>Summary Statistics</a:t>
            </a:r>
          </a:p>
        </p:txBody>
      </p:sp>
      <p:sp>
        <p:nvSpPr>
          <p:cNvPr id="9" name="Rectangle 1">
            <a:extLst>
              <a:ext uri="{FF2B5EF4-FFF2-40B4-BE49-F238E27FC236}">
                <a16:creationId xmlns:a16="http://schemas.microsoft.com/office/drawing/2014/main" id="{53EB5E28-B69E-B265-B0D1-1149E395D098}"/>
              </a:ext>
            </a:extLst>
          </p:cNvPr>
          <p:cNvSpPr>
            <a:spLocks noGrp="1" noChangeArrowheads="1"/>
          </p:cNvSpPr>
          <p:nvPr>
            <p:ph type="body"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0E2F10A-6140-2F9D-9D9B-156B32757C36}"/>
              </a:ext>
            </a:extLst>
          </p:cNvPr>
          <p:cNvSpPr>
            <a:spLocks noGrp="1" noChangeArrowheads="1"/>
          </p:cNvSpPr>
          <p:nvPr>
            <p:ph sz="half" idx="2"/>
          </p:nvPr>
        </p:nvSpPr>
        <p:spPr bwMode="auto">
          <a:xfrm>
            <a:off x="2637933" y="3845309"/>
            <a:ext cx="663448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alibri" panose="020F0502020204030204" pitchFamily="34" charset="0"/>
              </a:rPr>
              <a:t>This table appears to represent descriptive statistics for several variables, likely from a dataset related to credit scoring or financial information. this table provides a comprehensive overview of the central tendency, variability, and range of each variable in the dataset. It offers insights into the distribution of credit scores, ages, tenures, balances, and estimated salaries among the individuals in the dataset.</a:t>
            </a:r>
            <a:endParaRPr lang="en-US" altLang="en-US" sz="1600" dirty="0">
              <a:solidFill>
                <a:srgbClr val="000000"/>
              </a:solidFill>
              <a:latin typeface="Calibri" panose="020F0502020204030204" pitchFamily="34" charset="0"/>
            </a:endParaRPr>
          </a:p>
        </p:txBody>
      </p:sp>
      <p:graphicFrame>
        <p:nvGraphicFramePr>
          <p:cNvPr id="3" name="Table 2">
            <a:extLst>
              <a:ext uri="{FF2B5EF4-FFF2-40B4-BE49-F238E27FC236}">
                <a16:creationId xmlns:a16="http://schemas.microsoft.com/office/drawing/2014/main" id="{E8119188-ABF4-EE2C-E60F-EF7680A6CC88}"/>
              </a:ext>
            </a:extLst>
          </p:cNvPr>
          <p:cNvGraphicFramePr>
            <a:graphicFrameLocks noGrp="1"/>
          </p:cNvGraphicFramePr>
          <p:nvPr>
            <p:extLst>
              <p:ext uri="{D42A27DB-BD31-4B8C-83A1-F6EECF244321}">
                <p14:modId xmlns:p14="http://schemas.microsoft.com/office/powerpoint/2010/main" val="1078434016"/>
              </p:ext>
            </p:extLst>
          </p:nvPr>
        </p:nvGraphicFramePr>
        <p:xfrm>
          <a:off x="2637934" y="1656080"/>
          <a:ext cx="6634479" cy="1859280"/>
        </p:xfrm>
        <a:graphic>
          <a:graphicData uri="http://schemas.openxmlformats.org/drawingml/2006/table">
            <a:tbl>
              <a:tblPr/>
              <a:tblGrid>
                <a:gridCol w="900707">
                  <a:extLst>
                    <a:ext uri="{9D8B030D-6E8A-4147-A177-3AD203B41FA5}">
                      <a16:colId xmlns:a16="http://schemas.microsoft.com/office/drawing/2014/main" val="541994537"/>
                    </a:ext>
                  </a:extLst>
                </a:gridCol>
                <a:gridCol w="1318109">
                  <a:extLst>
                    <a:ext uri="{9D8B030D-6E8A-4147-A177-3AD203B41FA5}">
                      <a16:colId xmlns:a16="http://schemas.microsoft.com/office/drawing/2014/main" val="4277510631"/>
                    </a:ext>
                  </a:extLst>
                </a:gridCol>
                <a:gridCol w="702991">
                  <a:extLst>
                    <a:ext uri="{9D8B030D-6E8A-4147-A177-3AD203B41FA5}">
                      <a16:colId xmlns:a16="http://schemas.microsoft.com/office/drawing/2014/main" val="1312995009"/>
                    </a:ext>
                  </a:extLst>
                </a:gridCol>
                <a:gridCol w="812834">
                  <a:extLst>
                    <a:ext uri="{9D8B030D-6E8A-4147-A177-3AD203B41FA5}">
                      <a16:colId xmlns:a16="http://schemas.microsoft.com/office/drawing/2014/main" val="35574081"/>
                    </a:ext>
                  </a:extLst>
                </a:gridCol>
                <a:gridCol w="1186297">
                  <a:extLst>
                    <a:ext uri="{9D8B030D-6E8A-4147-A177-3AD203B41FA5}">
                      <a16:colId xmlns:a16="http://schemas.microsoft.com/office/drawing/2014/main" val="2536146674"/>
                    </a:ext>
                  </a:extLst>
                </a:gridCol>
                <a:gridCol w="1713541">
                  <a:extLst>
                    <a:ext uri="{9D8B030D-6E8A-4147-A177-3AD203B41FA5}">
                      <a16:colId xmlns:a16="http://schemas.microsoft.com/office/drawing/2014/main" val="3523591877"/>
                    </a:ext>
                  </a:extLst>
                </a:gridCol>
              </a:tblGrid>
              <a:tr h="309880">
                <a:tc>
                  <a:txBody>
                    <a:bodyPr/>
                    <a:lstStyle/>
                    <a:p>
                      <a:pPr algn="ctr" fontAlgn="b"/>
                      <a:r>
                        <a:rPr lang="en-IN" sz="1600" b="0" i="0" u="none" strike="noStrike" dirty="0">
                          <a:solidFill>
                            <a:srgbClr val="000000"/>
                          </a:solidFill>
                          <a:effectLst/>
                          <a:latin typeface="Calibri" panose="020F0502020204030204" pitchFamily="34" charset="0"/>
                        </a:rPr>
                        <a:t>Metric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Credit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Tenure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Balance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EstimatedSalary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424785"/>
                  </a:ext>
                </a:extLst>
              </a:tr>
              <a:tr h="309880">
                <a:tc>
                  <a:txBody>
                    <a:bodyPr/>
                    <a:lstStyle/>
                    <a:p>
                      <a:pPr algn="ctr" fontAlgn="b"/>
                      <a:r>
                        <a:rPr lang="en-IN" sz="1600" b="0" i="0" u="none" strike="noStrike" dirty="0">
                          <a:solidFill>
                            <a:srgbClr val="000000"/>
                          </a:solidFill>
                          <a:effectLst/>
                          <a:latin typeface="Calibri" panose="020F0502020204030204" pitchFamily="34" charset="0"/>
                        </a:rPr>
                        <a:t>Mean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650.53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38.92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5.01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76485.89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100090.24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6931706"/>
                  </a:ext>
                </a:extLst>
              </a:tr>
              <a:tr h="309880">
                <a:tc>
                  <a:txBody>
                    <a:bodyPr/>
                    <a:lstStyle/>
                    <a:p>
                      <a:pPr algn="ctr" fontAlgn="b"/>
                      <a:r>
                        <a:rPr lang="en-IN" sz="1600" b="0" i="0" u="none" strike="noStrike" dirty="0">
                          <a:solidFill>
                            <a:srgbClr val="000000"/>
                          </a:solidFill>
                          <a:effectLst/>
                          <a:latin typeface="Calibri" panose="020F0502020204030204" pitchFamily="34" charset="0"/>
                        </a:rPr>
                        <a:t>Median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652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97198.54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100193.92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3519659"/>
                  </a:ext>
                </a:extLst>
              </a:tr>
              <a:tr h="309880">
                <a:tc>
                  <a:txBody>
                    <a:bodyPr/>
                    <a:lstStyle/>
                    <a:p>
                      <a:pPr algn="ctr" fontAlgn="b"/>
                      <a:r>
                        <a:rPr lang="en-IN" sz="1600" b="0" i="0" u="none" strike="noStrike">
                          <a:solidFill>
                            <a:srgbClr val="000000"/>
                          </a:solidFill>
                          <a:effectLst/>
                          <a:latin typeface="Calibri" panose="020F0502020204030204" pitchFamily="34" charset="0"/>
                        </a:rPr>
                        <a:t>Min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350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11.58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5690534"/>
                  </a:ext>
                </a:extLst>
              </a:tr>
              <a:tr h="309880">
                <a:tc>
                  <a:txBody>
                    <a:bodyPr/>
                    <a:lstStyle/>
                    <a:p>
                      <a:pPr algn="ctr" fontAlgn="b"/>
                      <a:r>
                        <a:rPr lang="en-IN" sz="1600" b="0" i="0" u="none" strike="noStrike" dirty="0">
                          <a:solidFill>
                            <a:srgbClr val="000000"/>
                          </a:solidFill>
                          <a:effectLst/>
                          <a:latin typeface="Calibri" panose="020F0502020204030204" pitchFamily="34" charset="0"/>
                        </a:rPr>
                        <a:t>Max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250898.09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199992.48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8158824"/>
                  </a:ext>
                </a:extLst>
              </a:tr>
              <a:tr h="309880">
                <a:tc>
                  <a:txBody>
                    <a:bodyPr/>
                    <a:lstStyle/>
                    <a:p>
                      <a:pPr algn="ctr" fontAlgn="b"/>
                      <a:r>
                        <a:rPr lang="en-IN" sz="1600" b="0" i="0" u="none" strike="noStrike">
                          <a:solidFill>
                            <a:srgbClr val="000000"/>
                          </a:solidFill>
                          <a:effectLst/>
                          <a:latin typeface="Calibri" panose="020F0502020204030204" pitchFamily="34" charset="0"/>
                        </a:rPr>
                        <a:t>STDDEV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a:solidFill>
                            <a:srgbClr val="000000"/>
                          </a:solidFill>
                          <a:effectLst/>
                          <a:latin typeface="Calibri" panose="020F0502020204030204" pitchFamily="34" charset="0"/>
                        </a:rPr>
                        <a:t>96.65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2.89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62397.41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0" i="0" u="none" strike="noStrike" dirty="0">
                          <a:solidFill>
                            <a:srgbClr val="000000"/>
                          </a:solidFill>
                          <a:effectLst/>
                          <a:latin typeface="Calibri" panose="020F0502020204030204" pitchFamily="34" charset="0"/>
                        </a:rPr>
                        <a:t>57510.49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5661916"/>
                  </a:ext>
                </a:extLst>
              </a:tr>
            </a:tbl>
          </a:graphicData>
        </a:graphic>
      </p:graphicFrame>
    </p:spTree>
    <p:extLst>
      <p:ext uri="{BB962C8B-B14F-4D97-AF65-F5344CB8AC3E}">
        <p14:creationId xmlns:p14="http://schemas.microsoft.com/office/powerpoint/2010/main" val="290361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0E1C-2694-2509-C57F-3B2E0A7DB641}"/>
              </a:ext>
            </a:extLst>
          </p:cNvPr>
          <p:cNvSpPr>
            <a:spLocks noGrp="1"/>
          </p:cNvSpPr>
          <p:nvPr>
            <p:ph type="title"/>
          </p:nvPr>
        </p:nvSpPr>
        <p:spPr>
          <a:xfrm>
            <a:off x="1772266" y="644053"/>
            <a:ext cx="8596668" cy="907704"/>
          </a:xfrm>
        </p:spPr>
        <p:txBody>
          <a:bodyPr>
            <a:normAutofit/>
          </a:bodyPr>
          <a:lstStyle/>
          <a:p>
            <a:pPr marR="0" algn="ctr" rtl="0"/>
            <a:r>
              <a:rPr lang="en-US" sz="1800" dirty="0">
                <a:latin typeface="Calibri" panose="020F0502020204030204" pitchFamily="34" charset="0"/>
                <a:ea typeface="+mn-ea"/>
                <a:cs typeface="Calibri" panose="020F0502020204030204" pitchFamily="34" charset="0"/>
              </a:rPr>
              <a:t>Stacked</a:t>
            </a:r>
            <a:r>
              <a:rPr lang="en-IN" sz="1800" dirty="0">
                <a:latin typeface="Calibri" panose="020F0502020204030204" pitchFamily="34" charset="0"/>
                <a:ea typeface="+mn-ea"/>
                <a:cs typeface="Calibri" panose="020F0502020204030204" pitchFamily="34" charset="0"/>
              </a:rPr>
              <a:t> bar chart for Summary statistics</a:t>
            </a:r>
            <a:endParaRPr lang="en-US" sz="1800" dirty="0">
              <a:latin typeface="Calibri" panose="020F0502020204030204" pitchFamily="34" charset="0"/>
              <a:ea typeface="+mn-ea"/>
              <a:cs typeface="Calibri" panose="020F0502020204030204" pitchFamily="34" charset="0"/>
            </a:endParaRPr>
          </a:p>
        </p:txBody>
      </p:sp>
      <p:sp>
        <p:nvSpPr>
          <p:cNvPr id="9" name="Rectangle 1">
            <a:extLst>
              <a:ext uri="{FF2B5EF4-FFF2-40B4-BE49-F238E27FC236}">
                <a16:creationId xmlns:a16="http://schemas.microsoft.com/office/drawing/2014/main" id="{53EB5E28-B69E-B265-B0D1-1149E395D098}"/>
              </a:ext>
            </a:extLst>
          </p:cNvPr>
          <p:cNvSpPr>
            <a:spLocks noGrp="1" noChangeArrowheads="1"/>
          </p:cNvSpPr>
          <p:nvPr>
            <p:ph type="body"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Chart 14">
            <a:extLst>
              <a:ext uri="{FF2B5EF4-FFF2-40B4-BE49-F238E27FC236}">
                <a16:creationId xmlns:a16="http://schemas.microsoft.com/office/drawing/2014/main" id="{31D518F8-D178-7247-E1D7-2CD876FFEEE8}"/>
              </a:ext>
            </a:extLst>
          </p:cNvPr>
          <p:cNvGraphicFramePr>
            <a:graphicFrameLocks/>
          </p:cNvGraphicFramePr>
          <p:nvPr>
            <p:extLst>
              <p:ext uri="{D42A27DB-BD31-4B8C-83A1-F6EECF244321}">
                <p14:modId xmlns:p14="http://schemas.microsoft.com/office/powerpoint/2010/main" val="172945308"/>
              </p:ext>
            </p:extLst>
          </p:nvPr>
        </p:nvGraphicFramePr>
        <p:xfrm>
          <a:off x="2438400" y="1463040"/>
          <a:ext cx="7264400" cy="4450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882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88EA-A65B-1BBC-4A80-5982D9A9ECFA}"/>
              </a:ext>
            </a:extLst>
          </p:cNvPr>
          <p:cNvSpPr>
            <a:spLocks noGrp="1"/>
          </p:cNvSpPr>
          <p:nvPr>
            <p:ph type="title"/>
          </p:nvPr>
        </p:nvSpPr>
        <p:spPr>
          <a:xfrm>
            <a:off x="1991360" y="91440"/>
            <a:ext cx="8067040" cy="944880"/>
          </a:xfrm>
        </p:spPr>
        <p:txBody>
          <a:bodyPr>
            <a:normAutofit fontScale="90000"/>
          </a:bodyPr>
          <a:lstStyle/>
          <a:p>
            <a:pPr algn="ctr"/>
            <a:br>
              <a:rPr lang="en-US" sz="2000" dirty="0">
                <a:latin typeface="Calibri" panose="020F0502020204030204" pitchFamily="34" charset="0"/>
                <a:ea typeface="+mn-ea"/>
                <a:cs typeface="Calibri" panose="020F0502020204030204" pitchFamily="34" charset="0"/>
              </a:rPr>
            </a:br>
            <a:br>
              <a:rPr lang="en-US" sz="2000" dirty="0">
                <a:latin typeface="Calibri" panose="020F0502020204030204" pitchFamily="34" charset="0"/>
                <a:ea typeface="+mn-ea"/>
                <a:cs typeface="Calibri" panose="020F0502020204030204" pitchFamily="34" charset="0"/>
              </a:rPr>
            </a:br>
            <a:r>
              <a:rPr lang="en-US" sz="2000" dirty="0">
                <a:latin typeface="Calibri" panose="020F0502020204030204" pitchFamily="34" charset="0"/>
                <a:ea typeface="+mn-ea"/>
                <a:cs typeface="Calibri" panose="020F0502020204030204" pitchFamily="34" charset="0"/>
              </a:rPr>
              <a:t>4) Insights</a:t>
            </a:r>
            <a:br>
              <a:rPr lang="en-US" sz="2800" b="1" kern="100" dirty="0">
                <a:solidFill>
                  <a:srgbClr val="2F5496"/>
                </a:solidFill>
              </a:rPr>
            </a:br>
            <a:endParaRPr lang="en-IN" dirty="0"/>
          </a:p>
        </p:txBody>
      </p:sp>
      <p:sp>
        <p:nvSpPr>
          <p:cNvPr id="3" name="Text Placeholder 2">
            <a:extLst>
              <a:ext uri="{FF2B5EF4-FFF2-40B4-BE49-F238E27FC236}">
                <a16:creationId xmlns:a16="http://schemas.microsoft.com/office/drawing/2014/main" id="{AA8A58D7-D601-2079-EB68-42BBF7990F21}"/>
              </a:ext>
            </a:extLst>
          </p:cNvPr>
          <p:cNvSpPr>
            <a:spLocks noGrp="1"/>
          </p:cNvSpPr>
          <p:nvPr>
            <p:ph type="body" idx="4294967295"/>
          </p:nvPr>
        </p:nvSpPr>
        <p:spPr>
          <a:xfrm>
            <a:off x="2144712" y="1036320"/>
            <a:ext cx="7913688" cy="5628640"/>
          </a:xfrm>
        </p:spPr>
        <p:txBody>
          <a:bodyPr>
            <a:normAutofit/>
          </a:bodyPr>
          <a:lstStyle/>
          <a:p>
            <a:pPr marL="0" indent="0">
              <a:lnSpc>
                <a:spcPct val="100000"/>
              </a:lnSpc>
              <a:buNone/>
            </a:pPr>
            <a:endParaRPr lang="en-US" sz="1700" b="1" kern="100" dirty="0">
              <a:solidFill>
                <a:srgbClr val="2F5496"/>
              </a:solidFill>
            </a:endParaRPr>
          </a:p>
          <a:p>
            <a:pPr>
              <a:buClr>
                <a:schemeClr val="tx1"/>
              </a:buClr>
              <a:buFont typeface="Arial" panose="020B0604020202020204" pitchFamily="34" charset="0"/>
              <a:buChar char="•"/>
            </a:pPr>
            <a:r>
              <a:rPr lang="en-US" sz="1600" dirty="0">
                <a:solidFill>
                  <a:srgbClr val="000000"/>
                </a:solidFill>
                <a:latin typeface="Calibri" panose="020F0502020204030204" pitchFamily="34" charset="0"/>
              </a:rPr>
              <a:t>There is considerable variability in credit scores, ages, tenure, account balances, and estimated salaries within the dataset.</a:t>
            </a:r>
          </a:p>
          <a:p>
            <a:pPr>
              <a:buClr>
                <a:schemeClr val="tx1"/>
              </a:buClr>
              <a:buFont typeface="Arial" panose="020B0604020202020204" pitchFamily="34" charset="0"/>
              <a:buChar char="•"/>
            </a:pPr>
            <a:r>
              <a:rPr lang="en-US" sz="1600" dirty="0">
                <a:solidFill>
                  <a:srgbClr val="000000"/>
                </a:solidFill>
                <a:latin typeface="Calibri" panose="020F0502020204030204" pitchFamily="34" charset="0"/>
              </a:rPr>
              <a:t>Account balances show a right-skewed distribution, with some individuals having high balances.</a:t>
            </a:r>
          </a:p>
          <a:p>
            <a:pPr>
              <a:buClr>
                <a:schemeClr val="tx1"/>
              </a:buClr>
              <a:buFont typeface="Arial" panose="020B0604020202020204" pitchFamily="34" charset="0"/>
              <a:buChar char="•"/>
            </a:pPr>
            <a:r>
              <a:rPr lang="en-US" sz="1600" dirty="0">
                <a:solidFill>
                  <a:srgbClr val="000000"/>
                </a:solidFill>
                <a:latin typeface="Calibri" panose="020F0502020204030204" pitchFamily="34" charset="0"/>
              </a:rPr>
              <a:t>The distribution of age is slightly right-skewed, indicating a higher concentration of younger individuals.</a:t>
            </a:r>
          </a:p>
          <a:p>
            <a:pPr>
              <a:buClr>
                <a:schemeClr val="tx1"/>
              </a:buClr>
              <a:buFont typeface="Arial" panose="020B0604020202020204" pitchFamily="34" charset="0"/>
              <a:buChar char="•"/>
            </a:pPr>
            <a:r>
              <a:rPr lang="en-US" sz="1600" dirty="0">
                <a:solidFill>
                  <a:srgbClr val="000000"/>
                </a:solidFill>
                <a:latin typeface="Calibri" panose="020F0502020204030204" pitchFamily="34" charset="0"/>
              </a:rPr>
              <a:t>The distribution of tenure is relatively spread out, with some individuals having shorter tenures.</a:t>
            </a:r>
          </a:p>
          <a:p>
            <a:pPr>
              <a:buClr>
                <a:schemeClr val="tx1"/>
              </a:buClr>
              <a:buFont typeface="Arial" panose="020B0604020202020204" pitchFamily="34" charset="0"/>
              <a:buChar char="•"/>
            </a:pPr>
            <a:r>
              <a:rPr lang="en-US" sz="1600" dirty="0">
                <a:solidFill>
                  <a:srgbClr val="000000"/>
                </a:solidFill>
                <a:latin typeface="Calibri" panose="020F0502020204030204" pitchFamily="34" charset="0"/>
              </a:rPr>
              <a:t>Estimated salary has a relatively symmetric distribution with a moderate spread.</a:t>
            </a:r>
          </a:p>
          <a:p>
            <a:pPr marL="0" indent="0">
              <a:lnSpc>
                <a:spcPct val="100000"/>
              </a:lnSpc>
              <a:buNone/>
            </a:pPr>
            <a:endParaRPr lang="en-US" kern="100" dirty="0">
              <a:solidFill>
                <a:srgbClr val="2F5496"/>
              </a:solidFill>
            </a:endParaRPr>
          </a:p>
          <a:p>
            <a:pPr marL="252000">
              <a:lnSpc>
                <a:spcPct val="100000"/>
              </a:lnSpc>
              <a:spcBef>
                <a:spcPts val="1200"/>
              </a:spcBef>
            </a:pPr>
            <a:endParaRPr lang="en-IN" sz="1800" kern="100" dirty="0">
              <a:solidFill>
                <a:srgbClr val="2F5496"/>
              </a:solidFill>
            </a:endParaRPr>
          </a:p>
          <a:p>
            <a:endParaRPr lang="en-IN" dirty="0"/>
          </a:p>
        </p:txBody>
      </p:sp>
    </p:spTree>
    <p:extLst>
      <p:ext uri="{BB962C8B-B14F-4D97-AF65-F5344CB8AC3E}">
        <p14:creationId xmlns:p14="http://schemas.microsoft.com/office/powerpoint/2010/main" val="392641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D0BC-85CC-AE04-51C1-EF388525E334}"/>
              </a:ext>
            </a:extLst>
          </p:cNvPr>
          <p:cNvSpPr>
            <a:spLocks noGrp="1"/>
          </p:cNvSpPr>
          <p:nvPr>
            <p:ph type="title"/>
          </p:nvPr>
        </p:nvSpPr>
        <p:spPr>
          <a:xfrm>
            <a:off x="767080" y="1"/>
            <a:ext cx="10515600" cy="355600"/>
          </a:xfrm>
        </p:spPr>
        <p:txBody>
          <a:bodyPr>
            <a:normAutofit fontScale="90000"/>
          </a:bodyPr>
          <a:lstStyle/>
          <a:p>
            <a:pPr algn="ctr">
              <a:spcBef>
                <a:spcPts val="1000"/>
              </a:spcBef>
              <a:buClr>
                <a:schemeClr val="accent1">
                  <a:lumMod val="75000"/>
                </a:schemeClr>
              </a:buClr>
              <a:buSzPct val="80000"/>
            </a:pPr>
            <a:r>
              <a:rPr lang="en-US" sz="2000" dirty="0">
                <a:solidFill>
                  <a:schemeClr val="tx1"/>
                </a:solidFill>
                <a:latin typeface="Calibri" panose="020F0502020204030204" pitchFamily="34" charset="0"/>
                <a:ea typeface="+mn-ea"/>
                <a:cs typeface="Calibri" panose="020F0502020204030204" pitchFamily="34" charset="0"/>
              </a:rPr>
              <a:t>5) Metrics to understand Customer Churn</a:t>
            </a:r>
          </a:p>
        </p:txBody>
      </p:sp>
      <p:sp>
        <p:nvSpPr>
          <p:cNvPr id="3" name="Text Placeholder 2">
            <a:extLst>
              <a:ext uri="{FF2B5EF4-FFF2-40B4-BE49-F238E27FC236}">
                <a16:creationId xmlns:a16="http://schemas.microsoft.com/office/drawing/2014/main" id="{3D5B4261-0025-38B3-A408-AEC068D71862}"/>
              </a:ext>
            </a:extLst>
          </p:cNvPr>
          <p:cNvSpPr>
            <a:spLocks noGrp="1"/>
          </p:cNvSpPr>
          <p:nvPr>
            <p:ph type="body" idx="1"/>
          </p:nvPr>
        </p:nvSpPr>
        <p:spPr>
          <a:xfrm>
            <a:off x="101600" y="833120"/>
            <a:ext cx="12090400" cy="5740400"/>
          </a:xfrm>
        </p:spPr>
        <p:txBody>
          <a:bodyPr>
            <a:noAutofit/>
          </a:bodyPr>
          <a:lstStyle/>
          <a:p>
            <a:pPr marL="342900" marR="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Credit Score</a:t>
            </a:r>
            <a:r>
              <a:rPr lang="en-US" sz="1600" dirty="0">
                <a:solidFill>
                  <a:srgbClr val="000000"/>
                </a:solidFill>
                <a:latin typeface="Calibri" panose="020F0502020204030204" pitchFamily="34" charset="0"/>
              </a:rPr>
              <a:t>: Credit score may impact a customer's financial stability and likelihood to churn. Lower credit scores might indicate financial struggles, affecting their decision to continue with a service.</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Age: </a:t>
            </a:r>
            <a:r>
              <a:rPr lang="en-US" sz="1600" dirty="0">
                <a:solidFill>
                  <a:srgbClr val="000000"/>
                </a:solidFill>
                <a:latin typeface="Calibri" panose="020F0502020204030204" pitchFamily="34" charset="0"/>
              </a:rPr>
              <a:t>Age can be a significant factor in churn analysis. Younger customers may be more tech-savvy and open to switching services, while older customers might prefer stability. Analyzing age groups can reveal patterns in customer behavior.</a:t>
            </a:r>
          </a:p>
          <a:p>
            <a:pPr marL="342900" marR="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Tenure</a:t>
            </a:r>
            <a:r>
              <a:rPr lang="en-US" sz="1600" dirty="0">
                <a:solidFill>
                  <a:srgbClr val="000000"/>
                </a:solidFill>
                <a:latin typeface="Calibri" panose="020F0502020204030204" pitchFamily="34" charset="0"/>
              </a:rPr>
              <a:t>: The length of time a customer has been with the company (tenure) is crucial. Longer tenure generally indicates loyalty. Analyzing tenure in relation to churn can provide insights into whether newer customers are more prone to leaving.</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Balance:</a:t>
            </a:r>
            <a:r>
              <a:rPr lang="en-US" sz="1600" dirty="0">
                <a:solidFill>
                  <a:srgbClr val="000000"/>
                </a:solidFill>
                <a:latin typeface="Calibri" panose="020F0502020204030204" pitchFamily="34" charset="0"/>
              </a:rPr>
              <a:t> Customer balances can reflect their financial engagement. Higher balances might indicate financial commitment, while low or negative balances may suggest financial strain, influencing the decision to churn.</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Number of Products</a:t>
            </a:r>
            <a:r>
              <a:rPr lang="en-US" sz="1600" dirty="0">
                <a:solidFill>
                  <a:srgbClr val="000000"/>
                </a:solidFill>
                <a:latin typeface="Calibri" panose="020F0502020204030204" pitchFamily="34" charset="0"/>
              </a:rPr>
              <a:t>: The number of products a customer uses can indicate their level of engagement with the company. Customers with multiple products are usually more deeply integrated into the ecosystem, making them less likely to churn.</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Is Active Member: </a:t>
            </a:r>
            <a:r>
              <a:rPr lang="en-US" sz="1600" dirty="0">
                <a:solidFill>
                  <a:srgbClr val="000000"/>
                </a:solidFill>
                <a:latin typeface="Calibri" panose="020F0502020204030204" pitchFamily="34" charset="0"/>
              </a:rPr>
              <a:t>Active membership status indicates customer engagement. Inactive members might be more prone to churn. Analyzing the behavior of active vs. inactive members provides insights into the correlation and churn.</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Estimated Salary: </a:t>
            </a:r>
            <a:r>
              <a:rPr lang="en-US" sz="1600" dirty="0">
                <a:solidFill>
                  <a:srgbClr val="000000"/>
                </a:solidFill>
                <a:latin typeface="Calibri" panose="020F0502020204030204" pitchFamily="34" charset="0"/>
              </a:rPr>
              <a:t>Customer salary can influence their spending behavior and financial decisions. Analyzing salary in relation to churn can reveal patterns related to customers with higher or lower incomes.</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Geography: </a:t>
            </a:r>
            <a:r>
              <a:rPr lang="en-US" sz="1600" dirty="0">
                <a:solidFill>
                  <a:srgbClr val="000000"/>
                </a:solidFill>
                <a:latin typeface="Calibri" panose="020F0502020204030204" pitchFamily="34" charset="0"/>
              </a:rPr>
              <a:t>The geographical location of customers may impact their behavior. Cultural, economic, or regional factors can contribute to churn patterns. Analyzing churn across different geographies can uncover location-specific trends.</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Gender: </a:t>
            </a:r>
            <a:r>
              <a:rPr lang="en-US" sz="1600" dirty="0">
                <a:solidFill>
                  <a:srgbClr val="000000"/>
                </a:solidFill>
                <a:latin typeface="Calibri" panose="020F0502020204030204" pitchFamily="34" charset="0"/>
              </a:rPr>
              <a:t>Gender-based analysis can provide insights into whether there are differences in churn behavior between male and female customers.</a:t>
            </a:r>
          </a:p>
          <a:p>
            <a:pPr marL="342900" lvl="1" indent="-342900" fontAlgn="b">
              <a:lnSpc>
                <a:spcPct val="13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Has Credit Card: </a:t>
            </a:r>
            <a:r>
              <a:rPr lang="en-US" sz="1600" dirty="0">
                <a:solidFill>
                  <a:srgbClr val="000000"/>
                </a:solidFill>
                <a:latin typeface="Calibri" panose="020F0502020204030204" pitchFamily="34" charset="0"/>
              </a:rPr>
              <a:t>Whether a customer has a credit card with the company may influence their commitment. Customers with credit cards may have a higher level of financial integration, affecting their likelihood to churn.</a:t>
            </a:r>
            <a:br>
              <a:rPr lang="en-US" sz="1600" dirty="0">
                <a:solidFill>
                  <a:srgbClr val="000000"/>
                </a:solidFill>
                <a:latin typeface="Calibri" panose="020F0502020204030204" pitchFamily="34" charset="0"/>
              </a:rPr>
            </a:br>
            <a:endParaRPr lang="en-US" sz="16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48406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D0BC-85CC-AE04-51C1-EF388525E334}"/>
              </a:ext>
            </a:extLst>
          </p:cNvPr>
          <p:cNvSpPr>
            <a:spLocks noGrp="1"/>
          </p:cNvSpPr>
          <p:nvPr>
            <p:ph type="title"/>
          </p:nvPr>
        </p:nvSpPr>
        <p:spPr>
          <a:xfrm>
            <a:off x="746760" y="741045"/>
            <a:ext cx="9565640" cy="508635"/>
          </a:xfrm>
        </p:spPr>
        <p:txBody>
          <a:bodyPr>
            <a:normAutofit fontScale="90000"/>
          </a:bodyPr>
          <a:lstStyle/>
          <a:p>
            <a:pPr algn="ctr">
              <a:spcBef>
                <a:spcPts val="1000"/>
              </a:spcBef>
              <a:buClr>
                <a:schemeClr val="accent1">
                  <a:lumMod val="75000"/>
                </a:schemeClr>
              </a:buClr>
              <a:buSzPct val="80000"/>
            </a:pPr>
            <a:br>
              <a:rPr lang="en-IN" sz="2200" dirty="0">
                <a:solidFill>
                  <a:schemeClr val="tx1"/>
                </a:solidFill>
                <a:latin typeface="Calibri" panose="020F0502020204030204" pitchFamily="34" charset="0"/>
                <a:ea typeface="+mn-ea"/>
                <a:cs typeface="Calibri" panose="020F0502020204030204" pitchFamily="34" charset="0"/>
              </a:rPr>
            </a:br>
            <a:r>
              <a:rPr lang="en-IN" sz="2000" dirty="0">
                <a:solidFill>
                  <a:schemeClr val="tx1"/>
                </a:solidFill>
                <a:latin typeface="Calibri" panose="020F0502020204030204" pitchFamily="34" charset="0"/>
                <a:ea typeface="+mn-ea"/>
                <a:cs typeface="Calibri" panose="020F0502020204030204" pitchFamily="34" charset="0"/>
              </a:rPr>
              <a:t>6) The top metrics that will help us best understand the churn pattern.</a:t>
            </a:r>
            <a:br>
              <a:rPr lang="en-IN" sz="2000" dirty="0">
                <a:solidFill>
                  <a:schemeClr val="tx1"/>
                </a:solidFill>
                <a:latin typeface="Calibri" panose="020F0502020204030204" pitchFamily="34" charset="0"/>
                <a:ea typeface="+mn-ea"/>
                <a:cs typeface="Calibri" panose="020F0502020204030204" pitchFamily="34" charset="0"/>
              </a:rPr>
            </a:br>
            <a:endParaRPr lang="en-US" sz="2200" dirty="0">
              <a:solidFill>
                <a:schemeClr val="tx1"/>
              </a:solidFill>
              <a:latin typeface="Calibri" panose="020F0502020204030204" pitchFamily="34" charset="0"/>
              <a:ea typeface="+mn-ea"/>
              <a:cs typeface="Calibri" panose="020F0502020204030204" pitchFamily="34" charset="0"/>
            </a:endParaRPr>
          </a:p>
        </p:txBody>
      </p:sp>
      <p:sp>
        <p:nvSpPr>
          <p:cNvPr id="3" name="Text Placeholder 2">
            <a:extLst>
              <a:ext uri="{FF2B5EF4-FFF2-40B4-BE49-F238E27FC236}">
                <a16:creationId xmlns:a16="http://schemas.microsoft.com/office/drawing/2014/main" id="{3D5B4261-0025-38B3-A408-AEC068D71862}"/>
              </a:ext>
            </a:extLst>
          </p:cNvPr>
          <p:cNvSpPr>
            <a:spLocks noGrp="1"/>
          </p:cNvSpPr>
          <p:nvPr>
            <p:ph type="body" idx="1"/>
          </p:nvPr>
        </p:nvSpPr>
        <p:spPr>
          <a:xfrm>
            <a:off x="1849120" y="1249680"/>
            <a:ext cx="8585200" cy="4867275"/>
          </a:xfrm>
        </p:spPr>
        <p:txBody>
          <a:bodyPr>
            <a:normAutofit/>
          </a:bodyPr>
          <a:lstStyle/>
          <a:p>
            <a:pPr marL="285750" marR="0" lvl="1" fontAlgn="b">
              <a:lnSpc>
                <a:spcPct val="11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Credit Score: </a:t>
            </a:r>
            <a:r>
              <a:rPr lang="en-US" sz="1700" dirty="0">
                <a:solidFill>
                  <a:srgbClr val="000000"/>
                </a:solidFill>
                <a:latin typeface="Calibri" panose="020F0502020204030204" pitchFamily="34" charset="0"/>
              </a:rPr>
              <a:t>Credit score may impact a customer's financial stability and likelihood to churn. Lower credit scores might indicate financial struggles, affecting their decision to continue with a service.</a:t>
            </a:r>
          </a:p>
          <a:p>
            <a:pPr marL="285750" marR="0" lvl="1" fontAlgn="b">
              <a:lnSpc>
                <a:spcPct val="11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Age: </a:t>
            </a:r>
            <a:r>
              <a:rPr lang="en-US" sz="1700" dirty="0">
                <a:solidFill>
                  <a:srgbClr val="000000"/>
                </a:solidFill>
                <a:latin typeface="Calibri" panose="020F0502020204030204" pitchFamily="34" charset="0"/>
              </a:rPr>
              <a:t>Age can be a significant factor in churn analysis. Younger customers may be more tech-savvy and open to switching services, while older customers might prefer stability. Analyzing age groups can reveal patterns in customer behavior.</a:t>
            </a:r>
          </a:p>
          <a:p>
            <a:pPr marL="285750" marR="0" lvl="1" fontAlgn="b">
              <a:lnSpc>
                <a:spcPct val="11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Tenure:</a:t>
            </a:r>
            <a:r>
              <a:rPr lang="en-US" b="1"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The length of time a customer has been with the company (tenure) is crucial. Longer tenure generally indicates loyalty. Analyzing tenure in relation to churn can provide insights into whether newer customers are more prone to leaving.</a:t>
            </a:r>
          </a:p>
          <a:p>
            <a:pPr marL="285750" lvl="1" fontAlgn="b">
              <a:lnSpc>
                <a:spcPct val="11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Balance: </a:t>
            </a:r>
            <a:r>
              <a:rPr lang="en-US" sz="1600" dirty="0">
                <a:solidFill>
                  <a:srgbClr val="000000"/>
                </a:solidFill>
                <a:latin typeface="Calibri" panose="020F0502020204030204" pitchFamily="34" charset="0"/>
              </a:rPr>
              <a:t>Customer balances can reflect their financial engagement. Higher balances might indicate financial commitment, while low or negative balances may suggest financial strain, influencing the decision to churn.</a:t>
            </a:r>
          </a:p>
          <a:p>
            <a:pPr marL="285750" marR="0" lvl="1" fontAlgn="b">
              <a:lnSpc>
                <a:spcPct val="110000"/>
              </a:lnSpc>
              <a:spcBef>
                <a:spcPct val="0"/>
              </a:spcBef>
              <a:spcAft>
                <a:spcPct val="0"/>
              </a:spcAft>
              <a:buClrTx/>
              <a:buSzTx/>
              <a:buFont typeface="Wingdings" panose="05000000000000000000" pitchFamily="2" charset="2"/>
              <a:buChar char="v"/>
            </a:pPr>
            <a:r>
              <a:rPr lang="en-US" sz="1600" b="1" dirty="0">
                <a:solidFill>
                  <a:srgbClr val="000000"/>
                </a:solidFill>
                <a:latin typeface="Calibri" panose="020F0502020204030204" pitchFamily="34" charset="0"/>
              </a:rPr>
              <a:t>Estimated Salary: </a:t>
            </a:r>
            <a:r>
              <a:rPr lang="en-US" sz="1600" dirty="0">
                <a:solidFill>
                  <a:srgbClr val="000000"/>
                </a:solidFill>
                <a:latin typeface="Calibri" panose="020F0502020204030204" pitchFamily="34" charset="0"/>
              </a:rPr>
              <a:t>Customer salary can influence their spending behavior and financial decisions. Analyzing salary in relation to churn can reveal patterns related to customers with higher or lower incomes.</a:t>
            </a:r>
          </a:p>
        </p:txBody>
      </p:sp>
    </p:spTree>
    <p:extLst>
      <p:ext uri="{BB962C8B-B14F-4D97-AF65-F5344CB8AC3E}">
        <p14:creationId xmlns:p14="http://schemas.microsoft.com/office/powerpoint/2010/main" val="2792712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539</TotalTime>
  <Words>1667</Words>
  <Application>Microsoft Office PowerPoint</Application>
  <PresentationFormat>Widescreen</PresentationFormat>
  <Paragraphs>423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Corbel</vt:lpstr>
      <vt:lpstr>Mangal</vt:lpstr>
      <vt:lpstr>Wingdings</vt:lpstr>
      <vt:lpstr>Parallax</vt:lpstr>
      <vt:lpstr>Study customer churn analytics for the banking industry </vt:lpstr>
      <vt:lpstr>Agenda</vt:lpstr>
      <vt:lpstr>1) Introduction</vt:lpstr>
      <vt:lpstr>2) Average Credit Score and balance</vt:lpstr>
      <vt:lpstr> 3) Summary Statistics</vt:lpstr>
      <vt:lpstr>Stacked bar chart for Summary statistics</vt:lpstr>
      <vt:lpstr>  4) Insights </vt:lpstr>
      <vt:lpstr>5) Metrics to understand Customer Churn</vt:lpstr>
      <vt:lpstr> 6) The top metrics that will help us best understand the churn pattern. </vt:lpstr>
      <vt:lpstr>7) Identify the Churned/Non-churned Customers</vt:lpstr>
      <vt:lpstr>  8) Top 5 customer based on creditscore,balance, age, tenure, numofproducts, estimatedsalary   </vt:lpstr>
      <vt:lpstr>   9) Top 5 customer based on credit score </vt:lpstr>
      <vt:lpstr> 10) Identify Top Three Focus Areas </vt:lpstr>
      <vt:lpstr> 11)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 kalambe</dc:creator>
  <cp:lastModifiedBy>sandip kalambe</cp:lastModifiedBy>
  <cp:revision>11</cp:revision>
  <dcterms:created xsi:type="dcterms:W3CDTF">2024-01-28T14:21:24Z</dcterms:created>
  <dcterms:modified xsi:type="dcterms:W3CDTF">2024-05-06T04:44:11Z</dcterms:modified>
</cp:coreProperties>
</file>