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hNtyLrD0uqjXQzVAUmrOMCGRf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f099c07b8b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g1f099c07b8b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g1f099c07b8b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06bf8c8119_1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From the visualizations it can be interpreted that the evening and after work hours are more prone to </a:t>
            </a:r>
            <a:r>
              <a:rPr lang="en-US"/>
              <a:t>occurrence</a:t>
            </a:r>
            <a:r>
              <a:rPr lang="en-US"/>
              <a:t> of crash</a:t>
            </a:r>
            <a:endParaRPr/>
          </a:p>
          <a:p>
            <a:pPr indent="0" lvl="0" marL="0" rtl="0" algn="l">
              <a:lnSpc>
                <a:spcPct val="100000"/>
              </a:lnSpc>
              <a:spcBef>
                <a:spcPts val="0"/>
              </a:spcBef>
              <a:spcAft>
                <a:spcPts val="0"/>
              </a:spcAft>
              <a:buSzPts val="1400"/>
              <a:buNone/>
            </a:pPr>
            <a:r>
              <a:rPr lang="en-US"/>
              <a:t>The distribution of crash over the subsequent years from 2007 to 2019 doesn’t imply any potential decline in the accident </a:t>
            </a:r>
            <a:r>
              <a:rPr lang="en-US"/>
              <a:t>occurrence</a:t>
            </a:r>
            <a:endParaRPr/>
          </a:p>
        </p:txBody>
      </p:sp>
      <p:sp>
        <p:nvSpPr>
          <p:cNvPr id="153" name="Google Shape;153;g206bf8c8119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06bf8c8119_1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06bf8c8119_1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206bf8c8119_1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5"/>
          <p:cNvSpPr/>
          <p:nvPr>
            <p:ph idx="2" type="pic"/>
          </p:nvPr>
        </p:nvSpPr>
        <p:spPr>
          <a:xfrm>
            <a:off x="5183188" y="987425"/>
            <a:ext cx="6172200" cy="4873625"/>
          </a:xfrm>
          <a:prstGeom prst="rect">
            <a:avLst/>
          </a:prstGeom>
          <a:noFill/>
          <a:ln>
            <a:noFill/>
          </a:ln>
        </p:spPr>
      </p:sp>
      <p:sp>
        <p:nvSpPr>
          <p:cNvPr id="68" name="Google Shape;68;p3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kaggle.com/datasets/atharvaingle/bikepedcrash"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8.jpg"/><Relationship Id="rId5"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7.png"/><Relationship Id="rId5"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
          <p:cNvSpPr/>
          <p:nvPr/>
        </p:nvSpPr>
        <p:spPr>
          <a:xfrm>
            <a:off x="204125" y="7620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txBox="1"/>
          <p:nvPr>
            <p:ph type="title"/>
          </p:nvPr>
        </p:nvSpPr>
        <p:spPr>
          <a:xfrm>
            <a:off x="304800" y="365125"/>
            <a:ext cx="4800600" cy="205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3500">
                <a:solidFill>
                  <a:srgbClr val="073763"/>
                </a:solidFill>
                <a:latin typeface="Times New Roman"/>
                <a:ea typeface="Times New Roman"/>
                <a:cs typeface="Times New Roman"/>
                <a:sym typeface="Times New Roman"/>
              </a:rPr>
              <a:t>Bike Crash Analysis</a:t>
            </a:r>
            <a:br>
              <a:rPr lang="en-US" sz="2300">
                <a:solidFill>
                  <a:srgbClr val="073763"/>
                </a:solidFill>
                <a:latin typeface="Times New Roman"/>
                <a:ea typeface="Times New Roman"/>
                <a:cs typeface="Times New Roman"/>
                <a:sym typeface="Times New Roman"/>
              </a:rPr>
            </a:br>
            <a:r>
              <a:rPr lang="en-US" sz="2000">
                <a:solidFill>
                  <a:srgbClr val="073763"/>
                </a:solidFill>
                <a:latin typeface="Times New Roman"/>
                <a:ea typeface="Times New Roman"/>
                <a:cs typeface="Times New Roman"/>
                <a:sym typeface="Times New Roman"/>
              </a:rPr>
              <a:t>Proposal to North Carolina Road Control</a:t>
            </a:r>
            <a:endParaRPr sz="2100">
              <a:solidFill>
                <a:srgbClr val="073763"/>
              </a:solidFill>
              <a:latin typeface="Times New Roman"/>
              <a:ea typeface="Times New Roman"/>
              <a:cs typeface="Times New Roman"/>
              <a:sym typeface="Times New Roman"/>
            </a:endParaRPr>
          </a:p>
        </p:txBody>
      </p:sp>
      <p:sp>
        <p:nvSpPr>
          <p:cNvPr id="90" name="Google Shape;90;p1"/>
          <p:cNvSpPr txBox="1"/>
          <p:nvPr>
            <p:ph idx="1" type="body"/>
          </p:nvPr>
        </p:nvSpPr>
        <p:spPr>
          <a:xfrm>
            <a:off x="511626" y="2305714"/>
            <a:ext cx="3816000" cy="3694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solidFill>
                  <a:srgbClr val="073763"/>
                </a:solidFill>
                <a:latin typeface="Times New Roman"/>
                <a:ea typeface="Times New Roman"/>
                <a:cs typeface="Times New Roman"/>
                <a:sym typeface="Times New Roman"/>
              </a:rPr>
              <a:t>Prepared by:</a:t>
            </a:r>
            <a:endParaRPr>
              <a:solidFill>
                <a:srgbClr val="073763"/>
              </a:solidFill>
              <a:latin typeface="Times New Roman"/>
              <a:ea typeface="Times New Roman"/>
              <a:cs typeface="Times New Roman"/>
              <a:sym typeface="Times New Roman"/>
            </a:endParaRPr>
          </a:p>
          <a:p>
            <a:pPr indent="0" lvl="0" marL="228600" rtl="0" algn="l">
              <a:lnSpc>
                <a:spcPct val="90000"/>
              </a:lnSpc>
              <a:spcBef>
                <a:spcPts val="1000"/>
              </a:spcBef>
              <a:spcAft>
                <a:spcPts val="0"/>
              </a:spcAft>
              <a:buSzPts val="1800"/>
              <a:buNone/>
            </a:pPr>
            <a:r>
              <a:rPr lang="en-US" sz="2000">
                <a:solidFill>
                  <a:srgbClr val="073763"/>
                </a:solidFill>
                <a:latin typeface="Times New Roman"/>
                <a:ea typeface="Times New Roman"/>
                <a:cs typeface="Times New Roman"/>
                <a:sym typeface="Times New Roman"/>
              </a:rPr>
              <a:t>Pawan Kumar Vadlamani </a:t>
            </a:r>
            <a:endParaRPr sz="2000">
              <a:solidFill>
                <a:srgbClr val="073763"/>
              </a:solidFill>
              <a:latin typeface="Times New Roman"/>
              <a:ea typeface="Times New Roman"/>
              <a:cs typeface="Times New Roman"/>
              <a:sym typeface="Times New Roman"/>
            </a:endParaRPr>
          </a:p>
          <a:p>
            <a:pPr indent="0" lvl="0" marL="228600" rtl="0" algn="l">
              <a:lnSpc>
                <a:spcPct val="90000"/>
              </a:lnSpc>
              <a:spcBef>
                <a:spcPts val="1000"/>
              </a:spcBef>
              <a:spcAft>
                <a:spcPts val="0"/>
              </a:spcAft>
              <a:buSzPts val="1800"/>
              <a:buNone/>
            </a:pPr>
            <a:r>
              <a:rPr lang="en-US" sz="2000">
                <a:solidFill>
                  <a:srgbClr val="073763"/>
                </a:solidFill>
                <a:latin typeface="Times New Roman"/>
                <a:ea typeface="Times New Roman"/>
                <a:cs typeface="Times New Roman"/>
                <a:sym typeface="Times New Roman"/>
              </a:rPr>
              <a:t>Umar</a:t>
            </a:r>
            <a:endParaRPr>
              <a:solidFill>
                <a:srgbClr val="073763"/>
              </a:solidFill>
              <a:latin typeface="Times New Roman"/>
              <a:ea typeface="Times New Roman"/>
              <a:cs typeface="Times New Roman"/>
              <a:sym typeface="Times New Roman"/>
            </a:endParaRPr>
          </a:p>
          <a:p>
            <a:pPr indent="0" lvl="0" marL="228600" rtl="0" algn="l">
              <a:lnSpc>
                <a:spcPct val="90000"/>
              </a:lnSpc>
              <a:spcBef>
                <a:spcPts val="1000"/>
              </a:spcBef>
              <a:spcAft>
                <a:spcPts val="0"/>
              </a:spcAft>
              <a:buSzPts val="1800"/>
              <a:buNone/>
            </a:pPr>
            <a:r>
              <a:rPr lang="en-US" sz="2000">
                <a:solidFill>
                  <a:srgbClr val="073763"/>
                </a:solidFill>
                <a:latin typeface="Times New Roman"/>
                <a:ea typeface="Times New Roman"/>
                <a:cs typeface="Times New Roman"/>
                <a:sym typeface="Times New Roman"/>
              </a:rPr>
              <a:t>Ghousiya Shaik</a:t>
            </a:r>
            <a:endParaRPr>
              <a:solidFill>
                <a:srgbClr val="073763"/>
              </a:solidFill>
              <a:latin typeface="Times New Roman"/>
              <a:ea typeface="Times New Roman"/>
              <a:cs typeface="Times New Roman"/>
              <a:sym typeface="Times New Roman"/>
            </a:endParaRPr>
          </a:p>
          <a:p>
            <a:pPr indent="0" lvl="0" marL="228600" rtl="0" algn="l">
              <a:lnSpc>
                <a:spcPct val="90000"/>
              </a:lnSpc>
              <a:spcBef>
                <a:spcPts val="1000"/>
              </a:spcBef>
              <a:spcAft>
                <a:spcPts val="0"/>
              </a:spcAft>
              <a:buSzPts val="1800"/>
              <a:buNone/>
            </a:pPr>
            <a:r>
              <a:rPr lang="en-US" sz="2000">
                <a:solidFill>
                  <a:srgbClr val="073763"/>
                </a:solidFill>
                <a:latin typeface="Times New Roman"/>
                <a:ea typeface="Times New Roman"/>
                <a:cs typeface="Times New Roman"/>
                <a:sym typeface="Times New Roman"/>
              </a:rPr>
              <a:t>Shengjie Jin</a:t>
            </a:r>
            <a:endParaRPr sz="2000">
              <a:solidFill>
                <a:srgbClr val="073763"/>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p>
        </p:txBody>
      </p:sp>
      <p:pic>
        <p:nvPicPr>
          <p:cNvPr descr="A picture containing person, outdoor, road, helmet&#10;&#10;Description automatically generated" id="91" name="Google Shape;91;p1"/>
          <p:cNvPicPr preferRelativeResize="0"/>
          <p:nvPr/>
        </p:nvPicPr>
        <p:blipFill rotWithShape="1">
          <a:blip r:embed="rId3">
            <a:alphaModFix/>
          </a:blip>
          <a:srcRect b="2623" l="0" r="-1" t="19683"/>
          <a:stretch/>
        </p:blipFill>
        <p:spPr>
          <a:xfrm>
            <a:off x="4904316" y="-4"/>
            <a:ext cx="7287684" cy="3694372"/>
          </a:xfrm>
          <a:custGeom>
            <a:rect b="b" l="l" r="r" t="t"/>
            <a:pathLst>
              <a:path extrusionOk="0" h="3694372" w="7287684">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a:noFill/>
          <a:ln>
            <a:noFill/>
          </a:ln>
        </p:spPr>
      </p:pic>
      <p:pic>
        <p:nvPicPr>
          <p:cNvPr descr="Map&#10;&#10;Description automatically generated" id="92" name="Google Shape;92;p1"/>
          <p:cNvPicPr preferRelativeResize="0"/>
          <p:nvPr/>
        </p:nvPicPr>
        <p:blipFill rotWithShape="1">
          <a:blip r:embed="rId4">
            <a:alphaModFix/>
          </a:blip>
          <a:srcRect b="22057" l="0" r="0" t="16691"/>
          <a:stretch/>
        </p:blipFill>
        <p:spPr>
          <a:xfrm>
            <a:off x="4726728" y="3802961"/>
            <a:ext cx="7472381" cy="3055043"/>
          </a:xfrm>
          <a:custGeom>
            <a:rect b="b" l="l" r="r" t="t"/>
            <a:pathLst>
              <a:path extrusionOk="0" h="3055043" w="7472381">
                <a:moveTo>
                  <a:pt x="638975" y="0"/>
                </a:moveTo>
                <a:lnTo>
                  <a:pt x="7472381" y="0"/>
                </a:lnTo>
                <a:lnTo>
                  <a:pt x="7472381" y="2579984"/>
                </a:lnTo>
                <a:lnTo>
                  <a:pt x="7472381" y="3055043"/>
                </a:lnTo>
                <a:lnTo>
                  <a:pt x="6992676"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do the factors contribute to fatality ? </a:t>
            </a:r>
            <a:endParaRPr/>
          </a:p>
        </p:txBody>
      </p:sp>
      <p:sp>
        <p:nvSpPr>
          <p:cNvPr id="186" name="Google Shape;186;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Attributes</a:t>
            </a:r>
            <a:endParaRPr/>
          </a:p>
          <a:p>
            <a:pPr indent="-228600" lvl="0" marL="228600" rtl="0" algn="l">
              <a:lnSpc>
                <a:spcPct val="90000"/>
              </a:lnSpc>
              <a:spcBef>
                <a:spcPts val="1000"/>
              </a:spcBef>
              <a:spcAft>
                <a:spcPts val="0"/>
              </a:spcAft>
              <a:buClr>
                <a:schemeClr val="dk1"/>
              </a:buClr>
              <a:buSzPts val="2800"/>
              <a:buChar char="•"/>
            </a:pPr>
            <a:r>
              <a:rPr lang="en-US"/>
              <a:t>Correlations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15"/>
          <p:cNvPicPr preferRelativeResize="0"/>
          <p:nvPr/>
        </p:nvPicPr>
        <p:blipFill rotWithShape="1">
          <a:blip r:embed="rId3">
            <a:alphaModFix/>
          </a:blip>
          <a:srcRect b="0" l="0" r="0" t="0"/>
          <a:stretch/>
        </p:blipFill>
        <p:spPr>
          <a:xfrm>
            <a:off x="374389" y="838199"/>
            <a:ext cx="10606878" cy="47979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16"/>
          <p:cNvPicPr preferRelativeResize="0"/>
          <p:nvPr/>
        </p:nvPicPr>
        <p:blipFill rotWithShape="1">
          <a:blip r:embed="rId3">
            <a:alphaModFix/>
          </a:blip>
          <a:srcRect b="0" l="0" r="0" t="0"/>
          <a:stretch/>
        </p:blipFill>
        <p:spPr>
          <a:xfrm>
            <a:off x="1058333" y="372534"/>
            <a:ext cx="8060267" cy="558107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descr="Chart, waterfall chart&#10;&#10;Description automatically generated" id="201" name="Google Shape;201;p19"/>
          <p:cNvPicPr preferRelativeResize="0"/>
          <p:nvPr>
            <p:ph idx="1" type="body"/>
          </p:nvPr>
        </p:nvPicPr>
        <p:blipFill rotWithShape="1">
          <a:blip r:embed="rId3">
            <a:alphaModFix/>
          </a:blip>
          <a:srcRect b="0" l="0" r="0" t="0"/>
          <a:stretch/>
        </p:blipFill>
        <p:spPr>
          <a:xfrm>
            <a:off x="1528300" y="365125"/>
            <a:ext cx="10436470" cy="55661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descr="Chart&#10;&#10;Description automatically generated with low confidence" id="206" name="Google Shape;206;p20"/>
          <p:cNvPicPr preferRelativeResize="0"/>
          <p:nvPr/>
        </p:nvPicPr>
        <p:blipFill rotWithShape="1">
          <a:blip r:embed="rId3">
            <a:alphaModFix/>
          </a:blip>
          <a:srcRect b="0" l="0" r="0" t="0"/>
          <a:stretch/>
        </p:blipFill>
        <p:spPr>
          <a:xfrm>
            <a:off x="1176867" y="292947"/>
            <a:ext cx="10066866" cy="53689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descr="Chart&#10;&#10;Description automatically generated" id="211" name="Google Shape;211;p21"/>
          <p:cNvPicPr preferRelativeResize="0"/>
          <p:nvPr/>
        </p:nvPicPr>
        <p:blipFill rotWithShape="1">
          <a:blip r:embed="rId3">
            <a:alphaModFix/>
          </a:blip>
          <a:srcRect b="0" l="0" r="0" t="0"/>
          <a:stretch/>
        </p:blipFill>
        <p:spPr>
          <a:xfrm>
            <a:off x="2421467" y="957791"/>
            <a:ext cx="8957448" cy="44787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descr="Chart&#10;&#10;Description automatically generated" id="216" name="Google Shape;216;p22"/>
          <p:cNvPicPr preferRelativeResize="0"/>
          <p:nvPr>
            <p:ph idx="1" type="body"/>
          </p:nvPr>
        </p:nvPicPr>
        <p:blipFill rotWithShape="1">
          <a:blip r:embed="rId3">
            <a:alphaModFix/>
          </a:blip>
          <a:srcRect b="0" l="0" r="0" t="0"/>
          <a:stretch/>
        </p:blipFill>
        <p:spPr>
          <a:xfrm>
            <a:off x="931332" y="465667"/>
            <a:ext cx="8643915" cy="5613400"/>
          </a:xfrm>
          <a:prstGeom prst="rect">
            <a:avLst/>
          </a:prstGeom>
          <a:noFill/>
          <a:ln>
            <a:noFill/>
          </a:ln>
        </p:spPr>
      </p:pic>
      <p:sp>
        <p:nvSpPr>
          <p:cNvPr id="217" name="Google Shape;217;p22"/>
          <p:cNvSpPr txBox="1"/>
          <p:nvPr/>
        </p:nvSpPr>
        <p:spPr>
          <a:xfrm>
            <a:off x="9575247" y="465667"/>
            <a:ext cx="228600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Traffic control need to be enhanced: more warning sign, more clear speed limit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descr="Chart&#10;&#10;Description automatically generated" id="222" name="Google Shape;222;p23"/>
          <p:cNvPicPr preferRelativeResize="0"/>
          <p:nvPr>
            <p:ph idx="1" type="body"/>
          </p:nvPr>
        </p:nvPicPr>
        <p:blipFill rotWithShape="1">
          <a:blip r:embed="rId3">
            <a:alphaModFix/>
          </a:blip>
          <a:srcRect b="0" l="0" r="0" t="0"/>
          <a:stretch/>
        </p:blipFill>
        <p:spPr>
          <a:xfrm>
            <a:off x="618066" y="171759"/>
            <a:ext cx="8143102" cy="651448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Machine Learning Algorithm</a:t>
            </a:r>
            <a:endParaRPr/>
          </a:p>
        </p:txBody>
      </p:sp>
      <p:sp>
        <p:nvSpPr>
          <p:cNvPr id="228" name="Google Shape;228;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9"/>
          <p:cNvSpPr txBox="1"/>
          <p:nvPr>
            <p:ph type="title"/>
          </p:nvPr>
        </p:nvSpPr>
        <p:spPr>
          <a:xfrm>
            <a:off x="838200" y="3532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Our business intelligence suggestions</a:t>
            </a:r>
            <a:endParaRPr b="1"/>
          </a:p>
        </p:txBody>
      </p:sp>
      <p:sp>
        <p:nvSpPr>
          <p:cNvPr id="234" name="Google Shape;234;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1f099c07b8b_1_0"/>
          <p:cNvSpPr txBox="1"/>
          <p:nvPr>
            <p:ph type="title"/>
          </p:nvPr>
        </p:nvSpPr>
        <p:spPr>
          <a:xfrm>
            <a:off x="593275" y="1746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500">
                <a:solidFill>
                  <a:srgbClr val="073763"/>
                </a:solidFill>
                <a:latin typeface="Times New Roman"/>
                <a:ea typeface="Times New Roman"/>
                <a:cs typeface="Times New Roman"/>
                <a:sym typeface="Times New Roman"/>
              </a:rPr>
              <a:t>Overview</a:t>
            </a:r>
            <a:r>
              <a:rPr b="1" lang="en-US">
                <a:solidFill>
                  <a:srgbClr val="073763"/>
                </a:solidFill>
                <a:latin typeface="Times New Roman"/>
                <a:ea typeface="Times New Roman"/>
                <a:cs typeface="Times New Roman"/>
                <a:sym typeface="Times New Roman"/>
              </a:rPr>
              <a:t> </a:t>
            </a:r>
            <a:endParaRPr b="1">
              <a:solidFill>
                <a:srgbClr val="073763"/>
              </a:solidFill>
              <a:latin typeface="Times New Roman"/>
              <a:ea typeface="Times New Roman"/>
              <a:cs typeface="Times New Roman"/>
              <a:sym typeface="Times New Roman"/>
            </a:endParaRPr>
          </a:p>
        </p:txBody>
      </p:sp>
      <p:sp>
        <p:nvSpPr>
          <p:cNvPr id="99" name="Google Shape;99;g1f099c07b8b_1_0"/>
          <p:cNvSpPr txBox="1"/>
          <p:nvPr>
            <p:ph idx="1" type="body"/>
          </p:nvPr>
        </p:nvSpPr>
        <p:spPr>
          <a:xfrm>
            <a:off x="791925" y="1273500"/>
            <a:ext cx="10888200" cy="5584500"/>
          </a:xfrm>
          <a:prstGeom prst="rect">
            <a:avLst/>
          </a:prstGeom>
          <a:noFill/>
          <a:ln>
            <a:noFill/>
          </a:ln>
        </p:spPr>
        <p:txBody>
          <a:bodyPr anchorCtr="0" anchor="t" bIns="45700" lIns="91425" spcFirstLastPara="1" rIns="91425" wrap="square" tIns="45700">
            <a:normAutofit fontScale="77500" lnSpcReduction="10000"/>
          </a:bodyPr>
          <a:lstStyle/>
          <a:p>
            <a:pPr indent="0" lvl="0" marL="0" rtl="0" algn="l">
              <a:lnSpc>
                <a:spcPct val="90000"/>
              </a:lnSpc>
              <a:spcBef>
                <a:spcPts val="1000"/>
              </a:spcBef>
              <a:spcAft>
                <a:spcPts val="0"/>
              </a:spcAft>
              <a:buSzPct val="96774"/>
              <a:buNone/>
            </a:pPr>
            <a:r>
              <a:t/>
            </a:r>
            <a:endParaRPr b="1" sz="2400">
              <a:solidFill>
                <a:srgbClr val="073763"/>
              </a:solidFill>
            </a:endParaRPr>
          </a:p>
          <a:p>
            <a:pPr indent="0" lvl="0" marL="0" rtl="0" algn="l">
              <a:lnSpc>
                <a:spcPct val="90000"/>
              </a:lnSpc>
              <a:spcBef>
                <a:spcPts val="1000"/>
              </a:spcBef>
              <a:spcAft>
                <a:spcPts val="0"/>
              </a:spcAft>
              <a:buSzPct val="86373"/>
              <a:buNone/>
            </a:pPr>
            <a:r>
              <a:rPr b="1" lang="en-US" sz="2689">
                <a:solidFill>
                  <a:srgbClr val="073763"/>
                </a:solidFill>
                <a:latin typeface="Times New Roman"/>
                <a:ea typeface="Times New Roman"/>
                <a:cs typeface="Times New Roman"/>
                <a:sym typeface="Times New Roman"/>
              </a:rPr>
              <a:t>Objective</a:t>
            </a:r>
            <a:r>
              <a:rPr lang="en-US" sz="2689">
                <a:solidFill>
                  <a:srgbClr val="073763"/>
                </a:solidFill>
                <a:latin typeface="Times New Roman"/>
                <a:ea typeface="Times New Roman"/>
                <a:cs typeface="Times New Roman"/>
                <a:sym typeface="Times New Roman"/>
              </a:rPr>
              <a:t> is to clean, transform, analyze bike crash data in the state of North Carolina state and generate patterns to visualize frequency of Serious &amp; Fatal accidents. </a:t>
            </a:r>
            <a:r>
              <a:rPr lang="en-US" sz="2765">
                <a:solidFill>
                  <a:srgbClr val="073763"/>
                </a:solidFill>
                <a:latin typeface="Times New Roman"/>
                <a:ea typeface="Times New Roman"/>
                <a:cs typeface="Times New Roman"/>
                <a:sym typeface="Times New Roman"/>
              </a:rPr>
              <a:t>We plan to utilize supervised Machine Learning techniques to identify the root causes of these accidents and develop strategies for prevention.</a:t>
            </a:r>
            <a:endParaRPr sz="2365">
              <a:solidFill>
                <a:srgbClr val="073763"/>
              </a:solidFill>
              <a:latin typeface="Times New Roman"/>
              <a:ea typeface="Times New Roman"/>
              <a:cs typeface="Times New Roman"/>
              <a:sym typeface="Times New Roman"/>
            </a:endParaRPr>
          </a:p>
          <a:p>
            <a:pPr indent="0" lvl="0" marL="0" rtl="0" algn="l">
              <a:lnSpc>
                <a:spcPct val="90000"/>
              </a:lnSpc>
              <a:spcBef>
                <a:spcPts val="1000"/>
              </a:spcBef>
              <a:spcAft>
                <a:spcPts val="0"/>
              </a:spcAft>
              <a:buSzPct val="98206"/>
              <a:buNone/>
            </a:pPr>
            <a:r>
              <a:t/>
            </a:r>
            <a:endParaRPr sz="2365">
              <a:solidFill>
                <a:srgbClr val="073763"/>
              </a:solidFill>
              <a:latin typeface="Times New Roman"/>
              <a:ea typeface="Times New Roman"/>
              <a:cs typeface="Times New Roman"/>
              <a:sym typeface="Times New Roman"/>
            </a:endParaRPr>
          </a:p>
          <a:p>
            <a:pPr indent="0" lvl="0" marL="0" rtl="0" algn="l">
              <a:lnSpc>
                <a:spcPct val="90000"/>
              </a:lnSpc>
              <a:spcBef>
                <a:spcPts val="1000"/>
              </a:spcBef>
              <a:spcAft>
                <a:spcPts val="0"/>
              </a:spcAft>
              <a:buSzPct val="88311"/>
              <a:buNone/>
            </a:pPr>
            <a:r>
              <a:rPr b="1" lang="en-US" sz="2630">
                <a:solidFill>
                  <a:srgbClr val="073763"/>
                </a:solidFill>
                <a:latin typeface="Times New Roman"/>
                <a:ea typeface="Times New Roman"/>
                <a:cs typeface="Times New Roman"/>
                <a:sym typeface="Times New Roman"/>
              </a:rPr>
              <a:t>Goal of project : </a:t>
            </a:r>
            <a:r>
              <a:rPr lang="en-US" sz="2630">
                <a:solidFill>
                  <a:srgbClr val="073763"/>
                </a:solidFill>
                <a:latin typeface="Times New Roman"/>
                <a:ea typeface="Times New Roman"/>
                <a:cs typeface="Times New Roman"/>
                <a:sym typeface="Times New Roman"/>
              </a:rPr>
              <a:t>To determine what causes the crashes, level of severity to </a:t>
            </a:r>
            <a:r>
              <a:rPr lang="en-US" sz="2689">
                <a:solidFill>
                  <a:srgbClr val="073763"/>
                </a:solidFill>
                <a:latin typeface="Times New Roman"/>
                <a:ea typeface="Times New Roman"/>
                <a:cs typeface="Times New Roman"/>
                <a:sym typeface="Times New Roman"/>
              </a:rPr>
              <a:t>help the road safety departments improvise safety measures and policies pertaining to reduce the occurrence of crashes.</a:t>
            </a:r>
            <a:endParaRPr sz="2230">
              <a:solidFill>
                <a:srgbClr val="073763"/>
              </a:solidFill>
              <a:latin typeface="Times New Roman"/>
              <a:ea typeface="Times New Roman"/>
              <a:cs typeface="Times New Roman"/>
              <a:sym typeface="Times New Roman"/>
            </a:endParaRPr>
          </a:p>
          <a:p>
            <a:pPr indent="0" lvl="0" marL="0" rtl="0" algn="l">
              <a:lnSpc>
                <a:spcPct val="90000"/>
              </a:lnSpc>
              <a:spcBef>
                <a:spcPts val="1000"/>
              </a:spcBef>
              <a:spcAft>
                <a:spcPts val="0"/>
              </a:spcAft>
              <a:buSzPct val="96774"/>
              <a:buNone/>
            </a:pPr>
            <a:r>
              <a:t/>
            </a:r>
            <a:endParaRPr sz="2400">
              <a:solidFill>
                <a:srgbClr val="073763"/>
              </a:solidFill>
              <a:latin typeface="Times New Roman"/>
              <a:ea typeface="Times New Roman"/>
              <a:cs typeface="Times New Roman"/>
              <a:sym typeface="Times New Roman"/>
            </a:endParaRPr>
          </a:p>
          <a:p>
            <a:pPr indent="0" lvl="0" marL="0" rtl="0" algn="l">
              <a:lnSpc>
                <a:spcPct val="90000"/>
              </a:lnSpc>
              <a:spcBef>
                <a:spcPts val="1000"/>
              </a:spcBef>
              <a:spcAft>
                <a:spcPts val="0"/>
              </a:spcAft>
              <a:buSzPct val="91729"/>
              <a:buNone/>
            </a:pPr>
            <a:r>
              <a:rPr b="1" lang="en-US" sz="2532">
                <a:solidFill>
                  <a:srgbClr val="073763"/>
                </a:solidFill>
                <a:latin typeface="Times New Roman"/>
                <a:ea typeface="Times New Roman"/>
                <a:cs typeface="Times New Roman"/>
                <a:sym typeface="Times New Roman"/>
              </a:rPr>
              <a:t>DataSet Source:</a:t>
            </a:r>
            <a:r>
              <a:rPr lang="en-US" sz="2532">
                <a:solidFill>
                  <a:srgbClr val="073763"/>
                </a:solidFill>
                <a:latin typeface="Times New Roman"/>
                <a:ea typeface="Times New Roman"/>
                <a:cs typeface="Times New Roman"/>
                <a:sym typeface="Times New Roman"/>
              </a:rPr>
              <a:t>  The dataset is collected from Kaggle website. The link for the data is </a:t>
            </a:r>
            <a:endParaRPr sz="2532">
              <a:solidFill>
                <a:srgbClr val="073763"/>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78976"/>
              <a:buFont typeface="Arial"/>
              <a:buNone/>
            </a:pPr>
            <a:r>
              <a:rPr lang="en-US" sz="2532" u="sng">
                <a:solidFill>
                  <a:schemeClr val="hlink"/>
                </a:solidFill>
                <a:latin typeface="Times New Roman"/>
                <a:ea typeface="Times New Roman"/>
                <a:cs typeface="Times New Roman"/>
                <a:sym typeface="Times New Roman"/>
                <a:hlinkClick r:id="rId3"/>
              </a:rPr>
              <a:t>https://www.kaggle.com/datasets/atharvaingle/bikepedcrash</a:t>
            </a:r>
            <a:endParaRPr sz="2532">
              <a:solidFill>
                <a:srgbClr val="073763"/>
              </a:solidFill>
              <a:latin typeface="Times New Roman"/>
              <a:ea typeface="Times New Roman"/>
              <a:cs typeface="Times New Roman"/>
              <a:sym typeface="Times New Roman"/>
            </a:endParaRPr>
          </a:p>
          <a:p>
            <a:pPr indent="0" lvl="0" marL="0" rtl="0" algn="l">
              <a:lnSpc>
                <a:spcPct val="90000"/>
              </a:lnSpc>
              <a:spcBef>
                <a:spcPts val="1000"/>
              </a:spcBef>
              <a:spcAft>
                <a:spcPts val="0"/>
              </a:spcAft>
              <a:buSzPct val="91729"/>
              <a:buNone/>
            </a:pPr>
            <a:r>
              <a:rPr lang="en-US" sz="2532">
                <a:solidFill>
                  <a:srgbClr val="073763"/>
                </a:solidFill>
                <a:latin typeface="Times New Roman"/>
                <a:ea typeface="Times New Roman"/>
                <a:cs typeface="Times New Roman"/>
                <a:sym typeface="Times New Roman"/>
              </a:rPr>
              <a:t>Our dataset holds all of the information related to bike crash include the bike rider's information the driver's information and the other objective conditions such as weather and road conditions etc, which will allow us to understand the attributions that lead to the bike crash and correlated circumstances.</a:t>
            </a:r>
            <a:endParaRPr sz="2532">
              <a:solidFill>
                <a:srgbClr val="073763"/>
              </a:solidFill>
              <a:latin typeface="Times New Roman"/>
              <a:ea typeface="Times New Roman"/>
              <a:cs typeface="Times New Roman"/>
              <a:sym typeface="Times New Roman"/>
            </a:endParaRPr>
          </a:p>
          <a:p>
            <a:pPr indent="0" lvl="0" marL="0" rtl="0" algn="l">
              <a:lnSpc>
                <a:spcPct val="90000"/>
              </a:lnSpc>
              <a:spcBef>
                <a:spcPts val="1000"/>
              </a:spcBef>
              <a:spcAft>
                <a:spcPts val="0"/>
              </a:spcAft>
              <a:buSzPct val="116129"/>
              <a:buNone/>
            </a:pPr>
            <a:r>
              <a:t/>
            </a:r>
            <a:endParaRPr sz="2000">
              <a:solidFill>
                <a:srgbClr val="073763"/>
              </a:solidFill>
              <a:latin typeface="Times New Roman"/>
              <a:ea typeface="Times New Roman"/>
              <a:cs typeface="Times New Roman"/>
              <a:sym typeface="Times New Roman"/>
            </a:endParaRPr>
          </a:p>
          <a:p>
            <a:pPr indent="0" lvl="0" marL="0" rtl="0" algn="l">
              <a:lnSpc>
                <a:spcPct val="90000"/>
              </a:lnSpc>
              <a:spcBef>
                <a:spcPts val="1000"/>
              </a:spcBef>
              <a:spcAft>
                <a:spcPts val="0"/>
              </a:spcAft>
              <a:buSzPct val="96774"/>
              <a:buNone/>
            </a:pPr>
            <a:r>
              <a:t/>
            </a:r>
            <a:endParaRPr sz="2400">
              <a:solidFill>
                <a:srgbClr val="073763"/>
              </a:solidFill>
              <a:latin typeface="Times New Roman"/>
              <a:ea typeface="Times New Roman"/>
              <a:cs typeface="Times New Roman"/>
              <a:sym typeface="Times New Roman"/>
            </a:endParaRPr>
          </a:p>
          <a:p>
            <a:pPr indent="0" lvl="0" marL="0" rtl="0" algn="l">
              <a:lnSpc>
                <a:spcPct val="90000"/>
              </a:lnSpc>
              <a:spcBef>
                <a:spcPts val="1000"/>
              </a:spcBef>
              <a:spcAft>
                <a:spcPts val="0"/>
              </a:spcAft>
              <a:buSzPct val="116129"/>
              <a:buNone/>
            </a:pPr>
            <a:r>
              <a:t/>
            </a:r>
            <a:endParaRPr sz="20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Limitation of our Data</a:t>
            </a:r>
            <a:endParaRPr/>
          </a:p>
        </p:txBody>
      </p:sp>
      <p:sp>
        <p:nvSpPr>
          <p:cNvPr id="240" name="Google Shape;240;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Future Analysis &amp; Conclusion</a:t>
            </a:r>
            <a:endParaRPr/>
          </a:p>
        </p:txBody>
      </p:sp>
      <p:sp>
        <p:nvSpPr>
          <p:cNvPr id="246" name="Google Shape;246;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5" name="Google Shape;10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5400">
                <a:latin typeface="Times New Roman"/>
                <a:ea typeface="Times New Roman"/>
                <a:cs typeface="Times New Roman"/>
                <a:sym typeface="Times New Roman"/>
              </a:rPr>
              <a:t>Outline</a:t>
            </a:r>
            <a:endParaRPr>
              <a:latin typeface="Times New Roman"/>
              <a:ea typeface="Times New Roman"/>
              <a:cs typeface="Times New Roman"/>
              <a:sym typeface="Times New Roman"/>
            </a:endParaRPr>
          </a:p>
        </p:txBody>
      </p:sp>
      <p:sp>
        <p:nvSpPr>
          <p:cNvPr id="106" name="Google Shape;106;p4"/>
          <p:cNvSpPr/>
          <p:nvPr/>
        </p:nvSpPr>
        <p:spPr>
          <a:xfrm>
            <a:off x="838200" y="1865313"/>
            <a:ext cx="10424160" cy="18288"/>
          </a:xfrm>
          <a:custGeom>
            <a:rect b="b" l="l" r="r" t="t"/>
            <a:pathLst>
              <a:path extrusionOk="0" fill="none" h="18288" w="1042416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extrusionOk="0" h="18288" w="1042416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07" name="Google Shape;107;p4"/>
          <p:cNvGrpSpPr/>
          <p:nvPr/>
        </p:nvGrpSpPr>
        <p:grpSpPr>
          <a:xfrm>
            <a:off x="1256171" y="3014120"/>
            <a:ext cx="9679657" cy="2376809"/>
            <a:chOff x="417971" y="786033"/>
            <a:chExt cx="9679657" cy="2376809"/>
          </a:xfrm>
        </p:grpSpPr>
        <p:sp>
          <p:nvSpPr>
            <p:cNvPr id="108" name="Google Shape;108;p4"/>
            <p:cNvSpPr/>
            <p:nvPr/>
          </p:nvSpPr>
          <p:spPr>
            <a:xfrm>
              <a:off x="1212569" y="786033"/>
              <a:ext cx="1300252" cy="1300252"/>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4"/>
            <p:cNvSpPr/>
            <p:nvPr/>
          </p:nvSpPr>
          <p:spPr>
            <a:xfrm>
              <a:off x="417971" y="2442842"/>
              <a:ext cx="2889450"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
            <p:cNvSpPr txBox="1"/>
            <p:nvPr/>
          </p:nvSpPr>
          <p:spPr>
            <a:xfrm>
              <a:off x="417971" y="2442842"/>
              <a:ext cx="288945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500"/>
                <a:buFont typeface="Calibri"/>
                <a:buNone/>
              </a:pPr>
              <a:r>
                <a:rPr b="0" i="0" lang="en-US" sz="2500" u="none" cap="none" strike="noStrike">
                  <a:solidFill>
                    <a:schemeClr val="dk1"/>
                  </a:solidFill>
                  <a:latin typeface="Times New Roman"/>
                  <a:ea typeface="Times New Roman"/>
                  <a:cs typeface="Times New Roman"/>
                  <a:sym typeface="Times New Roman"/>
                </a:rPr>
                <a:t>Benefit of the project</a:t>
              </a:r>
              <a:endParaRPr b="0" i="0" sz="1400" u="none" cap="none" strike="noStrike">
                <a:solidFill>
                  <a:srgbClr val="000000"/>
                </a:solidFill>
                <a:latin typeface="Times New Roman"/>
                <a:ea typeface="Times New Roman"/>
                <a:cs typeface="Times New Roman"/>
                <a:sym typeface="Times New Roman"/>
              </a:endParaRPr>
            </a:p>
          </p:txBody>
        </p:sp>
        <p:sp>
          <p:nvSpPr>
            <p:cNvPr id="111" name="Google Shape;111;p4"/>
            <p:cNvSpPr/>
            <p:nvPr/>
          </p:nvSpPr>
          <p:spPr>
            <a:xfrm>
              <a:off x="4607673" y="786033"/>
              <a:ext cx="1300252" cy="1300252"/>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4"/>
            <p:cNvSpPr/>
            <p:nvPr/>
          </p:nvSpPr>
          <p:spPr>
            <a:xfrm>
              <a:off x="3813075" y="2442842"/>
              <a:ext cx="2889450"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
            <p:cNvSpPr txBox="1"/>
            <p:nvPr/>
          </p:nvSpPr>
          <p:spPr>
            <a:xfrm>
              <a:off x="3813075" y="2442842"/>
              <a:ext cx="288945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500"/>
                <a:buFont typeface="Calibri"/>
                <a:buNone/>
              </a:pPr>
              <a:r>
                <a:rPr b="0" i="0" lang="en-US" sz="2500" u="none" cap="none" strike="noStrike">
                  <a:solidFill>
                    <a:schemeClr val="dk1"/>
                  </a:solidFill>
                  <a:latin typeface="Times New Roman"/>
                  <a:ea typeface="Times New Roman"/>
                  <a:cs typeface="Times New Roman"/>
                  <a:sym typeface="Times New Roman"/>
                </a:rPr>
                <a:t>Problems need to be Solved</a:t>
              </a:r>
              <a:endParaRPr b="0" i="0" sz="1400" u="none" cap="none" strike="noStrike">
                <a:solidFill>
                  <a:srgbClr val="000000"/>
                </a:solidFill>
                <a:latin typeface="Times New Roman"/>
                <a:ea typeface="Times New Roman"/>
                <a:cs typeface="Times New Roman"/>
                <a:sym typeface="Times New Roman"/>
              </a:endParaRPr>
            </a:p>
          </p:txBody>
        </p:sp>
        <p:sp>
          <p:nvSpPr>
            <p:cNvPr id="114" name="Google Shape;114;p4"/>
            <p:cNvSpPr/>
            <p:nvPr/>
          </p:nvSpPr>
          <p:spPr>
            <a:xfrm>
              <a:off x="8002777" y="786033"/>
              <a:ext cx="1300252" cy="1300252"/>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
            <p:cNvSpPr/>
            <p:nvPr/>
          </p:nvSpPr>
          <p:spPr>
            <a:xfrm>
              <a:off x="7208178" y="2442842"/>
              <a:ext cx="2889450"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4"/>
            <p:cNvSpPr txBox="1"/>
            <p:nvPr/>
          </p:nvSpPr>
          <p:spPr>
            <a:xfrm>
              <a:off x="7208178" y="2442842"/>
              <a:ext cx="288945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500"/>
                <a:buFont typeface="Calibri"/>
                <a:buNone/>
              </a:pPr>
              <a:r>
                <a:rPr b="0" i="0" lang="en-US" sz="2500" u="none" cap="none" strike="noStrike">
                  <a:solidFill>
                    <a:schemeClr val="dk1"/>
                  </a:solidFill>
                  <a:latin typeface="Times New Roman"/>
                  <a:ea typeface="Times New Roman"/>
                  <a:cs typeface="Times New Roman"/>
                  <a:sym typeface="Times New Roman"/>
                </a:rPr>
                <a:t>Machine learning Algorithm  </a:t>
              </a:r>
              <a:endParaRPr b="0" i="0" sz="1400" u="none" cap="none" strike="noStrike">
                <a:solidFill>
                  <a:srgbClr val="000000"/>
                </a:solidFill>
                <a:latin typeface="Times New Roman"/>
                <a:ea typeface="Times New Roman"/>
                <a:cs typeface="Times New Roman"/>
                <a:sym typeface="Times New Roman"/>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2" name="Google Shape;122;p5"/>
          <p:cNvSpPr/>
          <p:nvPr/>
        </p:nvSpPr>
        <p:spPr>
          <a:xfrm>
            <a:off x="0" y="0"/>
            <a:ext cx="12192000" cy="6858000"/>
          </a:xfrm>
          <a:custGeom>
            <a:rect b="b" l="l" r="r" t="t"/>
            <a:pathLst>
              <a:path extrusionOk="0" h="6858000" w="12192000">
                <a:moveTo>
                  <a:pt x="6315529" y="4323896"/>
                </a:moveTo>
                <a:lnTo>
                  <a:pt x="6295588" y="4367579"/>
                </a:lnTo>
                <a:cubicBezTo>
                  <a:pt x="6278024" y="4397022"/>
                  <a:pt x="6253813" y="4421099"/>
                  <a:pt x="6219229" y="4436818"/>
                </a:cubicBezTo>
                <a:cubicBezTo>
                  <a:pt x="6148079" y="4469666"/>
                  <a:pt x="6116436" y="4572066"/>
                  <a:pt x="6065687" y="4637204"/>
                </a:cubicBezTo>
                <a:cubicBezTo>
                  <a:pt x="5888713" y="4862696"/>
                  <a:pt x="5773979" y="5125824"/>
                  <a:pt x="5727387" y="5460076"/>
                </a:cubicBezTo>
                <a:cubicBezTo>
                  <a:pt x="5714326" y="5552523"/>
                  <a:pt x="5656974" y="5638673"/>
                  <a:pt x="5620972" y="5725836"/>
                </a:cubicBezTo>
                <a:cubicBezTo>
                  <a:pt x="5641553" y="5779043"/>
                  <a:pt x="5738619" y="5631221"/>
                  <a:pt x="5707795" y="5790089"/>
                </a:cubicBezTo>
                <a:cubicBezTo>
                  <a:pt x="5684453" y="5909876"/>
                  <a:pt x="5617437" y="5996827"/>
                  <a:pt x="5554627" y="6078873"/>
                </a:cubicBezTo>
                <a:cubicBezTo>
                  <a:pt x="5482491" y="6172498"/>
                  <a:pt x="5402203" y="6253366"/>
                  <a:pt x="5373489" y="6402408"/>
                </a:cubicBezTo>
                <a:cubicBezTo>
                  <a:pt x="5371924" y="6410357"/>
                  <a:pt x="5276557" y="6577417"/>
                  <a:pt x="5099999" y="6827527"/>
                </a:cubicBezTo>
                <a:lnTo>
                  <a:pt x="5078133" y="6857998"/>
                </a:lnTo>
                <a:lnTo>
                  <a:pt x="9179960" y="6857998"/>
                </a:lnTo>
                <a:lnTo>
                  <a:pt x="9179960" y="4323896"/>
                </a:lnTo>
                <a:close/>
                <a:moveTo>
                  <a:pt x="0" y="0"/>
                </a:moveTo>
                <a:lnTo>
                  <a:pt x="5872711" y="0"/>
                </a:lnTo>
                <a:lnTo>
                  <a:pt x="5885421" y="20207"/>
                </a:lnTo>
                <a:cubicBezTo>
                  <a:pt x="5896481" y="32882"/>
                  <a:pt x="5909484" y="42864"/>
                  <a:pt x="5925300" y="48911"/>
                </a:cubicBezTo>
                <a:cubicBezTo>
                  <a:pt x="5940498" y="54526"/>
                  <a:pt x="5945509" y="75042"/>
                  <a:pt x="5940039" y="101212"/>
                </a:cubicBezTo>
                <a:cubicBezTo>
                  <a:pt x="5921950" y="187894"/>
                  <a:pt x="5936667" y="254951"/>
                  <a:pt x="5969942" y="311282"/>
                </a:cubicBezTo>
                <a:cubicBezTo>
                  <a:pt x="5981709" y="330926"/>
                  <a:pt x="5977292" y="344422"/>
                  <a:pt x="5961238" y="357643"/>
                </a:cubicBezTo>
                <a:cubicBezTo>
                  <a:pt x="5942802" y="372223"/>
                  <a:pt x="5928461" y="393565"/>
                  <a:pt x="5917195" y="420369"/>
                </a:cubicBezTo>
                <a:cubicBezTo>
                  <a:pt x="5898701" y="463685"/>
                  <a:pt x="5889992" y="510050"/>
                  <a:pt x="5882753" y="556832"/>
                </a:cubicBezTo>
                <a:cubicBezTo>
                  <a:pt x="5871511" y="630206"/>
                  <a:pt x="5858246" y="700969"/>
                  <a:pt x="5814490" y="757416"/>
                </a:cubicBezTo>
                <a:cubicBezTo>
                  <a:pt x="5801465" y="774559"/>
                  <a:pt x="5791019" y="796511"/>
                  <a:pt x="5780064" y="817804"/>
                </a:cubicBezTo>
                <a:cubicBezTo>
                  <a:pt x="5783558" y="836359"/>
                  <a:pt x="5792196" y="849005"/>
                  <a:pt x="5808232" y="850533"/>
                </a:cubicBezTo>
                <a:cubicBezTo>
                  <a:pt x="5910296" y="860624"/>
                  <a:pt x="5905771" y="962632"/>
                  <a:pt x="5906473" y="1076571"/>
                </a:cubicBezTo>
                <a:cubicBezTo>
                  <a:pt x="5907545" y="1217584"/>
                  <a:pt x="5849973" y="1296799"/>
                  <a:pt x="5778623" y="1369280"/>
                </a:cubicBezTo>
                <a:cubicBezTo>
                  <a:pt x="5754207" y="1393852"/>
                  <a:pt x="5718605" y="1401742"/>
                  <a:pt x="5710841" y="1462628"/>
                </a:cubicBezTo>
                <a:cubicBezTo>
                  <a:pt x="5753463" y="1508141"/>
                  <a:pt x="5802053" y="1451295"/>
                  <a:pt x="5846774" y="1455933"/>
                </a:cubicBezTo>
                <a:cubicBezTo>
                  <a:pt x="5883727" y="1460129"/>
                  <a:pt x="5943609" y="1438568"/>
                  <a:pt x="5897329" y="1553073"/>
                </a:cubicBezTo>
                <a:cubicBezTo>
                  <a:pt x="5883856" y="1586627"/>
                  <a:pt x="5901366" y="1604100"/>
                  <a:pt x="5919735" y="1602736"/>
                </a:cubicBezTo>
                <a:cubicBezTo>
                  <a:pt x="6068526" y="1589022"/>
                  <a:pt x="6006837" y="1813624"/>
                  <a:pt x="6057874" y="1910648"/>
                </a:cubicBezTo>
                <a:cubicBezTo>
                  <a:pt x="6072264" y="1936644"/>
                  <a:pt x="6059978" y="1992417"/>
                  <a:pt x="6039719" y="2010547"/>
                </a:cubicBezTo>
                <a:cubicBezTo>
                  <a:pt x="5911143" y="2127229"/>
                  <a:pt x="5899692" y="2331836"/>
                  <a:pt x="5841713" y="2520599"/>
                </a:cubicBezTo>
                <a:cubicBezTo>
                  <a:pt x="5912636" y="2572423"/>
                  <a:pt x="5995799" y="2566926"/>
                  <a:pt x="6071734" y="2593468"/>
                </a:cubicBezTo>
                <a:cubicBezTo>
                  <a:pt x="6150607" y="2620843"/>
                  <a:pt x="6151703" y="2655507"/>
                  <a:pt x="6092050" y="2806646"/>
                </a:cubicBezTo>
                <a:cubicBezTo>
                  <a:pt x="6259331" y="2795420"/>
                  <a:pt x="6259331" y="2795420"/>
                  <a:pt x="6215122" y="3021197"/>
                </a:cubicBezTo>
                <a:cubicBezTo>
                  <a:pt x="6259035" y="3016573"/>
                  <a:pt x="6302431" y="3085300"/>
                  <a:pt x="6338100" y="3178087"/>
                </a:cubicBezTo>
                <a:lnTo>
                  <a:pt x="6343927" y="3194685"/>
                </a:lnTo>
                <a:lnTo>
                  <a:pt x="6343850" y="3201174"/>
                </a:lnTo>
                <a:cubicBezTo>
                  <a:pt x="6346866" y="3232770"/>
                  <a:pt x="6355995" y="3253323"/>
                  <a:pt x="6366375" y="3271251"/>
                </a:cubicBezTo>
                <a:lnTo>
                  <a:pt x="6369430" y="3276240"/>
                </a:lnTo>
                <a:lnTo>
                  <a:pt x="6392405" y="3360437"/>
                </a:lnTo>
                <a:lnTo>
                  <a:pt x="6397993" y="3390203"/>
                </a:lnTo>
                <a:lnTo>
                  <a:pt x="6394652" y="3402205"/>
                </a:lnTo>
                <a:cubicBezTo>
                  <a:pt x="6388505" y="3414621"/>
                  <a:pt x="6379344" y="3427747"/>
                  <a:pt x="6366662" y="3442044"/>
                </a:cubicBezTo>
                <a:cubicBezTo>
                  <a:pt x="6239481" y="3584662"/>
                  <a:pt x="6224938" y="3605480"/>
                  <a:pt x="6320915" y="3701547"/>
                </a:cubicBezTo>
                <a:lnTo>
                  <a:pt x="6364618" y="3743844"/>
                </a:lnTo>
                <a:lnTo>
                  <a:pt x="6370409" y="3754454"/>
                </a:lnTo>
                <a:lnTo>
                  <a:pt x="6373773" y="3768237"/>
                </a:lnTo>
                <a:cubicBezTo>
                  <a:pt x="6374277" y="3777528"/>
                  <a:pt x="6374207" y="3788146"/>
                  <a:pt x="6375298" y="3796540"/>
                </a:cubicBezTo>
                <a:cubicBezTo>
                  <a:pt x="6339717" y="3831045"/>
                  <a:pt x="6294642" y="3774365"/>
                  <a:pt x="6253487" y="3856948"/>
                </a:cubicBezTo>
                <a:lnTo>
                  <a:pt x="6385416" y="4014409"/>
                </a:lnTo>
                <a:lnTo>
                  <a:pt x="6374795" y="4038554"/>
                </a:lnTo>
                <a:cubicBezTo>
                  <a:pt x="6363579" y="4073249"/>
                  <a:pt x="6356895" y="4111559"/>
                  <a:pt x="6351015" y="4150489"/>
                </a:cubicBezTo>
                <a:lnTo>
                  <a:pt x="6340821" y="4212706"/>
                </a:lnTo>
                <a:lnTo>
                  <a:pt x="12191999" y="4212706"/>
                </a:lnTo>
                <a:lnTo>
                  <a:pt x="12191999" y="0"/>
                </a:lnTo>
                <a:lnTo>
                  <a:pt x="12192000" y="0"/>
                </a:lnTo>
                <a:lnTo>
                  <a:pt x="12192000" y="6858000"/>
                </a:lnTo>
                <a:lnTo>
                  <a:pt x="12191999" y="6858000"/>
                </a:lnTo>
                <a:lnTo>
                  <a:pt x="12191999" y="4323902"/>
                </a:lnTo>
                <a:lnTo>
                  <a:pt x="9307672" y="4323902"/>
                </a:lnTo>
                <a:lnTo>
                  <a:pt x="9307672"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3" name="Google Shape;123;p5"/>
          <p:cNvSpPr txBox="1"/>
          <p:nvPr>
            <p:ph type="title"/>
          </p:nvPr>
        </p:nvSpPr>
        <p:spPr>
          <a:xfrm>
            <a:off x="838200" y="365125"/>
            <a:ext cx="4347949" cy="21372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3500">
                <a:latin typeface="Times New Roman"/>
                <a:ea typeface="Times New Roman"/>
                <a:cs typeface="Times New Roman"/>
                <a:sym typeface="Times New Roman"/>
              </a:rPr>
              <a:t>The Benefit of the project</a:t>
            </a:r>
            <a:endParaRPr sz="3500">
              <a:latin typeface="Times New Roman"/>
              <a:ea typeface="Times New Roman"/>
              <a:cs typeface="Times New Roman"/>
              <a:sym typeface="Times New Roman"/>
            </a:endParaRPr>
          </a:p>
        </p:txBody>
      </p:sp>
      <p:sp>
        <p:nvSpPr>
          <p:cNvPr id="124" name="Google Shape;124;p5"/>
          <p:cNvSpPr txBox="1"/>
          <p:nvPr>
            <p:ph idx="1" type="body"/>
          </p:nvPr>
        </p:nvSpPr>
        <p:spPr>
          <a:xfrm>
            <a:off x="838200" y="2681775"/>
            <a:ext cx="4961100" cy="3354300"/>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2072"/>
              <a:buFont typeface="Times New Roman"/>
              <a:buChar char="•"/>
            </a:pPr>
            <a:r>
              <a:rPr lang="en-US" sz="2072">
                <a:latin typeface="Times New Roman"/>
                <a:ea typeface="Times New Roman"/>
                <a:cs typeface="Times New Roman"/>
                <a:sym typeface="Times New Roman"/>
              </a:rPr>
              <a:t>Primary - Department of transportation for the state of Carolina</a:t>
            </a:r>
            <a:endParaRPr sz="2572">
              <a:latin typeface="Times New Roman"/>
              <a:ea typeface="Times New Roman"/>
              <a:cs typeface="Times New Roman"/>
              <a:sym typeface="Times New Roman"/>
            </a:endParaRPr>
          </a:p>
          <a:p>
            <a:pPr indent="0" lvl="0" marL="0" rtl="0" algn="l">
              <a:lnSpc>
                <a:spcPct val="70000"/>
              </a:lnSpc>
              <a:spcBef>
                <a:spcPts val="1000"/>
              </a:spcBef>
              <a:spcAft>
                <a:spcPts val="0"/>
              </a:spcAft>
              <a:buClr>
                <a:schemeClr val="dk1"/>
              </a:buClr>
              <a:buSzPts val="1250"/>
              <a:buNone/>
            </a:pPr>
            <a:r>
              <a:rPr lang="en-US" sz="2072">
                <a:latin typeface="Times New Roman"/>
                <a:ea typeface="Times New Roman"/>
                <a:cs typeface="Times New Roman"/>
                <a:sym typeface="Times New Roman"/>
              </a:rPr>
              <a:t> (Provide safer road, educate public drivers and riders, prevent fatality, reduce severity of crashes) </a:t>
            </a:r>
            <a:endParaRPr sz="2572">
              <a:latin typeface="Times New Roman"/>
              <a:ea typeface="Times New Roman"/>
              <a:cs typeface="Times New Roman"/>
              <a:sym typeface="Times New Roman"/>
            </a:endParaRPr>
          </a:p>
          <a:p>
            <a:pPr indent="0" lvl="0" marL="0" rtl="0" algn="l">
              <a:lnSpc>
                <a:spcPct val="70000"/>
              </a:lnSpc>
              <a:spcBef>
                <a:spcPts val="1000"/>
              </a:spcBef>
              <a:spcAft>
                <a:spcPts val="0"/>
              </a:spcAft>
              <a:buClr>
                <a:schemeClr val="dk1"/>
              </a:buClr>
              <a:buSzPts val="1250"/>
              <a:buNone/>
            </a:pPr>
            <a:r>
              <a:t/>
            </a:r>
            <a:endParaRPr sz="2072">
              <a:latin typeface="Times New Roman"/>
              <a:ea typeface="Times New Roman"/>
              <a:cs typeface="Times New Roman"/>
              <a:sym typeface="Times New Roman"/>
            </a:endParaRPr>
          </a:p>
          <a:p>
            <a:pPr indent="-228600" lvl="0" marL="228600" rtl="0" algn="l">
              <a:lnSpc>
                <a:spcPct val="70000"/>
              </a:lnSpc>
              <a:spcBef>
                <a:spcPts val="1000"/>
              </a:spcBef>
              <a:spcAft>
                <a:spcPts val="0"/>
              </a:spcAft>
              <a:buClr>
                <a:schemeClr val="dk1"/>
              </a:buClr>
              <a:buSzPts val="2072"/>
              <a:buFont typeface="Times New Roman"/>
              <a:buChar char="•"/>
            </a:pPr>
            <a:r>
              <a:rPr lang="en-US" sz="2072">
                <a:latin typeface="Times New Roman"/>
                <a:ea typeface="Times New Roman"/>
                <a:cs typeface="Times New Roman"/>
                <a:sym typeface="Times New Roman"/>
              </a:rPr>
              <a:t>Secondary - Insurance companies </a:t>
            </a:r>
            <a:endParaRPr sz="2572">
              <a:latin typeface="Times New Roman"/>
              <a:ea typeface="Times New Roman"/>
              <a:cs typeface="Times New Roman"/>
              <a:sym typeface="Times New Roman"/>
            </a:endParaRPr>
          </a:p>
          <a:p>
            <a:pPr indent="0" lvl="0" marL="0" rtl="0" algn="l">
              <a:lnSpc>
                <a:spcPct val="70000"/>
              </a:lnSpc>
              <a:spcBef>
                <a:spcPts val="1000"/>
              </a:spcBef>
              <a:spcAft>
                <a:spcPts val="0"/>
              </a:spcAft>
              <a:buClr>
                <a:schemeClr val="dk1"/>
              </a:buClr>
              <a:buSzPts val="1250"/>
              <a:buNone/>
            </a:pPr>
            <a:r>
              <a:rPr lang="en-US" sz="2072">
                <a:latin typeface="Times New Roman"/>
                <a:ea typeface="Times New Roman"/>
                <a:cs typeface="Times New Roman"/>
                <a:sym typeface="Times New Roman"/>
              </a:rPr>
              <a:t> (notice high prone crash area, provide more accurate premium)</a:t>
            </a:r>
            <a:endParaRPr sz="2572">
              <a:latin typeface="Times New Roman"/>
              <a:ea typeface="Times New Roman"/>
              <a:cs typeface="Times New Roman"/>
              <a:sym typeface="Times New Roman"/>
            </a:endParaRPr>
          </a:p>
          <a:p>
            <a:pPr indent="0" lvl="0" marL="0" rtl="0" algn="l">
              <a:lnSpc>
                <a:spcPct val="70000"/>
              </a:lnSpc>
              <a:spcBef>
                <a:spcPts val="1000"/>
              </a:spcBef>
              <a:spcAft>
                <a:spcPts val="0"/>
              </a:spcAft>
              <a:buClr>
                <a:schemeClr val="dk1"/>
              </a:buClr>
              <a:buSzPts val="1250"/>
              <a:buNone/>
            </a:pPr>
            <a:r>
              <a:t/>
            </a:r>
            <a:endParaRPr sz="1350"/>
          </a:p>
          <a:p>
            <a:pPr indent="0" lvl="0" marL="0" rtl="0" algn="l">
              <a:lnSpc>
                <a:spcPct val="70000"/>
              </a:lnSpc>
              <a:spcBef>
                <a:spcPts val="1000"/>
              </a:spcBef>
              <a:spcAft>
                <a:spcPts val="0"/>
              </a:spcAft>
              <a:buClr>
                <a:schemeClr val="dk1"/>
              </a:buClr>
              <a:buSzPts val="1250"/>
              <a:buNone/>
            </a:pPr>
            <a:r>
              <a:t/>
            </a:r>
            <a:endParaRPr sz="1350"/>
          </a:p>
          <a:p>
            <a:pPr indent="-101600" lvl="0" marL="228600" rtl="0" algn="l">
              <a:lnSpc>
                <a:spcPct val="70000"/>
              </a:lnSpc>
              <a:spcBef>
                <a:spcPts val="1000"/>
              </a:spcBef>
              <a:spcAft>
                <a:spcPts val="0"/>
              </a:spcAft>
              <a:buClr>
                <a:schemeClr val="dk1"/>
              </a:buClr>
              <a:buSzPts val="1250"/>
              <a:buNone/>
            </a:pPr>
            <a:r>
              <a:t/>
            </a:r>
            <a:endParaRPr sz="1350"/>
          </a:p>
        </p:txBody>
      </p:sp>
      <p:pic>
        <p:nvPicPr>
          <p:cNvPr descr="Logo, company name&#10;&#10;Description automatically generated" id="125" name="Google Shape;125;p5"/>
          <p:cNvPicPr preferRelativeResize="0"/>
          <p:nvPr/>
        </p:nvPicPr>
        <p:blipFill rotWithShape="1">
          <a:blip r:embed="rId3">
            <a:alphaModFix/>
          </a:blip>
          <a:srcRect b="0" l="0" r="0" t="0"/>
          <a:stretch/>
        </p:blipFill>
        <p:spPr>
          <a:xfrm>
            <a:off x="6777309" y="815487"/>
            <a:ext cx="4797354" cy="2698511"/>
          </a:xfrm>
          <a:prstGeom prst="rect">
            <a:avLst/>
          </a:prstGeom>
          <a:noFill/>
          <a:ln>
            <a:noFill/>
          </a:ln>
        </p:spPr>
      </p:pic>
      <p:pic>
        <p:nvPicPr>
          <p:cNvPr descr="Logo, company name&#10;&#10;Description automatically generated" id="126" name="Google Shape;126;p5"/>
          <p:cNvPicPr preferRelativeResize="0"/>
          <p:nvPr/>
        </p:nvPicPr>
        <p:blipFill rotWithShape="1">
          <a:blip r:embed="rId4">
            <a:alphaModFix/>
          </a:blip>
          <a:srcRect b="0" l="0" r="0" t="0"/>
          <a:stretch/>
        </p:blipFill>
        <p:spPr>
          <a:xfrm>
            <a:off x="6297433" y="4821061"/>
            <a:ext cx="2513506" cy="1313306"/>
          </a:xfrm>
          <a:prstGeom prst="rect">
            <a:avLst/>
          </a:prstGeom>
          <a:noFill/>
          <a:ln>
            <a:noFill/>
          </a:ln>
        </p:spPr>
      </p:pic>
      <p:pic>
        <p:nvPicPr>
          <p:cNvPr descr="Logo, company name&#10;&#10;Description automatically generated" id="127" name="Google Shape;127;p5"/>
          <p:cNvPicPr preferRelativeResize="0"/>
          <p:nvPr/>
        </p:nvPicPr>
        <p:blipFill rotWithShape="1">
          <a:blip r:embed="rId5">
            <a:alphaModFix/>
          </a:blip>
          <a:srcRect b="0" l="0" r="0" t="0"/>
          <a:stretch/>
        </p:blipFill>
        <p:spPr>
          <a:xfrm>
            <a:off x="9902370" y="4653502"/>
            <a:ext cx="1691162" cy="16630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3" name="Google Shape;133;p6"/>
          <p:cNvSpPr txBox="1"/>
          <p:nvPr>
            <p:ph type="title"/>
          </p:nvPr>
        </p:nvSpPr>
        <p:spPr>
          <a:xfrm>
            <a:off x="635000" y="640823"/>
            <a:ext cx="3418659" cy="55831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3500">
                <a:latin typeface="Times New Roman"/>
                <a:ea typeface="Times New Roman"/>
                <a:cs typeface="Times New Roman"/>
                <a:sym typeface="Times New Roman"/>
              </a:rPr>
              <a:t>Problems Need to be Solved</a:t>
            </a:r>
            <a:endParaRPr sz="2500">
              <a:latin typeface="Times New Roman"/>
              <a:ea typeface="Times New Roman"/>
              <a:cs typeface="Times New Roman"/>
              <a:sym typeface="Times New Roman"/>
            </a:endParaRPr>
          </a:p>
        </p:txBody>
      </p:sp>
      <p:sp>
        <p:nvSpPr>
          <p:cNvPr id="134" name="Google Shape;134;p6"/>
          <p:cNvSpPr/>
          <p:nvPr/>
        </p:nvSpPr>
        <p:spPr>
          <a:xfrm rot="5400000">
            <a:off x="1627450" y="3462719"/>
            <a:ext cx="5410200" cy="18288"/>
          </a:xfrm>
          <a:custGeom>
            <a:rect b="b" l="l" r="r" t="t"/>
            <a:pathLst>
              <a:path extrusionOk="0" fill="none" h="18288"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extrusionOk="0" h="18288"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35" name="Google Shape;135;p6"/>
          <p:cNvGrpSpPr/>
          <p:nvPr/>
        </p:nvGrpSpPr>
        <p:grpSpPr>
          <a:xfrm>
            <a:off x="4648018" y="641497"/>
            <a:ext cx="6900600" cy="5534789"/>
            <a:chOff x="0" y="675"/>
            <a:chExt cx="6900600" cy="5534789"/>
          </a:xfrm>
        </p:grpSpPr>
        <p:cxnSp>
          <p:nvCxnSpPr>
            <p:cNvPr id="136" name="Google Shape;136;p6"/>
            <p:cNvCxnSpPr/>
            <p:nvPr/>
          </p:nvCxnSpPr>
          <p:spPr>
            <a:xfrm>
              <a:off x="0" y="675"/>
              <a:ext cx="6900512"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137" name="Google Shape;137;p6"/>
            <p:cNvSpPr/>
            <p:nvPr/>
          </p:nvSpPr>
          <p:spPr>
            <a:xfrm>
              <a:off x="0" y="675"/>
              <a:ext cx="6900512" cy="110695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6"/>
            <p:cNvSpPr txBox="1"/>
            <p:nvPr/>
          </p:nvSpPr>
          <p:spPr>
            <a:xfrm>
              <a:off x="0" y="675"/>
              <a:ext cx="6900512" cy="1106957"/>
            </a:xfrm>
            <a:prstGeom prst="rect">
              <a:avLst/>
            </a:prstGeom>
            <a:noFill/>
            <a:ln>
              <a:noFill/>
            </a:ln>
          </p:spPr>
          <p:txBody>
            <a:bodyPr anchorCtr="0" anchor="t" bIns="125725" lIns="125725" spcFirstLastPara="1" rIns="125725" wrap="square" tIns="125725">
              <a:noAutofit/>
            </a:bodyPr>
            <a:lstStyle/>
            <a:p>
              <a:pPr indent="0" lvl="0" marL="0" marR="0" rtl="0" algn="l">
                <a:lnSpc>
                  <a:spcPct val="90000"/>
                </a:lnSpc>
                <a:spcBef>
                  <a:spcPts val="0"/>
                </a:spcBef>
                <a:spcAft>
                  <a:spcPts val="0"/>
                </a:spcAft>
                <a:buClr>
                  <a:schemeClr val="dk1"/>
                </a:buClr>
                <a:buSzPts val="3300"/>
                <a:buFont typeface="Calibri"/>
                <a:buNone/>
              </a:pPr>
              <a:r>
                <a:rPr b="0" i="0" lang="en-US" sz="3300" u="none" cap="none" strike="noStrike">
                  <a:solidFill>
                    <a:schemeClr val="dk1"/>
                  </a:solidFill>
                  <a:latin typeface="Times New Roman"/>
                  <a:ea typeface="Times New Roman"/>
                  <a:cs typeface="Times New Roman"/>
                  <a:sym typeface="Times New Roman"/>
                </a:rPr>
                <a:t>The most crashes happened?</a:t>
              </a:r>
              <a:endParaRPr b="0" i="0" sz="3300" u="none" cap="none" strike="noStrike">
                <a:solidFill>
                  <a:schemeClr val="dk1"/>
                </a:solidFill>
                <a:latin typeface="Times New Roman"/>
                <a:ea typeface="Times New Roman"/>
                <a:cs typeface="Times New Roman"/>
                <a:sym typeface="Times New Roman"/>
              </a:endParaRPr>
            </a:p>
          </p:txBody>
        </p:sp>
        <p:cxnSp>
          <p:nvCxnSpPr>
            <p:cNvPr id="139" name="Google Shape;139;p6"/>
            <p:cNvCxnSpPr/>
            <p:nvPr/>
          </p:nvCxnSpPr>
          <p:spPr>
            <a:xfrm>
              <a:off x="0" y="1107633"/>
              <a:ext cx="6900512" cy="0"/>
            </a:xfrm>
            <a:prstGeom prst="straightConnector1">
              <a:avLst/>
            </a:prstGeom>
            <a:solidFill>
              <a:srgbClr val="D77850"/>
            </a:solidFill>
            <a:ln cap="flat" cmpd="sng" w="12700">
              <a:solidFill>
                <a:srgbClr val="D77850"/>
              </a:solidFill>
              <a:prstDash val="solid"/>
              <a:miter lim="800000"/>
              <a:headEnd len="sm" w="sm" type="none"/>
              <a:tailEnd len="sm" w="sm" type="none"/>
            </a:ln>
          </p:spPr>
        </p:cxnSp>
        <p:sp>
          <p:nvSpPr>
            <p:cNvPr id="140" name="Google Shape;140;p6"/>
            <p:cNvSpPr/>
            <p:nvPr/>
          </p:nvSpPr>
          <p:spPr>
            <a:xfrm>
              <a:off x="0" y="1107633"/>
              <a:ext cx="6900512" cy="110695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6"/>
            <p:cNvSpPr txBox="1"/>
            <p:nvPr/>
          </p:nvSpPr>
          <p:spPr>
            <a:xfrm>
              <a:off x="0" y="1107633"/>
              <a:ext cx="6900512" cy="1106957"/>
            </a:xfrm>
            <a:prstGeom prst="rect">
              <a:avLst/>
            </a:prstGeom>
            <a:noFill/>
            <a:ln>
              <a:noFill/>
            </a:ln>
          </p:spPr>
          <p:txBody>
            <a:bodyPr anchorCtr="0" anchor="t" bIns="125725" lIns="125725" spcFirstLastPara="1" rIns="125725" wrap="square" tIns="125725">
              <a:noAutofit/>
            </a:bodyPr>
            <a:lstStyle/>
            <a:p>
              <a:pPr indent="0" lvl="0" marL="0" marR="0" rtl="0" algn="l">
                <a:lnSpc>
                  <a:spcPct val="90000"/>
                </a:lnSpc>
                <a:spcBef>
                  <a:spcPts val="0"/>
                </a:spcBef>
                <a:spcAft>
                  <a:spcPts val="0"/>
                </a:spcAft>
                <a:buClr>
                  <a:schemeClr val="dk1"/>
                </a:buClr>
                <a:buSzPts val="3300"/>
                <a:buFont typeface="Calibri"/>
                <a:buNone/>
              </a:pPr>
              <a:r>
                <a:rPr b="0" i="0" lang="en-US" sz="3300" u="none" cap="none" strike="noStrike">
                  <a:solidFill>
                    <a:schemeClr val="dk1"/>
                  </a:solidFill>
                  <a:latin typeface="Times New Roman"/>
                  <a:ea typeface="Times New Roman"/>
                  <a:cs typeface="Times New Roman"/>
                  <a:sym typeface="Times New Roman"/>
                </a:rPr>
                <a:t>Factors contribute to fatality?</a:t>
              </a:r>
              <a:endParaRPr b="0" i="0" sz="1400" u="none" cap="none" strike="noStrike">
                <a:solidFill>
                  <a:srgbClr val="000000"/>
                </a:solidFill>
                <a:latin typeface="Times New Roman"/>
                <a:ea typeface="Times New Roman"/>
                <a:cs typeface="Times New Roman"/>
                <a:sym typeface="Times New Roman"/>
              </a:endParaRPr>
            </a:p>
          </p:txBody>
        </p:sp>
        <p:cxnSp>
          <p:nvCxnSpPr>
            <p:cNvPr id="142" name="Google Shape;142;p6"/>
            <p:cNvCxnSpPr/>
            <p:nvPr/>
          </p:nvCxnSpPr>
          <p:spPr>
            <a:xfrm>
              <a:off x="0" y="2214591"/>
              <a:ext cx="6900512" cy="0"/>
            </a:xfrm>
            <a:prstGeom prst="straightConnector1">
              <a:avLst/>
            </a:prstGeom>
            <a:solidFill>
              <a:srgbClr val="C47F6E"/>
            </a:solidFill>
            <a:ln cap="flat" cmpd="sng" w="12700">
              <a:solidFill>
                <a:srgbClr val="C47F6E"/>
              </a:solidFill>
              <a:prstDash val="solid"/>
              <a:miter lim="800000"/>
              <a:headEnd len="sm" w="sm" type="none"/>
              <a:tailEnd len="sm" w="sm" type="none"/>
            </a:ln>
          </p:spPr>
        </p:cxnSp>
        <p:sp>
          <p:nvSpPr>
            <p:cNvPr id="143" name="Google Shape;143;p6"/>
            <p:cNvSpPr/>
            <p:nvPr/>
          </p:nvSpPr>
          <p:spPr>
            <a:xfrm>
              <a:off x="0" y="2214591"/>
              <a:ext cx="6900512" cy="110695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6"/>
            <p:cNvSpPr txBox="1"/>
            <p:nvPr/>
          </p:nvSpPr>
          <p:spPr>
            <a:xfrm>
              <a:off x="0" y="2214591"/>
              <a:ext cx="6900512" cy="1106957"/>
            </a:xfrm>
            <a:prstGeom prst="rect">
              <a:avLst/>
            </a:prstGeom>
            <a:noFill/>
            <a:ln>
              <a:noFill/>
            </a:ln>
          </p:spPr>
          <p:txBody>
            <a:bodyPr anchorCtr="0" anchor="t" bIns="125725" lIns="125725" spcFirstLastPara="1" rIns="125725" wrap="square" tIns="125725">
              <a:noAutofit/>
            </a:bodyPr>
            <a:lstStyle/>
            <a:p>
              <a:pPr indent="0" lvl="0" marL="0" marR="0" rtl="0" algn="l">
                <a:lnSpc>
                  <a:spcPct val="90000"/>
                </a:lnSpc>
                <a:spcBef>
                  <a:spcPts val="0"/>
                </a:spcBef>
                <a:spcAft>
                  <a:spcPts val="0"/>
                </a:spcAft>
                <a:buClr>
                  <a:schemeClr val="dk1"/>
                </a:buClr>
                <a:buSzPts val="3300"/>
                <a:buFont typeface="Calibri"/>
                <a:buNone/>
              </a:pPr>
              <a:r>
                <a:rPr b="0" i="0" lang="en-US" sz="3300" u="none" cap="none" strike="noStrike">
                  <a:solidFill>
                    <a:schemeClr val="dk1"/>
                  </a:solidFill>
                  <a:latin typeface="Times New Roman"/>
                  <a:ea typeface="Times New Roman"/>
                  <a:cs typeface="Times New Roman"/>
                  <a:sym typeface="Times New Roman"/>
                </a:rPr>
                <a:t>Our business intelligence suggestions?</a:t>
              </a:r>
              <a:endParaRPr b="0" i="0" sz="1400" u="none" cap="none" strike="noStrike">
                <a:solidFill>
                  <a:srgbClr val="000000"/>
                </a:solidFill>
                <a:latin typeface="Times New Roman"/>
                <a:ea typeface="Times New Roman"/>
                <a:cs typeface="Times New Roman"/>
                <a:sym typeface="Times New Roman"/>
              </a:endParaRPr>
            </a:p>
          </p:txBody>
        </p:sp>
        <p:cxnSp>
          <p:nvCxnSpPr>
            <p:cNvPr id="145" name="Google Shape;145;p6"/>
            <p:cNvCxnSpPr/>
            <p:nvPr/>
          </p:nvCxnSpPr>
          <p:spPr>
            <a:xfrm>
              <a:off x="0" y="3321549"/>
              <a:ext cx="6900512" cy="0"/>
            </a:xfrm>
            <a:prstGeom prst="straightConnector1">
              <a:avLst/>
            </a:prstGeom>
            <a:solidFill>
              <a:srgbClr val="B38E8A"/>
            </a:solidFill>
            <a:ln cap="flat" cmpd="sng" w="12700">
              <a:solidFill>
                <a:srgbClr val="B38E8A"/>
              </a:solidFill>
              <a:prstDash val="solid"/>
              <a:miter lim="800000"/>
              <a:headEnd len="sm" w="sm" type="none"/>
              <a:tailEnd len="sm" w="sm" type="none"/>
            </a:ln>
          </p:spPr>
        </p:cxnSp>
        <p:sp>
          <p:nvSpPr>
            <p:cNvPr id="146" name="Google Shape;146;p6"/>
            <p:cNvSpPr/>
            <p:nvPr/>
          </p:nvSpPr>
          <p:spPr>
            <a:xfrm>
              <a:off x="0" y="3321549"/>
              <a:ext cx="6900512" cy="110695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6"/>
            <p:cNvSpPr txBox="1"/>
            <p:nvPr/>
          </p:nvSpPr>
          <p:spPr>
            <a:xfrm>
              <a:off x="0" y="3321549"/>
              <a:ext cx="6900600" cy="1107000"/>
            </a:xfrm>
            <a:prstGeom prst="rect">
              <a:avLst/>
            </a:prstGeom>
            <a:noFill/>
            <a:ln>
              <a:noFill/>
            </a:ln>
          </p:spPr>
          <p:txBody>
            <a:bodyPr anchorCtr="0" anchor="t" bIns="125725" lIns="125725" spcFirstLastPara="1" rIns="125725" wrap="square" tIns="125725">
              <a:noAutofit/>
            </a:bodyPr>
            <a:lstStyle/>
            <a:p>
              <a:pPr indent="0" lvl="0" marL="0" marR="0" rtl="0" algn="l">
                <a:lnSpc>
                  <a:spcPct val="90000"/>
                </a:lnSpc>
                <a:spcBef>
                  <a:spcPts val="0"/>
                </a:spcBef>
                <a:spcAft>
                  <a:spcPts val="0"/>
                </a:spcAft>
                <a:buClr>
                  <a:schemeClr val="dk1"/>
                </a:buClr>
                <a:buSzPts val="3300"/>
                <a:buFont typeface="Calibri"/>
                <a:buNone/>
              </a:pPr>
              <a:r>
                <a:rPr b="0" i="0" lang="en-US" sz="3300" u="none" cap="none" strike="noStrike">
                  <a:solidFill>
                    <a:schemeClr val="dk1"/>
                  </a:solidFill>
                  <a:latin typeface="Times New Roman"/>
                  <a:ea typeface="Times New Roman"/>
                  <a:cs typeface="Times New Roman"/>
                  <a:sym typeface="Times New Roman"/>
                </a:rPr>
                <a:t>Limitations from our data? </a:t>
              </a:r>
              <a:endParaRPr b="0" i="0" sz="1400" u="none" cap="none" strike="noStrike">
                <a:solidFill>
                  <a:srgbClr val="000000"/>
                </a:solidFill>
                <a:latin typeface="Times New Roman"/>
                <a:ea typeface="Times New Roman"/>
                <a:cs typeface="Times New Roman"/>
                <a:sym typeface="Times New Roman"/>
              </a:endParaRPr>
            </a:p>
          </p:txBody>
        </p:sp>
        <p:cxnSp>
          <p:nvCxnSpPr>
            <p:cNvPr id="148" name="Google Shape;148;p6"/>
            <p:cNvCxnSpPr/>
            <p:nvPr/>
          </p:nvCxnSpPr>
          <p:spPr>
            <a:xfrm>
              <a:off x="0" y="4428507"/>
              <a:ext cx="6900512" cy="0"/>
            </a:xfrm>
            <a:prstGeom prst="straightConnector1">
              <a:avLst/>
            </a:prstGeom>
            <a:solidFill>
              <a:srgbClr val="A4A4A4"/>
            </a:solidFill>
            <a:ln cap="flat" cmpd="sng" w="12700">
              <a:solidFill>
                <a:srgbClr val="A4A4A4"/>
              </a:solidFill>
              <a:prstDash val="solid"/>
              <a:miter lim="800000"/>
              <a:headEnd len="sm" w="sm" type="none"/>
              <a:tailEnd len="sm" w="sm" type="none"/>
            </a:ln>
          </p:spPr>
        </p:cxnSp>
        <p:sp>
          <p:nvSpPr>
            <p:cNvPr id="149" name="Google Shape;149;p6"/>
            <p:cNvSpPr/>
            <p:nvPr/>
          </p:nvSpPr>
          <p:spPr>
            <a:xfrm>
              <a:off x="0" y="4428507"/>
              <a:ext cx="6900512" cy="110695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6"/>
            <p:cNvSpPr txBox="1"/>
            <p:nvPr/>
          </p:nvSpPr>
          <p:spPr>
            <a:xfrm>
              <a:off x="0" y="4428507"/>
              <a:ext cx="6900512" cy="1106957"/>
            </a:xfrm>
            <a:prstGeom prst="rect">
              <a:avLst/>
            </a:prstGeom>
            <a:noFill/>
            <a:ln>
              <a:noFill/>
            </a:ln>
          </p:spPr>
          <p:txBody>
            <a:bodyPr anchorCtr="0" anchor="t" bIns="125725" lIns="125725" spcFirstLastPara="1" rIns="125725" wrap="square" tIns="125725">
              <a:noAutofit/>
            </a:bodyPr>
            <a:lstStyle/>
            <a:p>
              <a:pPr indent="0" lvl="0" marL="0" marR="0" rtl="0" algn="l">
                <a:lnSpc>
                  <a:spcPct val="90000"/>
                </a:lnSpc>
                <a:spcBef>
                  <a:spcPts val="0"/>
                </a:spcBef>
                <a:spcAft>
                  <a:spcPts val="0"/>
                </a:spcAft>
                <a:buClr>
                  <a:schemeClr val="dk1"/>
                </a:buClr>
                <a:buSzPts val="3300"/>
                <a:buFont typeface="Calibri"/>
                <a:buNone/>
              </a:pPr>
              <a:r>
                <a:rPr b="0" i="0" lang="en-US" sz="3000" u="none" cap="none" strike="noStrike">
                  <a:solidFill>
                    <a:schemeClr val="dk1"/>
                  </a:solidFill>
                  <a:latin typeface="Calibri"/>
                  <a:ea typeface="Calibri"/>
                  <a:cs typeface="Calibri"/>
                  <a:sym typeface="Calibri"/>
                </a:rPr>
                <a:t>Fu</a:t>
              </a:r>
              <a:r>
                <a:rPr b="0" i="0" lang="en-US" sz="3000" u="none" cap="none" strike="noStrike">
                  <a:solidFill>
                    <a:schemeClr val="dk1"/>
                  </a:solidFill>
                  <a:latin typeface="Times New Roman"/>
                  <a:ea typeface="Times New Roman"/>
                  <a:cs typeface="Times New Roman"/>
                  <a:sym typeface="Times New Roman"/>
                </a:rPr>
                <a:t>ture analysis &amp; conclusion.</a:t>
              </a:r>
              <a:endParaRPr b="0" i="0" sz="1100" u="none" cap="none" strike="noStrike">
                <a:solidFill>
                  <a:srgbClr val="000000"/>
                </a:solidFill>
                <a:latin typeface="Times New Roman"/>
                <a:ea typeface="Times New Roman"/>
                <a:cs typeface="Times New Roman"/>
                <a:sym typeface="Times New Roman"/>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06bf8c8119_1_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25714"/>
              <a:buFont typeface="Calibri"/>
              <a:buNone/>
            </a:pPr>
            <a:r>
              <a:rPr lang="en-US" sz="3500"/>
              <a:t>Visualization of Crashes over period of time (Day, Month, Year)</a:t>
            </a:r>
            <a:br>
              <a:rPr lang="en-US"/>
            </a:br>
            <a:endParaRPr/>
          </a:p>
        </p:txBody>
      </p:sp>
      <p:sp>
        <p:nvSpPr>
          <p:cNvPr id="156" name="Google Shape;156;g206bf8c8119_1_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Chart&#10;&#10;Description automatically generated with low confidence" id="157" name="Google Shape;157;g206bf8c8119_1_9"/>
          <p:cNvPicPr preferRelativeResize="0"/>
          <p:nvPr/>
        </p:nvPicPr>
        <p:blipFill rotWithShape="1">
          <a:blip r:embed="rId3">
            <a:alphaModFix/>
          </a:blip>
          <a:srcRect b="0" l="0" r="0" t="0"/>
          <a:stretch/>
        </p:blipFill>
        <p:spPr>
          <a:xfrm>
            <a:off x="628650" y="1162225"/>
            <a:ext cx="4925775" cy="3102450"/>
          </a:xfrm>
          <a:prstGeom prst="rect">
            <a:avLst/>
          </a:prstGeom>
          <a:noFill/>
          <a:ln>
            <a:noFill/>
          </a:ln>
        </p:spPr>
      </p:pic>
      <p:pic>
        <p:nvPicPr>
          <p:cNvPr descr="Chart, bar chart&#10;&#10;Description automatically generated" id="158" name="Google Shape;158;g206bf8c8119_1_9"/>
          <p:cNvPicPr preferRelativeResize="0"/>
          <p:nvPr/>
        </p:nvPicPr>
        <p:blipFill rotWithShape="1">
          <a:blip r:embed="rId4">
            <a:alphaModFix/>
          </a:blip>
          <a:srcRect b="0" l="0" r="0" t="0"/>
          <a:stretch/>
        </p:blipFill>
        <p:spPr>
          <a:xfrm>
            <a:off x="5853800" y="1162225"/>
            <a:ext cx="6338200" cy="5527050"/>
          </a:xfrm>
          <a:prstGeom prst="rect">
            <a:avLst/>
          </a:prstGeom>
          <a:noFill/>
          <a:ln>
            <a:noFill/>
          </a:ln>
        </p:spPr>
      </p:pic>
      <p:pic>
        <p:nvPicPr>
          <p:cNvPr id="159" name="Google Shape;159;g206bf8c8119_1_9"/>
          <p:cNvPicPr preferRelativeResize="0"/>
          <p:nvPr/>
        </p:nvPicPr>
        <p:blipFill>
          <a:blip r:embed="rId5">
            <a:alphaModFix/>
          </a:blip>
          <a:stretch>
            <a:fillRect/>
          </a:stretch>
        </p:blipFill>
        <p:spPr>
          <a:xfrm>
            <a:off x="628650" y="4512125"/>
            <a:ext cx="4925775" cy="2305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descr="Chart, bar chart&#10;&#10;Description automatically generated" id="164" name="Google Shape;164;p17"/>
          <p:cNvPicPr preferRelativeResize="0"/>
          <p:nvPr/>
        </p:nvPicPr>
        <p:blipFill rotWithShape="1">
          <a:blip r:embed="rId3">
            <a:alphaModFix/>
          </a:blip>
          <a:srcRect b="0" l="0" r="0" t="0"/>
          <a:stretch/>
        </p:blipFill>
        <p:spPr>
          <a:xfrm>
            <a:off x="2129367" y="550333"/>
            <a:ext cx="7772400" cy="518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06bf8c8119_1_18"/>
          <p:cNvSpPr txBox="1"/>
          <p:nvPr>
            <p:ph type="title"/>
          </p:nvPr>
        </p:nvSpPr>
        <p:spPr>
          <a:xfrm>
            <a:off x="1009650" y="365125"/>
            <a:ext cx="10344300" cy="86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Heat Map distribution</a:t>
            </a:r>
            <a:endParaRPr/>
          </a:p>
        </p:txBody>
      </p:sp>
      <p:sp>
        <p:nvSpPr>
          <p:cNvPr id="171" name="Google Shape;171;g206bf8c8119_1_1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72" name="Google Shape;172;g206bf8c8119_1_18"/>
          <p:cNvPicPr preferRelativeResize="0"/>
          <p:nvPr/>
        </p:nvPicPr>
        <p:blipFill>
          <a:blip r:embed="rId3">
            <a:alphaModFix/>
          </a:blip>
          <a:stretch>
            <a:fillRect/>
          </a:stretch>
        </p:blipFill>
        <p:spPr>
          <a:xfrm>
            <a:off x="601425" y="1423325"/>
            <a:ext cx="5548999" cy="4150175"/>
          </a:xfrm>
          <a:prstGeom prst="rect">
            <a:avLst/>
          </a:prstGeom>
          <a:noFill/>
          <a:ln>
            <a:noFill/>
          </a:ln>
        </p:spPr>
      </p:pic>
      <p:pic>
        <p:nvPicPr>
          <p:cNvPr id="173" name="Google Shape;173;g206bf8c8119_1_18"/>
          <p:cNvPicPr preferRelativeResize="0"/>
          <p:nvPr/>
        </p:nvPicPr>
        <p:blipFill>
          <a:blip r:embed="rId4">
            <a:alphaModFix/>
          </a:blip>
          <a:stretch>
            <a:fillRect/>
          </a:stretch>
        </p:blipFill>
        <p:spPr>
          <a:xfrm>
            <a:off x="601425" y="1423325"/>
            <a:ext cx="5548999" cy="4150175"/>
          </a:xfrm>
          <a:prstGeom prst="rect">
            <a:avLst/>
          </a:prstGeom>
          <a:noFill/>
          <a:ln>
            <a:noFill/>
          </a:ln>
        </p:spPr>
      </p:pic>
      <p:pic>
        <p:nvPicPr>
          <p:cNvPr id="174" name="Google Shape;174;g206bf8c8119_1_18"/>
          <p:cNvPicPr preferRelativeResize="0"/>
          <p:nvPr/>
        </p:nvPicPr>
        <p:blipFill>
          <a:blip r:embed="rId4">
            <a:alphaModFix/>
          </a:blip>
          <a:stretch>
            <a:fillRect/>
          </a:stretch>
        </p:blipFill>
        <p:spPr>
          <a:xfrm>
            <a:off x="6452500" y="1423325"/>
            <a:ext cx="5143500" cy="4150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br>
              <a:rPr lang="en-US"/>
            </a:br>
            <a:r>
              <a:rPr lang="en-US"/>
              <a:t>When do the most crashes happened? (distribution of the age-group, place, time etc.)</a:t>
            </a:r>
            <a:br>
              <a:rPr lang="en-US"/>
            </a:br>
            <a:endParaRPr/>
          </a:p>
        </p:txBody>
      </p:sp>
      <p:sp>
        <p:nvSpPr>
          <p:cNvPr id="180" name="Google Shape;180;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Display number of crashes – days, month, season, year, age, race etc.</a:t>
            </a:r>
            <a:endParaRPr/>
          </a:p>
          <a:p>
            <a:pPr indent="-228600" lvl="0" marL="228600" rtl="0" algn="l">
              <a:lnSpc>
                <a:spcPct val="90000"/>
              </a:lnSpc>
              <a:spcBef>
                <a:spcPts val="1000"/>
              </a:spcBef>
              <a:spcAft>
                <a:spcPts val="0"/>
              </a:spcAft>
              <a:buClr>
                <a:schemeClr val="dk1"/>
              </a:buClr>
              <a:buSzPts val="2800"/>
              <a:buChar char="•"/>
            </a:pPr>
            <a:r>
              <a:rPr lang="en-US"/>
              <a:t>Trend, analysis and insight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2023-02-07T00:17:09Z</dcterms:created>
  <dc:creator>Shengjie Jin</dc:creator>
</cp:coreProperties>
</file>