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77" r:id="rId2"/>
    <p:sldId id="268" r:id="rId3"/>
    <p:sldId id="278" r:id="rId4"/>
    <p:sldId id="270" r:id="rId5"/>
    <p:sldId id="276" r:id="rId6"/>
    <p:sldId id="272" r:id="rId7"/>
    <p:sldId id="273" r:id="rId8"/>
    <p:sldId id="274" r:id="rId9"/>
    <p:sldId id="280" r:id="rId10"/>
    <p:sldId id="279" r:id="rId11"/>
    <p:sldId id="258" r:id="rId12"/>
    <p:sldId id="259" r:id="rId13"/>
    <p:sldId id="260" r:id="rId14"/>
    <p:sldId id="261" r:id="rId15"/>
    <p:sldId id="262" r:id="rId16"/>
    <p:sldId id="263" r:id="rId17"/>
    <p:sldId id="264" r:id="rId18"/>
    <p:sldId id="265" r:id="rId19"/>
    <p:sldId id="266"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p:cViewPr varScale="1">
        <p:scale>
          <a:sx n="107" d="100"/>
          <a:sy n="107" d="100"/>
        </p:scale>
        <p:origin x="176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5BF709-4BCF-4463-A614-F751EC97E14F}"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54CC0231-D655-43A5-AFE4-9C79F87F3559}">
      <dgm:prSet/>
      <dgm:spPr/>
      <dgm:t>
        <a:bodyPr/>
        <a:lstStyle/>
        <a:p>
          <a:r>
            <a:rPr lang="en-US" dirty="0">
              <a:latin typeface="Candara" panose="020E0502030303020204" pitchFamily="34" charset="0"/>
            </a:rPr>
            <a:t>Primary - Department of transportation for the state of Carolina</a:t>
          </a:r>
        </a:p>
      </dgm:t>
    </dgm:pt>
    <dgm:pt modelId="{69393489-69A3-4FA2-9E75-0BE67E21FF67}" type="parTrans" cxnId="{73FC00B7-CD54-432A-84F7-E6F81AA2E23D}">
      <dgm:prSet/>
      <dgm:spPr/>
      <dgm:t>
        <a:bodyPr/>
        <a:lstStyle/>
        <a:p>
          <a:endParaRPr lang="en-US">
            <a:latin typeface="Candara" panose="020E0502030303020204" pitchFamily="34" charset="0"/>
          </a:endParaRPr>
        </a:p>
      </dgm:t>
    </dgm:pt>
    <dgm:pt modelId="{A6D01613-0EA9-43D0-BF2E-8ED6BF27B3F7}" type="sibTrans" cxnId="{73FC00B7-CD54-432A-84F7-E6F81AA2E23D}">
      <dgm:prSet/>
      <dgm:spPr/>
      <dgm:t>
        <a:bodyPr/>
        <a:lstStyle/>
        <a:p>
          <a:endParaRPr lang="en-US">
            <a:latin typeface="Candara" panose="020E0502030303020204" pitchFamily="34" charset="0"/>
          </a:endParaRPr>
        </a:p>
      </dgm:t>
    </dgm:pt>
    <dgm:pt modelId="{354558B4-58F0-48CE-B523-87AD0FDECA77}">
      <dgm:prSet/>
      <dgm:spPr/>
      <dgm:t>
        <a:bodyPr/>
        <a:lstStyle/>
        <a:p>
          <a:r>
            <a:rPr lang="en-US" dirty="0">
              <a:latin typeface="Candara" panose="020E0502030303020204" pitchFamily="34" charset="0"/>
            </a:rPr>
            <a:t>Provide safer road, educate public drivers and riders, prevent fatality, reduce severity of crashes) </a:t>
          </a:r>
        </a:p>
      </dgm:t>
    </dgm:pt>
    <dgm:pt modelId="{173034E5-AC8D-4B52-BE4C-F47F78C2B972}" type="parTrans" cxnId="{18528A58-606B-4B3E-896B-2C1553232721}">
      <dgm:prSet/>
      <dgm:spPr/>
      <dgm:t>
        <a:bodyPr/>
        <a:lstStyle/>
        <a:p>
          <a:endParaRPr lang="en-US">
            <a:latin typeface="Candara" panose="020E0502030303020204" pitchFamily="34" charset="0"/>
          </a:endParaRPr>
        </a:p>
      </dgm:t>
    </dgm:pt>
    <dgm:pt modelId="{40252B18-DA3E-4188-89D1-CE4719DBEB4A}" type="sibTrans" cxnId="{18528A58-606B-4B3E-896B-2C1553232721}">
      <dgm:prSet/>
      <dgm:spPr/>
      <dgm:t>
        <a:bodyPr/>
        <a:lstStyle/>
        <a:p>
          <a:endParaRPr lang="en-US">
            <a:latin typeface="Candara" panose="020E0502030303020204" pitchFamily="34" charset="0"/>
          </a:endParaRPr>
        </a:p>
      </dgm:t>
    </dgm:pt>
    <dgm:pt modelId="{CC505720-902D-422F-9FD6-BCF89AF8AFE4}">
      <dgm:prSet/>
      <dgm:spPr/>
      <dgm:t>
        <a:bodyPr/>
        <a:lstStyle/>
        <a:p>
          <a:r>
            <a:rPr lang="en-US">
              <a:latin typeface="Candara" panose="020E0502030303020204" pitchFamily="34" charset="0"/>
            </a:rPr>
            <a:t>Secondary - Insurance companies </a:t>
          </a:r>
        </a:p>
      </dgm:t>
    </dgm:pt>
    <dgm:pt modelId="{692013CD-8954-4306-B41D-388F311E2F20}" type="parTrans" cxnId="{6310F7EE-7211-4A64-AC32-358D47E78828}">
      <dgm:prSet/>
      <dgm:spPr/>
      <dgm:t>
        <a:bodyPr/>
        <a:lstStyle/>
        <a:p>
          <a:endParaRPr lang="en-US">
            <a:latin typeface="Candara" panose="020E0502030303020204" pitchFamily="34" charset="0"/>
          </a:endParaRPr>
        </a:p>
      </dgm:t>
    </dgm:pt>
    <dgm:pt modelId="{F54379FE-6A4B-40D3-A376-769B5FDB0C65}" type="sibTrans" cxnId="{6310F7EE-7211-4A64-AC32-358D47E78828}">
      <dgm:prSet/>
      <dgm:spPr/>
      <dgm:t>
        <a:bodyPr/>
        <a:lstStyle/>
        <a:p>
          <a:endParaRPr lang="en-US">
            <a:latin typeface="Candara" panose="020E0502030303020204" pitchFamily="34" charset="0"/>
          </a:endParaRPr>
        </a:p>
      </dgm:t>
    </dgm:pt>
    <dgm:pt modelId="{DE022ADE-FAF4-47E6-9DD4-35C1EE82D4C1}">
      <dgm:prSet/>
      <dgm:spPr/>
      <dgm:t>
        <a:bodyPr/>
        <a:lstStyle/>
        <a:p>
          <a:r>
            <a:rPr lang="en-US" dirty="0">
              <a:latin typeface="Candara" panose="020E0502030303020204" pitchFamily="34" charset="0"/>
            </a:rPr>
            <a:t>Visibility of high prone crash area, decide the premiums accordingly</a:t>
          </a:r>
        </a:p>
      </dgm:t>
    </dgm:pt>
    <dgm:pt modelId="{5B05DE63-E65D-4F2D-8508-32AAF49D471D}" type="parTrans" cxnId="{A659F99D-CC03-4B20-A984-488791E3B76C}">
      <dgm:prSet/>
      <dgm:spPr/>
      <dgm:t>
        <a:bodyPr/>
        <a:lstStyle/>
        <a:p>
          <a:endParaRPr lang="en-US">
            <a:latin typeface="Candara" panose="020E0502030303020204" pitchFamily="34" charset="0"/>
          </a:endParaRPr>
        </a:p>
      </dgm:t>
    </dgm:pt>
    <dgm:pt modelId="{CCFE963C-070A-4931-B21B-7670700202F8}" type="sibTrans" cxnId="{A659F99D-CC03-4B20-A984-488791E3B76C}">
      <dgm:prSet/>
      <dgm:spPr/>
      <dgm:t>
        <a:bodyPr/>
        <a:lstStyle/>
        <a:p>
          <a:endParaRPr lang="en-US">
            <a:latin typeface="Candara" panose="020E0502030303020204" pitchFamily="34" charset="0"/>
          </a:endParaRPr>
        </a:p>
      </dgm:t>
    </dgm:pt>
    <dgm:pt modelId="{AA8D0A92-73CC-0F40-A645-DE646BBBC01D}" type="pres">
      <dgm:prSet presAssocID="{FA5BF709-4BCF-4463-A614-F751EC97E14F}" presName="linear" presStyleCnt="0">
        <dgm:presLayoutVars>
          <dgm:animLvl val="lvl"/>
          <dgm:resizeHandles val="exact"/>
        </dgm:presLayoutVars>
      </dgm:prSet>
      <dgm:spPr/>
    </dgm:pt>
    <dgm:pt modelId="{957588A2-A163-4F42-9297-C9A6E1007A4F}" type="pres">
      <dgm:prSet presAssocID="{54CC0231-D655-43A5-AFE4-9C79F87F3559}" presName="parentText" presStyleLbl="node1" presStyleIdx="0" presStyleCnt="2">
        <dgm:presLayoutVars>
          <dgm:chMax val="0"/>
          <dgm:bulletEnabled val="1"/>
        </dgm:presLayoutVars>
      </dgm:prSet>
      <dgm:spPr/>
    </dgm:pt>
    <dgm:pt modelId="{859ED08C-79F2-2E4B-A6B2-F19F6884FE91}" type="pres">
      <dgm:prSet presAssocID="{54CC0231-D655-43A5-AFE4-9C79F87F3559}" presName="childText" presStyleLbl="revTx" presStyleIdx="0" presStyleCnt="2">
        <dgm:presLayoutVars>
          <dgm:bulletEnabled val="1"/>
        </dgm:presLayoutVars>
      </dgm:prSet>
      <dgm:spPr/>
    </dgm:pt>
    <dgm:pt modelId="{2A1CB949-9C7B-2849-A709-3480288A91C1}" type="pres">
      <dgm:prSet presAssocID="{CC505720-902D-422F-9FD6-BCF89AF8AFE4}" presName="parentText" presStyleLbl="node1" presStyleIdx="1" presStyleCnt="2">
        <dgm:presLayoutVars>
          <dgm:chMax val="0"/>
          <dgm:bulletEnabled val="1"/>
        </dgm:presLayoutVars>
      </dgm:prSet>
      <dgm:spPr/>
    </dgm:pt>
    <dgm:pt modelId="{06106C99-BC49-2041-9264-89FE69C291D3}" type="pres">
      <dgm:prSet presAssocID="{CC505720-902D-422F-9FD6-BCF89AF8AFE4}" presName="childText" presStyleLbl="revTx" presStyleIdx="1" presStyleCnt="2">
        <dgm:presLayoutVars>
          <dgm:bulletEnabled val="1"/>
        </dgm:presLayoutVars>
      </dgm:prSet>
      <dgm:spPr/>
    </dgm:pt>
  </dgm:ptLst>
  <dgm:cxnLst>
    <dgm:cxn modelId="{FABCC51B-FDF4-E54D-920E-C11AD9B7EE73}" type="presOf" srcId="{DE022ADE-FAF4-47E6-9DD4-35C1EE82D4C1}" destId="{06106C99-BC49-2041-9264-89FE69C291D3}" srcOrd="0" destOrd="0" presId="urn:microsoft.com/office/officeart/2005/8/layout/vList2"/>
    <dgm:cxn modelId="{2128262C-AB96-EE40-9CEB-404B377A6A89}" type="presOf" srcId="{FA5BF709-4BCF-4463-A614-F751EC97E14F}" destId="{AA8D0A92-73CC-0F40-A645-DE646BBBC01D}" srcOrd="0" destOrd="0" presId="urn:microsoft.com/office/officeart/2005/8/layout/vList2"/>
    <dgm:cxn modelId="{18528A58-606B-4B3E-896B-2C1553232721}" srcId="{54CC0231-D655-43A5-AFE4-9C79F87F3559}" destId="{354558B4-58F0-48CE-B523-87AD0FDECA77}" srcOrd="0" destOrd="0" parTransId="{173034E5-AC8D-4B52-BE4C-F47F78C2B972}" sibTransId="{40252B18-DA3E-4188-89D1-CE4719DBEB4A}"/>
    <dgm:cxn modelId="{A659F99D-CC03-4B20-A984-488791E3B76C}" srcId="{CC505720-902D-422F-9FD6-BCF89AF8AFE4}" destId="{DE022ADE-FAF4-47E6-9DD4-35C1EE82D4C1}" srcOrd="0" destOrd="0" parTransId="{5B05DE63-E65D-4F2D-8508-32AAF49D471D}" sibTransId="{CCFE963C-070A-4931-B21B-7670700202F8}"/>
    <dgm:cxn modelId="{06D2D3AE-C9EE-1249-A55D-B29D7C06CE80}" type="presOf" srcId="{354558B4-58F0-48CE-B523-87AD0FDECA77}" destId="{859ED08C-79F2-2E4B-A6B2-F19F6884FE91}" srcOrd="0" destOrd="0" presId="urn:microsoft.com/office/officeart/2005/8/layout/vList2"/>
    <dgm:cxn modelId="{64902FB4-2AAF-B947-9A6C-2FC1982999A0}" type="presOf" srcId="{CC505720-902D-422F-9FD6-BCF89AF8AFE4}" destId="{2A1CB949-9C7B-2849-A709-3480288A91C1}" srcOrd="0" destOrd="0" presId="urn:microsoft.com/office/officeart/2005/8/layout/vList2"/>
    <dgm:cxn modelId="{73FC00B7-CD54-432A-84F7-E6F81AA2E23D}" srcId="{FA5BF709-4BCF-4463-A614-F751EC97E14F}" destId="{54CC0231-D655-43A5-AFE4-9C79F87F3559}" srcOrd="0" destOrd="0" parTransId="{69393489-69A3-4FA2-9E75-0BE67E21FF67}" sibTransId="{A6D01613-0EA9-43D0-BF2E-8ED6BF27B3F7}"/>
    <dgm:cxn modelId="{6E777BCB-6F6B-7F4D-AA7A-AC0DD038E7E9}" type="presOf" srcId="{54CC0231-D655-43A5-AFE4-9C79F87F3559}" destId="{957588A2-A163-4F42-9297-C9A6E1007A4F}" srcOrd="0" destOrd="0" presId="urn:microsoft.com/office/officeart/2005/8/layout/vList2"/>
    <dgm:cxn modelId="{6310F7EE-7211-4A64-AC32-358D47E78828}" srcId="{FA5BF709-4BCF-4463-A614-F751EC97E14F}" destId="{CC505720-902D-422F-9FD6-BCF89AF8AFE4}" srcOrd="1" destOrd="0" parTransId="{692013CD-8954-4306-B41D-388F311E2F20}" sibTransId="{F54379FE-6A4B-40D3-A376-769B5FDB0C65}"/>
    <dgm:cxn modelId="{362DCEC6-5FAD-2447-8673-A18FC9B4FB02}" type="presParOf" srcId="{AA8D0A92-73CC-0F40-A645-DE646BBBC01D}" destId="{957588A2-A163-4F42-9297-C9A6E1007A4F}" srcOrd="0" destOrd="0" presId="urn:microsoft.com/office/officeart/2005/8/layout/vList2"/>
    <dgm:cxn modelId="{11205029-5ABF-9D49-A362-18D865F734C4}" type="presParOf" srcId="{AA8D0A92-73CC-0F40-A645-DE646BBBC01D}" destId="{859ED08C-79F2-2E4B-A6B2-F19F6884FE91}" srcOrd="1" destOrd="0" presId="urn:microsoft.com/office/officeart/2005/8/layout/vList2"/>
    <dgm:cxn modelId="{2D335317-DCC6-B74F-9286-D8C533EAE833}" type="presParOf" srcId="{AA8D0A92-73CC-0F40-A645-DE646BBBC01D}" destId="{2A1CB949-9C7B-2849-A709-3480288A91C1}" srcOrd="2" destOrd="0" presId="urn:microsoft.com/office/officeart/2005/8/layout/vList2"/>
    <dgm:cxn modelId="{25DE4ECE-0DD0-5C40-8CB8-167A05950EBE}" type="presParOf" srcId="{AA8D0A92-73CC-0F40-A645-DE646BBBC01D}" destId="{06106C99-BC49-2041-9264-89FE69C291D3}" srcOrd="3"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588A2-A163-4F42-9297-C9A6E1007A4F}">
      <dsp:nvSpPr>
        <dsp:cNvPr id="0" name=""/>
        <dsp:cNvSpPr/>
      </dsp:nvSpPr>
      <dsp:spPr>
        <a:xfrm>
          <a:off x="0" y="31609"/>
          <a:ext cx="4881715" cy="8751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Candara" panose="020E0502030303020204" pitchFamily="34" charset="0"/>
            </a:rPr>
            <a:t>Primary - Department of transportation for the state of Carolina</a:t>
          </a:r>
        </a:p>
      </dsp:txBody>
      <dsp:txXfrm>
        <a:off x="42722" y="74331"/>
        <a:ext cx="4796271" cy="789716"/>
      </dsp:txXfrm>
    </dsp:sp>
    <dsp:sp modelId="{859ED08C-79F2-2E4B-A6B2-F19F6884FE91}">
      <dsp:nvSpPr>
        <dsp:cNvPr id="0" name=""/>
        <dsp:cNvSpPr/>
      </dsp:nvSpPr>
      <dsp:spPr>
        <a:xfrm>
          <a:off x="0" y="906769"/>
          <a:ext cx="4881715" cy="774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994"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latin typeface="Candara" panose="020E0502030303020204" pitchFamily="34" charset="0"/>
            </a:rPr>
            <a:t>Provide safer road, educate public drivers and riders, prevent fatality, reduce severity of crashes) </a:t>
          </a:r>
        </a:p>
      </dsp:txBody>
      <dsp:txXfrm>
        <a:off x="0" y="906769"/>
        <a:ext cx="4881715" cy="774180"/>
      </dsp:txXfrm>
    </dsp:sp>
    <dsp:sp modelId="{2A1CB949-9C7B-2849-A709-3480288A91C1}">
      <dsp:nvSpPr>
        <dsp:cNvPr id="0" name=""/>
        <dsp:cNvSpPr/>
      </dsp:nvSpPr>
      <dsp:spPr>
        <a:xfrm>
          <a:off x="0" y="1680949"/>
          <a:ext cx="4881715" cy="8751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latin typeface="Candara" panose="020E0502030303020204" pitchFamily="34" charset="0"/>
            </a:rPr>
            <a:t>Secondary - Insurance companies </a:t>
          </a:r>
        </a:p>
      </dsp:txBody>
      <dsp:txXfrm>
        <a:off x="42722" y="1723671"/>
        <a:ext cx="4796271" cy="789716"/>
      </dsp:txXfrm>
    </dsp:sp>
    <dsp:sp modelId="{06106C99-BC49-2041-9264-89FE69C291D3}">
      <dsp:nvSpPr>
        <dsp:cNvPr id="0" name=""/>
        <dsp:cNvSpPr/>
      </dsp:nvSpPr>
      <dsp:spPr>
        <a:xfrm>
          <a:off x="0" y="2556109"/>
          <a:ext cx="4881715"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994"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latin typeface="Candara" panose="020E0502030303020204" pitchFamily="34" charset="0"/>
            </a:rPr>
            <a:t>Visibility of high prone crash area, decide the premiums accordingly</a:t>
          </a:r>
        </a:p>
      </dsp:txBody>
      <dsp:txXfrm>
        <a:off x="0" y="2556109"/>
        <a:ext cx="4881715" cy="5350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563E2-EDD4-5E4C-B6ED-A71C32CCB10A}" type="datetimeFigureOut">
              <a:rPr lang="en-US" smtClean="0"/>
              <a:t>2/8/23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B94AF0-9D1C-F74B-9999-C68436A0485D}" type="slidenum">
              <a:rPr lang="en-US" smtClean="0"/>
              <a:t>‹#›</a:t>
            </a:fld>
            <a:endParaRPr lang="en-US"/>
          </a:p>
        </p:txBody>
      </p:sp>
    </p:spTree>
    <p:extLst>
      <p:ext uri="{BB962C8B-B14F-4D97-AF65-F5344CB8AC3E}">
        <p14:creationId xmlns:p14="http://schemas.microsoft.com/office/powerpoint/2010/main" val="38576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f099c07b8b_1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g1f099c07b8b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g1f099c07b8b_1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06bf8c8119_1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From the visualizations it can be interpreted that the evening and after work hours are more prone to occurrence of crash</a:t>
            </a:r>
            <a:endParaRPr dirty="0"/>
          </a:p>
          <a:p>
            <a:pPr marL="0" lvl="0" indent="0" algn="l" rtl="0">
              <a:lnSpc>
                <a:spcPct val="100000"/>
              </a:lnSpc>
              <a:spcBef>
                <a:spcPts val="0"/>
              </a:spcBef>
              <a:spcAft>
                <a:spcPts val="0"/>
              </a:spcAft>
              <a:buSzPts val="1400"/>
              <a:buNone/>
            </a:pPr>
            <a:r>
              <a:rPr lang="en-US" dirty="0"/>
              <a:t>The distribution of crash over the subsequent years from 2007 to 2019 doesn’t imply any potential decline in the accident occurrence</a:t>
            </a:r>
            <a:endParaRPr dirty="0"/>
          </a:p>
        </p:txBody>
      </p:sp>
      <p:sp>
        <p:nvSpPr>
          <p:cNvPr id="153" name="Google Shape;153;g206bf8c8119_1_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62" name="Google Shape;162;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DB2C38-6C24-D84B-A5C1-B20F8973158F}" type="datetimeFigureOut">
              <a:rPr lang="en-US" smtClean="0"/>
              <a:t>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DD656-5D7D-8E42-96C5-2384EDC540E5}" type="slidenum">
              <a:rPr lang="en-US" smtClean="0"/>
              <a:t>‹#›</a:t>
            </a:fld>
            <a:endParaRPr lang="en-US"/>
          </a:p>
        </p:txBody>
      </p:sp>
    </p:spTree>
    <p:extLst>
      <p:ext uri="{BB962C8B-B14F-4D97-AF65-F5344CB8AC3E}">
        <p14:creationId xmlns:p14="http://schemas.microsoft.com/office/powerpoint/2010/main" val="2683875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DB2C38-6C24-D84B-A5C1-B20F8973158F}" type="datetimeFigureOut">
              <a:rPr lang="en-US" smtClean="0"/>
              <a:t>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DD656-5D7D-8E42-96C5-2384EDC540E5}" type="slidenum">
              <a:rPr lang="en-US" smtClean="0"/>
              <a:t>‹#›</a:t>
            </a:fld>
            <a:endParaRPr lang="en-US"/>
          </a:p>
        </p:txBody>
      </p:sp>
    </p:spTree>
    <p:extLst>
      <p:ext uri="{BB962C8B-B14F-4D97-AF65-F5344CB8AC3E}">
        <p14:creationId xmlns:p14="http://schemas.microsoft.com/office/powerpoint/2010/main" val="2096269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DB2C38-6C24-D84B-A5C1-B20F8973158F}" type="datetimeFigureOut">
              <a:rPr lang="en-US" smtClean="0"/>
              <a:t>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DD656-5D7D-8E42-96C5-2384EDC540E5}" type="slidenum">
              <a:rPr lang="en-US" smtClean="0"/>
              <a:t>‹#›</a:t>
            </a:fld>
            <a:endParaRPr lang="en-US"/>
          </a:p>
        </p:txBody>
      </p:sp>
    </p:spTree>
    <p:extLst>
      <p:ext uri="{BB962C8B-B14F-4D97-AF65-F5344CB8AC3E}">
        <p14:creationId xmlns:p14="http://schemas.microsoft.com/office/powerpoint/2010/main" val="744622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DB2C38-6C24-D84B-A5C1-B20F8973158F}" type="datetimeFigureOut">
              <a:rPr lang="en-US" smtClean="0"/>
              <a:t>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DD656-5D7D-8E42-96C5-2384EDC540E5}" type="slidenum">
              <a:rPr lang="en-US" smtClean="0"/>
              <a:t>‹#›</a:t>
            </a:fld>
            <a:endParaRPr lang="en-US"/>
          </a:p>
        </p:txBody>
      </p:sp>
    </p:spTree>
    <p:extLst>
      <p:ext uri="{BB962C8B-B14F-4D97-AF65-F5344CB8AC3E}">
        <p14:creationId xmlns:p14="http://schemas.microsoft.com/office/powerpoint/2010/main" val="1979738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DB2C38-6C24-D84B-A5C1-B20F8973158F}" type="datetimeFigureOut">
              <a:rPr lang="en-US" smtClean="0"/>
              <a:t>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DD656-5D7D-8E42-96C5-2384EDC540E5}" type="slidenum">
              <a:rPr lang="en-US" smtClean="0"/>
              <a:t>‹#›</a:t>
            </a:fld>
            <a:endParaRPr lang="en-US"/>
          </a:p>
        </p:txBody>
      </p:sp>
    </p:spTree>
    <p:extLst>
      <p:ext uri="{BB962C8B-B14F-4D97-AF65-F5344CB8AC3E}">
        <p14:creationId xmlns:p14="http://schemas.microsoft.com/office/powerpoint/2010/main" val="959256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DB2C38-6C24-D84B-A5C1-B20F8973158F}" type="datetimeFigureOut">
              <a:rPr lang="en-US" smtClean="0"/>
              <a:t>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DD656-5D7D-8E42-96C5-2384EDC540E5}" type="slidenum">
              <a:rPr lang="en-US" smtClean="0"/>
              <a:t>‹#›</a:t>
            </a:fld>
            <a:endParaRPr lang="en-US"/>
          </a:p>
        </p:txBody>
      </p:sp>
    </p:spTree>
    <p:extLst>
      <p:ext uri="{BB962C8B-B14F-4D97-AF65-F5344CB8AC3E}">
        <p14:creationId xmlns:p14="http://schemas.microsoft.com/office/powerpoint/2010/main" val="991261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DB2C38-6C24-D84B-A5C1-B20F8973158F}" type="datetimeFigureOut">
              <a:rPr lang="en-US" smtClean="0"/>
              <a:t>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4DD656-5D7D-8E42-96C5-2384EDC540E5}" type="slidenum">
              <a:rPr lang="en-US" smtClean="0"/>
              <a:t>‹#›</a:t>
            </a:fld>
            <a:endParaRPr lang="en-US"/>
          </a:p>
        </p:txBody>
      </p:sp>
    </p:spTree>
    <p:extLst>
      <p:ext uri="{BB962C8B-B14F-4D97-AF65-F5344CB8AC3E}">
        <p14:creationId xmlns:p14="http://schemas.microsoft.com/office/powerpoint/2010/main" val="369187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DB2C38-6C24-D84B-A5C1-B20F8973158F}" type="datetimeFigureOut">
              <a:rPr lang="en-US" smtClean="0"/>
              <a:t>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4DD656-5D7D-8E42-96C5-2384EDC540E5}" type="slidenum">
              <a:rPr lang="en-US" smtClean="0"/>
              <a:t>‹#›</a:t>
            </a:fld>
            <a:endParaRPr lang="en-US"/>
          </a:p>
        </p:txBody>
      </p:sp>
    </p:spTree>
    <p:extLst>
      <p:ext uri="{BB962C8B-B14F-4D97-AF65-F5344CB8AC3E}">
        <p14:creationId xmlns:p14="http://schemas.microsoft.com/office/powerpoint/2010/main" val="1497319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B2C38-6C24-D84B-A5C1-B20F8973158F}" type="datetimeFigureOut">
              <a:rPr lang="en-US" smtClean="0"/>
              <a:t>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4DD656-5D7D-8E42-96C5-2384EDC540E5}" type="slidenum">
              <a:rPr lang="en-US" smtClean="0"/>
              <a:t>‹#›</a:t>
            </a:fld>
            <a:endParaRPr lang="en-US"/>
          </a:p>
        </p:txBody>
      </p:sp>
    </p:spTree>
    <p:extLst>
      <p:ext uri="{BB962C8B-B14F-4D97-AF65-F5344CB8AC3E}">
        <p14:creationId xmlns:p14="http://schemas.microsoft.com/office/powerpoint/2010/main" val="4239885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DB2C38-6C24-D84B-A5C1-B20F8973158F}" type="datetimeFigureOut">
              <a:rPr lang="en-US" smtClean="0"/>
              <a:t>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DD656-5D7D-8E42-96C5-2384EDC540E5}" type="slidenum">
              <a:rPr lang="en-US" smtClean="0"/>
              <a:t>‹#›</a:t>
            </a:fld>
            <a:endParaRPr lang="en-US"/>
          </a:p>
        </p:txBody>
      </p:sp>
    </p:spTree>
    <p:extLst>
      <p:ext uri="{BB962C8B-B14F-4D97-AF65-F5344CB8AC3E}">
        <p14:creationId xmlns:p14="http://schemas.microsoft.com/office/powerpoint/2010/main" val="3405615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DB2C38-6C24-D84B-A5C1-B20F8973158F}" type="datetimeFigureOut">
              <a:rPr lang="en-US" smtClean="0"/>
              <a:t>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DD656-5D7D-8E42-96C5-2384EDC540E5}" type="slidenum">
              <a:rPr lang="en-US" smtClean="0"/>
              <a:t>‹#›</a:t>
            </a:fld>
            <a:endParaRPr lang="en-US"/>
          </a:p>
        </p:txBody>
      </p:sp>
    </p:spTree>
    <p:extLst>
      <p:ext uri="{BB962C8B-B14F-4D97-AF65-F5344CB8AC3E}">
        <p14:creationId xmlns:p14="http://schemas.microsoft.com/office/powerpoint/2010/main" val="2521867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B2C38-6C24-D84B-A5C1-B20F8973158F}" type="datetimeFigureOut">
              <a:rPr lang="en-US" smtClean="0"/>
              <a:t>2/8/23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4DD656-5D7D-8E42-96C5-2384EDC540E5}" type="slidenum">
              <a:rPr lang="en-US" smtClean="0"/>
              <a:t>‹#›</a:t>
            </a:fld>
            <a:endParaRPr lang="en-US"/>
          </a:p>
        </p:txBody>
      </p:sp>
    </p:spTree>
    <p:extLst>
      <p:ext uri="{BB962C8B-B14F-4D97-AF65-F5344CB8AC3E}">
        <p14:creationId xmlns:p14="http://schemas.microsoft.com/office/powerpoint/2010/main" val="404617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atharvaingle/bikepedcrash"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5.jpg"/><Relationship Id="rId10" Type="http://schemas.microsoft.com/office/2007/relationships/diagramDrawing" Target="../diagrams/drawing1.xml"/><Relationship Id="rId4" Type="http://schemas.openxmlformats.org/officeDocument/2006/relationships/image" Target="../media/image4.jpg"/><Relationship Id="rId9" Type="http://schemas.openxmlformats.org/officeDocument/2006/relationships/diagramColors" Target="../diagrams/colors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8CCCB6D-5162-4AAE-A5E3-3AC55410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BCD8C04-CC7B-40EF-82EB-E9821F79B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 y="2458"/>
            <a:ext cx="9141713"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oogle Shape;91;p1" descr="A picture containing person, outdoor, road, helmet&#10;&#10;Description automatically generated">
            <a:extLst>
              <a:ext uri="{FF2B5EF4-FFF2-40B4-BE49-F238E27FC236}">
                <a16:creationId xmlns:a16="http://schemas.microsoft.com/office/drawing/2014/main" id="{E7D053C8-DE6C-0FF6-E9B7-4D6B4F836D85}"/>
              </a:ext>
            </a:extLst>
          </p:cNvPr>
          <p:cNvPicPr preferRelativeResize="0"/>
          <p:nvPr/>
        </p:nvPicPr>
        <p:blipFill rotWithShape="1">
          <a:blip r:embed="rId2">
            <a:alphaModFix amt="40000"/>
          </a:blip>
          <a:srcRect l="12765" r="26935" b="1"/>
          <a:stretch/>
        </p:blipFill>
        <p:spPr>
          <a:xfrm>
            <a:off x="-255" y="96005"/>
            <a:ext cx="6337737" cy="6857990"/>
          </a:xfrm>
          <a:prstGeom prst="rect">
            <a:avLst/>
          </a:prstGeom>
          <a:noFill/>
        </p:spPr>
      </p:pic>
      <p:sp>
        <p:nvSpPr>
          <p:cNvPr id="2" name="Title 1">
            <a:extLst>
              <a:ext uri="{FF2B5EF4-FFF2-40B4-BE49-F238E27FC236}">
                <a16:creationId xmlns:a16="http://schemas.microsoft.com/office/drawing/2014/main" id="{9E1C64F5-AFB9-0A60-BC07-B7C26D2B82E1}"/>
              </a:ext>
            </a:extLst>
          </p:cNvPr>
          <p:cNvSpPr>
            <a:spLocks noGrp="1"/>
          </p:cNvSpPr>
          <p:nvPr>
            <p:ph type="title"/>
          </p:nvPr>
        </p:nvSpPr>
        <p:spPr>
          <a:xfrm>
            <a:off x="482601" y="643467"/>
            <a:ext cx="3465438" cy="4567137"/>
          </a:xfrm>
        </p:spPr>
        <p:txBody>
          <a:bodyPr vert="horz" lIns="91440" tIns="45720" rIns="91440" bIns="45720" rtlCol="0" anchor="b">
            <a:normAutofit/>
          </a:bodyPr>
          <a:lstStyle/>
          <a:p>
            <a:r>
              <a:rPr lang="en-US" sz="3800" b="1" kern="1200" dirty="0">
                <a:solidFill>
                  <a:srgbClr val="FFFFFF"/>
                </a:solidFill>
                <a:latin typeface="Candara" panose="020E0502030303020204" pitchFamily="34" charset="0"/>
                <a:sym typeface="Times New Roman"/>
              </a:rPr>
              <a:t>Bike &amp; Motor Crash Analysis</a:t>
            </a:r>
            <a:br>
              <a:rPr lang="en-US" sz="3800" kern="1200" dirty="0">
                <a:solidFill>
                  <a:srgbClr val="FFFFFF"/>
                </a:solidFill>
                <a:latin typeface="Candara" panose="020E0502030303020204" pitchFamily="34" charset="0"/>
                <a:sym typeface="Times New Roman"/>
              </a:rPr>
            </a:br>
            <a:br>
              <a:rPr lang="en-US" sz="3800" kern="1200" dirty="0">
                <a:solidFill>
                  <a:srgbClr val="FFFFFF"/>
                </a:solidFill>
                <a:latin typeface="Candara" panose="020E0502030303020204" pitchFamily="34" charset="0"/>
                <a:sym typeface="Times New Roman"/>
              </a:rPr>
            </a:br>
            <a:r>
              <a:rPr lang="en-US" sz="3800" kern="1200" dirty="0">
                <a:solidFill>
                  <a:srgbClr val="FFFFFF"/>
                </a:solidFill>
                <a:latin typeface="Candara" panose="020E0502030303020204" pitchFamily="34" charset="0"/>
                <a:sym typeface="Times New Roman"/>
              </a:rPr>
              <a:t>Proposal to North Carolina Road Control</a:t>
            </a:r>
            <a:endParaRPr lang="en-US" sz="3800" kern="1200" dirty="0">
              <a:solidFill>
                <a:srgbClr val="FFFFFF"/>
              </a:solidFill>
              <a:latin typeface="Candara" panose="020E0502030303020204" pitchFamily="34" charset="0"/>
            </a:endParaRPr>
          </a:p>
        </p:txBody>
      </p:sp>
      <p:pic>
        <p:nvPicPr>
          <p:cNvPr id="14" name="Picture 4" descr="Arrows showing direction">
            <a:extLst>
              <a:ext uri="{FF2B5EF4-FFF2-40B4-BE49-F238E27FC236}">
                <a16:creationId xmlns:a16="http://schemas.microsoft.com/office/drawing/2014/main" id="{D220259B-E3D9-FCBB-B5D2-7C00B83BA906}"/>
              </a:ext>
            </a:extLst>
          </p:cNvPr>
          <p:cNvPicPr>
            <a:picLocks noChangeAspect="1"/>
          </p:cNvPicPr>
          <p:nvPr/>
        </p:nvPicPr>
        <p:blipFill rotWithShape="1">
          <a:blip r:embed="rId3"/>
          <a:srcRect l="27611" r="28861" b="-2"/>
          <a:stretch/>
        </p:blipFill>
        <p:spPr>
          <a:xfrm>
            <a:off x="4669497" y="4916"/>
            <a:ext cx="4472089"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6" name="TextBox 5">
            <a:extLst>
              <a:ext uri="{FF2B5EF4-FFF2-40B4-BE49-F238E27FC236}">
                <a16:creationId xmlns:a16="http://schemas.microsoft.com/office/drawing/2014/main" id="{3E0F60D2-AC50-95AF-7E4F-DD498D4E7837}"/>
              </a:ext>
            </a:extLst>
          </p:cNvPr>
          <p:cNvSpPr txBox="1"/>
          <p:nvPr/>
        </p:nvSpPr>
        <p:spPr>
          <a:xfrm>
            <a:off x="855023" y="6214533"/>
            <a:ext cx="7968343" cy="400110"/>
          </a:xfrm>
          <a:prstGeom prst="rect">
            <a:avLst/>
          </a:prstGeom>
          <a:noFill/>
        </p:spPr>
        <p:txBody>
          <a:bodyPr wrap="square" rtlCol="0">
            <a:spAutoFit/>
          </a:bodyPr>
          <a:lstStyle/>
          <a:p>
            <a:r>
              <a:rPr lang="en-US" sz="2000" dirty="0">
                <a:solidFill>
                  <a:schemeClr val="bg1"/>
                </a:solidFill>
              </a:rPr>
              <a:t>Umar Aziz, </a:t>
            </a:r>
            <a:r>
              <a:rPr lang="en-US" sz="2000" dirty="0" err="1">
                <a:solidFill>
                  <a:schemeClr val="bg1"/>
                </a:solidFill>
              </a:rPr>
              <a:t>Shengjie</a:t>
            </a:r>
            <a:r>
              <a:rPr lang="en-US" sz="2000" dirty="0">
                <a:solidFill>
                  <a:schemeClr val="bg1"/>
                </a:solidFill>
              </a:rPr>
              <a:t> </a:t>
            </a:r>
            <a:r>
              <a:rPr lang="en-US" sz="2000" dirty="0" err="1">
                <a:solidFill>
                  <a:schemeClr val="bg1"/>
                </a:solidFill>
              </a:rPr>
              <a:t>Jin</a:t>
            </a:r>
            <a:r>
              <a:rPr lang="en-US" sz="2000" dirty="0">
                <a:solidFill>
                  <a:schemeClr val="bg1"/>
                </a:solidFill>
              </a:rPr>
              <a:t>, </a:t>
            </a:r>
            <a:r>
              <a:rPr lang="en-US" sz="2000" dirty="0" err="1">
                <a:solidFill>
                  <a:schemeClr val="bg1"/>
                </a:solidFill>
              </a:rPr>
              <a:t>Ghousiya</a:t>
            </a:r>
            <a:r>
              <a:rPr lang="en-US" sz="2000" dirty="0">
                <a:solidFill>
                  <a:schemeClr val="bg1"/>
                </a:solidFill>
              </a:rPr>
              <a:t> Shaikh, Pawan Kumar </a:t>
            </a:r>
            <a:r>
              <a:rPr lang="en-US" sz="2000" dirty="0" err="1">
                <a:solidFill>
                  <a:schemeClr val="bg1"/>
                </a:solidFill>
              </a:rPr>
              <a:t>Vadlamani</a:t>
            </a:r>
            <a:r>
              <a:rPr lang="en-US" sz="2000" dirty="0">
                <a:solidFill>
                  <a:schemeClr val="bg1"/>
                </a:solidFill>
              </a:rPr>
              <a:t> </a:t>
            </a:r>
          </a:p>
        </p:txBody>
      </p:sp>
    </p:spTree>
    <p:extLst>
      <p:ext uri="{BB962C8B-B14F-4D97-AF65-F5344CB8AC3E}">
        <p14:creationId xmlns:p14="http://schemas.microsoft.com/office/powerpoint/2010/main" val="2090538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288" y="303591"/>
            <a:ext cx="3250692"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1E96A7-E2E8-74D9-F233-1900B23BEB4F}"/>
              </a:ext>
            </a:extLst>
          </p:cNvPr>
          <p:cNvSpPr>
            <a:spLocks noGrp="1"/>
          </p:cNvSpPr>
          <p:nvPr>
            <p:ph type="title"/>
          </p:nvPr>
        </p:nvSpPr>
        <p:spPr>
          <a:xfrm>
            <a:off x="445770" y="640263"/>
            <a:ext cx="2866644" cy="1344975"/>
          </a:xfrm>
        </p:spPr>
        <p:txBody>
          <a:bodyPr vert="horz" lIns="91440" tIns="45720" rIns="91440" bIns="45720" rtlCol="0" anchor="ctr">
            <a:normAutofit/>
          </a:bodyPr>
          <a:lstStyle/>
          <a:p>
            <a:r>
              <a:rPr lang="en-US" sz="2900" kern="1200">
                <a:solidFill>
                  <a:schemeClr val="bg1"/>
                </a:solidFill>
                <a:latin typeface="+mj-lt"/>
                <a:ea typeface="+mj-ea"/>
                <a:cs typeface="+mj-cs"/>
              </a:rPr>
              <a:t>C</a:t>
            </a:r>
            <a:r>
              <a:rPr lang="en-US" sz="2900" b="0" i="0" u="none" strike="noStrike" kern="1200">
                <a:solidFill>
                  <a:schemeClr val="bg1"/>
                </a:solidFill>
                <a:effectLst/>
                <a:latin typeface="+mj-lt"/>
                <a:ea typeface="+mj-ea"/>
                <a:cs typeface="+mj-cs"/>
              </a:rPr>
              <a:t>ontribution of Factors to fatality </a:t>
            </a:r>
            <a:endParaRPr lang="en-US" sz="2900" kern="1200">
              <a:solidFill>
                <a:schemeClr val="bg1"/>
              </a:solidFill>
              <a:latin typeface="+mj-lt"/>
              <a:ea typeface="+mj-ea"/>
              <a:cs typeface="+mj-cs"/>
            </a:endParaRPr>
          </a:p>
        </p:txBody>
      </p:sp>
      <p:cxnSp>
        <p:nvCxnSpPr>
          <p:cNvPr id="28" name="Straight Connector 27">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066" y="2050687"/>
            <a:ext cx="2763774"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A5E2730-2806-1137-286C-2712F7EA025C}"/>
              </a:ext>
            </a:extLst>
          </p:cNvPr>
          <p:cNvSpPr txBox="1"/>
          <p:nvPr/>
        </p:nvSpPr>
        <p:spPr>
          <a:xfrm>
            <a:off x="445207" y="2121763"/>
            <a:ext cx="2866644" cy="3773010"/>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700" dirty="0">
                <a:solidFill>
                  <a:schemeClr val="bg1"/>
                </a:solidFill>
              </a:rPr>
              <a:t>These features were found to have the highest relation to Crash Fatality. </a:t>
            </a:r>
          </a:p>
          <a:p>
            <a:pPr indent="-228600" defTabSz="914400">
              <a:lnSpc>
                <a:spcPct val="90000"/>
              </a:lnSpc>
              <a:spcAft>
                <a:spcPts val="600"/>
              </a:spcAft>
              <a:buFont typeface="Arial" panose="020B0604020202020204" pitchFamily="34" charset="0"/>
              <a:buChar char="•"/>
            </a:pPr>
            <a:r>
              <a:rPr lang="en-US" sz="1700" dirty="0">
                <a:solidFill>
                  <a:schemeClr val="bg1"/>
                </a:solidFill>
              </a:rPr>
              <a:t>We will discuss few of the factors in the subsequent slides using visualizations. </a:t>
            </a:r>
          </a:p>
          <a:p>
            <a:pPr indent="-228600" defTabSz="914400">
              <a:lnSpc>
                <a:spcPct val="90000"/>
              </a:lnSpc>
              <a:spcAft>
                <a:spcPts val="600"/>
              </a:spcAft>
              <a:buFont typeface="Arial" panose="020B0604020202020204" pitchFamily="34" charset="0"/>
              <a:buChar char="•"/>
            </a:pPr>
            <a:r>
              <a:rPr lang="en-US" sz="1700" dirty="0">
                <a:solidFill>
                  <a:schemeClr val="bg1"/>
                </a:solidFill>
              </a:rPr>
              <a:t>For better visuals, we had   created two separate data frames.</a:t>
            </a:r>
          </a:p>
        </p:txBody>
      </p:sp>
      <p:sp>
        <p:nvSpPr>
          <p:cNvPr id="5" name="Rectangle 4">
            <a:extLst>
              <a:ext uri="{FF2B5EF4-FFF2-40B4-BE49-F238E27FC236}">
                <a16:creationId xmlns:a16="http://schemas.microsoft.com/office/drawing/2014/main" id="{DA4E1121-C537-D0F8-F2AB-40AF2B205552}"/>
              </a:ext>
            </a:extLst>
          </p:cNvPr>
          <p:cNvSpPr/>
          <p:nvPr/>
        </p:nvSpPr>
        <p:spPr>
          <a:xfrm>
            <a:off x="3781766" y="1031046"/>
            <a:ext cx="1128070" cy="56340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normAutofit/>
          </a:bodyPr>
          <a:lstStyle/>
          <a:p>
            <a:pPr algn="ctr">
              <a:lnSpc>
                <a:spcPct val="90000"/>
              </a:lnSpc>
              <a:spcAft>
                <a:spcPts val="600"/>
              </a:spcAft>
            </a:pPr>
            <a:r>
              <a:rPr lang="en-US" sz="1600" dirty="0" err="1"/>
              <a:t>BikeInjury</a:t>
            </a:r>
            <a:endParaRPr lang="en-US" sz="1600" dirty="0"/>
          </a:p>
        </p:txBody>
      </p:sp>
      <p:sp>
        <p:nvSpPr>
          <p:cNvPr id="6" name="Rectangle 5">
            <a:extLst>
              <a:ext uri="{FF2B5EF4-FFF2-40B4-BE49-F238E27FC236}">
                <a16:creationId xmlns:a16="http://schemas.microsoft.com/office/drawing/2014/main" id="{5271C79C-4686-7181-F529-D0E41D4BAA54}"/>
              </a:ext>
            </a:extLst>
          </p:cNvPr>
          <p:cNvSpPr/>
          <p:nvPr/>
        </p:nvSpPr>
        <p:spPr>
          <a:xfrm>
            <a:off x="5464380" y="1028939"/>
            <a:ext cx="1128070" cy="56340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normAutofit/>
          </a:bodyPr>
          <a:lstStyle/>
          <a:p>
            <a:pPr algn="ctr">
              <a:lnSpc>
                <a:spcPct val="90000"/>
              </a:lnSpc>
              <a:spcAft>
                <a:spcPts val="600"/>
              </a:spcAft>
            </a:pPr>
            <a:r>
              <a:rPr lang="en-US" sz="1600" dirty="0" err="1"/>
              <a:t>RuralUrban</a:t>
            </a:r>
            <a:endParaRPr lang="en-US" sz="1600" dirty="0"/>
          </a:p>
        </p:txBody>
      </p:sp>
      <p:sp>
        <p:nvSpPr>
          <p:cNvPr id="7" name="Rectangle 6">
            <a:extLst>
              <a:ext uri="{FF2B5EF4-FFF2-40B4-BE49-F238E27FC236}">
                <a16:creationId xmlns:a16="http://schemas.microsoft.com/office/drawing/2014/main" id="{CAA44387-DE37-C270-E706-BCDBE0091517}"/>
              </a:ext>
            </a:extLst>
          </p:cNvPr>
          <p:cNvSpPr/>
          <p:nvPr/>
        </p:nvSpPr>
        <p:spPr>
          <a:xfrm>
            <a:off x="7146995" y="1031046"/>
            <a:ext cx="1213423" cy="56340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normAutofit/>
          </a:bodyPr>
          <a:lstStyle/>
          <a:p>
            <a:pPr algn="ctr">
              <a:lnSpc>
                <a:spcPct val="90000"/>
              </a:lnSpc>
              <a:spcAft>
                <a:spcPts val="600"/>
              </a:spcAft>
            </a:pPr>
            <a:r>
              <a:rPr lang="en-US" sz="1600" dirty="0" err="1"/>
              <a:t>TraffCntrl</a:t>
            </a:r>
            <a:endParaRPr lang="en-US" sz="1600" dirty="0"/>
          </a:p>
        </p:txBody>
      </p:sp>
      <p:sp>
        <p:nvSpPr>
          <p:cNvPr id="8" name="Rectangle 7">
            <a:extLst>
              <a:ext uri="{FF2B5EF4-FFF2-40B4-BE49-F238E27FC236}">
                <a16:creationId xmlns:a16="http://schemas.microsoft.com/office/drawing/2014/main" id="{46DB847D-A68C-5C8D-02C7-ADAA579E330D}"/>
              </a:ext>
            </a:extLst>
          </p:cNvPr>
          <p:cNvSpPr/>
          <p:nvPr/>
        </p:nvSpPr>
        <p:spPr>
          <a:xfrm>
            <a:off x="3833037" y="2121763"/>
            <a:ext cx="1076799" cy="5817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normAutofit/>
          </a:bodyPr>
          <a:lstStyle/>
          <a:p>
            <a:pPr algn="ctr">
              <a:lnSpc>
                <a:spcPct val="90000"/>
              </a:lnSpc>
              <a:spcAft>
                <a:spcPts val="600"/>
              </a:spcAft>
            </a:pPr>
            <a:r>
              <a:rPr lang="en-US" sz="1600"/>
              <a:t>Locality</a:t>
            </a:r>
          </a:p>
        </p:txBody>
      </p:sp>
      <p:sp>
        <p:nvSpPr>
          <p:cNvPr id="9" name="Rectangle 8">
            <a:extLst>
              <a:ext uri="{FF2B5EF4-FFF2-40B4-BE49-F238E27FC236}">
                <a16:creationId xmlns:a16="http://schemas.microsoft.com/office/drawing/2014/main" id="{79E61F46-249C-5128-340E-B470AE549591}"/>
              </a:ext>
            </a:extLst>
          </p:cNvPr>
          <p:cNvSpPr/>
          <p:nvPr/>
        </p:nvSpPr>
        <p:spPr>
          <a:xfrm>
            <a:off x="5464380" y="2050687"/>
            <a:ext cx="1128070" cy="63046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normAutofit/>
          </a:bodyPr>
          <a:lstStyle/>
          <a:p>
            <a:pPr algn="ctr">
              <a:lnSpc>
                <a:spcPct val="90000"/>
              </a:lnSpc>
              <a:spcAft>
                <a:spcPts val="600"/>
              </a:spcAft>
            </a:pPr>
            <a:r>
              <a:rPr lang="en-US" sz="1600" dirty="0" err="1"/>
              <a:t>LightCond</a:t>
            </a:r>
            <a:endParaRPr lang="en-US" sz="1600" dirty="0"/>
          </a:p>
        </p:txBody>
      </p:sp>
      <p:sp>
        <p:nvSpPr>
          <p:cNvPr id="17" name="Rectangle 16">
            <a:extLst>
              <a:ext uri="{FF2B5EF4-FFF2-40B4-BE49-F238E27FC236}">
                <a16:creationId xmlns:a16="http://schemas.microsoft.com/office/drawing/2014/main" id="{96DF16CF-87EE-4330-1FDC-9215C595E831}"/>
              </a:ext>
            </a:extLst>
          </p:cNvPr>
          <p:cNvSpPr/>
          <p:nvPr/>
        </p:nvSpPr>
        <p:spPr>
          <a:xfrm>
            <a:off x="7209286" y="2050687"/>
            <a:ext cx="1128069" cy="6348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normAutofit/>
          </a:bodyPr>
          <a:lstStyle/>
          <a:p>
            <a:pPr algn="ctr">
              <a:lnSpc>
                <a:spcPct val="90000"/>
              </a:lnSpc>
              <a:spcAft>
                <a:spcPts val="600"/>
              </a:spcAft>
            </a:pPr>
            <a:r>
              <a:rPr lang="en-US" sz="1600" dirty="0" err="1"/>
              <a:t>DrvrInjury</a:t>
            </a:r>
            <a:endParaRPr lang="en-US" sz="1600" dirty="0"/>
          </a:p>
        </p:txBody>
      </p:sp>
      <p:sp>
        <p:nvSpPr>
          <p:cNvPr id="18" name="Rectangle 17">
            <a:extLst>
              <a:ext uri="{FF2B5EF4-FFF2-40B4-BE49-F238E27FC236}">
                <a16:creationId xmlns:a16="http://schemas.microsoft.com/office/drawing/2014/main" id="{9B3B2EC3-2EAC-7640-AB9D-622CCBF4D853}"/>
              </a:ext>
            </a:extLst>
          </p:cNvPr>
          <p:cNvSpPr/>
          <p:nvPr/>
        </p:nvSpPr>
        <p:spPr>
          <a:xfrm>
            <a:off x="3833037" y="3203071"/>
            <a:ext cx="1056343" cy="56340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normAutofit/>
          </a:bodyPr>
          <a:lstStyle/>
          <a:p>
            <a:pPr algn="ctr">
              <a:lnSpc>
                <a:spcPct val="90000"/>
              </a:lnSpc>
              <a:spcAft>
                <a:spcPts val="600"/>
              </a:spcAft>
            </a:pPr>
            <a:r>
              <a:rPr lang="en-US" sz="1300" dirty="0" err="1"/>
              <a:t>DrvrAlcFlg</a:t>
            </a:r>
            <a:endParaRPr lang="en-US" sz="1300" dirty="0"/>
          </a:p>
        </p:txBody>
      </p:sp>
      <p:sp>
        <p:nvSpPr>
          <p:cNvPr id="19" name="Rectangle 18">
            <a:extLst>
              <a:ext uri="{FF2B5EF4-FFF2-40B4-BE49-F238E27FC236}">
                <a16:creationId xmlns:a16="http://schemas.microsoft.com/office/drawing/2014/main" id="{AAEEC753-8C37-E3FE-D0E6-98C84F17595A}"/>
              </a:ext>
            </a:extLst>
          </p:cNvPr>
          <p:cNvSpPr/>
          <p:nvPr/>
        </p:nvSpPr>
        <p:spPr>
          <a:xfrm>
            <a:off x="5464379" y="3165860"/>
            <a:ext cx="1128069" cy="56340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normAutofit/>
          </a:bodyPr>
          <a:lstStyle/>
          <a:p>
            <a:pPr algn="ctr">
              <a:lnSpc>
                <a:spcPct val="90000"/>
              </a:lnSpc>
              <a:spcAft>
                <a:spcPts val="600"/>
              </a:spcAft>
            </a:pPr>
            <a:r>
              <a:rPr lang="en-US" sz="1600" err="1"/>
              <a:t>CrashAlcoh</a:t>
            </a:r>
            <a:endParaRPr lang="en-US" sz="1600"/>
          </a:p>
        </p:txBody>
      </p:sp>
      <p:sp>
        <p:nvSpPr>
          <p:cNvPr id="20" name="Rectangle 19">
            <a:extLst>
              <a:ext uri="{FF2B5EF4-FFF2-40B4-BE49-F238E27FC236}">
                <a16:creationId xmlns:a16="http://schemas.microsoft.com/office/drawing/2014/main" id="{41105F1A-397D-4D2D-6539-7B59C1FD6C04}"/>
              </a:ext>
            </a:extLst>
          </p:cNvPr>
          <p:cNvSpPr/>
          <p:nvPr/>
        </p:nvSpPr>
        <p:spPr>
          <a:xfrm>
            <a:off x="7209286" y="3134510"/>
            <a:ext cx="1151132" cy="56340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normAutofit/>
          </a:bodyPr>
          <a:lstStyle/>
          <a:p>
            <a:pPr algn="ctr">
              <a:lnSpc>
                <a:spcPct val="90000"/>
              </a:lnSpc>
              <a:spcAft>
                <a:spcPts val="600"/>
              </a:spcAft>
            </a:pPr>
            <a:r>
              <a:rPr lang="en-US" sz="1600" dirty="0" err="1"/>
              <a:t>RdClass</a:t>
            </a:r>
            <a:endParaRPr lang="en-US" sz="1600" dirty="0"/>
          </a:p>
        </p:txBody>
      </p:sp>
      <p:sp>
        <p:nvSpPr>
          <p:cNvPr id="21" name="Rectangle 20">
            <a:extLst>
              <a:ext uri="{FF2B5EF4-FFF2-40B4-BE49-F238E27FC236}">
                <a16:creationId xmlns:a16="http://schemas.microsoft.com/office/drawing/2014/main" id="{30FB2D62-C6C4-AC5E-3060-38CBCDD973AF}"/>
              </a:ext>
            </a:extLst>
          </p:cNvPr>
          <p:cNvSpPr/>
          <p:nvPr/>
        </p:nvSpPr>
        <p:spPr>
          <a:xfrm>
            <a:off x="7209285" y="4167561"/>
            <a:ext cx="1128069" cy="56340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normAutofit/>
          </a:bodyPr>
          <a:lstStyle/>
          <a:p>
            <a:pPr algn="ctr">
              <a:lnSpc>
                <a:spcPct val="90000"/>
              </a:lnSpc>
              <a:spcAft>
                <a:spcPts val="600"/>
              </a:spcAft>
            </a:pPr>
            <a:r>
              <a:rPr lang="en-US" sz="1600" err="1"/>
              <a:t>SpeedLimit</a:t>
            </a:r>
            <a:endParaRPr lang="en-US" sz="1600"/>
          </a:p>
        </p:txBody>
      </p:sp>
      <p:sp>
        <p:nvSpPr>
          <p:cNvPr id="22" name="Rectangle 21">
            <a:extLst>
              <a:ext uri="{FF2B5EF4-FFF2-40B4-BE49-F238E27FC236}">
                <a16:creationId xmlns:a16="http://schemas.microsoft.com/office/drawing/2014/main" id="{A87A251E-F03F-E2BC-E4D3-3716A9A0D08B}"/>
              </a:ext>
            </a:extLst>
          </p:cNvPr>
          <p:cNvSpPr/>
          <p:nvPr/>
        </p:nvSpPr>
        <p:spPr>
          <a:xfrm>
            <a:off x="3833037" y="4154442"/>
            <a:ext cx="1160013" cy="5817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BikeAlcFlg</a:t>
            </a:r>
            <a:endParaRPr lang="en-US" dirty="0"/>
          </a:p>
        </p:txBody>
      </p:sp>
      <p:sp>
        <p:nvSpPr>
          <p:cNvPr id="23" name="Rectangle 22">
            <a:extLst>
              <a:ext uri="{FF2B5EF4-FFF2-40B4-BE49-F238E27FC236}">
                <a16:creationId xmlns:a16="http://schemas.microsoft.com/office/drawing/2014/main" id="{9AAF5B78-94D1-5BDA-3218-17EEDDF2B1B6}"/>
              </a:ext>
            </a:extLst>
          </p:cNvPr>
          <p:cNvSpPr/>
          <p:nvPr/>
        </p:nvSpPr>
        <p:spPr>
          <a:xfrm>
            <a:off x="5464378" y="4154442"/>
            <a:ext cx="1411435" cy="5817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AmbulanceR</a:t>
            </a:r>
            <a:endParaRPr lang="en-US" dirty="0"/>
          </a:p>
        </p:txBody>
      </p:sp>
    </p:spTree>
    <p:extLst>
      <p:ext uri="{BB962C8B-B14F-4D97-AF65-F5344CB8AC3E}">
        <p14:creationId xmlns:p14="http://schemas.microsoft.com/office/powerpoint/2010/main" val="570128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288" y="303591"/>
            <a:ext cx="3250692"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B03535-41E0-CDBD-6144-C58ED5115DCE}"/>
              </a:ext>
            </a:extLst>
          </p:cNvPr>
          <p:cNvSpPr>
            <a:spLocks noGrp="1"/>
          </p:cNvSpPr>
          <p:nvPr>
            <p:ph type="title"/>
          </p:nvPr>
        </p:nvSpPr>
        <p:spPr>
          <a:xfrm>
            <a:off x="445770" y="640263"/>
            <a:ext cx="2866644" cy="1344975"/>
          </a:xfrm>
        </p:spPr>
        <p:txBody>
          <a:bodyPr vert="horz" lIns="91440" tIns="45720" rIns="91440" bIns="45720" rtlCol="0" anchor="ctr">
            <a:normAutofit/>
          </a:bodyPr>
          <a:lstStyle/>
          <a:p>
            <a:r>
              <a:rPr lang="en-US" sz="3100" kern="1200" dirty="0">
                <a:solidFill>
                  <a:schemeClr val="bg1"/>
                </a:solidFill>
                <a:latin typeface="Candara" panose="020E0502030303020204" pitchFamily="34" charset="0"/>
              </a:rPr>
              <a:t>Urban or Rural Areas</a:t>
            </a:r>
          </a:p>
        </p:txBody>
      </p:sp>
      <p:cxnSp>
        <p:nvCxnSpPr>
          <p:cNvPr id="15" name="Straight Connector 14">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066" y="2050687"/>
            <a:ext cx="2763774"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8767306-5162-083E-45C9-E504CC30EBBD}"/>
              </a:ext>
            </a:extLst>
          </p:cNvPr>
          <p:cNvSpPr txBox="1"/>
          <p:nvPr/>
        </p:nvSpPr>
        <p:spPr>
          <a:xfrm>
            <a:off x="445207" y="2121763"/>
            <a:ext cx="2866644" cy="3773010"/>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700" dirty="0">
                <a:solidFill>
                  <a:schemeClr val="bg1"/>
                </a:solidFill>
                <a:latin typeface="Candara" panose="020E0502030303020204" pitchFamily="34" charset="0"/>
              </a:rPr>
              <a:t>Rural areas had a higher percentage of Fatal crashes. This might have been due to </a:t>
            </a:r>
          </a:p>
          <a:p>
            <a:pPr indent="-228600" defTabSz="914400">
              <a:lnSpc>
                <a:spcPct val="90000"/>
              </a:lnSpc>
              <a:spcAft>
                <a:spcPts val="600"/>
              </a:spcAft>
              <a:buFont typeface="Arial" panose="020B0604020202020204" pitchFamily="34" charset="0"/>
              <a:buChar char="•"/>
            </a:pPr>
            <a:r>
              <a:rPr lang="en-US" sz="1700" dirty="0">
                <a:solidFill>
                  <a:schemeClr val="bg1"/>
                </a:solidFill>
                <a:latin typeface="Candara" panose="020E0502030303020204" pitchFamily="34" charset="0"/>
              </a:rPr>
              <a:t>Unavailability of hospitals or Ambulance at the site. This information is not available. </a:t>
            </a:r>
          </a:p>
          <a:p>
            <a:pPr indent="-228600" defTabSz="914400">
              <a:lnSpc>
                <a:spcPct val="90000"/>
              </a:lnSpc>
              <a:spcAft>
                <a:spcPts val="600"/>
              </a:spcAft>
              <a:buFont typeface="Arial" panose="020B0604020202020204" pitchFamily="34" charset="0"/>
              <a:buChar char="•"/>
            </a:pPr>
            <a:endParaRPr lang="en-US" sz="1700" dirty="0">
              <a:solidFill>
                <a:schemeClr val="bg1"/>
              </a:solidFill>
              <a:latin typeface="Candara" panose="020E0502030303020204" pitchFamily="34" charset="0"/>
            </a:endParaRPr>
          </a:p>
        </p:txBody>
      </p:sp>
      <p:pic>
        <p:nvPicPr>
          <p:cNvPr id="7" name="Content Placeholder 6" descr="Chart, waterfall chart&#10;&#10;Description automatically generated">
            <a:extLst>
              <a:ext uri="{FF2B5EF4-FFF2-40B4-BE49-F238E27FC236}">
                <a16:creationId xmlns:a16="http://schemas.microsoft.com/office/drawing/2014/main" id="{604B5017-2223-AEF0-C540-BF73CCE91145}"/>
              </a:ext>
            </a:extLst>
          </p:cNvPr>
          <p:cNvPicPr>
            <a:picLocks noGrp="1" noChangeAspect="1"/>
          </p:cNvPicPr>
          <p:nvPr>
            <p:ph idx="1"/>
          </p:nvPr>
        </p:nvPicPr>
        <p:blipFill>
          <a:blip r:embed="rId2"/>
          <a:stretch>
            <a:fillRect/>
          </a:stretch>
        </p:blipFill>
        <p:spPr>
          <a:xfrm>
            <a:off x="3523717" y="1864425"/>
            <a:ext cx="5575269" cy="2968831"/>
          </a:xfrm>
          <a:prstGeom prst="rect">
            <a:avLst/>
          </a:prstGeom>
        </p:spPr>
      </p:pic>
    </p:spTree>
    <p:extLst>
      <p:ext uri="{BB962C8B-B14F-4D97-AF65-F5344CB8AC3E}">
        <p14:creationId xmlns:p14="http://schemas.microsoft.com/office/powerpoint/2010/main" val="449058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8">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288" y="303591"/>
            <a:ext cx="3250692"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54456-32C3-BB67-AFD8-1B2DBA3C10C8}"/>
              </a:ext>
            </a:extLst>
          </p:cNvPr>
          <p:cNvSpPr>
            <a:spLocks noGrp="1"/>
          </p:cNvSpPr>
          <p:nvPr>
            <p:ph type="title"/>
          </p:nvPr>
        </p:nvSpPr>
        <p:spPr>
          <a:xfrm>
            <a:off x="445770" y="640263"/>
            <a:ext cx="2866644" cy="1344975"/>
          </a:xfrm>
        </p:spPr>
        <p:txBody>
          <a:bodyPr>
            <a:normAutofit/>
          </a:bodyPr>
          <a:lstStyle/>
          <a:p>
            <a:r>
              <a:rPr lang="en-US" sz="3100" dirty="0">
                <a:solidFill>
                  <a:schemeClr val="bg1"/>
                </a:solidFill>
                <a:latin typeface="Candara" panose="020E0502030303020204" pitchFamily="34" charset="0"/>
              </a:rPr>
              <a:t>Availability of Ambulance</a:t>
            </a:r>
          </a:p>
        </p:txBody>
      </p:sp>
      <p:cxnSp>
        <p:nvCxnSpPr>
          <p:cNvPr id="24" name="Straight Connector 20">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066" y="2050687"/>
            <a:ext cx="2763774"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B77A211E-B74B-E3A1-9919-BF5B4A1D6EE3}"/>
              </a:ext>
            </a:extLst>
          </p:cNvPr>
          <p:cNvSpPr>
            <a:spLocks noGrp="1"/>
          </p:cNvSpPr>
          <p:nvPr>
            <p:ph idx="1"/>
          </p:nvPr>
        </p:nvSpPr>
        <p:spPr>
          <a:xfrm>
            <a:off x="445207" y="2121763"/>
            <a:ext cx="2866644" cy="3773010"/>
          </a:xfrm>
        </p:spPr>
        <p:txBody>
          <a:bodyPr>
            <a:normAutofit/>
          </a:bodyPr>
          <a:lstStyle/>
          <a:p>
            <a:r>
              <a:rPr lang="en-US" sz="1700" dirty="0">
                <a:solidFill>
                  <a:schemeClr val="bg1"/>
                </a:solidFill>
              </a:rPr>
              <a:t>Ambulances were available for 95% of the fatal crashes.</a:t>
            </a:r>
          </a:p>
          <a:p>
            <a:r>
              <a:rPr lang="en-US" sz="1700" dirty="0">
                <a:solidFill>
                  <a:schemeClr val="bg1"/>
                </a:solidFill>
              </a:rPr>
              <a:t>In Non-Fatal cases, Ambulance were available in 70% of the cases.</a:t>
            </a:r>
          </a:p>
          <a:p>
            <a:r>
              <a:rPr lang="en-US" sz="1700" dirty="0">
                <a:solidFill>
                  <a:schemeClr val="bg1"/>
                </a:solidFill>
              </a:rPr>
              <a:t>We are not aware of whether they reached on time and people received the required first aid or treatment on time.</a:t>
            </a:r>
          </a:p>
        </p:txBody>
      </p:sp>
      <p:pic>
        <p:nvPicPr>
          <p:cNvPr id="5" name="Content Placeholder 4" descr="Chart&#10;&#10;Description automatically generated with low confidence">
            <a:extLst>
              <a:ext uri="{FF2B5EF4-FFF2-40B4-BE49-F238E27FC236}">
                <a16:creationId xmlns:a16="http://schemas.microsoft.com/office/drawing/2014/main" id="{C0241F19-414E-3066-54C4-3A0060A3E430}"/>
              </a:ext>
            </a:extLst>
          </p:cNvPr>
          <p:cNvPicPr>
            <a:picLocks noChangeAspect="1"/>
          </p:cNvPicPr>
          <p:nvPr/>
        </p:nvPicPr>
        <p:blipFill>
          <a:blip r:embed="rId2"/>
          <a:stretch>
            <a:fillRect/>
          </a:stretch>
        </p:blipFill>
        <p:spPr>
          <a:xfrm>
            <a:off x="3833037" y="2034006"/>
            <a:ext cx="4947489" cy="2634538"/>
          </a:xfrm>
          <a:prstGeom prst="rect">
            <a:avLst/>
          </a:prstGeom>
        </p:spPr>
      </p:pic>
    </p:spTree>
    <p:extLst>
      <p:ext uri="{BB962C8B-B14F-4D97-AF65-F5344CB8AC3E}">
        <p14:creationId xmlns:p14="http://schemas.microsoft.com/office/powerpoint/2010/main" val="1009853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288" y="303591"/>
            <a:ext cx="3250692"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169891-A4A2-B856-A06F-254DB55D3C1D}"/>
              </a:ext>
            </a:extLst>
          </p:cNvPr>
          <p:cNvSpPr>
            <a:spLocks noGrp="1"/>
          </p:cNvSpPr>
          <p:nvPr>
            <p:ph type="title"/>
          </p:nvPr>
        </p:nvSpPr>
        <p:spPr>
          <a:xfrm>
            <a:off x="445770" y="640263"/>
            <a:ext cx="2866644" cy="1344975"/>
          </a:xfrm>
        </p:spPr>
        <p:txBody>
          <a:bodyPr>
            <a:normAutofit/>
          </a:bodyPr>
          <a:lstStyle/>
          <a:p>
            <a:r>
              <a:rPr lang="en-US" sz="3100" dirty="0">
                <a:solidFill>
                  <a:schemeClr val="bg1"/>
                </a:solidFill>
                <a:latin typeface="Candara" panose="020E0502030303020204" pitchFamily="34" charset="0"/>
              </a:rPr>
              <a:t>Traffic Control In Crashes</a:t>
            </a:r>
          </a:p>
        </p:txBody>
      </p:sp>
      <p:cxnSp>
        <p:nvCxnSpPr>
          <p:cNvPr id="14" name="Straight Connector 13">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066" y="2050687"/>
            <a:ext cx="2763774"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AD7FAE56-350A-648A-93CB-FD83A8CCEAB2}"/>
              </a:ext>
            </a:extLst>
          </p:cNvPr>
          <p:cNvSpPr>
            <a:spLocks noGrp="1"/>
          </p:cNvSpPr>
          <p:nvPr>
            <p:ph idx="1"/>
          </p:nvPr>
        </p:nvSpPr>
        <p:spPr>
          <a:xfrm>
            <a:off x="445207" y="2121763"/>
            <a:ext cx="2866644" cy="3773010"/>
          </a:xfrm>
        </p:spPr>
        <p:txBody>
          <a:bodyPr>
            <a:normAutofit/>
          </a:bodyPr>
          <a:lstStyle/>
          <a:p>
            <a:r>
              <a:rPr lang="en-US" sz="1700" dirty="0">
                <a:solidFill>
                  <a:schemeClr val="bg1"/>
                </a:solidFill>
              </a:rPr>
              <a:t>Absence of Traffic Control is the biggest reason of crashes ( Fatal &amp; Non-Fatal)</a:t>
            </a:r>
          </a:p>
          <a:p>
            <a:r>
              <a:rPr lang="en-US" sz="1700" dirty="0">
                <a:solidFill>
                  <a:schemeClr val="bg1"/>
                </a:solidFill>
              </a:rPr>
              <a:t>This needs to be implemented on priority</a:t>
            </a:r>
          </a:p>
        </p:txBody>
      </p:sp>
      <p:pic>
        <p:nvPicPr>
          <p:cNvPr id="5" name="Content Placeholder 4" descr="Chart&#10;&#10;Description automatically generated">
            <a:extLst>
              <a:ext uri="{FF2B5EF4-FFF2-40B4-BE49-F238E27FC236}">
                <a16:creationId xmlns:a16="http://schemas.microsoft.com/office/drawing/2014/main" id="{16077C97-FCB0-9956-A5FF-A28A7245DF83}"/>
              </a:ext>
            </a:extLst>
          </p:cNvPr>
          <p:cNvPicPr>
            <a:picLocks noChangeAspect="1"/>
          </p:cNvPicPr>
          <p:nvPr/>
        </p:nvPicPr>
        <p:blipFill>
          <a:blip r:embed="rId2"/>
          <a:stretch>
            <a:fillRect/>
          </a:stretch>
        </p:blipFill>
        <p:spPr>
          <a:xfrm>
            <a:off x="3833037" y="1372280"/>
            <a:ext cx="4947489" cy="3957991"/>
          </a:xfrm>
          <a:prstGeom prst="rect">
            <a:avLst/>
          </a:prstGeom>
        </p:spPr>
      </p:pic>
    </p:spTree>
    <p:extLst>
      <p:ext uri="{BB962C8B-B14F-4D97-AF65-F5344CB8AC3E}">
        <p14:creationId xmlns:p14="http://schemas.microsoft.com/office/powerpoint/2010/main" val="493427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3520273"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7" name="Freeform: Shape 26">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3628557"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DC40FB8-3B86-A9EF-A48A-165DCE4D5B95}"/>
              </a:ext>
            </a:extLst>
          </p:cNvPr>
          <p:cNvSpPr>
            <a:spLocks noGrp="1"/>
          </p:cNvSpPr>
          <p:nvPr>
            <p:ph type="title"/>
          </p:nvPr>
        </p:nvSpPr>
        <p:spPr>
          <a:xfrm>
            <a:off x="573788" y="662400"/>
            <a:ext cx="2538000" cy="1492132"/>
          </a:xfrm>
        </p:spPr>
        <p:txBody>
          <a:bodyPr anchor="t">
            <a:normAutofit/>
          </a:bodyPr>
          <a:lstStyle/>
          <a:p>
            <a:r>
              <a:rPr lang="en-US" sz="3600" dirty="0">
                <a:solidFill>
                  <a:schemeClr val="bg1"/>
                </a:solidFill>
                <a:latin typeface="Candara" panose="020E0502030303020204" pitchFamily="34" charset="0"/>
              </a:rPr>
              <a:t>Speed Limit In Crashes</a:t>
            </a:r>
          </a:p>
        </p:txBody>
      </p:sp>
      <p:sp>
        <p:nvSpPr>
          <p:cNvPr id="18" name="Content Placeholder 9">
            <a:extLst>
              <a:ext uri="{FF2B5EF4-FFF2-40B4-BE49-F238E27FC236}">
                <a16:creationId xmlns:a16="http://schemas.microsoft.com/office/drawing/2014/main" id="{462BB3A0-BD56-E6D6-7AA3-FCDA3CBAB346}"/>
              </a:ext>
            </a:extLst>
          </p:cNvPr>
          <p:cNvSpPr>
            <a:spLocks noGrp="1"/>
          </p:cNvSpPr>
          <p:nvPr>
            <p:ph idx="1"/>
          </p:nvPr>
        </p:nvSpPr>
        <p:spPr>
          <a:xfrm>
            <a:off x="573788" y="2286000"/>
            <a:ext cx="2538000" cy="3844800"/>
          </a:xfrm>
        </p:spPr>
        <p:txBody>
          <a:bodyPr>
            <a:normAutofit/>
          </a:bodyPr>
          <a:lstStyle/>
          <a:p>
            <a:r>
              <a:rPr lang="en-US" sz="1700" dirty="0">
                <a:solidFill>
                  <a:schemeClr val="bg1">
                    <a:alpha val="60000"/>
                  </a:schemeClr>
                </a:solidFill>
              </a:rPr>
              <a:t>Speed Limit of 50-55 MPH was the biggest cause of Fatal crashes.</a:t>
            </a:r>
          </a:p>
          <a:p>
            <a:r>
              <a:rPr lang="en-US" sz="1700" dirty="0">
                <a:solidFill>
                  <a:schemeClr val="bg1">
                    <a:alpha val="60000"/>
                  </a:schemeClr>
                </a:solidFill>
              </a:rPr>
              <a:t>Would need more information on actual speed at the time of crash. Were there cases of over speeding?</a:t>
            </a:r>
          </a:p>
        </p:txBody>
      </p:sp>
      <p:pic>
        <p:nvPicPr>
          <p:cNvPr id="6" name="Content Placeholder 5" descr="Chart&#10;&#10;Description automatically generated">
            <a:extLst>
              <a:ext uri="{FF2B5EF4-FFF2-40B4-BE49-F238E27FC236}">
                <a16:creationId xmlns:a16="http://schemas.microsoft.com/office/drawing/2014/main" id="{E1F702A8-C57D-8C50-A3C9-CAC227456720}"/>
              </a:ext>
            </a:extLst>
          </p:cNvPr>
          <p:cNvPicPr>
            <a:picLocks noChangeAspect="1"/>
          </p:cNvPicPr>
          <p:nvPr/>
        </p:nvPicPr>
        <p:blipFill>
          <a:blip r:embed="rId2"/>
          <a:stretch>
            <a:fillRect/>
          </a:stretch>
        </p:blipFill>
        <p:spPr>
          <a:xfrm>
            <a:off x="3801234" y="1151906"/>
            <a:ext cx="5358742" cy="4286993"/>
          </a:xfrm>
          <a:prstGeom prst="rect">
            <a:avLst/>
          </a:prstGeom>
        </p:spPr>
      </p:pic>
    </p:spTree>
    <p:extLst>
      <p:ext uri="{BB962C8B-B14F-4D97-AF65-F5344CB8AC3E}">
        <p14:creationId xmlns:p14="http://schemas.microsoft.com/office/powerpoint/2010/main" val="134717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3520273"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6" name="Freeform: Shape 15">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3628557"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B1DC830-078F-92DA-0453-E0DAC8B33B2C}"/>
              </a:ext>
            </a:extLst>
          </p:cNvPr>
          <p:cNvSpPr>
            <a:spLocks noGrp="1"/>
          </p:cNvSpPr>
          <p:nvPr>
            <p:ph type="title"/>
          </p:nvPr>
        </p:nvSpPr>
        <p:spPr>
          <a:xfrm>
            <a:off x="118753" y="802401"/>
            <a:ext cx="2993035" cy="896400"/>
          </a:xfrm>
        </p:spPr>
        <p:txBody>
          <a:bodyPr anchor="t">
            <a:normAutofit/>
          </a:bodyPr>
          <a:lstStyle/>
          <a:p>
            <a:r>
              <a:rPr lang="en-US" sz="3200" dirty="0">
                <a:solidFill>
                  <a:schemeClr val="bg1"/>
                </a:solidFill>
                <a:latin typeface="Candara" panose="020E0502030303020204" pitchFamily="34" charset="0"/>
              </a:rPr>
              <a:t>Class of Roads</a:t>
            </a:r>
          </a:p>
        </p:txBody>
      </p:sp>
      <p:sp>
        <p:nvSpPr>
          <p:cNvPr id="9" name="Content Placeholder 8">
            <a:extLst>
              <a:ext uri="{FF2B5EF4-FFF2-40B4-BE49-F238E27FC236}">
                <a16:creationId xmlns:a16="http://schemas.microsoft.com/office/drawing/2014/main" id="{8D304493-5B8B-9FD3-E447-CC28042A32CE}"/>
              </a:ext>
            </a:extLst>
          </p:cNvPr>
          <p:cNvSpPr>
            <a:spLocks noGrp="1"/>
          </p:cNvSpPr>
          <p:nvPr>
            <p:ph idx="1"/>
          </p:nvPr>
        </p:nvSpPr>
        <p:spPr>
          <a:xfrm>
            <a:off x="118753" y="2286000"/>
            <a:ext cx="3099460" cy="3844800"/>
          </a:xfrm>
        </p:spPr>
        <p:txBody>
          <a:bodyPr>
            <a:normAutofit/>
          </a:bodyPr>
          <a:lstStyle/>
          <a:p>
            <a:r>
              <a:rPr lang="en-US" sz="1700" dirty="0">
                <a:solidFill>
                  <a:schemeClr val="bg1">
                    <a:alpha val="60000"/>
                  </a:schemeClr>
                </a:solidFill>
              </a:rPr>
              <a:t>Interstate roads are the biggest contributes to Fatal and non-Fatal crashes.</a:t>
            </a:r>
          </a:p>
          <a:p>
            <a:r>
              <a:rPr lang="en-US" sz="1700" dirty="0">
                <a:solidFill>
                  <a:schemeClr val="bg1">
                    <a:alpha val="60000"/>
                  </a:schemeClr>
                </a:solidFill>
              </a:rPr>
              <a:t>Further analysis on the possible reasons needs to be done.</a:t>
            </a:r>
          </a:p>
        </p:txBody>
      </p:sp>
      <p:pic>
        <p:nvPicPr>
          <p:cNvPr id="5" name="Content Placeholder 4" descr="Chart&#10;&#10;Description automatically generated">
            <a:extLst>
              <a:ext uri="{FF2B5EF4-FFF2-40B4-BE49-F238E27FC236}">
                <a16:creationId xmlns:a16="http://schemas.microsoft.com/office/drawing/2014/main" id="{AA1FB629-503F-7B10-A63E-3AD0AE8D5214}"/>
              </a:ext>
            </a:extLst>
          </p:cNvPr>
          <p:cNvPicPr>
            <a:picLocks noChangeAspect="1"/>
          </p:cNvPicPr>
          <p:nvPr/>
        </p:nvPicPr>
        <p:blipFill>
          <a:blip r:embed="rId2"/>
          <a:stretch>
            <a:fillRect/>
          </a:stretch>
        </p:blipFill>
        <p:spPr>
          <a:xfrm>
            <a:off x="4058289" y="1258784"/>
            <a:ext cx="4968089" cy="3974471"/>
          </a:xfrm>
          <a:prstGeom prst="rect">
            <a:avLst/>
          </a:prstGeom>
        </p:spPr>
      </p:pic>
    </p:spTree>
    <p:extLst>
      <p:ext uri="{BB962C8B-B14F-4D97-AF65-F5344CB8AC3E}">
        <p14:creationId xmlns:p14="http://schemas.microsoft.com/office/powerpoint/2010/main" val="2530124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B7C7F6-EF04-782C-1CAF-E21FF7E74E51}"/>
              </a:ext>
            </a:extLst>
          </p:cNvPr>
          <p:cNvSpPr>
            <a:spLocks noGrp="1"/>
          </p:cNvSpPr>
          <p:nvPr>
            <p:ph type="title"/>
          </p:nvPr>
        </p:nvSpPr>
        <p:spPr>
          <a:xfrm>
            <a:off x="603504" y="640080"/>
            <a:ext cx="2462022" cy="5257800"/>
          </a:xfrm>
        </p:spPr>
        <p:txBody>
          <a:bodyPr>
            <a:normAutofit/>
          </a:bodyPr>
          <a:lstStyle/>
          <a:p>
            <a:r>
              <a:rPr lang="en-US" sz="3700">
                <a:solidFill>
                  <a:schemeClr val="bg1"/>
                </a:solidFill>
                <a:latin typeface="Candara" panose="020E0502030303020204" pitchFamily="34" charset="0"/>
              </a:rPr>
              <a:t>Suggested Solutions</a:t>
            </a:r>
          </a:p>
        </p:txBody>
      </p:sp>
      <p:sp>
        <p:nvSpPr>
          <p:cNvPr id="3" name="Content Placeholder 2">
            <a:extLst>
              <a:ext uri="{FF2B5EF4-FFF2-40B4-BE49-F238E27FC236}">
                <a16:creationId xmlns:a16="http://schemas.microsoft.com/office/drawing/2014/main" id="{15C8113E-31A0-136A-24A3-C6B87FAFD5A1}"/>
              </a:ext>
            </a:extLst>
          </p:cNvPr>
          <p:cNvSpPr>
            <a:spLocks noGrp="1"/>
          </p:cNvSpPr>
          <p:nvPr>
            <p:ph idx="1"/>
          </p:nvPr>
        </p:nvSpPr>
        <p:spPr>
          <a:xfrm>
            <a:off x="4018788" y="640081"/>
            <a:ext cx="4518490" cy="5257800"/>
          </a:xfrm>
        </p:spPr>
        <p:txBody>
          <a:bodyPr anchor="ctr">
            <a:normAutofit/>
          </a:bodyPr>
          <a:lstStyle/>
          <a:p>
            <a:r>
              <a:rPr lang="en-US" sz="2100" dirty="0">
                <a:latin typeface="Candara" panose="020E0502030303020204" pitchFamily="34" charset="0"/>
              </a:rPr>
              <a:t>From the above attributes, more controlled traffic would be beneficial.</a:t>
            </a:r>
          </a:p>
          <a:p>
            <a:pPr lvl="1"/>
            <a:r>
              <a:rPr lang="en-CA" sz="2100" b="0" i="0" u="none" strike="noStrike" dirty="0">
                <a:effectLst/>
                <a:latin typeface="Candara" panose="020E0502030303020204" pitchFamily="34" charset="0"/>
              </a:rPr>
              <a:t>Improving road infrastructure</a:t>
            </a:r>
            <a:r>
              <a:rPr lang="en-US" sz="2100" b="0" i="0" u="none" strike="noStrike" dirty="0">
                <a:effectLst/>
                <a:latin typeface="Candara" panose="020E0502030303020204" pitchFamily="34" charset="0"/>
              </a:rPr>
              <a:t>: </a:t>
            </a:r>
            <a:r>
              <a:rPr lang="en-CA" sz="2100" b="0" i="0" u="none" strike="noStrike" dirty="0">
                <a:effectLst/>
                <a:latin typeface="Candara" panose="020E0502030303020204" pitchFamily="34" charset="0"/>
              </a:rPr>
              <a:t>This can include adding better signage, road markings, and traffic lights</a:t>
            </a:r>
            <a:endParaRPr lang="en-US" sz="2100" b="0" i="0" u="none" strike="noStrike" dirty="0">
              <a:effectLst/>
              <a:latin typeface="Candara" panose="020E0502030303020204" pitchFamily="34" charset="0"/>
            </a:endParaRPr>
          </a:p>
          <a:p>
            <a:pPr lvl="1"/>
            <a:r>
              <a:rPr lang="en-CA" sz="2100" b="0" i="0" u="none" strike="noStrike" dirty="0">
                <a:effectLst/>
                <a:latin typeface="Candara" panose="020E0502030303020204" pitchFamily="34" charset="0"/>
              </a:rPr>
              <a:t>Increasing police presence</a:t>
            </a:r>
            <a:endParaRPr lang="en-US" sz="2100" dirty="0">
              <a:latin typeface="Candara" panose="020E0502030303020204" pitchFamily="34" charset="0"/>
            </a:endParaRPr>
          </a:p>
          <a:p>
            <a:pPr lvl="1"/>
            <a:r>
              <a:rPr lang="en-CA" sz="2100" b="0" i="0" u="none" strike="noStrike" dirty="0">
                <a:effectLst/>
                <a:latin typeface="Candara" panose="020E0502030303020204" pitchFamily="34" charset="0"/>
              </a:rPr>
              <a:t>Technology solutions: Intelligent Transportation Systems (ITS)</a:t>
            </a:r>
          </a:p>
          <a:p>
            <a:pPr lvl="1"/>
            <a:r>
              <a:rPr lang="en-CA" sz="2100" b="0" i="0" u="none" strike="noStrike" dirty="0">
                <a:effectLst/>
                <a:latin typeface="Candara" panose="020E0502030303020204" pitchFamily="34" charset="0"/>
              </a:rPr>
              <a:t>Education and public awareness campaigns</a:t>
            </a:r>
            <a:endParaRPr lang="en-CA" sz="2100" dirty="0">
              <a:latin typeface="Candara" panose="020E0502030303020204" pitchFamily="34" charset="0"/>
            </a:endParaRPr>
          </a:p>
          <a:p>
            <a:pPr lvl="1"/>
            <a:r>
              <a:rPr lang="en-CA" sz="2100" b="0" i="0" u="none" strike="noStrike" dirty="0">
                <a:effectLst/>
                <a:latin typeface="Candara" panose="020E0502030303020204" pitchFamily="34" charset="0"/>
              </a:rPr>
              <a:t>Stricter enforcement of traffic laws</a:t>
            </a:r>
          </a:p>
          <a:p>
            <a:pPr lvl="1"/>
            <a:r>
              <a:rPr lang="en-CA" sz="2100" b="0" i="0" u="none" strike="noStrike" dirty="0">
                <a:effectLst/>
                <a:latin typeface="Candara" panose="020E0502030303020204" pitchFamily="34" charset="0"/>
              </a:rPr>
              <a:t>Improving road design:</a:t>
            </a:r>
            <a:endParaRPr lang="en-US" sz="2100" b="0" i="0" u="none" strike="noStrike" dirty="0">
              <a:effectLst/>
              <a:latin typeface="Candara" panose="020E0502030303020204" pitchFamily="34" charset="0"/>
            </a:endParaRPr>
          </a:p>
          <a:p>
            <a:pPr lvl="1"/>
            <a:endParaRPr lang="en-US" sz="2100" dirty="0">
              <a:latin typeface="Candara" panose="020E0502030303020204" pitchFamily="34" charset="0"/>
            </a:endParaRPr>
          </a:p>
          <a:p>
            <a:pPr marL="0" indent="0">
              <a:buNone/>
            </a:pPr>
            <a:endParaRPr lang="en-US" sz="2100" dirty="0">
              <a:latin typeface="Candara" panose="020E0502030303020204" pitchFamily="34" charset="0"/>
            </a:endParaRPr>
          </a:p>
        </p:txBody>
      </p:sp>
    </p:spTree>
    <p:extLst>
      <p:ext uri="{BB962C8B-B14F-4D97-AF65-F5344CB8AC3E}">
        <p14:creationId xmlns:p14="http://schemas.microsoft.com/office/powerpoint/2010/main" val="4036285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0"/>
            <a:ext cx="3490714"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B54176-11CC-AB5B-349B-28D13850AE5E}"/>
              </a:ext>
            </a:extLst>
          </p:cNvPr>
          <p:cNvSpPr>
            <a:spLocks noGrp="1"/>
          </p:cNvSpPr>
          <p:nvPr>
            <p:ph type="title"/>
          </p:nvPr>
        </p:nvSpPr>
        <p:spPr>
          <a:xfrm>
            <a:off x="867638" y="637763"/>
            <a:ext cx="2182538" cy="5576768"/>
          </a:xfrm>
        </p:spPr>
        <p:txBody>
          <a:bodyPr anchor="t">
            <a:normAutofit/>
          </a:bodyPr>
          <a:lstStyle/>
          <a:p>
            <a:r>
              <a:rPr lang="en-US" sz="3600">
                <a:solidFill>
                  <a:schemeClr val="bg1"/>
                </a:solidFill>
                <a:latin typeface="Candara" panose="020E0502030303020204" pitchFamily="34" charset="0"/>
              </a:rPr>
              <a:t>ML – Predicting Crash Fatality</a:t>
            </a:r>
          </a:p>
        </p:txBody>
      </p:sp>
      <p:sp>
        <p:nvSpPr>
          <p:cNvPr id="17" name="Rectangle 1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6588" y="0"/>
            <a:ext cx="5647404"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10;&#10;Description automatically generated">
            <a:extLst>
              <a:ext uri="{FF2B5EF4-FFF2-40B4-BE49-F238E27FC236}">
                <a16:creationId xmlns:a16="http://schemas.microsoft.com/office/drawing/2014/main" id="{759D754B-8DFE-A543-795D-BC0271ABB915}"/>
              </a:ext>
            </a:extLst>
          </p:cNvPr>
          <p:cNvPicPr>
            <a:picLocks noChangeAspect="1"/>
          </p:cNvPicPr>
          <p:nvPr/>
        </p:nvPicPr>
        <p:blipFill>
          <a:blip r:embed="rId2"/>
          <a:stretch>
            <a:fillRect/>
          </a:stretch>
        </p:blipFill>
        <p:spPr>
          <a:xfrm>
            <a:off x="4079973" y="118754"/>
            <a:ext cx="4518639" cy="2259320"/>
          </a:xfrm>
          <a:prstGeom prst="rect">
            <a:avLst/>
          </a:prstGeom>
        </p:spPr>
      </p:pic>
      <p:sp>
        <p:nvSpPr>
          <p:cNvPr id="19" name="Rectangle 1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9982" y="4006121"/>
            <a:ext cx="3429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7AC8C2-00B5-A854-CBF2-EF1852CEA5B2}"/>
              </a:ext>
            </a:extLst>
          </p:cNvPr>
          <p:cNvSpPr>
            <a:spLocks noGrp="1"/>
          </p:cNvSpPr>
          <p:nvPr>
            <p:ph idx="1"/>
          </p:nvPr>
        </p:nvSpPr>
        <p:spPr>
          <a:xfrm>
            <a:off x="4070543" y="2658839"/>
            <a:ext cx="4204043" cy="3741961"/>
          </a:xfrm>
        </p:spPr>
        <p:txBody>
          <a:bodyPr>
            <a:normAutofit lnSpcReduction="10000"/>
          </a:bodyPr>
          <a:lstStyle/>
          <a:p>
            <a:r>
              <a:rPr lang="en-US" sz="2000" dirty="0">
                <a:latin typeface="Candara" panose="020E0502030303020204" pitchFamily="34" charset="0"/>
              </a:rPr>
              <a:t>The data in the dataset is imbalanced for the prediction (refer graph). We resampled the data as under sampling, where we reduced the number of majority (Non-Fatal) crashes.</a:t>
            </a:r>
          </a:p>
          <a:p>
            <a:endParaRPr lang="en-US" sz="2000" dirty="0">
              <a:latin typeface="Candara" panose="020E0502030303020204" pitchFamily="34" charset="0"/>
            </a:endParaRPr>
          </a:p>
          <a:p>
            <a:r>
              <a:rPr lang="en-US" sz="2000" dirty="0">
                <a:latin typeface="Candara" panose="020E0502030303020204" pitchFamily="34" charset="0"/>
              </a:rPr>
              <a:t>The Machine Learning classifier algorithms that we used</a:t>
            </a:r>
          </a:p>
          <a:p>
            <a:pPr lvl="1"/>
            <a:r>
              <a:rPr lang="en-US" sz="2000" dirty="0">
                <a:latin typeface="Candara" panose="020E0502030303020204" pitchFamily="34" charset="0"/>
              </a:rPr>
              <a:t>Bagging Classifier (</a:t>
            </a:r>
            <a:r>
              <a:rPr lang="en-US" sz="2000" dirty="0" err="1">
                <a:latin typeface="Candara" panose="020E0502030303020204" pitchFamily="34" charset="0"/>
              </a:rPr>
              <a:t>Sklearn</a:t>
            </a:r>
            <a:r>
              <a:rPr lang="en-US" sz="2000" dirty="0">
                <a:latin typeface="Candara" panose="020E0502030303020204" pitchFamily="34" charset="0"/>
              </a:rPr>
              <a:t>)</a:t>
            </a:r>
          </a:p>
          <a:p>
            <a:pPr lvl="1"/>
            <a:r>
              <a:rPr lang="en-US" sz="2000" dirty="0" err="1">
                <a:latin typeface="Candara" panose="020E0502030303020204" pitchFamily="34" charset="0"/>
              </a:rPr>
              <a:t>Adaboost</a:t>
            </a:r>
            <a:r>
              <a:rPr lang="en-US" sz="2000" dirty="0">
                <a:latin typeface="Candara" panose="020E0502030303020204" pitchFamily="34" charset="0"/>
              </a:rPr>
              <a:t> Classifier (</a:t>
            </a:r>
            <a:r>
              <a:rPr lang="en-US" sz="2000" dirty="0" err="1">
                <a:latin typeface="Candara" panose="020E0502030303020204" pitchFamily="34" charset="0"/>
              </a:rPr>
              <a:t>sklearn</a:t>
            </a:r>
            <a:r>
              <a:rPr lang="en-US" sz="2000" dirty="0">
                <a:latin typeface="Candara" panose="020E0502030303020204" pitchFamily="34" charset="0"/>
              </a:rPr>
              <a:t>)</a:t>
            </a:r>
          </a:p>
          <a:p>
            <a:pPr lvl="1"/>
            <a:r>
              <a:rPr lang="en-US" sz="2000" dirty="0">
                <a:latin typeface="Candara" panose="020E0502030303020204" pitchFamily="34" charset="0"/>
              </a:rPr>
              <a:t>Random Forrest Classifier (</a:t>
            </a:r>
            <a:r>
              <a:rPr lang="en-US" sz="2000" dirty="0" err="1">
                <a:latin typeface="Candara" panose="020E0502030303020204" pitchFamily="34" charset="0"/>
              </a:rPr>
              <a:t>sklearn</a:t>
            </a:r>
            <a:r>
              <a:rPr lang="en-US" sz="2000" dirty="0">
                <a:latin typeface="Candara" panose="020E0502030303020204" pitchFamily="34" charset="0"/>
              </a:rPr>
              <a:t>)</a:t>
            </a:r>
          </a:p>
          <a:p>
            <a:pPr lvl="1"/>
            <a:endParaRPr lang="en-US" sz="1600" dirty="0">
              <a:latin typeface="Candara" panose="020E0502030303020204" pitchFamily="34" charset="0"/>
            </a:endParaRPr>
          </a:p>
        </p:txBody>
      </p:sp>
    </p:spTree>
    <p:extLst>
      <p:ext uri="{BB962C8B-B14F-4D97-AF65-F5344CB8AC3E}">
        <p14:creationId xmlns:p14="http://schemas.microsoft.com/office/powerpoint/2010/main" val="4273009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A9E6440-28AB-43CB-B9F2-B84F6A187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431" y="365124"/>
            <a:ext cx="4073653" cy="57972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FA0A36F-BE0F-98C1-F08D-7D3F01ACA034}"/>
              </a:ext>
            </a:extLst>
          </p:cNvPr>
          <p:cNvSpPr txBox="1"/>
          <p:nvPr/>
        </p:nvSpPr>
        <p:spPr>
          <a:xfrm>
            <a:off x="629503" y="2066544"/>
            <a:ext cx="3603008" cy="3781035"/>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900" dirty="0">
                <a:solidFill>
                  <a:schemeClr val="bg1"/>
                </a:solidFill>
                <a:latin typeface="Candara" panose="020E0502030303020204" pitchFamily="34" charset="0"/>
              </a:rPr>
              <a:t>Based on the performance metrics, Random Forest Classifier is the best model in this case. Although all the models have high accuracy, Random Forest has the lowest log loss and error rate compared to Bagging Classifier and AdaBoost Classifier. Also, the recall and F1 score are similarly high for all three models.</a:t>
            </a:r>
          </a:p>
        </p:txBody>
      </p:sp>
      <p:pic>
        <p:nvPicPr>
          <p:cNvPr id="6" name="Picture 5">
            <a:extLst>
              <a:ext uri="{FF2B5EF4-FFF2-40B4-BE49-F238E27FC236}">
                <a16:creationId xmlns:a16="http://schemas.microsoft.com/office/drawing/2014/main" id="{E14E3670-B7A1-29FE-8AE6-976AC43DC79E}"/>
              </a:ext>
            </a:extLst>
          </p:cNvPr>
          <p:cNvPicPr>
            <a:picLocks noChangeAspect="1"/>
          </p:cNvPicPr>
          <p:nvPr/>
        </p:nvPicPr>
        <p:blipFill>
          <a:blip r:embed="rId3"/>
          <a:stretch>
            <a:fillRect/>
          </a:stretch>
        </p:blipFill>
        <p:spPr>
          <a:xfrm>
            <a:off x="4572000" y="293937"/>
            <a:ext cx="2323556" cy="2009875"/>
          </a:xfrm>
          <a:prstGeom prst="rect">
            <a:avLst/>
          </a:prstGeom>
        </p:spPr>
      </p:pic>
      <p:pic>
        <p:nvPicPr>
          <p:cNvPr id="5" name="Picture 4">
            <a:extLst>
              <a:ext uri="{FF2B5EF4-FFF2-40B4-BE49-F238E27FC236}">
                <a16:creationId xmlns:a16="http://schemas.microsoft.com/office/drawing/2014/main" id="{098EAA60-0ADD-FD0A-5B07-F13416D42AD1}"/>
              </a:ext>
            </a:extLst>
          </p:cNvPr>
          <p:cNvPicPr>
            <a:picLocks noChangeAspect="1"/>
          </p:cNvPicPr>
          <p:nvPr/>
        </p:nvPicPr>
        <p:blipFill>
          <a:blip r:embed="rId4"/>
          <a:stretch>
            <a:fillRect/>
          </a:stretch>
        </p:blipFill>
        <p:spPr>
          <a:xfrm>
            <a:off x="6895556" y="1854982"/>
            <a:ext cx="2254291" cy="1938689"/>
          </a:xfrm>
          <a:prstGeom prst="rect">
            <a:avLst/>
          </a:prstGeom>
        </p:spPr>
      </p:pic>
      <p:graphicFrame>
        <p:nvGraphicFramePr>
          <p:cNvPr id="4" name="Content Placeholder 3">
            <a:extLst>
              <a:ext uri="{FF2B5EF4-FFF2-40B4-BE49-F238E27FC236}">
                <a16:creationId xmlns:a16="http://schemas.microsoft.com/office/drawing/2014/main" id="{AD867E00-8FFF-7D84-A70A-FF5DB4F7DB20}"/>
              </a:ext>
            </a:extLst>
          </p:cNvPr>
          <p:cNvGraphicFramePr>
            <a:graphicFrameLocks noGrp="1"/>
          </p:cNvGraphicFramePr>
          <p:nvPr>
            <p:ph idx="1"/>
            <p:extLst>
              <p:ext uri="{D42A27DB-BD31-4B8C-83A1-F6EECF244321}">
                <p14:modId xmlns:p14="http://schemas.microsoft.com/office/powerpoint/2010/main" val="3704177533"/>
              </p:ext>
            </p:extLst>
          </p:nvPr>
        </p:nvGraphicFramePr>
        <p:xfrm>
          <a:off x="4703156" y="4476505"/>
          <a:ext cx="4073655" cy="1155663"/>
        </p:xfrm>
        <a:graphic>
          <a:graphicData uri="http://schemas.openxmlformats.org/drawingml/2006/table">
            <a:tbl>
              <a:tblPr firstRow="1" bandRow="1"/>
              <a:tblGrid>
                <a:gridCol w="1244861">
                  <a:extLst>
                    <a:ext uri="{9D8B030D-6E8A-4147-A177-3AD203B41FA5}">
                      <a16:colId xmlns:a16="http://schemas.microsoft.com/office/drawing/2014/main" val="3989667205"/>
                    </a:ext>
                  </a:extLst>
                </a:gridCol>
                <a:gridCol w="631384">
                  <a:extLst>
                    <a:ext uri="{9D8B030D-6E8A-4147-A177-3AD203B41FA5}">
                      <a16:colId xmlns:a16="http://schemas.microsoft.com/office/drawing/2014/main" val="233011050"/>
                    </a:ext>
                  </a:extLst>
                </a:gridCol>
                <a:gridCol w="368633">
                  <a:extLst>
                    <a:ext uri="{9D8B030D-6E8A-4147-A177-3AD203B41FA5}">
                      <a16:colId xmlns:a16="http://schemas.microsoft.com/office/drawing/2014/main" val="824327745"/>
                    </a:ext>
                  </a:extLst>
                </a:gridCol>
                <a:gridCol w="457781">
                  <a:extLst>
                    <a:ext uri="{9D8B030D-6E8A-4147-A177-3AD203B41FA5}">
                      <a16:colId xmlns:a16="http://schemas.microsoft.com/office/drawing/2014/main" val="426820349"/>
                    </a:ext>
                  </a:extLst>
                </a:gridCol>
                <a:gridCol w="387401">
                  <a:extLst>
                    <a:ext uri="{9D8B030D-6E8A-4147-A177-3AD203B41FA5}">
                      <a16:colId xmlns:a16="http://schemas.microsoft.com/office/drawing/2014/main" val="3763046601"/>
                    </a:ext>
                  </a:extLst>
                </a:gridCol>
                <a:gridCol w="568042">
                  <a:extLst>
                    <a:ext uri="{9D8B030D-6E8A-4147-A177-3AD203B41FA5}">
                      <a16:colId xmlns:a16="http://schemas.microsoft.com/office/drawing/2014/main" val="2994950143"/>
                    </a:ext>
                  </a:extLst>
                </a:gridCol>
                <a:gridCol w="415553">
                  <a:extLst>
                    <a:ext uri="{9D8B030D-6E8A-4147-A177-3AD203B41FA5}">
                      <a16:colId xmlns:a16="http://schemas.microsoft.com/office/drawing/2014/main" val="4217657765"/>
                    </a:ext>
                  </a:extLst>
                </a:gridCol>
              </a:tblGrid>
              <a:tr h="542283">
                <a:tc>
                  <a:txBody>
                    <a:bodyPr/>
                    <a:lstStyle/>
                    <a:p>
                      <a:r>
                        <a:rPr lang="en-CA" sz="1000" b="1" dirty="0">
                          <a:solidFill>
                            <a:srgbClr val="000000"/>
                          </a:solidFill>
                          <a:effectLst/>
                          <a:latin typeface="Candara" panose="020E0502030303020204" pitchFamily="34" charset="0"/>
                        </a:rPr>
                        <a:t>Classifier</a:t>
                      </a:r>
                      <a:endParaRPr lang="en-CA" sz="1000" dirty="0">
                        <a:effectLst/>
                        <a:latin typeface="Candara" panose="020E0502030303020204" pitchFamily="34" charset="0"/>
                      </a:endParaRPr>
                    </a:p>
                  </a:txBody>
                  <a:tcPr marL="21152" marR="21152" marT="21152" marB="2115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en-CA" sz="1000" b="1">
                          <a:solidFill>
                            <a:srgbClr val="000000"/>
                          </a:solidFill>
                          <a:effectLst/>
                          <a:latin typeface="Candara" panose="020E0502030303020204" pitchFamily="34" charset="0"/>
                        </a:rPr>
                        <a:t>Accuracy</a:t>
                      </a:r>
                      <a:endParaRPr lang="en-CA" sz="1000">
                        <a:effectLst/>
                        <a:latin typeface="Candara" panose="020E0502030303020204" pitchFamily="34" charset="0"/>
                      </a:endParaRPr>
                    </a:p>
                  </a:txBody>
                  <a:tcPr marL="21152" marR="21152" marT="21152" marB="2115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en-CA" sz="1000" b="1">
                          <a:solidFill>
                            <a:srgbClr val="000000"/>
                          </a:solidFill>
                          <a:effectLst/>
                          <a:latin typeface="Candara" panose="020E0502030303020204" pitchFamily="34" charset="0"/>
                        </a:rPr>
                        <a:t>Log Loss</a:t>
                      </a:r>
                      <a:endParaRPr lang="en-CA" sz="1000">
                        <a:effectLst/>
                        <a:latin typeface="Candara" panose="020E0502030303020204" pitchFamily="34" charset="0"/>
                      </a:endParaRPr>
                    </a:p>
                  </a:txBody>
                  <a:tcPr marL="21152" marR="21152" marT="21152" marB="2115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en-CA" sz="1000" b="1">
                          <a:solidFill>
                            <a:srgbClr val="000000"/>
                          </a:solidFill>
                          <a:effectLst/>
                          <a:latin typeface="Candara" panose="020E0502030303020204" pitchFamily="34" charset="0"/>
                        </a:rPr>
                        <a:t>Recall</a:t>
                      </a:r>
                      <a:endParaRPr lang="en-CA" sz="1000">
                        <a:effectLst/>
                        <a:latin typeface="Candara" panose="020E0502030303020204" pitchFamily="34" charset="0"/>
                      </a:endParaRPr>
                    </a:p>
                  </a:txBody>
                  <a:tcPr marL="21152" marR="21152" marT="21152" marB="2115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en-CA" sz="1000" b="1">
                          <a:solidFill>
                            <a:srgbClr val="000000"/>
                          </a:solidFill>
                          <a:effectLst/>
                          <a:latin typeface="Candara" panose="020E0502030303020204" pitchFamily="34" charset="0"/>
                        </a:rPr>
                        <a:t>F1</a:t>
                      </a:r>
                      <a:endParaRPr lang="en-CA" sz="1000">
                        <a:effectLst/>
                        <a:latin typeface="Candara" panose="020E0502030303020204" pitchFamily="34" charset="0"/>
                      </a:endParaRPr>
                    </a:p>
                  </a:txBody>
                  <a:tcPr marL="21152" marR="21152" marT="21152" marB="2115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en-CA" sz="1000" b="1">
                          <a:solidFill>
                            <a:srgbClr val="000000"/>
                          </a:solidFill>
                          <a:effectLst/>
                          <a:latin typeface="Candara" panose="020E0502030303020204" pitchFamily="34" charset="0"/>
                        </a:rPr>
                        <a:t>False Positive Rate</a:t>
                      </a:r>
                      <a:endParaRPr lang="en-CA" sz="1000">
                        <a:effectLst/>
                        <a:latin typeface="Candara" panose="020E0502030303020204" pitchFamily="34" charset="0"/>
                      </a:endParaRPr>
                    </a:p>
                  </a:txBody>
                  <a:tcPr marL="21152" marR="21152" marT="21152" marB="2115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en-CA" sz="1000" b="1">
                          <a:solidFill>
                            <a:srgbClr val="000000"/>
                          </a:solidFill>
                          <a:effectLst/>
                          <a:latin typeface="Candara" panose="020E0502030303020204" pitchFamily="34" charset="0"/>
                        </a:rPr>
                        <a:t>Error Rate</a:t>
                      </a:r>
                      <a:endParaRPr lang="en-CA" sz="1000">
                        <a:effectLst/>
                        <a:latin typeface="Candara" panose="020E0502030303020204" pitchFamily="34" charset="0"/>
                      </a:endParaRPr>
                    </a:p>
                  </a:txBody>
                  <a:tcPr marL="21152" marR="21152" marT="21152" marB="2115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3191293557"/>
                  </a:ext>
                </a:extLst>
              </a:tr>
              <a:tr h="204460">
                <a:tc>
                  <a:txBody>
                    <a:bodyPr/>
                    <a:lstStyle/>
                    <a:p>
                      <a:r>
                        <a:rPr lang="en-CA" sz="900" err="1">
                          <a:solidFill>
                            <a:srgbClr val="000000"/>
                          </a:solidFill>
                          <a:effectLst/>
                          <a:latin typeface="Candara" panose="020E0502030303020204" pitchFamily="34" charset="0"/>
                        </a:rPr>
                        <a:t>BaggingClassifier</a:t>
                      </a:r>
                      <a:endParaRPr lang="en-CA" sz="900">
                        <a:effectLst/>
                        <a:latin typeface="Candara" panose="020E0502030303020204" pitchFamily="34" charset="0"/>
                      </a:endParaRPr>
                    </a:p>
                  </a:txBody>
                  <a:tcPr marL="21152" marR="21152" marT="21152" marB="2115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CA" sz="900">
                          <a:solidFill>
                            <a:srgbClr val="000000"/>
                          </a:solidFill>
                          <a:effectLst/>
                          <a:latin typeface="Candara" panose="020E0502030303020204" pitchFamily="34" charset="0"/>
                        </a:rPr>
                        <a:t>99.73</a:t>
                      </a:r>
                      <a:endParaRPr lang="en-CA" sz="900">
                        <a:effectLst/>
                        <a:latin typeface="Candara" panose="020E0502030303020204" pitchFamily="34" charset="0"/>
                      </a:endParaRPr>
                    </a:p>
                  </a:txBody>
                  <a:tcPr marL="21152" marR="21152" marT="21152" marB="2115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CA" sz="900">
                          <a:solidFill>
                            <a:srgbClr val="000000"/>
                          </a:solidFill>
                          <a:effectLst/>
                          <a:latin typeface="Candara" panose="020E0502030303020204" pitchFamily="34" charset="0"/>
                        </a:rPr>
                        <a:t>0.04</a:t>
                      </a:r>
                      <a:endParaRPr lang="en-CA" sz="900">
                        <a:effectLst/>
                        <a:latin typeface="Candara" panose="020E0502030303020204" pitchFamily="34" charset="0"/>
                      </a:endParaRPr>
                    </a:p>
                  </a:txBody>
                  <a:tcPr marL="21152" marR="21152" marT="21152" marB="2115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CA" sz="900">
                          <a:solidFill>
                            <a:srgbClr val="000000"/>
                          </a:solidFill>
                          <a:effectLst/>
                          <a:latin typeface="Candara" panose="020E0502030303020204" pitchFamily="34" charset="0"/>
                        </a:rPr>
                        <a:t>99.92</a:t>
                      </a:r>
                      <a:endParaRPr lang="en-CA" sz="900">
                        <a:effectLst/>
                        <a:latin typeface="Candara" panose="020E0502030303020204" pitchFamily="34" charset="0"/>
                      </a:endParaRPr>
                    </a:p>
                  </a:txBody>
                  <a:tcPr marL="21152" marR="21152" marT="21152" marB="2115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CA" sz="900">
                          <a:solidFill>
                            <a:srgbClr val="000000"/>
                          </a:solidFill>
                          <a:effectLst/>
                          <a:latin typeface="Candara" panose="020E0502030303020204" pitchFamily="34" charset="0"/>
                        </a:rPr>
                        <a:t>99.85</a:t>
                      </a:r>
                      <a:endParaRPr lang="en-CA" sz="900">
                        <a:effectLst/>
                        <a:latin typeface="Candara" panose="020E0502030303020204" pitchFamily="34" charset="0"/>
                      </a:endParaRPr>
                    </a:p>
                  </a:txBody>
                  <a:tcPr marL="21152" marR="21152" marT="21152" marB="2115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CA" sz="900">
                          <a:solidFill>
                            <a:srgbClr val="000000"/>
                          </a:solidFill>
                          <a:effectLst/>
                          <a:latin typeface="Candara" panose="020E0502030303020204" pitchFamily="34" charset="0"/>
                        </a:rPr>
                        <a:t>2.53</a:t>
                      </a:r>
                      <a:endParaRPr lang="en-CA" sz="900">
                        <a:effectLst/>
                        <a:latin typeface="Candara" panose="020E0502030303020204" pitchFamily="34" charset="0"/>
                      </a:endParaRPr>
                    </a:p>
                  </a:txBody>
                  <a:tcPr marL="21152" marR="21152" marT="21152" marB="2115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CA" sz="900">
                          <a:solidFill>
                            <a:srgbClr val="000000"/>
                          </a:solidFill>
                          <a:effectLst/>
                          <a:latin typeface="Candara" panose="020E0502030303020204" pitchFamily="34" charset="0"/>
                        </a:rPr>
                        <a:t>0.27</a:t>
                      </a:r>
                      <a:endParaRPr lang="en-CA" sz="900">
                        <a:effectLst/>
                        <a:latin typeface="Candara" panose="020E0502030303020204" pitchFamily="34" charset="0"/>
                      </a:endParaRPr>
                    </a:p>
                  </a:txBody>
                  <a:tcPr marL="21152" marR="21152" marT="21152" marB="2115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152012"/>
                  </a:ext>
                </a:extLst>
              </a:tr>
              <a:tr h="204460">
                <a:tc>
                  <a:txBody>
                    <a:bodyPr/>
                    <a:lstStyle/>
                    <a:p>
                      <a:r>
                        <a:rPr lang="en-CA" sz="900" err="1">
                          <a:solidFill>
                            <a:srgbClr val="000000"/>
                          </a:solidFill>
                          <a:effectLst/>
                          <a:latin typeface="Candara" panose="020E0502030303020204" pitchFamily="34" charset="0"/>
                        </a:rPr>
                        <a:t>AdaBoostClassifier</a:t>
                      </a:r>
                      <a:endParaRPr lang="en-CA" sz="900">
                        <a:effectLst/>
                        <a:latin typeface="Candara" panose="020E0502030303020204" pitchFamily="34" charset="0"/>
                      </a:endParaRPr>
                    </a:p>
                  </a:txBody>
                  <a:tcPr marL="21152" marR="21152" marT="21152" marB="2115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CA" sz="900">
                          <a:solidFill>
                            <a:srgbClr val="000000"/>
                          </a:solidFill>
                          <a:effectLst/>
                          <a:latin typeface="Candara" panose="020E0502030303020204" pitchFamily="34" charset="0"/>
                        </a:rPr>
                        <a:t>99.73</a:t>
                      </a:r>
                      <a:endParaRPr lang="en-CA" sz="900">
                        <a:effectLst/>
                        <a:latin typeface="Candara" panose="020E0502030303020204" pitchFamily="34" charset="0"/>
                      </a:endParaRPr>
                    </a:p>
                  </a:txBody>
                  <a:tcPr marL="21152" marR="21152" marT="21152" marB="2115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CA" sz="900">
                          <a:solidFill>
                            <a:srgbClr val="000000"/>
                          </a:solidFill>
                          <a:effectLst/>
                          <a:latin typeface="Candara" panose="020E0502030303020204" pitchFamily="34" charset="0"/>
                        </a:rPr>
                        <a:t>0.56</a:t>
                      </a:r>
                      <a:endParaRPr lang="en-CA" sz="900">
                        <a:effectLst/>
                        <a:latin typeface="Candara" panose="020E0502030303020204" pitchFamily="34" charset="0"/>
                      </a:endParaRPr>
                    </a:p>
                  </a:txBody>
                  <a:tcPr marL="21152" marR="21152" marT="21152" marB="2115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CA" sz="900">
                          <a:solidFill>
                            <a:srgbClr val="000000"/>
                          </a:solidFill>
                          <a:effectLst/>
                          <a:latin typeface="Candara" panose="020E0502030303020204" pitchFamily="34" charset="0"/>
                        </a:rPr>
                        <a:t>99.92</a:t>
                      </a:r>
                      <a:endParaRPr lang="en-CA" sz="900">
                        <a:effectLst/>
                        <a:latin typeface="Candara" panose="020E0502030303020204" pitchFamily="34" charset="0"/>
                      </a:endParaRPr>
                    </a:p>
                  </a:txBody>
                  <a:tcPr marL="21152" marR="21152" marT="21152" marB="2115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CA" sz="900">
                          <a:solidFill>
                            <a:srgbClr val="000000"/>
                          </a:solidFill>
                          <a:effectLst/>
                          <a:latin typeface="Candara" panose="020E0502030303020204" pitchFamily="34" charset="0"/>
                        </a:rPr>
                        <a:t>99.85</a:t>
                      </a:r>
                      <a:endParaRPr lang="en-CA" sz="900">
                        <a:effectLst/>
                        <a:latin typeface="Candara" panose="020E0502030303020204" pitchFamily="34" charset="0"/>
                      </a:endParaRPr>
                    </a:p>
                  </a:txBody>
                  <a:tcPr marL="21152" marR="21152" marT="21152" marB="2115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CA" sz="900">
                          <a:solidFill>
                            <a:srgbClr val="000000"/>
                          </a:solidFill>
                          <a:effectLst/>
                          <a:latin typeface="Candara" panose="020E0502030303020204" pitchFamily="34" charset="0"/>
                        </a:rPr>
                        <a:t>2.53</a:t>
                      </a:r>
                      <a:endParaRPr lang="en-CA" sz="900">
                        <a:effectLst/>
                        <a:latin typeface="Candara" panose="020E0502030303020204" pitchFamily="34" charset="0"/>
                      </a:endParaRPr>
                    </a:p>
                  </a:txBody>
                  <a:tcPr marL="21152" marR="21152" marT="21152" marB="2115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CA" sz="900">
                          <a:solidFill>
                            <a:srgbClr val="000000"/>
                          </a:solidFill>
                          <a:effectLst/>
                          <a:latin typeface="Candara" panose="020E0502030303020204" pitchFamily="34" charset="0"/>
                        </a:rPr>
                        <a:t>0.27</a:t>
                      </a:r>
                      <a:endParaRPr lang="en-CA" sz="900">
                        <a:effectLst/>
                        <a:latin typeface="Candara" panose="020E0502030303020204" pitchFamily="34" charset="0"/>
                      </a:endParaRPr>
                    </a:p>
                  </a:txBody>
                  <a:tcPr marL="21152" marR="21152" marT="21152" marB="2115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3415722"/>
                  </a:ext>
                </a:extLst>
              </a:tr>
              <a:tr h="204460">
                <a:tc>
                  <a:txBody>
                    <a:bodyPr/>
                    <a:lstStyle/>
                    <a:p>
                      <a:r>
                        <a:rPr lang="en-CA" sz="900" err="1">
                          <a:solidFill>
                            <a:srgbClr val="000000"/>
                          </a:solidFill>
                          <a:effectLst/>
                          <a:latin typeface="Candara" panose="020E0502030303020204" pitchFamily="34" charset="0"/>
                        </a:rPr>
                        <a:t>RandomForestClassifier</a:t>
                      </a:r>
                      <a:endParaRPr lang="en-CA" sz="900">
                        <a:effectLst/>
                        <a:latin typeface="Candara" panose="020E0502030303020204" pitchFamily="34" charset="0"/>
                      </a:endParaRPr>
                    </a:p>
                  </a:txBody>
                  <a:tcPr marL="21152" marR="21152" marT="21152" marB="2115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CA" sz="900">
                          <a:solidFill>
                            <a:srgbClr val="000000"/>
                          </a:solidFill>
                          <a:effectLst/>
                          <a:latin typeface="Candara" panose="020E0502030303020204" pitchFamily="34" charset="0"/>
                        </a:rPr>
                        <a:t>99.69</a:t>
                      </a:r>
                      <a:endParaRPr lang="en-CA" sz="900">
                        <a:effectLst/>
                        <a:latin typeface="Candara" panose="020E0502030303020204" pitchFamily="34" charset="0"/>
                      </a:endParaRPr>
                    </a:p>
                  </a:txBody>
                  <a:tcPr marL="21152" marR="21152" marT="21152" marB="2115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CA" sz="900">
                          <a:solidFill>
                            <a:srgbClr val="000000"/>
                          </a:solidFill>
                          <a:effectLst/>
                          <a:latin typeface="Candara" panose="020E0502030303020204" pitchFamily="34" charset="0"/>
                        </a:rPr>
                        <a:t>0.03</a:t>
                      </a:r>
                      <a:endParaRPr lang="en-CA" sz="900">
                        <a:effectLst/>
                        <a:latin typeface="Candara" panose="020E0502030303020204" pitchFamily="34" charset="0"/>
                      </a:endParaRPr>
                    </a:p>
                  </a:txBody>
                  <a:tcPr marL="21152" marR="21152" marT="21152" marB="2115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CA" sz="900">
                          <a:solidFill>
                            <a:srgbClr val="000000"/>
                          </a:solidFill>
                          <a:effectLst/>
                          <a:latin typeface="Candara" panose="020E0502030303020204" pitchFamily="34" charset="0"/>
                        </a:rPr>
                        <a:t>99.92</a:t>
                      </a:r>
                      <a:endParaRPr lang="en-CA" sz="900">
                        <a:effectLst/>
                        <a:latin typeface="Candara" panose="020E0502030303020204" pitchFamily="34" charset="0"/>
                      </a:endParaRPr>
                    </a:p>
                  </a:txBody>
                  <a:tcPr marL="21152" marR="21152" marT="21152" marB="2115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CA" sz="900">
                          <a:solidFill>
                            <a:srgbClr val="000000"/>
                          </a:solidFill>
                          <a:effectLst/>
                          <a:latin typeface="Candara" panose="020E0502030303020204" pitchFamily="34" charset="0"/>
                        </a:rPr>
                        <a:t>99.83</a:t>
                      </a:r>
                      <a:endParaRPr lang="en-CA" sz="900">
                        <a:effectLst/>
                        <a:latin typeface="Candara" panose="020E0502030303020204" pitchFamily="34" charset="0"/>
                      </a:endParaRPr>
                    </a:p>
                  </a:txBody>
                  <a:tcPr marL="21152" marR="21152" marT="21152" marB="2115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CA" sz="900">
                          <a:solidFill>
                            <a:srgbClr val="000000"/>
                          </a:solidFill>
                          <a:effectLst/>
                          <a:latin typeface="Candara" panose="020E0502030303020204" pitchFamily="34" charset="0"/>
                        </a:rPr>
                        <a:t>3.03</a:t>
                      </a:r>
                      <a:endParaRPr lang="en-CA" sz="900">
                        <a:effectLst/>
                        <a:latin typeface="Candara" panose="020E0502030303020204" pitchFamily="34" charset="0"/>
                      </a:endParaRPr>
                    </a:p>
                  </a:txBody>
                  <a:tcPr marL="21152" marR="21152" marT="21152" marB="2115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CA" sz="900" dirty="0">
                          <a:solidFill>
                            <a:srgbClr val="000000"/>
                          </a:solidFill>
                          <a:effectLst/>
                          <a:latin typeface="Candara" panose="020E0502030303020204" pitchFamily="34" charset="0"/>
                        </a:rPr>
                        <a:t>0.31</a:t>
                      </a:r>
                      <a:endParaRPr lang="en-CA" sz="900" dirty="0">
                        <a:effectLst/>
                        <a:latin typeface="Candara" panose="020E0502030303020204" pitchFamily="34" charset="0"/>
                      </a:endParaRPr>
                    </a:p>
                  </a:txBody>
                  <a:tcPr marL="21152" marR="21152" marT="21152" marB="2115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1431128"/>
                  </a:ext>
                </a:extLst>
              </a:tr>
            </a:tbl>
          </a:graphicData>
        </a:graphic>
      </p:graphicFrame>
    </p:spTree>
    <p:extLst>
      <p:ext uri="{BB962C8B-B14F-4D97-AF65-F5344CB8AC3E}">
        <p14:creationId xmlns:p14="http://schemas.microsoft.com/office/powerpoint/2010/main" val="2324009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287"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890C8A-267E-A19E-2C0A-4FEEFD1EA70C}"/>
              </a:ext>
            </a:extLst>
          </p:cNvPr>
          <p:cNvSpPr>
            <a:spLocks noGrp="1"/>
          </p:cNvSpPr>
          <p:nvPr>
            <p:ph type="title"/>
          </p:nvPr>
        </p:nvSpPr>
        <p:spPr>
          <a:xfrm>
            <a:off x="407022" y="1412488"/>
            <a:ext cx="2396019" cy="4363844"/>
          </a:xfrm>
        </p:spPr>
        <p:txBody>
          <a:bodyPr vert="horz" lIns="91440" tIns="45720" rIns="91440" bIns="45720" rtlCol="0" anchor="t">
            <a:normAutofit/>
          </a:bodyPr>
          <a:lstStyle/>
          <a:p>
            <a:r>
              <a:rPr lang="en-US" sz="3500" kern="1200" dirty="0">
                <a:solidFill>
                  <a:srgbClr val="FFFFFF"/>
                </a:solidFill>
                <a:latin typeface="Candara" panose="020E0502030303020204" pitchFamily="34" charset="0"/>
              </a:rPr>
              <a:t>Limitations</a:t>
            </a:r>
          </a:p>
        </p:txBody>
      </p:sp>
      <p:sp>
        <p:nvSpPr>
          <p:cNvPr id="3" name="Content Placeholder 2">
            <a:extLst>
              <a:ext uri="{FF2B5EF4-FFF2-40B4-BE49-F238E27FC236}">
                <a16:creationId xmlns:a16="http://schemas.microsoft.com/office/drawing/2014/main" id="{E8CD92FD-DCDC-8A9B-AC6F-B8A8666C62B6}"/>
              </a:ext>
            </a:extLst>
          </p:cNvPr>
          <p:cNvSpPr>
            <a:spLocks noGrp="1"/>
          </p:cNvSpPr>
          <p:nvPr>
            <p:ph idx="1"/>
          </p:nvPr>
        </p:nvSpPr>
        <p:spPr>
          <a:xfrm>
            <a:off x="3210062" y="1412488"/>
            <a:ext cx="2739459" cy="5107065"/>
          </a:xfrm>
        </p:spPr>
        <p:txBody>
          <a:bodyPr vert="horz" lIns="91440" tIns="45720" rIns="91440" bIns="45720" rtlCol="0">
            <a:normAutofit lnSpcReduction="10000"/>
          </a:bodyPr>
          <a:lstStyle/>
          <a:p>
            <a:pPr marL="0" indent="0">
              <a:spcBef>
                <a:spcPts val="0"/>
              </a:spcBef>
              <a:spcAft>
                <a:spcPts val="0"/>
              </a:spcAft>
              <a:buNone/>
            </a:pPr>
            <a:r>
              <a:rPr lang="en-US" sz="1600" b="0" i="0" u="none" strike="noStrike" dirty="0">
                <a:effectLst/>
                <a:latin typeface="Candara" panose="020E0502030303020204" pitchFamily="34" charset="0"/>
              </a:rPr>
              <a:t>The possible limitations of the data set are:</a:t>
            </a:r>
          </a:p>
          <a:p>
            <a:pPr>
              <a:spcBef>
                <a:spcPts val="0"/>
              </a:spcBef>
              <a:spcAft>
                <a:spcPts val="0"/>
              </a:spcAft>
            </a:pPr>
            <a:r>
              <a:rPr lang="en-US" sz="1600" b="0" i="0" u="none" strike="noStrike" dirty="0">
                <a:effectLst/>
                <a:latin typeface="Candara" panose="020E0502030303020204" pitchFamily="34" charset="0"/>
              </a:rPr>
              <a:t>The data was highly imbalanced, with most of the accidents being non-fatal. This affected the model performance, and under sampling was done to improve accuracy.</a:t>
            </a:r>
          </a:p>
          <a:p>
            <a:pPr>
              <a:spcBef>
                <a:spcPts val="0"/>
              </a:spcBef>
              <a:spcAft>
                <a:spcPts val="0"/>
              </a:spcAft>
            </a:pPr>
            <a:endParaRPr lang="en-US" sz="1600" b="0" i="0" u="none" strike="noStrike" dirty="0">
              <a:effectLst/>
              <a:latin typeface="Candara" panose="020E0502030303020204" pitchFamily="34" charset="0"/>
            </a:endParaRPr>
          </a:p>
          <a:p>
            <a:pPr>
              <a:spcBef>
                <a:spcPts val="0"/>
              </a:spcBef>
              <a:spcAft>
                <a:spcPts val="0"/>
              </a:spcAft>
            </a:pPr>
            <a:r>
              <a:rPr lang="en-US" sz="1600" b="0" i="0" u="none" strike="noStrike" dirty="0">
                <a:effectLst/>
                <a:latin typeface="Candara" panose="020E0502030303020204" pitchFamily="34" charset="0"/>
              </a:rPr>
              <a:t>Some crucial factors related to accidents were not included, such as information on speeding by drivers, cell phone usage, time of arrival of emergency units, and information on passengers.</a:t>
            </a:r>
          </a:p>
          <a:p>
            <a:pPr>
              <a:spcBef>
                <a:spcPts val="0"/>
              </a:spcBef>
              <a:spcAft>
                <a:spcPts val="0"/>
              </a:spcAft>
            </a:pPr>
            <a:endParaRPr lang="en-US" sz="1600" b="0" i="0" u="none" strike="noStrike" dirty="0">
              <a:effectLst/>
              <a:latin typeface="Candara" panose="020E0502030303020204" pitchFamily="34" charset="0"/>
            </a:endParaRPr>
          </a:p>
          <a:p>
            <a:pPr>
              <a:spcBef>
                <a:spcPts val="0"/>
              </a:spcBef>
              <a:spcAft>
                <a:spcPts val="0"/>
              </a:spcAft>
            </a:pPr>
            <a:r>
              <a:rPr lang="en-US" sz="1600" b="0" i="0" u="none" strike="noStrike" dirty="0">
                <a:effectLst/>
                <a:latin typeface="Candara" panose="020E0502030303020204" pitchFamily="34" charset="0"/>
              </a:rPr>
              <a:t>The low correlation values indicated weak relationships between the features and the target variable.</a:t>
            </a:r>
          </a:p>
          <a:p>
            <a:pPr marL="0"/>
            <a:endParaRPr lang="en-US" sz="1600" dirty="0">
              <a:latin typeface="Candara" panose="020E0502030303020204" pitchFamily="34" charset="0"/>
            </a:endParaRPr>
          </a:p>
        </p:txBody>
      </p:sp>
      <p:cxnSp>
        <p:nvCxnSpPr>
          <p:cNvPr id="16" name="Straight Connector 15">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403"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C58E42CC-FC0A-BFE2-B651-8173363A3932}"/>
              </a:ext>
            </a:extLst>
          </p:cNvPr>
          <p:cNvSpPr txBox="1">
            <a:spLocks/>
          </p:cNvSpPr>
          <p:nvPr/>
        </p:nvSpPr>
        <p:spPr>
          <a:xfrm>
            <a:off x="6338703" y="1412489"/>
            <a:ext cx="2484649" cy="495268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0"/>
              </a:spcAft>
              <a:buNone/>
            </a:pPr>
            <a:r>
              <a:rPr lang="en-US" sz="1600" b="0" i="0" u="none" strike="noStrike" dirty="0">
                <a:effectLst/>
                <a:latin typeface="Candara" panose="020E0502030303020204" pitchFamily="34" charset="0"/>
              </a:rPr>
              <a:t>Some suggestions to overcome these limitations could be:</a:t>
            </a:r>
          </a:p>
          <a:p>
            <a:pPr>
              <a:spcBef>
                <a:spcPts val="0"/>
              </a:spcBef>
              <a:spcAft>
                <a:spcPts val="0"/>
              </a:spcAft>
            </a:pPr>
            <a:r>
              <a:rPr lang="en-US" sz="1600" b="0" i="0" u="none" strike="noStrike" dirty="0">
                <a:effectLst/>
                <a:latin typeface="Candara" panose="020E0502030303020204" pitchFamily="34" charset="0"/>
              </a:rPr>
              <a:t>Collecting data on driver behaviour, such as speeding and cell phone usage, to improve the understanding of factors contributing to accidents.</a:t>
            </a:r>
          </a:p>
          <a:p>
            <a:pPr>
              <a:spcBef>
                <a:spcPts val="0"/>
              </a:spcBef>
              <a:spcAft>
                <a:spcPts val="0"/>
              </a:spcAft>
            </a:pPr>
            <a:r>
              <a:rPr lang="en-US" sz="1600" b="0" i="0" u="none" strike="noStrike" dirty="0">
                <a:effectLst/>
                <a:latin typeface="Candara" panose="020E0502030303020204" pitchFamily="34" charset="0"/>
              </a:rPr>
              <a:t>Collecting information on the arrival time of emergency units and passengers to get a more comprehensive view of the situation.</a:t>
            </a:r>
          </a:p>
          <a:p>
            <a:pPr>
              <a:spcBef>
                <a:spcPts val="0"/>
              </a:spcBef>
              <a:spcAft>
                <a:spcPts val="0"/>
              </a:spcAft>
            </a:pPr>
            <a:r>
              <a:rPr lang="en-US" sz="1600" b="0" i="0" u="none" strike="noStrike" dirty="0">
                <a:effectLst/>
                <a:latin typeface="Candara" panose="020E0502030303020204" pitchFamily="34" charset="0"/>
              </a:rPr>
              <a:t>To improve the model performance, consider alternative techniques to handle imbalanced data, such as oversampling or synthetic data generation.</a:t>
            </a:r>
          </a:p>
          <a:p>
            <a:pPr marL="0">
              <a:spcBef>
                <a:spcPts val="0"/>
              </a:spcBef>
            </a:pPr>
            <a:endParaRPr lang="en-US" sz="1600" dirty="0">
              <a:latin typeface="Candara" panose="020E0502030303020204" pitchFamily="34" charset="0"/>
            </a:endParaRPr>
          </a:p>
          <a:p>
            <a:pPr marL="0"/>
            <a:endParaRPr lang="en-US" sz="1600" dirty="0">
              <a:latin typeface="Candara" panose="020E0502030303020204" pitchFamily="34" charset="0"/>
            </a:endParaRPr>
          </a:p>
        </p:txBody>
      </p:sp>
    </p:spTree>
    <p:extLst>
      <p:ext uri="{BB962C8B-B14F-4D97-AF65-F5344CB8AC3E}">
        <p14:creationId xmlns:p14="http://schemas.microsoft.com/office/powerpoint/2010/main" val="2471415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Shape 97"/>
        <p:cNvGrpSpPr/>
        <p:nvPr/>
      </p:nvGrpSpPr>
      <p:grpSpPr>
        <a:xfrm>
          <a:off x="0" y="0"/>
          <a:ext cx="0" cy="0"/>
          <a:chOff x="0" y="0"/>
          <a:chExt cx="0" cy="0"/>
        </a:xfrm>
      </p:grpSpPr>
      <p:sp>
        <p:nvSpPr>
          <p:cNvPr id="104" name="Freeform: Shape 103">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656" y="0"/>
            <a:ext cx="7824687"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Shape 105">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206" y="0"/>
            <a:ext cx="7441587"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Google Shape;98;g1f099c07b8b_1_0"/>
          <p:cNvSpPr txBox="1">
            <a:spLocks noGrp="1"/>
          </p:cNvSpPr>
          <p:nvPr>
            <p:ph type="title"/>
          </p:nvPr>
        </p:nvSpPr>
        <p:spPr>
          <a:xfrm>
            <a:off x="1733360" y="365760"/>
            <a:ext cx="5677279" cy="1288238"/>
          </a:xfrm>
          <a:prstGeom prst="rect">
            <a:avLst/>
          </a:prstGeom>
        </p:spPr>
        <p:txBody>
          <a:bodyPr spcFirstLastPara="1" vert="horz" lIns="68569" tIns="34275" rIns="68569" bIns="34275" rtlCol="0" anchor="ctr" anchorCtr="0">
            <a:normAutofit/>
          </a:bodyPr>
          <a:lstStyle/>
          <a:p>
            <a:pPr algn="ctr">
              <a:spcBef>
                <a:spcPts val="0"/>
              </a:spcBef>
              <a:buSzPts val="1800"/>
            </a:pPr>
            <a:r>
              <a:rPr lang="en-US" b="1">
                <a:latin typeface="Candara" panose="020E0502030303020204" pitchFamily="34" charset="0"/>
                <a:ea typeface="Times New Roman"/>
                <a:cs typeface="Times New Roman"/>
                <a:sym typeface="Times New Roman"/>
              </a:rPr>
              <a:t>Overview</a:t>
            </a:r>
            <a:r>
              <a:rPr lang="en-US" b="1" dirty="0">
                <a:latin typeface="Candara" panose="020E0502030303020204" pitchFamily="34" charset="0"/>
                <a:ea typeface="Times New Roman"/>
                <a:cs typeface="Times New Roman"/>
                <a:sym typeface="Times New Roman"/>
              </a:rPr>
              <a:t> </a:t>
            </a:r>
            <a:endParaRPr lang="en-CA" b="1">
              <a:latin typeface="Candara" panose="020E0502030303020204" pitchFamily="34" charset="0"/>
              <a:ea typeface="Times New Roman"/>
              <a:cs typeface="Times New Roman"/>
              <a:sym typeface="Times New Roman"/>
            </a:endParaRPr>
          </a:p>
        </p:txBody>
      </p:sp>
      <p:sp>
        <p:nvSpPr>
          <p:cNvPr id="99" name="Google Shape;99;g1f099c07b8b_1_0"/>
          <p:cNvSpPr txBox="1">
            <a:spLocks noGrp="1"/>
          </p:cNvSpPr>
          <p:nvPr>
            <p:ph type="body" idx="1"/>
          </p:nvPr>
        </p:nvSpPr>
        <p:spPr>
          <a:xfrm>
            <a:off x="1092530" y="1353787"/>
            <a:ext cx="7101443" cy="4627913"/>
          </a:xfrm>
          <a:prstGeom prst="rect">
            <a:avLst/>
          </a:prstGeom>
        </p:spPr>
        <p:txBody>
          <a:bodyPr spcFirstLastPara="1" vert="horz" lIns="68569" tIns="34275" rIns="68569" bIns="34275" rtlCol="0" anchor="t" anchorCtr="0">
            <a:normAutofit/>
          </a:bodyPr>
          <a:lstStyle/>
          <a:p>
            <a:pPr marL="0" indent="0">
              <a:spcBef>
                <a:spcPts val="750"/>
              </a:spcBef>
              <a:buSzPct val="96774"/>
              <a:buNone/>
            </a:pPr>
            <a:endParaRPr lang="en-CA" sz="1300" b="1" dirty="0">
              <a:latin typeface="Candara" panose="020E0502030303020204" pitchFamily="34" charset="0"/>
            </a:endParaRPr>
          </a:p>
          <a:p>
            <a:pPr marL="0" indent="0">
              <a:spcBef>
                <a:spcPts val="750"/>
              </a:spcBef>
              <a:buSzPct val="86373"/>
              <a:buNone/>
            </a:pPr>
            <a:r>
              <a:rPr lang="en-CA" sz="1300" b="1" dirty="0">
                <a:latin typeface="Candara" panose="020E0502030303020204" pitchFamily="34" charset="0"/>
                <a:ea typeface="Times New Roman"/>
                <a:cs typeface="Times New Roman"/>
                <a:sym typeface="Times New Roman"/>
              </a:rPr>
              <a:t>Objective</a:t>
            </a:r>
            <a:r>
              <a:rPr lang="en-CA" sz="1300" dirty="0">
                <a:latin typeface="Candara" panose="020E0502030303020204" pitchFamily="34" charset="0"/>
                <a:ea typeface="Times New Roman"/>
                <a:cs typeface="Times New Roman"/>
                <a:sym typeface="Times New Roman"/>
              </a:rPr>
              <a:t> is to clean, transform, analyze bike crash data in the state of North Carolina state and generate patterns to visualize frequency of Serious &amp; Fatal accidents. We plan to utilize supervised Machine Learning techniques to identify the root causes of these accidents and develop strategies for prevention.</a:t>
            </a:r>
          </a:p>
          <a:p>
            <a:pPr marL="0" indent="0">
              <a:spcBef>
                <a:spcPts val="750"/>
              </a:spcBef>
              <a:buSzPct val="98206"/>
              <a:buNone/>
            </a:pPr>
            <a:endParaRPr lang="en-CA" sz="1300" dirty="0">
              <a:latin typeface="Candara" panose="020E0502030303020204" pitchFamily="34" charset="0"/>
              <a:ea typeface="Times New Roman"/>
              <a:cs typeface="Times New Roman"/>
              <a:sym typeface="Times New Roman"/>
            </a:endParaRPr>
          </a:p>
          <a:p>
            <a:pPr marL="0" indent="0">
              <a:spcBef>
                <a:spcPts val="750"/>
              </a:spcBef>
              <a:buSzPct val="88311"/>
              <a:buNone/>
            </a:pPr>
            <a:r>
              <a:rPr lang="en-CA" sz="1300" b="1" dirty="0">
                <a:latin typeface="Candara" panose="020E0502030303020204" pitchFamily="34" charset="0"/>
                <a:ea typeface="Times New Roman"/>
                <a:cs typeface="Times New Roman"/>
                <a:sym typeface="Times New Roman"/>
              </a:rPr>
              <a:t>Goal of project : </a:t>
            </a:r>
            <a:r>
              <a:rPr lang="en-CA" sz="1300" dirty="0">
                <a:latin typeface="Candara" panose="020E0502030303020204" pitchFamily="34" charset="0"/>
                <a:ea typeface="Times New Roman"/>
                <a:cs typeface="Times New Roman"/>
                <a:sym typeface="Times New Roman"/>
              </a:rPr>
              <a:t>To determine what causes the crashes, level of </a:t>
            </a:r>
            <a:r>
              <a:rPr lang="en-CA" sz="1300" dirty="0" err="1">
                <a:latin typeface="Candara" panose="020E0502030303020204" pitchFamily="34" charset="0"/>
                <a:ea typeface="Times New Roman"/>
                <a:cs typeface="Times New Roman"/>
                <a:sym typeface="Times New Roman"/>
              </a:rPr>
              <a:t>fatalty</a:t>
            </a:r>
            <a:r>
              <a:rPr lang="en-CA" sz="1300" dirty="0">
                <a:latin typeface="Candara" panose="020E0502030303020204" pitchFamily="34" charset="0"/>
                <a:ea typeface="Times New Roman"/>
                <a:cs typeface="Times New Roman"/>
                <a:sym typeface="Times New Roman"/>
              </a:rPr>
              <a:t> to help the road safety departments improvise safety measures and policies pertaining to reduce the occurrence of crashes.</a:t>
            </a:r>
          </a:p>
          <a:p>
            <a:pPr marL="0" indent="0">
              <a:spcBef>
                <a:spcPts val="750"/>
              </a:spcBef>
              <a:buSzPct val="96774"/>
              <a:buNone/>
            </a:pPr>
            <a:endParaRPr lang="en-CA" sz="1300" dirty="0">
              <a:latin typeface="Candara" panose="020E0502030303020204" pitchFamily="34" charset="0"/>
              <a:ea typeface="Times New Roman"/>
              <a:cs typeface="Times New Roman"/>
              <a:sym typeface="Times New Roman"/>
            </a:endParaRPr>
          </a:p>
          <a:p>
            <a:pPr marL="0" indent="0">
              <a:spcBef>
                <a:spcPts val="750"/>
              </a:spcBef>
              <a:buSzPct val="91729"/>
              <a:buNone/>
            </a:pPr>
            <a:r>
              <a:rPr lang="en-CA" sz="1300" b="1" dirty="0" err="1">
                <a:latin typeface="Candara" panose="020E0502030303020204" pitchFamily="34" charset="0"/>
                <a:ea typeface="Times New Roman"/>
                <a:cs typeface="Times New Roman"/>
                <a:sym typeface="Times New Roman"/>
              </a:rPr>
              <a:t>DataSet</a:t>
            </a:r>
            <a:r>
              <a:rPr lang="en-CA" sz="1300" b="1" dirty="0">
                <a:latin typeface="Candara" panose="020E0502030303020204" pitchFamily="34" charset="0"/>
                <a:ea typeface="Times New Roman"/>
                <a:cs typeface="Times New Roman"/>
                <a:sym typeface="Times New Roman"/>
              </a:rPr>
              <a:t> Source:</a:t>
            </a:r>
            <a:r>
              <a:rPr lang="en-CA" sz="1300" dirty="0">
                <a:latin typeface="Candara" panose="020E0502030303020204" pitchFamily="34" charset="0"/>
                <a:ea typeface="Times New Roman"/>
                <a:cs typeface="Times New Roman"/>
                <a:sym typeface="Times New Roman"/>
              </a:rPr>
              <a:t>  The dataset is collected from Kaggle website. The link for the data is </a:t>
            </a:r>
          </a:p>
          <a:p>
            <a:pPr marL="0" indent="0">
              <a:spcBef>
                <a:spcPts val="750"/>
              </a:spcBef>
              <a:buClr>
                <a:schemeClr val="dk1"/>
              </a:buClr>
              <a:buSzPct val="78976"/>
              <a:buNone/>
            </a:pPr>
            <a:r>
              <a:rPr lang="en-CA" sz="1300" u="sng" dirty="0">
                <a:latin typeface="Candara" panose="020E0502030303020204" pitchFamily="34" charset="0"/>
                <a:ea typeface="Times New Roman"/>
                <a:cs typeface="Times New Roman"/>
                <a:sym typeface="Times New Roman"/>
                <a:hlinkClick r:id="rId3">
                  <a:extLst>
                    <a:ext uri="{A12FA001-AC4F-418D-AE19-62706E023703}">
                      <ahyp:hlinkClr xmlns:ahyp="http://schemas.microsoft.com/office/drawing/2018/hyperlinkcolor" val="tx"/>
                    </a:ext>
                  </a:extLst>
                </a:hlinkClick>
              </a:rPr>
              <a:t>https://www.kaggle.com/datasets/atharvaingle/bikepedcrash</a:t>
            </a:r>
            <a:endParaRPr lang="en-CA" sz="1300" dirty="0">
              <a:latin typeface="Candara" panose="020E0502030303020204" pitchFamily="34" charset="0"/>
              <a:ea typeface="Times New Roman"/>
              <a:cs typeface="Times New Roman"/>
              <a:sym typeface="Times New Roman"/>
            </a:endParaRPr>
          </a:p>
          <a:p>
            <a:pPr marL="0" indent="0">
              <a:spcBef>
                <a:spcPts val="750"/>
              </a:spcBef>
              <a:buSzPct val="91729"/>
              <a:buNone/>
            </a:pPr>
            <a:r>
              <a:rPr lang="en-CA" sz="1300" dirty="0">
                <a:latin typeface="Candara" panose="020E0502030303020204" pitchFamily="34" charset="0"/>
                <a:ea typeface="Times New Roman"/>
                <a:cs typeface="Times New Roman"/>
                <a:sym typeface="Times New Roman"/>
              </a:rPr>
              <a:t>Our dataset holds all of the information related to bike crash include the bike rider's information the driver's information and the other objective conditions such as weather and road conditions </a:t>
            </a:r>
            <a:r>
              <a:rPr lang="en-CA" sz="1300" dirty="0" err="1">
                <a:latin typeface="Candara" panose="020E0502030303020204" pitchFamily="34" charset="0"/>
                <a:ea typeface="Times New Roman"/>
                <a:cs typeface="Times New Roman"/>
                <a:sym typeface="Times New Roman"/>
              </a:rPr>
              <a:t>etc</a:t>
            </a:r>
            <a:r>
              <a:rPr lang="en-CA" sz="1300" dirty="0">
                <a:latin typeface="Candara" panose="020E0502030303020204" pitchFamily="34" charset="0"/>
                <a:ea typeface="Times New Roman"/>
                <a:cs typeface="Times New Roman"/>
                <a:sym typeface="Times New Roman"/>
              </a:rPr>
              <a:t>, which will allow us to understand the attributions that lead to the bike crash and correlated circumstances.</a:t>
            </a:r>
          </a:p>
          <a:p>
            <a:pPr marL="0" indent="0">
              <a:spcBef>
                <a:spcPts val="750"/>
              </a:spcBef>
              <a:buSzPct val="116129"/>
              <a:buNone/>
            </a:pPr>
            <a:endParaRPr lang="en-CA" sz="1300" dirty="0">
              <a:latin typeface="Candara" panose="020E0502030303020204" pitchFamily="34" charset="0"/>
              <a:ea typeface="Times New Roman"/>
              <a:cs typeface="Times New Roman"/>
              <a:sym typeface="Times New Roman"/>
            </a:endParaRPr>
          </a:p>
          <a:p>
            <a:pPr marL="0" indent="0">
              <a:spcBef>
                <a:spcPts val="750"/>
              </a:spcBef>
              <a:buSzPct val="96774"/>
              <a:buNone/>
            </a:pPr>
            <a:endParaRPr lang="en-CA" sz="1300" dirty="0">
              <a:latin typeface="Candara" panose="020E0502030303020204" pitchFamily="34" charset="0"/>
              <a:ea typeface="Times New Roman"/>
              <a:cs typeface="Times New Roman"/>
              <a:sym typeface="Times New Roman"/>
            </a:endParaRPr>
          </a:p>
          <a:p>
            <a:pPr marL="0" indent="0">
              <a:spcBef>
                <a:spcPts val="750"/>
              </a:spcBef>
              <a:buSzPct val="116129"/>
              <a:buNone/>
            </a:pPr>
            <a:endParaRPr lang="en-CA" sz="1300" dirty="0">
              <a:latin typeface="Candara" panose="020E0502030303020204" pitchFamily="34" charset="0"/>
              <a:ea typeface="Times New Roman"/>
              <a:cs typeface="Times New Roman"/>
              <a:sym typeface="Times New Roman"/>
            </a:endParaRPr>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0"/>
            <a:ext cx="3490714"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6DF3EF-4362-BB23-A1C5-199CC7B11AF1}"/>
              </a:ext>
            </a:extLst>
          </p:cNvPr>
          <p:cNvSpPr>
            <a:spLocks noGrp="1"/>
          </p:cNvSpPr>
          <p:nvPr>
            <p:ph type="title"/>
          </p:nvPr>
        </p:nvSpPr>
        <p:spPr>
          <a:xfrm>
            <a:off x="867638" y="637762"/>
            <a:ext cx="2173707" cy="5576770"/>
          </a:xfrm>
        </p:spPr>
        <p:txBody>
          <a:bodyPr anchor="t">
            <a:normAutofit/>
          </a:bodyPr>
          <a:lstStyle/>
          <a:p>
            <a:r>
              <a:rPr lang="en-US" sz="3700" dirty="0">
                <a:solidFill>
                  <a:schemeClr val="bg1"/>
                </a:solidFill>
                <a:latin typeface="Candara" panose="020E0502030303020204" pitchFamily="34" charset="0"/>
              </a:rPr>
              <a:t>Research Areas</a:t>
            </a:r>
          </a:p>
        </p:txBody>
      </p:sp>
      <p:sp>
        <p:nvSpPr>
          <p:cNvPr id="15"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9401" y="0"/>
            <a:ext cx="5654591"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9982" y="643465"/>
            <a:ext cx="3429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DDD0AA-0CEE-5B8E-11CA-4B967E7E751B}"/>
              </a:ext>
            </a:extLst>
          </p:cNvPr>
          <p:cNvSpPr>
            <a:spLocks noGrp="1"/>
          </p:cNvSpPr>
          <p:nvPr>
            <p:ph idx="1"/>
          </p:nvPr>
        </p:nvSpPr>
        <p:spPr>
          <a:xfrm>
            <a:off x="4079982" y="850052"/>
            <a:ext cx="4204029" cy="5326911"/>
          </a:xfrm>
        </p:spPr>
        <p:txBody>
          <a:bodyPr>
            <a:normAutofit/>
          </a:bodyPr>
          <a:lstStyle/>
          <a:p>
            <a:r>
              <a:rPr lang="en-US" sz="2400">
                <a:latin typeface="Candara" panose="020E0502030303020204" pitchFamily="34" charset="0"/>
              </a:rPr>
              <a:t>Benefits of the Project</a:t>
            </a:r>
          </a:p>
          <a:p>
            <a:pPr marL="0" indent="0">
              <a:buNone/>
            </a:pPr>
            <a:endParaRPr lang="en-US" sz="2400">
              <a:latin typeface="Candara" panose="020E0502030303020204" pitchFamily="34" charset="0"/>
            </a:endParaRPr>
          </a:p>
          <a:p>
            <a:r>
              <a:rPr lang="en-US" sz="2400">
                <a:latin typeface="Candara" panose="020E0502030303020204" pitchFamily="34" charset="0"/>
              </a:rPr>
              <a:t>Problems to be Solved</a:t>
            </a:r>
          </a:p>
          <a:p>
            <a:endParaRPr lang="en-US" sz="2400">
              <a:latin typeface="Candara" panose="020E0502030303020204" pitchFamily="34" charset="0"/>
            </a:endParaRPr>
          </a:p>
          <a:p>
            <a:r>
              <a:rPr lang="en-US" sz="2400">
                <a:latin typeface="Candara" panose="020E0502030303020204" pitchFamily="34" charset="0"/>
              </a:rPr>
              <a:t>Machine Learning Algorithms to predict Fatality</a:t>
            </a:r>
          </a:p>
          <a:p>
            <a:endParaRPr lang="en-US" sz="2400">
              <a:latin typeface="Candara" panose="020E0502030303020204" pitchFamily="34" charset="0"/>
            </a:endParaRPr>
          </a:p>
          <a:p>
            <a:r>
              <a:rPr lang="en-US" sz="2400">
                <a:latin typeface="Candara" panose="020E0502030303020204" pitchFamily="34" charset="0"/>
              </a:rPr>
              <a:t>Limitations to the Data Set and Suggestions to overcome the same</a:t>
            </a:r>
          </a:p>
          <a:p>
            <a:endParaRPr lang="en-US" sz="2400">
              <a:latin typeface="Candara" panose="020E0502030303020204" pitchFamily="34" charset="0"/>
            </a:endParaRPr>
          </a:p>
          <a:p>
            <a:endParaRPr lang="en-US" sz="2400">
              <a:latin typeface="Candara" panose="020E0502030303020204" pitchFamily="34" charset="0"/>
            </a:endParaRPr>
          </a:p>
          <a:p>
            <a:endParaRPr lang="en-US" sz="2400">
              <a:latin typeface="Candara" panose="020E0502030303020204" pitchFamily="34" charset="0"/>
            </a:endParaRPr>
          </a:p>
        </p:txBody>
      </p:sp>
    </p:spTree>
    <p:extLst>
      <p:ext uri="{BB962C8B-B14F-4D97-AF65-F5344CB8AC3E}">
        <p14:creationId xmlns:p14="http://schemas.microsoft.com/office/powerpoint/2010/main" val="3376264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0"/>
        <p:cNvGrpSpPr/>
        <p:nvPr/>
      </p:nvGrpSpPr>
      <p:grpSpPr>
        <a:xfrm>
          <a:off x="0" y="0"/>
          <a:ext cx="0" cy="0"/>
          <a:chOff x="0" y="0"/>
          <a:chExt cx="0" cy="0"/>
        </a:xfrm>
      </p:grpSpPr>
      <p:sp>
        <p:nvSpPr>
          <p:cNvPr id="132" name="Rectangle 131">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288" y="303591"/>
            <a:ext cx="3250692"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Google Shape;123;p5"/>
          <p:cNvSpPr txBox="1">
            <a:spLocks noGrp="1"/>
          </p:cNvSpPr>
          <p:nvPr>
            <p:ph type="title"/>
          </p:nvPr>
        </p:nvSpPr>
        <p:spPr>
          <a:xfrm>
            <a:off x="445770" y="640263"/>
            <a:ext cx="2846070" cy="1344975"/>
          </a:xfrm>
          <a:prstGeom prst="rect">
            <a:avLst/>
          </a:prstGeom>
        </p:spPr>
        <p:txBody>
          <a:bodyPr spcFirstLastPara="1" vert="horz" lIns="68569" tIns="34275" rIns="68569" bIns="34275" rtlCol="0" anchorCtr="0">
            <a:normAutofit/>
          </a:bodyPr>
          <a:lstStyle/>
          <a:p>
            <a:pPr>
              <a:spcBef>
                <a:spcPts val="0"/>
              </a:spcBef>
              <a:buClr>
                <a:schemeClr val="dk1"/>
              </a:buClr>
              <a:buSzPts val="4400"/>
            </a:pPr>
            <a:r>
              <a:rPr lang="en-US" sz="3100" dirty="0">
                <a:solidFill>
                  <a:schemeClr val="bg1"/>
                </a:solidFill>
                <a:latin typeface="Candara" panose="020E0502030303020204" pitchFamily="34" charset="0"/>
                <a:ea typeface="Times New Roman"/>
                <a:cs typeface="Times New Roman"/>
                <a:sym typeface="Times New Roman"/>
              </a:rPr>
              <a:t>Potential Benefits of the project</a:t>
            </a:r>
          </a:p>
        </p:txBody>
      </p:sp>
      <p:cxnSp>
        <p:nvCxnSpPr>
          <p:cNvPr id="134" name="Straight Connector 133">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066" y="2050687"/>
            <a:ext cx="2763774"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121" name="Google Shape;121;p5"/>
          <p:cNvSpPr/>
          <p:nvPr/>
        </p:nvSpPr>
        <p:spPr>
          <a:xfrm>
            <a:off x="3834221" y="2019198"/>
            <a:ext cx="4735090" cy="2664154"/>
          </a:xfrm>
          <a:prstGeom prst="rect">
            <a:avLst/>
          </a:prstGeom>
          <a:solidFill>
            <a:schemeClr val="lt1"/>
          </a:solidFill>
          <a:ln>
            <a:noFill/>
          </a:ln>
        </p:spPr>
        <p:txBody>
          <a:bodyPr spcFirstLastPara="1" wrap="square" lIns="68569" tIns="34275" rIns="68569" bIns="34275" anchor="ctr" anchorCtr="0">
            <a:noAutofit/>
          </a:bodyPr>
          <a:lstStyle/>
          <a:p>
            <a:pPr algn="ctr">
              <a:buClr>
                <a:srgbClr val="000000"/>
              </a:buClr>
              <a:buSzPts val="1800"/>
            </a:pPr>
            <a:endParaRPr sz="1350">
              <a:solidFill>
                <a:schemeClr val="lt1"/>
              </a:solidFill>
              <a:latin typeface="Calibri"/>
              <a:ea typeface="Calibri"/>
              <a:cs typeface="Calibri"/>
              <a:sym typeface="Calibri"/>
            </a:endParaRPr>
          </a:p>
        </p:txBody>
      </p:sp>
      <p:sp>
        <p:nvSpPr>
          <p:cNvPr id="122" name="Google Shape;122;p5"/>
          <p:cNvSpPr/>
          <p:nvPr/>
        </p:nvSpPr>
        <p:spPr>
          <a:xfrm>
            <a:off x="3834221" y="2019198"/>
            <a:ext cx="4736273" cy="2664154"/>
          </a:xfrm>
          <a:custGeom>
            <a:avLst/>
            <a:gdLst/>
            <a:ahLst/>
            <a:cxnLst/>
            <a:rect l="l" t="t" r="r" b="b"/>
            <a:pathLst>
              <a:path w="12192000" h="6858000" extrusionOk="0">
                <a:moveTo>
                  <a:pt x="6315529" y="4323896"/>
                </a:moveTo>
                <a:lnTo>
                  <a:pt x="6295588" y="4367579"/>
                </a:lnTo>
                <a:cubicBezTo>
                  <a:pt x="6278024" y="4397022"/>
                  <a:pt x="6253813" y="4421099"/>
                  <a:pt x="6219229" y="4436818"/>
                </a:cubicBezTo>
                <a:cubicBezTo>
                  <a:pt x="6148079" y="4469666"/>
                  <a:pt x="6116436" y="4572066"/>
                  <a:pt x="6065687" y="4637204"/>
                </a:cubicBezTo>
                <a:cubicBezTo>
                  <a:pt x="5888713" y="4862696"/>
                  <a:pt x="5773979" y="5125824"/>
                  <a:pt x="5727387" y="5460076"/>
                </a:cubicBezTo>
                <a:cubicBezTo>
                  <a:pt x="5714326" y="5552523"/>
                  <a:pt x="5656974" y="5638673"/>
                  <a:pt x="5620972" y="5725836"/>
                </a:cubicBezTo>
                <a:cubicBezTo>
                  <a:pt x="5641553" y="5779043"/>
                  <a:pt x="5738619" y="5631221"/>
                  <a:pt x="5707795" y="5790089"/>
                </a:cubicBezTo>
                <a:cubicBezTo>
                  <a:pt x="5684453" y="5909876"/>
                  <a:pt x="5617437" y="5996827"/>
                  <a:pt x="5554627" y="6078873"/>
                </a:cubicBezTo>
                <a:cubicBezTo>
                  <a:pt x="5482491" y="6172498"/>
                  <a:pt x="5402203" y="6253366"/>
                  <a:pt x="5373489" y="6402408"/>
                </a:cubicBezTo>
                <a:cubicBezTo>
                  <a:pt x="5371924" y="6410357"/>
                  <a:pt x="5276557" y="6577417"/>
                  <a:pt x="5099999" y="6827527"/>
                </a:cubicBezTo>
                <a:lnTo>
                  <a:pt x="5078133" y="6857998"/>
                </a:lnTo>
                <a:lnTo>
                  <a:pt x="9179960" y="6857998"/>
                </a:lnTo>
                <a:lnTo>
                  <a:pt x="9179960" y="4323896"/>
                </a:lnTo>
                <a:close/>
                <a:moveTo>
                  <a:pt x="0" y="0"/>
                </a:moveTo>
                <a:lnTo>
                  <a:pt x="5872711" y="0"/>
                </a:lnTo>
                <a:lnTo>
                  <a:pt x="5885421" y="20207"/>
                </a:lnTo>
                <a:cubicBezTo>
                  <a:pt x="5896481" y="32882"/>
                  <a:pt x="5909484" y="42864"/>
                  <a:pt x="5925300" y="48911"/>
                </a:cubicBezTo>
                <a:cubicBezTo>
                  <a:pt x="5940498" y="54526"/>
                  <a:pt x="5945509" y="75042"/>
                  <a:pt x="5940039" y="101212"/>
                </a:cubicBezTo>
                <a:cubicBezTo>
                  <a:pt x="5921950" y="187894"/>
                  <a:pt x="5936667" y="254951"/>
                  <a:pt x="5969942" y="311282"/>
                </a:cubicBezTo>
                <a:cubicBezTo>
                  <a:pt x="5981709" y="330926"/>
                  <a:pt x="5977292" y="344422"/>
                  <a:pt x="5961238" y="357643"/>
                </a:cubicBezTo>
                <a:cubicBezTo>
                  <a:pt x="5942802" y="372223"/>
                  <a:pt x="5928461" y="393565"/>
                  <a:pt x="5917195" y="420369"/>
                </a:cubicBezTo>
                <a:cubicBezTo>
                  <a:pt x="5898701" y="463685"/>
                  <a:pt x="5889992" y="510050"/>
                  <a:pt x="5882753" y="556832"/>
                </a:cubicBezTo>
                <a:cubicBezTo>
                  <a:pt x="5871511" y="630206"/>
                  <a:pt x="5858246" y="700969"/>
                  <a:pt x="5814490" y="757416"/>
                </a:cubicBezTo>
                <a:cubicBezTo>
                  <a:pt x="5801465" y="774559"/>
                  <a:pt x="5791019" y="796511"/>
                  <a:pt x="5780064" y="817804"/>
                </a:cubicBezTo>
                <a:cubicBezTo>
                  <a:pt x="5783558" y="836359"/>
                  <a:pt x="5792196" y="849005"/>
                  <a:pt x="5808232" y="850533"/>
                </a:cubicBezTo>
                <a:cubicBezTo>
                  <a:pt x="5910296" y="860624"/>
                  <a:pt x="5905771" y="962632"/>
                  <a:pt x="5906473" y="1076571"/>
                </a:cubicBezTo>
                <a:cubicBezTo>
                  <a:pt x="5907545" y="1217584"/>
                  <a:pt x="5849973" y="1296799"/>
                  <a:pt x="5778623" y="1369280"/>
                </a:cubicBezTo>
                <a:cubicBezTo>
                  <a:pt x="5754207" y="1393852"/>
                  <a:pt x="5718605" y="1401742"/>
                  <a:pt x="5710841" y="1462628"/>
                </a:cubicBezTo>
                <a:cubicBezTo>
                  <a:pt x="5753463" y="1508141"/>
                  <a:pt x="5802053" y="1451295"/>
                  <a:pt x="5846774" y="1455933"/>
                </a:cubicBezTo>
                <a:cubicBezTo>
                  <a:pt x="5883727" y="1460129"/>
                  <a:pt x="5943609" y="1438568"/>
                  <a:pt x="5897329" y="1553073"/>
                </a:cubicBezTo>
                <a:cubicBezTo>
                  <a:pt x="5883856" y="1586627"/>
                  <a:pt x="5901366" y="1604100"/>
                  <a:pt x="5919735" y="1602736"/>
                </a:cubicBezTo>
                <a:cubicBezTo>
                  <a:pt x="6068526" y="1589022"/>
                  <a:pt x="6006837" y="1813624"/>
                  <a:pt x="6057874" y="1910648"/>
                </a:cubicBezTo>
                <a:cubicBezTo>
                  <a:pt x="6072264" y="1936644"/>
                  <a:pt x="6059978" y="1992417"/>
                  <a:pt x="6039719" y="2010547"/>
                </a:cubicBezTo>
                <a:cubicBezTo>
                  <a:pt x="5911143" y="2127229"/>
                  <a:pt x="5899692" y="2331836"/>
                  <a:pt x="5841713" y="2520599"/>
                </a:cubicBezTo>
                <a:cubicBezTo>
                  <a:pt x="5912636" y="2572423"/>
                  <a:pt x="5995799" y="2566926"/>
                  <a:pt x="6071734" y="2593468"/>
                </a:cubicBezTo>
                <a:cubicBezTo>
                  <a:pt x="6150607" y="2620843"/>
                  <a:pt x="6151703" y="2655507"/>
                  <a:pt x="6092050" y="2806646"/>
                </a:cubicBezTo>
                <a:cubicBezTo>
                  <a:pt x="6259331" y="2795420"/>
                  <a:pt x="6259331" y="2795420"/>
                  <a:pt x="6215122" y="3021197"/>
                </a:cubicBezTo>
                <a:cubicBezTo>
                  <a:pt x="6259035" y="3016573"/>
                  <a:pt x="6302431" y="3085300"/>
                  <a:pt x="6338100" y="3178087"/>
                </a:cubicBezTo>
                <a:lnTo>
                  <a:pt x="6343927" y="3194685"/>
                </a:lnTo>
                <a:lnTo>
                  <a:pt x="6343850" y="3201174"/>
                </a:lnTo>
                <a:cubicBezTo>
                  <a:pt x="6346866" y="3232770"/>
                  <a:pt x="6355995" y="3253323"/>
                  <a:pt x="6366375" y="3271251"/>
                </a:cubicBezTo>
                <a:lnTo>
                  <a:pt x="6369430" y="3276240"/>
                </a:lnTo>
                <a:lnTo>
                  <a:pt x="6392405" y="3360437"/>
                </a:lnTo>
                <a:lnTo>
                  <a:pt x="6397993" y="3390203"/>
                </a:lnTo>
                <a:lnTo>
                  <a:pt x="6394652" y="3402205"/>
                </a:lnTo>
                <a:cubicBezTo>
                  <a:pt x="6388505" y="3414621"/>
                  <a:pt x="6379344" y="3427747"/>
                  <a:pt x="6366662" y="3442044"/>
                </a:cubicBezTo>
                <a:cubicBezTo>
                  <a:pt x="6239481" y="3584662"/>
                  <a:pt x="6224938" y="3605480"/>
                  <a:pt x="6320915" y="3701547"/>
                </a:cubicBezTo>
                <a:lnTo>
                  <a:pt x="6364618" y="3743844"/>
                </a:lnTo>
                <a:lnTo>
                  <a:pt x="6370409" y="3754454"/>
                </a:lnTo>
                <a:lnTo>
                  <a:pt x="6373773" y="3768237"/>
                </a:lnTo>
                <a:cubicBezTo>
                  <a:pt x="6374277" y="3777528"/>
                  <a:pt x="6374207" y="3788146"/>
                  <a:pt x="6375298" y="3796540"/>
                </a:cubicBezTo>
                <a:cubicBezTo>
                  <a:pt x="6339717" y="3831045"/>
                  <a:pt x="6294642" y="3774365"/>
                  <a:pt x="6253487" y="3856948"/>
                </a:cubicBezTo>
                <a:lnTo>
                  <a:pt x="6385416" y="4014409"/>
                </a:lnTo>
                <a:lnTo>
                  <a:pt x="6374795" y="4038554"/>
                </a:lnTo>
                <a:cubicBezTo>
                  <a:pt x="6363579" y="4073249"/>
                  <a:pt x="6356895" y="4111559"/>
                  <a:pt x="6351015" y="4150489"/>
                </a:cubicBezTo>
                <a:lnTo>
                  <a:pt x="6340821" y="4212706"/>
                </a:lnTo>
                <a:lnTo>
                  <a:pt x="12191999" y="4212706"/>
                </a:lnTo>
                <a:lnTo>
                  <a:pt x="12191999" y="0"/>
                </a:lnTo>
                <a:lnTo>
                  <a:pt x="12192000" y="0"/>
                </a:lnTo>
                <a:lnTo>
                  <a:pt x="12192000" y="6858000"/>
                </a:lnTo>
                <a:lnTo>
                  <a:pt x="12191999" y="6858000"/>
                </a:lnTo>
                <a:lnTo>
                  <a:pt x="12191999" y="4323902"/>
                </a:lnTo>
                <a:lnTo>
                  <a:pt x="9307672" y="4323902"/>
                </a:lnTo>
                <a:lnTo>
                  <a:pt x="9307672" y="6858000"/>
                </a:lnTo>
                <a:lnTo>
                  <a:pt x="0" y="6858000"/>
                </a:lnTo>
                <a:close/>
              </a:path>
            </a:pathLst>
          </a:custGeom>
          <a:solidFill>
            <a:schemeClr val="lt1"/>
          </a:solidFill>
          <a:ln>
            <a:noFill/>
          </a:ln>
        </p:spPr>
        <p:txBody>
          <a:bodyPr spcFirstLastPara="1" wrap="square" lIns="68569" tIns="34275" rIns="68569" bIns="34275" anchor="ctr" anchorCtr="0">
            <a:noAutofit/>
          </a:bodyPr>
          <a:lstStyle/>
          <a:p>
            <a:pPr>
              <a:buClr>
                <a:srgbClr val="000000"/>
              </a:buClr>
              <a:buSzPts val="1800"/>
            </a:pPr>
            <a:endParaRPr sz="1350">
              <a:solidFill>
                <a:schemeClr val="dk1"/>
              </a:solidFill>
              <a:latin typeface="Calibri"/>
              <a:ea typeface="Calibri"/>
              <a:cs typeface="Calibri"/>
              <a:sym typeface="Calibri"/>
            </a:endParaRPr>
          </a:p>
        </p:txBody>
      </p:sp>
      <p:pic>
        <p:nvPicPr>
          <p:cNvPr id="125" name="Google Shape;125;p5" descr="Logo, company name&#10;&#10;Description automatically generated"/>
          <p:cNvPicPr preferRelativeResize="0"/>
          <p:nvPr/>
        </p:nvPicPr>
        <p:blipFill rotWithShape="1">
          <a:blip r:embed="rId3">
            <a:alphaModFix/>
          </a:blip>
          <a:srcRect/>
          <a:stretch/>
        </p:blipFill>
        <p:spPr>
          <a:xfrm>
            <a:off x="3888268" y="5344289"/>
            <a:ext cx="2313498" cy="1365096"/>
          </a:xfrm>
          <a:prstGeom prst="rect">
            <a:avLst/>
          </a:prstGeom>
          <a:noFill/>
          <a:ln>
            <a:noFill/>
          </a:ln>
        </p:spPr>
      </p:pic>
      <p:pic>
        <p:nvPicPr>
          <p:cNvPr id="126" name="Google Shape;126;p5" descr="Logo, company name&#10;&#10;Description automatically generated"/>
          <p:cNvPicPr preferRelativeResize="0"/>
          <p:nvPr/>
        </p:nvPicPr>
        <p:blipFill rotWithShape="1">
          <a:blip r:embed="rId4">
            <a:alphaModFix/>
          </a:blip>
          <a:srcRect/>
          <a:stretch/>
        </p:blipFill>
        <p:spPr>
          <a:xfrm>
            <a:off x="6335906" y="5344289"/>
            <a:ext cx="1169118" cy="707043"/>
          </a:xfrm>
          <a:prstGeom prst="rect">
            <a:avLst/>
          </a:prstGeom>
          <a:noFill/>
          <a:ln>
            <a:noFill/>
          </a:ln>
        </p:spPr>
      </p:pic>
      <p:pic>
        <p:nvPicPr>
          <p:cNvPr id="127" name="Google Shape;127;p5" descr="Logo, company name&#10;&#10;Description automatically generated"/>
          <p:cNvPicPr preferRelativeResize="0"/>
          <p:nvPr/>
        </p:nvPicPr>
        <p:blipFill rotWithShape="1">
          <a:blip r:embed="rId5">
            <a:alphaModFix/>
          </a:blip>
          <a:srcRect/>
          <a:stretch/>
        </p:blipFill>
        <p:spPr>
          <a:xfrm>
            <a:off x="7862299" y="5344288"/>
            <a:ext cx="852453" cy="707043"/>
          </a:xfrm>
          <a:prstGeom prst="rect">
            <a:avLst/>
          </a:prstGeom>
          <a:noFill/>
          <a:ln>
            <a:noFill/>
          </a:ln>
        </p:spPr>
      </p:pic>
      <p:graphicFrame>
        <p:nvGraphicFramePr>
          <p:cNvPr id="136" name="Google Shape;124;p5">
            <a:extLst>
              <a:ext uri="{FF2B5EF4-FFF2-40B4-BE49-F238E27FC236}">
                <a16:creationId xmlns:a16="http://schemas.microsoft.com/office/drawing/2014/main" id="{20002558-5C6D-2865-B4F7-3CD2E7CAE4D3}"/>
              </a:ext>
            </a:extLst>
          </p:cNvPr>
          <p:cNvGraphicFramePr/>
          <p:nvPr>
            <p:extLst>
              <p:ext uri="{D42A27DB-BD31-4B8C-83A1-F6EECF244321}">
                <p14:modId xmlns:p14="http://schemas.microsoft.com/office/powerpoint/2010/main" val="2891834420"/>
              </p:ext>
            </p:extLst>
          </p:nvPr>
        </p:nvGraphicFramePr>
        <p:xfrm>
          <a:off x="3833036" y="1508167"/>
          <a:ext cx="4881715" cy="312281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olo journey">
            <a:extLst>
              <a:ext uri="{FF2B5EF4-FFF2-40B4-BE49-F238E27FC236}">
                <a16:creationId xmlns:a16="http://schemas.microsoft.com/office/drawing/2014/main" id="{560ADDEA-0BCB-D7AE-8F66-B4867BA29203}"/>
              </a:ext>
            </a:extLst>
          </p:cNvPr>
          <p:cNvPicPr>
            <a:picLocks noChangeAspect="1"/>
          </p:cNvPicPr>
          <p:nvPr/>
        </p:nvPicPr>
        <p:blipFill rotWithShape="1">
          <a:blip r:embed="rId2"/>
          <a:srcRect l="11307" t="6593" r="22274" b="2"/>
          <a:stretch/>
        </p:blipFill>
        <p:spPr>
          <a:xfrm>
            <a:off x="2641851" y="10"/>
            <a:ext cx="6502149" cy="6857990"/>
          </a:xfrm>
          <a:prstGeom prst="rect">
            <a:avLst/>
          </a:prstGeom>
        </p:spPr>
      </p:pic>
      <p:sp>
        <p:nvSpPr>
          <p:cNvPr id="16" name="Rectangle 15">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1745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8E6220-0911-2F79-5717-EA01949FA569}"/>
              </a:ext>
            </a:extLst>
          </p:cNvPr>
          <p:cNvSpPr>
            <a:spLocks noGrp="1"/>
          </p:cNvSpPr>
          <p:nvPr>
            <p:ph type="title"/>
          </p:nvPr>
        </p:nvSpPr>
        <p:spPr>
          <a:xfrm>
            <a:off x="381188" y="1161288"/>
            <a:ext cx="2475739" cy="1124712"/>
          </a:xfrm>
        </p:spPr>
        <p:txBody>
          <a:bodyPr vert="horz" lIns="91440" tIns="45720" rIns="91440" bIns="45720" rtlCol="0" anchor="b">
            <a:normAutofit fontScale="90000"/>
          </a:bodyPr>
          <a:lstStyle/>
          <a:p>
            <a:r>
              <a:rPr lang="en-US" sz="2000" b="1" dirty="0">
                <a:latin typeface="Candara" panose="020E0502030303020204" pitchFamily="34" charset="0"/>
              </a:rPr>
              <a:t>Problems to be Solved</a:t>
            </a:r>
            <a:br>
              <a:rPr lang="en-US" sz="2000" dirty="0">
                <a:latin typeface="Candara" panose="020E0502030303020204" pitchFamily="34" charset="0"/>
              </a:rPr>
            </a:br>
            <a:br>
              <a:rPr lang="en-US" sz="2000" dirty="0">
                <a:latin typeface="Candara" panose="020E0502030303020204" pitchFamily="34" charset="0"/>
              </a:rPr>
            </a:br>
            <a:endParaRPr lang="en-US" sz="2000" dirty="0">
              <a:latin typeface="Candara" panose="020E0502030303020204" pitchFamily="34" charset="0"/>
            </a:endParaRP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7775" y="674370"/>
            <a:ext cx="73152"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183" y="2443480"/>
            <a:ext cx="2475738"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576C4AC0-F16D-9128-C1A6-E130FB84CF97}"/>
              </a:ext>
            </a:extLst>
          </p:cNvPr>
          <p:cNvSpPr txBox="1">
            <a:spLocks/>
          </p:cNvSpPr>
          <p:nvPr/>
        </p:nvSpPr>
        <p:spPr>
          <a:xfrm>
            <a:off x="278320" y="2718054"/>
            <a:ext cx="2579180" cy="3207258"/>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28600">
              <a:spcAft>
                <a:spcPts val="600"/>
              </a:spcAft>
              <a:buFont typeface="Arial" panose="020B0604020202020204" pitchFamily="34" charset="0"/>
              <a:buChar char="•"/>
            </a:pPr>
            <a:r>
              <a:rPr lang="en-US" sz="1500" dirty="0">
                <a:latin typeface="Candara" panose="020E0502030303020204" pitchFamily="34" charset="0"/>
                <a:ea typeface="+mn-ea"/>
                <a:cs typeface="+mn-cs"/>
              </a:rPr>
              <a:t>Crashes Over The time period</a:t>
            </a:r>
          </a:p>
          <a:p>
            <a:pPr marL="285750" indent="-228600">
              <a:spcAft>
                <a:spcPts val="600"/>
              </a:spcAft>
              <a:buFont typeface="Arial" panose="020B0604020202020204" pitchFamily="34" charset="0"/>
              <a:buChar char="•"/>
            </a:pPr>
            <a:endParaRPr lang="en-US" sz="1500" dirty="0">
              <a:latin typeface="Candara" panose="020E0502030303020204" pitchFamily="34" charset="0"/>
              <a:ea typeface="+mn-ea"/>
              <a:cs typeface="+mn-cs"/>
            </a:endParaRPr>
          </a:p>
          <a:p>
            <a:pPr marL="285750" indent="-228600">
              <a:spcAft>
                <a:spcPts val="600"/>
              </a:spcAft>
              <a:buFont typeface="Arial" panose="020B0604020202020204" pitchFamily="34" charset="0"/>
              <a:buChar char="•"/>
            </a:pPr>
            <a:r>
              <a:rPr lang="en-US" sz="1500" dirty="0">
                <a:latin typeface="Candara" panose="020E0502030303020204" pitchFamily="34" charset="0"/>
                <a:ea typeface="+mn-ea"/>
                <a:cs typeface="+mn-cs"/>
              </a:rPr>
              <a:t>Attributes Contributing to Fatality</a:t>
            </a:r>
          </a:p>
          <a:p>
            <a:pPr marL="285750" indent="-228600">
              <a:spcAft>
                <a:spcPts val="600"/>
              </a:spcAft>
              <a:buFont typeface="Arial" panose="020B0604020202020204" pitchFamily="34" charset="0"/>
              <a:buChar char="•"/>
            </a:pPr>
            <a:endParaRPr lang="en-US" sz="1500" dirty="0">
              <a:latin typeface="Candara" panose="020E0502030303020204" pitchFamily="34" charset="0"/>
              <a:ea typeface="+mn-ea"/>
              <a:cs typeface="+mn-cs"/>
            </a:endParaRPr>
          </a:p>
          <a:p>
            <a:pPr marL="285750" indent="-228600">
              <a:spcAft>
                <a:spcPts val="600"/>
              </a:spcAft>
              <a:buFont typeface="Arial" panose="020B0604020202020204" pitchFamily="34" charset="0"/>
              <a:buChar char="•"/>
            </a:pPr>
            <a:r>
              <a:rPr lang="en-US" sz="1500" dirty="0">
                <a:latin typeface="Candara" panose="020E0502030303020204" pitchFamily="34" charset="0"/>
                <a:ea typeface="+mn-ea"/>
                <a:cs typeface="+mn-cs"/>
              </a:rPr>
              <a:t>Our Business Intelligence recommendations</a:t>
            </a:r>
          </a:p>
          <a:p>
            <a:pPr marL="285750" indent="-228600">
              <a:spcAft>
                <a:spcPts val="600"/>
              </a:spcAft>
              <a:buFont typeface="Arial" panose="020B0604020202020204" pitchFamily="34" charset="0"/>
              <a:buChar char="•"/>
            </a:pPr>
            <a:endParaRPr lang="en-US" sz="1500" dirty="0">
              <a:latin typeface="Candara" panose="020E0502030303020204" pitchFamily="34" charset="0"/>
              <a:ea typeface="+mn-ea"/>
              <a:cs typeface="+mn-cs"/>
            </a:endParaRPr>
          </a:p>
          <a:p>
            <a:pPr marL="285750" indent="-228600">
              <a:spcAft>
                <a:spcPts val="600"/>
              </a:spcAft>
              <a:buFont typeface="Arial" panose="020B0604020202020204" pitchFamily="34" charset="0"/>
              <a:buChar char="•"/>
            </a:pPr>
            <a:r>
              <a:rPr lang="en-US" sz="1500" dirty="0">
                <a:latin typeface="Candara" panose="020E0502030303020204" pitchFamily="34" charset="0"/>
                <a:ea typeface="+mn-ea"/>
                <a:cs typeface="+mn-cs"/>
              </a:rPr>
              <a:t>Limitations to the Data Set</a:t>
            </a:r>
            <a:br>
              <a:rPr lang="en-US" sz="1500" dirty="0">
                <a:latin typeface="Candara" panose="020E0502030303020204" pitchFamily="34" charset="0"/>
                <a:ea typeface="+mn-ea"/>
                <a:cs typeface="+mn-cs"/>
              </a:rPr>
            </a:br>
            <a:br>
              <a:rPr lang="en-US" sz="1500" dirty="0">
                <a:latin typeface="Candara" panose="020E0502030303020204" pitchFamily="34" charset="0"/>
                <a:ea typeface="+mn-ea"/>
                <a:cs typeface="+mn-cs"/>
              </a:rPr>
            </a:br>
            <a:endParaRPr lang="en-US" sz="1500" dirty="0">
              <a:latin typeface="Candara" panose="020E0502030303020204" pitchFamily="34" charset="0"/>
              <a:ea typeface="+mn-ea"/>
              <a:cs typeface="+mn-cs"/>
            </a:endParaRPr>
          </a:p>
        </p:txBody>
      </p:sp>
    </p:spTree>
    <p:extLst>
      <p:ext uri="{BB962C8B-B14F-4D97-AF65-F5344CB8AC3E}">
        <p14:creationId xmlns:p14="http://schemas.microsoft.com/office/powerpoint/2010/main" val="199324535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4"/>
        <p:cNvGrpSpPr/>
        <p:nvPr/>
      </p:nvGrpSpPr>
      <p:grpSpPr>
        <a:xfrm>
          <a:off x="0" y="0"/>
          <a:ext cx="0" cy="0"/>
          <a:chOff x="0" y="0"/>
          <a:chExt cx="0" cy="0"/>
        </a:xfrm>
      </p:grpSpPr>
      <p:sp>
        <p:nvSpPr>
          <p:cNvPr id="164" name="Rectangle 163">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0"/>
            <a:ext cx="4571993"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Google Shape;155;g206bf8c8119_1_9"/>
          <p:cNvSpPr txBox="1">
            <a:spLocks noGrp="1"/>
          </p:cNvSpPr>
          <p:nvPr>
            <p:ph type="title"/>
          </p:nvPr>
        </p:nvSpPr>
        <p:spPr>
          <a:xfrm>
            <a:off x="296883" y="4551036"/>
            <a:ext cx="4191990" cy="1687143"/>
          </a:xfrm>
          <a:prstGeom prst="rect">
            <a:avLst/>
          </a:prstGeom>
        </p:spPr>
        <p:txBody>
          <a:bodyPr spcFirstLastPara="1" vert="horz" lIns="68569" tIns="34275" rIns="68569" bIns="34275" rtlCol="0" anchor="t" anchorCtr="0">
            <a:normAutofit/>
          </a:bodyPr>
          <a:lstStyle/>
          <a:p>
            <a:pPr>
              <a:spcBef>
                <a:spcPts val="0"/>
              </a:spcBef>
              <a:buClr>
                <a:schemeClr val="dk1"/>
              </a:buClr>
              <a:buSzPct val="125714"/>
            </a:pPr>
            <a:r>
              <a:rPr lang="en-US" sz="2400" dirty="0">
                <a:solidFill>
                  <a:schemeClr val="bg1"/>
                </a:solidFill>
                <a:latin typeface="Candara" panose="020E0502030303020204" pitchFamily="34" charset="0"/>
              </a:rPr>
              <a:t>Visualization of Crashes over period (Day, Month, Year)</a:t>
            </a:r>
            <a:br>
              <a:rPr lang="en-US" sz="2400" dirty="0">
                <a:solidFill>
                  <a:schemeClr val="bg1"/>
                </a:solidFill>
                <a:latin typeface="Candara" panose="020E0502030303020204" pitchFamily="34" charset="0"/>
              </a:rPr>
            </a:br>
            <a:endParaRPr lang="en-US" sz="2400" dirty="0">
              <a:solidFill>
                <a:schemeClr val="bg1"/>
              </a:solidFill>
              <a:latin typeface="Candara" panose="020E0502030303020204" pitchFamily="34" charset="0"/>
            </a:endParaRPr>
          </a:p>
        </p:txBody>
      </p:sp>
      <p:pic>
        <p:nvPicPr>
          <p:cNvPr id="157" name="Google Shape;157;g206bf8c8119_1_9" descr="Chart&#10;&#10;Description automatically generated with low confidence"/>
          <p:cNvPicPr preferRelativeResize="0"/>
          <p:nvPr/>
        </p:nvPicPr>
        <p:blipFill rotWithShape="1">
          <a:blip r:embed="rId3"/>
          <a:stretch/>
        </p:blipFill>
        <p:spPr>
          <a:xfrm>
            <a:off x="866667" y="2065544"/>
            <a:ext cx="3223260" cy="2151525"/>
          </a:xfrm>
          <a:prstGeom prst="rect">
            <a:avLst/>
          </a:prstGeom>
          <a:noFill/>
        </p:spPr>
      </p:pic>
      <p:sp>
        <p:nvSpPr>
          <p:cNvPr id="166" name="Rectangle 165">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0" y="0"/>
            <a:ext cx="4571992"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8" name="Google Shape;158;g206bf8c8119_1_9" descr="Chart, bar chart&#10;&#10;Description automatically generated"/>
          <p:cNvPicPr preferRelativeResize="0"/>
          <p:nvPr/>
        </p:nvPicPr>
        <p:blipFill rotWithShape="1">
          <a:blip r:embed="rId4"/>
          <a:stretch/>
        </p:blipFill>
        <p:spPr>
          <a:xfrm>
            <a:off x="5050986" y="713628"/>
            <a:ext cx="3213315" cy="1606656"/>
          </a:xfrm>
          <a:prstGeom prst="rect">
            <a:avLst/>
          </a:prstGeom>
          <a:noFill/>
        </p:spPr>
      </p:pic>
      <p:pic>
        <p:nvPicPr>
          <p:cNvPr id="159" name="Google Shape;159;g206bf8c8119_1_9"/>
          <p:cNvPicPr preferRelativeResize="0"/>
          <p:nvPr/>
        </p:nvPicPr>
        <p:blipFill>
          <a:blip r:embed="rId5"/>
          <a:stretch>
            <a:fillRect/>
          </a:stretch>
        </p:blipFill>
        <p:spPr>
          <a:xfrm>
            <a:off x="5050986" y="2585802"/>
            <a:ext cx="3213315" cy="1606656"/>
          </a:xfrm>
          <a:prstGeom prst="rect">
            <a:avLst/>
          </a:prstGeom>
          <a:noFill/>
        </p:spPr>
      </p:pic>
      <p:sp>
        <p:nvSpPr>
          <p:cNvPr id="168" name="Rectangle 167">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0987" y="4552052"/>
            <a:ext cx="3429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Google Shape;156;g206bf8c8119_1_9"/>
          <p:cNvSpPr txBox="1">
            <a:spLocks noGrp="1"/>
          </p:cNvSpPr>
          <p:nvPr>
            <p:ph type="body" idx="1"/>
          </p:nvPr>
        </p:nvSpPr>
        <p:spPr>
          <a:xfrm>
            <a:off x="5050986" y="4758638"/>
            <a:ext cx="3213315" cy="1455891"/>
          </a:xfrm>
          <a:prstGeom prst="rect">
            <a:avLst/>
          </a:prstGeom>
        </p:spPr>
        <p:txBody>
          <a:bodyPr spcFirstLastPara="1" vert="horz" lIns="68569" tIns="34275" rIns="68569" bIns="34275" rtlCol="0" anchorCtr="0">
            <a:normAutofit/>
          </a:bodyPr>
          <a:lstStyle/>
          <a:p>
            <a:pPr marL="0" indent="0">
              <a:spcBef>
                <a:spcPts val="750"/>
              </a:spcBef>
              <a:buNone/>
            </a:pPr>
            <a:endParaRPr lang="en-CA" sz="1400" dirty="0"/>
          </a:p>
          <a:p>
            <a:pPr marL="171450" indent="-38100">
              <a:spcBef>
                <a:spcPts val="750"/>
              </a:spcBef>
              <a:buClr>
                <a:schemeClr val="dk1"/>
              </a:buClr>
              <a:buSzPts val="2800"/>
              <a:buNone/>
            </a:pPr>
            <a:endParaRPr lang="en-CA" sz="1400" dirty="0"/>
          </a:p>
          <a:p>
            <a:pPr marL="171450" indent="-38100">
              <a:spcBef>
                <a:spcPts val="750"/>
              </a:spcBef>
              <a:buClr>
                <a:schemeClr val="dk1"/>
              </a:buClr>
              <a:buSzPts val="2800"/>
              <a:buNone/>
            </a:pPr>
            <a:endParaRPr lang="en-CA" sz="1400" dirty="0"/>
          </a:p>
          <a:p>
            <a:pPr marL="171450" indent="-38100">
              <a:spcBef>
                <a:spcPts val="750"/>
              </a:spcBef>
              <a:buClr>
                <a:schemeClr val="dk1"/>
              </a:buClr>
              <a:buSzPts val="2800"/>
              <a:buNone/>
            </a:pPr>
            <a:endParaRPr lang="en-CA" sz="1400" dirty="0"/>
          </a:p>
          <a:p>
            <a:pPr marL="171450" indent="-38100">
              <a:spcBef>
                <a:spcPts val="750"/>
              </a:spcBef>
              <a:buClr>
                <a:schemeClr val="dk1"/>
              </a:buClr>
              <a:buSzPts val="2800"/>
              <a:buNone/>
            </a:pPr>
            <a:endParaRPr lang="en-CA" sz="1400" dirty="0"/>
          </a:p>
          <a:p>
            <a:pPr marL="171450" indent="-38100">
              <a:spcBef>
                <a:spcPts val="750"/>
              </a:spcBef>
              <a:buClr>
                <a:schemeClr val="dk1"/>
              </a:buClr>
              <a:buSzPts val="2800"/>
              <a:buNone/>
            </a:pPr>
            <a:endParaRPr lang="en-CA" sz="1400" dirty="0"/>
          </a:p>
          <a:p>
            <a:pPr marL="171450" indent="-38100">
              <a:spcBef>
                <a:spcPts val="750"/>
              </a:spcBef>
              <a:buClr>
                <a:schemeClr val="dk1"/>
              </a:buClr>
              <a:buSzPts val="2800"/>
              <a:buNone/>
            </a:pPr>
            <a:endParaRPr lang="en-CA" sz="1400" dirty="0"/>
          </a:p>
        </p:txBody>
      </p:sp>
      <p:sp>
        <p:nvSpPr>
          <p:cNvPr id="3" name="TextBox 2">
            <a:extLst>
              <a:ext uri="{FF2B5EF4-FFF2-40B4-BE49-F238E27FC236}">
                <a16:creationId xmlns:a16="http://schemas.microsoft.com/office/drawing/2014/main" id="{577458FF-F486-69A2-25F8-2486FD74DA5C}"/>
              </a:ext>
            </a:extLst>
          </p:cNvPr>
          <p:cNvSpPr txBox="1"/>
          <p:nvPr/>
        </p:nvSpPr>
        <p:spPr>
          <a:xfrm>
            <a:off x="4572000" y="4771358"/>
            <a:ext cx="4572000" cy="1569660"/>
          </a:xfrm>
          <a:prstGeom prst="rect">
            <a:avLst/>
          </a:prstGeom>
          <a:noFill/>
        </p:spPr>
        <p:txBody>
          <a:bodyPr wrap="square">
            <a:spAutoFit/>
          </a:bodyPr>
          <a:lstStyle/>
          <a:p>
            <a:pPr marL="285750" lvl="0" indent="-285750" algn="l" rtl="0">
              <a:lnSpc>
                <a:spcPct val="100000"/>
              </a:lnSpc>
              <a:spcBef>
                <a:spcPts val="0"/>
              </a:spcBef>
              <a:spcAft>
                <a:spcPts val="0"/>
              </a:spcAft>
              <a:buSzPts val="1400"/>
              <a:buFont typeface="Arial" panose="020B0604020202020204" pitchFamily="34" charset="0"/>
              <a:buChar char="•"/>
            </a:pPr>
            <a:r>
              <a:rPr lang="en-US" sz="1600" dirty="0">
                <a:latin typeface="Candara" panose="020E0502030303020204" pitchFamily="34" charset="0"/>
              </a:rPr>
              <a:t>From the visualizations it can be interpreted that the evening and after work hours are more prone to occurrence of crash</a:t>
            </a:r>
          </a:p>
          <a:p>
            <a:pPr marL="285750" lvl="0" indent="-285750" algn="l" rtl="0">
              <a:lnSpc>
                <a:spcPct val="100000"/>
              </a:lnSpc>
              <a:spcBef>
                <a:spcPts val="0"/>
              </a:spcBef>
              <a:spcAft>
                <a:spcPts val="0"/>
              </a:spcAft>
              <a:buSzPts val="1400"/>
              <a:buFont typeface="Arial" panose="020B0604020202020204" pitchFamily="34" charset="0"/>
              <a:buChar char="•"/>
            </a:pPr>
            <a:r>
              <a:rPr lang="en-US" sz="1600" dirty="0">
                <a:latin typeface="Candara" panose="020E0502030303020204" pitchFamily="34" charset="0"/>
              </a:rPr>
              <a:t>The distribution of crash over the subsequent years from 2007 to 2019 doesn’t imply any potential decline in the accident occurrence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3"/>
        <p:cNvGrpSpPr/>
        <p:nvPr/>
      </p:nvGrpSpPr>
      <p:grpSpPr>
        <a:xfrm>
          <a:off x="0" y="0"/>
          <a:ext cx="0" cy="0"/>
          <a:chOff x="0" y="0"/>
          <a:chExt cx="0" cy="0"/>
        </a:xfrm>
      </p:grpSpPr>
      <p:sp>
        <p:nvSpPr>
          <p:cNvPr id="170" name="Rectangle 169">
            <a:extLst>
              <a:ext uri="{FF2B5EF4-FFF2-40B4-BE49-F238E27FC236}">
                <a16:creationId xmlns:a16="http://schemas.microsoft.com/office/drawing/2014/main" id="{9E90EB45-EEE9-4563-8179-65EF62AE0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5" name="Google Shape;165;p17"/>
          <p:cNvPicPr preferRelativeResize="0"/>
          <p:nvPr/>
        </p:nvPicPr>
        <p:blipFill>
          <a:blip r:embed="rId3"/>
          <a:stretch>
            <a:fillRect/>
          </a:stretch>
        </p:blipFill>
        <p:spPr>
          <a:xfrm>
            <a:off x="4632324" y="2084297"/>
            <a:ext cx="4029075" cy="2689406"/>
          </a:xfrm>
          <a:prstGeom prst="rect">
            <a:avLst/>
          </a:prstGeom>
          <a:noFill/>
        </p:spPr>
      </p:pic>
      <p:sp>
        <p:nvSpPr>
          <p:cNvPr id="172" name="Rectangle 171">
            <a:extLst>
              <a:ext uri="{FF2B5EF4-FFF2-40B4-BE49-F238E27FC236}">
                <a16:creationId xmlns:a16="http://schemas.microsoft.com/office/drawing/2014/main" id="{23D0EF74-AD1E-4FD9-914D-8EC9058EB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4" name="Google Shape;164;p17" descr="Chart, bar chart&#10;&#10;Description automatically generated"/>
          <p:cNvPicPr preferRelativeResize="0"/>
          <p:nvPr/>
        </p:nvPicPr>
        <p:blipFill rotWithShape="1">
          <a:blip r:embed="rId4"/>
          <a:stretch/>
        </p:blipFill>
        <p:spPr>
          <a:xfrm>
            <a:off x="482599" y="2084297"/>
            <a:ext cx="4029074" cy="2689406"/>
          </a:xfrm>
          <a:prstGeom prst="rect">
            <a:avLst/>
          </a:prstGeom>
          <a:noFill/>
        </p:spPr>
      </p:pic>
      <p:sp>
        <p:nvSpPr>
          <p:cNvPr id="2" name="TextBox 1">
            <a:extLst>
              <a:ext uri="{FF2B5EF4-FFF2-40B4-BE49-F238E27FC236}">
                <a16:creationId xmlns:a16="http://schemas.microsoft.com/office/drawing/2014/main" id="{3ACFB382-F2F7-EC18-CC56-6D7CC2244109}"/>
              </a:ext>
            </a:extLst>
          </p:cNvPr>
          <p:cNvSpPr txBox="1"/>
          <p:nvPr/>
        </p:nvSpPr>
        <p:spPr>
          <a:xfrm>
            <a:off x="239203" y="5002143"/>
            <a:ext cx="8786241" cy="1077218"/>
          </a:xfrm>
          <a:prstGeom prst="rect">
            <a:avLst/>
          </a:prstGeom>
          <a:noFill/>
        </p:spPr>
        <p:txBody>
          <a:bodyPr wrap="square">
            <a:spAutoFit/>
          </a:bodyPr>
          <a:lstStyle/>
          <a:p>
            <a:pPr marL="285750" lvl="0" indent="-285750" algn="l" rtl="0">
              <a:lnSpc>
                <a:spcPct val="100000"/>
              </a:lnSpc>
              <a:spcBef>
                <a:spcPts val="0"/>
              </a:spcBef>
              <a:spcAft>
                <a:spcPts val="0"/>
              </a:spcAft>
              <a:buSzPts val="1400"/>
              <a:buFont typeface="Arial" panose="020B0604020202020204" pitchFamily="34" charset="0"/>
              <a:buChar char="•"/>
            </a:pPr>
            <a:r>
              <a:rPr lang="en-US" sz="1600" dirty="0">
                <a:solidFill>
                  <a:schemeClr val="bg1"/>
                </a:solidFill>
                <a:latin typeface="Candara" panose="020E0502030303020204" pitchFamily="34" charset="0"/>
              </a:rPr>
              <a:t>Summer &amp; Fall have the highest number of crashes. The authorities need to further analyze the reasons for the same.</a:t>
            </a:r>
          </a:p>
          <a:p>
            <a:pPr marL="285750" lvl="0" indent="-285750" algn="l" rtl="0">
              <a:lnSpc>
                <a:spcPct val="100000"/>
              </a:lnSpc>
              <a:spcBef>
                <a:spcPts val="0"/>
              </a:spcBef>
              <a:spcAft>
                <a:spcPts val="0"/>
              </a:spcAft>
              <a:buSzPts val="1400"/>
              <a:buFont typeface="Arial" panose="020B0604020202020204" pitchFamily="34" charset="0"/>
              <a:buChar char="•"/>
            </a:pPr>
            <a:r>
              <a:rPr lang="en-US" sz="1600" dirty="0">
                <a:solidFill>
                  <a:schemeClr val="bg1"/>
                </a:solidFill>
                <a:latin typeface="Candara" panose="020E0502030303020204" pitchFamily="34" charset="0"/>
              </a:rPr>
              <a:t>Fridays are the day of the week where the most accidents occur in most of the years. More information required to explain this occurrence.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9"/>
        <p:cNvGrpSpPr/>
        <p:nvPr/>
      </p:nvGrpSpPr>
      <p:grpSpPr>
        <a:xfrm>
          <a:off x="0" y="0"/>
          <a:ext cx="0" cy="0"/>
          <a:chOff x="0" y="0"/>
          <a:chExt cx="0" cy="0"/>
        </a:xfrm>
      </p:grpSpPr>
      <p:sp>
        <p:nvSpPr>
          <p:cNvPr id="177" name="Rectangle 176">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 y="0"/>
            <a:ext cx="565096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0972" y="0"/>
            <a:ext cx="349302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0" name="Google Shape;170;p16"/>
          <p:cNvPicPr preferRelativeResize="0"/>
          <p:nvPr/>
        </p:nvPicPr>
        <p:blipFill rotWithShape="1">
          <a:blip r:embed="rId3"/>
          <a:srcRect r="-4" b="8677"/>
          <a:stretch/>
        </p:blipFill>
        <p:spPr>
          <a:xfrm>
            <a:off x="866660" y="643470"/>
            <a:ext cx="4294186" cy="2715580"/>
          </a:xfrm>
          <a:prstGeom prst="rect">
            <a:avLst/>
          </a:prstGeom>
          <a:noFill/>
        </p:spPr>
      </p:pic>
      <p:sp>
        <p:nvSpPr>
          <p:cNvPr id="181" name="Rectangle 180">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742" y="2375763"/>
            <a:ext cx="3429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1" name="Google Shape;171;p16"/>
          <p:cNvPicPr preferRelativeResize="0"/>
          <p:nvPr/>
        </p:nvPicPr>
        <p:blipFill rotWithShape="1">
          <a:blip r:embed="rId4"/>
          <a:srcRect l="5805" r="22662" b="-2"/>
          <a:stretch/>
        </p:blipFill>
        <p:spPr>
          <a:xfrm>
            <a:off x="866660" y="3498951"/>
            <a:ext cx="4293108" cy="2715768"/>
          </a:xfrm>
          <a:prstGeom prst="rect">
            <a:avLst/>
          </a:prstGeom>
          <a:noFill/>
        </p:spPr>
      </p:pic>
      <p:sp>
        <p:nvSpPr>
          <p:cNvPr id="172" name="Google Shape;172;p16"/>
          <p:cNvSpPr txBox="1">
            <a:spLocks noGrp="1"/>
          </p:cNvSpPr>
          <p:nvPr>
            <p:ph type="body" idx="1"/>
          </p:nvPr>
        </p:nvSpPr>
        <p:spPr>
          <a:xfrm>
            <a:off x="5747657" y="2576644"/>
            <a:ext cx="3277589" cy="4144789"/>
          </a:xfrm>
          <a:prstGeom prst="rect">
            <a:avLst/>
          </a:prstGeom>
        </p:spPr>
        <p:txBody>
          <a:bodyPr spcFirstLastPara="1" vert="horz" lIns="68569" tIns="34275" rIns="68569" bIns="34275" rtlCol="0" anchorCtr="0">
            <a:normAutofit/>
          </a:bodyPr>
          <a:lstStyle/>
          <a:p>
            <a:pPr marL="0" indent="0">
              <a:spcBef>
                <a:spcPts val="0"/>
              </a:spcBef>
              <a:buNone/>
            </a:pPr>
            <a:endParaRPr lang="en-CA" sz="1700" dirty="0">
              <a:latin typeface="Candara" panose="020E0502030303020204" pitchFamily="34" charset="0"/>
            </a:endParaRPr>
          </a:p>
          <a:p>
            <a:pPr marL="171450" indent="-105251">
              <a:spcBef>
                <a:spcPts val="750"/>
              </a:spcBef>
              <a:buClr>
                <a:schemeClr val="dk1"/>
              </a:buClr>
              <a:buSzPct val="100000"/>
            </a:pPr>
            <a:r>
              <a:rPr lang="en-CA" sz="1600" dirty="0">
                <a:solidFill>
                  <a:srgbClr val="3F3F3F"/>
                </a:solidFill>
                <a:effectLst/>
                <a:latin typeface="Candara" panose="020E0502030303020204" pitchFamily="34" charset="0"/>
              </a:rPr>
              <a:t>Regardless of which day of the week it is, the areas where speed limit is between 30-35 MPH experience the highest number of crashes.</a:t>
            </a:r>
          </a:p>
          <a:p>
            <a:pPr marL="66199" indent="0">
              <a:spcBef>
                <a:spcPts val="750"/>
              </a:spcBef>
              <a:buClr>
                <a:schemeClr val="dk1"/>
              </a:buClr>
              <a:buSzPct val="100000"/>
              <a:buNone/>
            </a:pPr>
            <a:endParaRPr lang="en-CA" sz="1600" dirty="0">
              <a:solidFill>
                <a:srgbClr val="3F3F3F"/>
              </a:solidFill>
              <a:effectLst/>
              <a:latin typeface="Candara" panose="020E0502030303020204" pitchFamily="34" charset="0"/>
            </a:endParaRPr>
          </a:p>
          <a:p>
            <a:pPr marL="171450" indent="-105251">
              <a:spcBef>
                <a:spcPts val="750"/>
              </a:spcBef>
              <a:buClr>
                <a:schemeClr val="dk1"/>
              </a:buClr>
              <a:buSzPct val="100000"/>
            </a:pPr>
            <a:r>
              <a:rPr lang="en-CA" sz="1600" dirty="0">
                <a:solidFill>
                  <a:srgbClr val="3F3F3F"/>
                </a:solidFill>
                <a:effectLst/>
                <a:latin typeface="Candara" panose="020E0502030303020204" pitchFamily="34" charset="0"/>
              </a:rPr>
              <a:t>Almost all the accidents took place in non-work zones - in either commercial or residential areas, majority of which were on Smooth Asphalt</a:t>
            </a:r>
          </a:p>
          <a:p>
            <a:pPr marL="171450" indent="-105251">
              <a:spcBef>
                <a:spcPts val="750"/>
              </a:spcBef>
              <a:buClr>
                <a:schemeClr val="dk1"/>
              </a:buClr>
              <a:buSzPct val="100000"/>
            </a:pPr>
            <a:endParaRPr lang="en-CA" sz="1700" dirty="0">
              <a:latin typeface="Candara" panose="020E0502030303020204" pitchFamily="34" charset="0"/>
            </a:endParaRPr>
          </a:p>
          <a:p>
            <a:pPr marL="171450" indent="-38100">
              <a:spcBef>
                <a:spcPts val="750"/>
              </a:spcBef>
              <a:buClr>
                <a:schemeClr val="dk1"/>
              </a:buClr>
              <a:buSzPct val="100000"/>
              <a:buNone/>
            </a:pPr>
            <a:endParaRPr lang="en-CA" sz="1700" dirty="0">
              <a:latin typeface="Candara" panose="020E0502030303020204" pitchFamily="34" charset="0"/>
            </a:endParaRPr>
          </a:p>
          <a:p>
            <a:pPr marL="171450" indent="-38100">
              <a:spcBef>
                <a:spcPts val="750"/>
              </a:spcBef>
              <a:buClr>
                <a:schemeClr val="dk1"/>
              </a:buClr>
              <a:buSzPct val="100000"/>
              <a:buNone/>
            </a:pPr>
            <a:endParaRPr lang="en-CA" sz="1700" dirty="0">
              <a:latin typeface="Candara" panose="020E0502030303020204" pitchFamily="34" charset="0"/>
            </a:endParaRPr>
          </a:p>
          <a:p>
            <a:pPr marL="171450" indent="-38100">
              <a:spcBef>
                <a:spcPts val="750"/>
              </a:spcBef>
              <a:buClr>
                <a:schemeClr val="dk1"/>
              </a:buClr>
              <a:buSzPct val="100000"/>
              <a:buNone/>
            </a:pPr>
            <a:endParaRPr lang="en-CA" sz="1700" dirty="0">
              <a:latin typeface="Candara" panose="020E0502030303020204" pitchFamily="34" charset="0"/>
            </a:endParaRPr>
          </a:p>
          <a:p>
            <a:pPr marL="171450" indent="-38100">
              <a:spcBef>
                <a:spcPts val="750"/>
              </a:spcBef>
              <a:buClr>
                <a:schemeClr val="dk1"/>
              </a:buClr>
              <a:buSzPct val="100000"/>
              <a:buNone/>
            </a:pPr>
            <a:endParaRPr lang="en-CA" sz="1700" dirty="0">
              <a:latin typeface="Candara" panose="020E0502030303020204" pitchFamily="34" charset="0"/>
            </a:endParaRPr>
          </a:p>
          <a:p>
            <a:pPr marL="171450" indent="-38100">
              <a:spcBef>
                <a:spcPts val="750"/>
              </a:spcBef>
              <a:buClr>
                <a:schemeClr val="dk1"/>
              </a:buClr>
              <a:buSzPct val="100000"/>
              <a:buNone/>
            </a:pPr>
            <a:endParaRPr lang="en-CA" sz="1700" dirty="0">
              <a:latin typeface="Candara" panose="020E0502030303020204" pitchFamily="34" charset="0"/>
            </a:endParaRPr>
          </a:p>
          <a:p>
            <a:pPr marL="171450" indent="-38100">
              <a:spcBef>
                <a:spcPts val="750"/>
              </a:spcBef>
              <a:buClr>
                <a:schemeClr val="dk1"/>
              </a:buClr>
              <a:buSzPct val="100000"/>
              <a:buNone/>
            </a:pPr>
            <a:endParaRPr lang="en-CA" sz="1700" dirty="0">
              <a:latin typeface="Candara" panose="020E0502030303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3543216"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3DBE959-301E-4781-9589-DD63C36A3F8B}"/>
              </a:ext>
            </a:extLst>
          </p:cNvPr>
          <p:cNvSpPr>
            <a:spLocks noGrp="1"/>
          </p:cNvSpPr>
          <p:nvPr>
            <p:ph type="title"/>
          </p:nvPr>
        </p:nvSpPr>
        <p:spPr>
          <a:xfrm>
            <a:off x="603504" y="1122363"/>
            <a:ext cx="2481097" cy="2387600"/>
          </a:xfrm>
        </p:spPr>
        <p:txBody>
          <a:bodyPr vert="horz" lIns="91440" tIns="45720" rIns="91440" bIns="45720" rtlCol="0" anchor="b">
            <a:normAutofit/>
          </a:bodyPr>
          <a:lstStyle/>
          <a:p>
            <a:r>
              <a:rPr lang="en-US" sz="4700" kern="1200" dirty="0">
                <a:solidFill>
                  <a:srgbClr val="FFFFFF"/>
                </a:solidFill>
                <a:latin typeface="Candara" panose="020E0502030303020204" pitchFamily="34" charset="0"/>
              </a:rPr>
              <a:t>Crashes Per City</a:t>
            </a:r>
          </a:p>
        </p:txBody>
      </p:sp>
      <p:pic>
        <p:nvPicPr>
          <p:cNvPr id="4" name="Picture 2">
            <a:extLst>
              <a:ext uri="{FF2B5EF4-FFF2-40B4-BE49-F238E27FC236}">
                <a16:creationId xmlns:a16="http://schemas.microsoft.com/office/drawing/2014/main" id="{B74F627A-47BE-033E-3660-A79FB12BF7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508114" y="1852551"/>
            <a:ext cx="5724946" cy="267641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A509B49-5703-422D-E845-7B38BC1EC1ED}"/>
              </a:ext>
            </a:extLst>
          </p:cNvPr>
          <p:cNvSpPr txBox="1"/>
          <p:nvPr/>
        </p:nvSpPr>
        <p:spPr>
          <a:xfrm>
            <a:off x="4033858" y="5315680"/>
            <a:ext cx="4619500" cy="1077218"/>
          </a:xfrm>
          <a:prstGeom prst="rect">
            <a:avLst/>
          </a:prstGeom>
          <a:noFill/>
        </p:spPr>
        <p:txBody>
          <a:bodyPr wrap="square">
            <a:spAutoFit/>
          </a:bodyPr>
          <a:lstStyle/>
          <a:p>
            <a:r>
              <a:rPr lang="en-CA" sz="1600" dirty="0">
                <a:solidFill>
                  <a:srgbClr val="3F3F3F"/>
                </a:solidFill>
                <a:effectLst/>
                <a:latin typeface="Candara" panose="020E0502030303020204" pitchFamily="34" charset="0"/>
              </a:rPr>
              <a:t>Rural Area account for the maximum number of crashes.</a:t>
            </a:r>
          </a:p>
          <a:p>
            <a:r>
              <a:rPr lang="en-CA" sz="1600" dirty="0">
                <a:solidFill>
                  <a:srgbClr val="3F3F3F"/>
                </a:solidFill>
                <a:effectLst/>
                <a:latin typeface="Candara" panose="020E0502030303020204" pitchFamily="34" charset="0"/>
              </a:rPr>
              <a:t>City of Charlotte experienced the highest number of bike crashes, followed by the city of Raleigh</a:t>
            </a:r>
          </a:p>
        </p:txBody>
      </p:sp>
    </p:spTree>
    <p:extLst>
      <p:ext uri="{BB962C8B-B14F-4D97-AF65-F5344CB8AC3E}">
        <p14:creationId xmlns:p14="http://schemas.microsoft.com/office/powerpoint/2010/main" val="3468662647"/>
      </p:ext>
    </p:extLst>
  </p:cSld>
  <p:clrMapOvr>
    <a:masterClrMapping/>
  </p:clrMapOvr>
</p:sld>
</file>

<file path=ppt/theme/theme1.xml><?xml version="1.0" encoding="utf-8"?>
<a:theme xmlns:a="http://schemas.openxmlformats.org/drawingml/2006/main" name="Office Theme 2013 - 2022">
  <a:themeElements>
    <a:clrScheme name="Office Them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Override1.xml><?xml version="1.0" encoding="utf-8"?>
<a:themeOverride xmlns:a="http://schemas.openxmlformats.org/drawingml/2006/main">
  <a:clrScheme name="Office Them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667</TotalTime>
  <Words>1122</Words>
  <Application>Microsoft Macintosh PowerPoint</Application>
  <PresentationFormat>On-screen Show (4:3)</PresentationFormat>
  <Paragraphs>146</Paragraphs>
  <Slides>19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Candara</vt:lpstr>
      <vt:lpstr>Office Theme 2013 - 2022</vt:lpstr>
      <vt:lpstr>Bike &amp; Motor Crash Analysis  Proposal to North Carolina Road Control</vt:lpstr>
      <vt:lpstr>Overview </vt:lpstr>
      <vt:lpstr>Research Areas</vt:lpstr>
      <vt:lpstr>Potential Benefits of the project</vt:lpstr>
      <vt:lpstr>Problems to be Solved  </vt:lpstr>
      <vt:lpstr>Visualization of Crashes over period (Day, Month, Year) </vt:lpstr>
      <vt:lpstr>PowerPoint Presentation</vt:lpstr>
      <vt:lpstr>PowerPoint Presentation</vt:lpstr>
      <vt:lpstr>Crashes Per City</vt:lpstr>
      <vt:lpstr>Contribution of Factors to fatality </vt:lpstr>
      <vt:lpstr>Urban or Rural Areas</vt:lpstr>
      <vt:lpstr>Availability of Ambulance</vt:lpstr>
      <vt:lpstr>Traffic Control In Crashes</vt:lpstr>
      <vt:lpstr>Speed Limit In Crashes</vt:lpstr>
      <vt:lpstr>Class of Roads</vt:lpstr>
      <vt:lpstr>Suggested Solutions</vt:lpstr>
      <vt:lpstr>ML – Predicting Crash Fatality</vt:lpstr>
      <vt:lpstr>PowerPoint Presentation</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Pawan V</dc:creator>
  <cp:lastModifiedBy>Pawan V</cp:lastModifiedBy>
  <cp:revision>8</cp:revision>
  <dcterms:created xsi:type="dcterms:W3CDTF">2023-02-08T16:53:50Z</dcterms:created>
  <dcterms:modified xsi:type="dcterms:W3CDTF">2023-02-09T05:11:54Z</dcterms:modified>
</cp:coreProperties>
</file>