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9" r:id="rId5"/>
    <p:sldId id="265" r:id="rId6"/>
    <p:sldId id="258"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93CC-779B-4BD7-AB34-CB36631FE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FEF82-5926-4FB9-93CE-EB3CA675E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8B277D-ADE7-413C-9B0E-E5AC8308B3B4}"/>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5" name="Footer Placeholder 4">
            <a:extLst>
              <a:ext uri="{FF2B5EF4-FFF2-40B4-BE49-F238E27FC236}">
                <a16:creationId xmlns:a16="http://schemas.microsoft.com/office/drawing/2014/main" id="{E95258AC-C1DE-4855-AF01-D9A1373D1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7FB8F6-2454-4AF1-9C2E-317C69D01985}"/>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103813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AC10-5578-45E1-ADFF-E5B2F3226E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CE311C-1833-4151-BA2A-A0EE5D9116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68D60-263E-4490-840F-BBF23B3C93E3}"/>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5" name="Footer Placeholder 4">
            <a:extLst>
              <a:ext uri="{FF2B5EF4-FFF2-40B4-BE49-F238E27FC236}">
                <a16:creationId xmlns:a16="http://schemas.microsoft.com/office/drawing/2014/main" id="{ED27F54A-BE66-45AC-8B7B-A66A411C4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2319A-41DA-417F-B553-17838C8FD365}"/>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221676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27A35B-1442-49B7-B168-C49515EA5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4833F8-89F1-4D55-BCA3-641857530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E6F29-9DF1-4E78-A020-B57FC1038C35}"/>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5" name="Footer Placeholder 4">
            <a:extLst>
              <a:ext uri="{FF2B5EF4-FFF2-40B4-BE49-F238E27FC236}">
                <a16:creationId xmlns:a16="http://schemas.microsoft.com/office/drawing/2014/main" id="{EF3BD792-3072-4F81-AA7A-5672940E9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726DF-25A3-4023-97BF-9CAC5B7C3A91}"/>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294154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2FBA-7ADE-49F1-B08B-7206EE2802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DEDD0-22D2-4BE0-A24B-3D7DABB59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53985-9519-4F19-A2F9-2DCF8C5CC7B5}"/>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5" name="Footer Placeholder 4">
            <a:extLst>
              <a:ext uri="{FF2B5EF4-FFF2-40B4-BE49-F238E27FC236}">
                <a16:creationId xmlns:a16="http://schemas.microsoft.com/office/drawing/2014/main" id="{BF57C9C3-09C2-4453-95F1-B2075135F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24BBC-7866-4704-B9BD-107A4F9ACAC3}"/>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38559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6821-D525-45D3-9F32-516758521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71E7BA-2088-470D-9AED-A8DEF3F09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46C7B-B006-467F-8A37-192215FC8003}"/>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5" name="Footer Placeholder 4">
            <a:extLst>
              <a:ext uri="{FF2B5EF4-FFF2-40B4-BE49-F238E27FC236}">
                <a16:creationId xmlns:a16="http://schemas.microsoft.com/office/drawing/2014/main" id="{1B438209-DCD1-4DA5-B26B-126893A0F8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67F6B-43EC-4881-8F7F-420661199B08}"/>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309822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F381-28DE-44A0-BC4F-A2480997D0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B83264-A002-428E-B205-95CBF81662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139FE2-1908-47CA-9750-11E4179B7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C57949-4DDF-421C-91A9-EEEB8C2ED852}"/>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6" name="Footer Placeholder 5">
            <a:extLst>
              <a:ext uri="{FF2B5EF4-FFF2-40B4-BE49-F238E27FC236}">
                <a16:creationId xmlns:a16="http://schemas.microsoft.com/office/drawing/2014/main" id="{5233D246-EF9C-4C9A-A2F8-D65BF981D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A2B4D-CDE3-4318-8B9B-028886C288E6}"/>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200076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A1E3-6897-4BE3-9FA9-0E16B46472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D8E15-CC59-479F-924E-454D016D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A4745-2D9B-4F38-9CE3-A4CBA64037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86750C-6C21-4FDF-9A46-BE93F4F39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257FB7-EE40-4A77-8E78-FEC8C7301A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0D6C84-8118-412E-8224-634376C9FF54}"/>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8" name="Footer Placeholder 7">
            <a:extLst>
              <a:ext uri="{FF2B5EF4-FFF2-40B4-BE49-F238E27FC236}">
                <a16:creationId xmlns:a16="http://schemas.microsoft.com/office/drawing/2014/main" id="{FD62B58F-3446-4E41-B1B6-3EE43FE665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70D08F-87CD-49DE-8325-F656F923D1A0}"/>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171527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83C1-19C7-46CF-9622-641CF03C55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9107B4-1538-4E38-AF02-F4685D37EC10}"/>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4" name="Footer Placeholder 3">
            <a:extLst>
              <a:ext uri="{FF2B5EF4-FFF2-40B4-BE49-F238E27FC236}">
                <a16:creationId xmlns:a16="http://schemas.microsoft.com/office/drawing/2014/main" id="{FB3CB225-03C5-4924-8BA2-3A0248BFF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14278B-E1D3-49C7-9877-DD2A3E6D791A}"/>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349651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09372-62C5-4A8C-BCEC-E01DE7F6AA35}"/>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3" name="Footer Placeholder 2">
            <a:extLst>
              <a:ext uri="{FF2B5EF4-FFF2-40B4-BE49-F238E27FC236}">
                <a16:creationId xmlns:a16="http://schemas.microsoft.com/office/drawing/2014/main" id="{74008DA1-17D0-4EC7-99FD-CBA395AD05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EF36B4-FCC4-41F3-AC6B-A0BE908725B6}"/>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414568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DEB-5444-4859-8BB7-43DD0BBA3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7E1CD5-82D3-4C13-B8EA-47535A69E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E78622-6273-4722-82B6-4ECF7C50A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BD945-D99B-463A-8E5B-A8FA8EB4F8C7}"/>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6" name="Footer Placeholder 5">
            <a:extLst>
              <a:ext uri="{FF2B5EF4-FFF2-40B4-BE49-F238E27FC236}">
                <a16:creationId xmlns:a16="http://schemas.microsoft.com/office/drawing/2014/main" id="{87E5C3E0-6706-424F-9BC4-52AAE3960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A29AC7-64F9-49FB-93B5-927F03EBA3B5}"/>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57873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C3CE-FBBE-4652-B644-77F3464A0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315A9B-940C-4BB5-89F2-566D09328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B28899-A004-465F-8454-44CE9210E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77E1D-D01A-454E-B65F-0EBAA5875278}"/>
              </a:ext>
            </a:extLst>
          </p:cNvPr>
          <p:cNvSpPr>
            <a:spLocks noGrp="1"/>
          </p:cNvSpPr>
          <p:nvPr>
            <p:ph type="dt" sz="half" idx="10"/>
          </p:nvPr>
        </p:nvSpPr>
        <p:spPr/>
        <p:txBody>
          <a:bodyPr/>
          <a:lstStyle/>
          <a:p>
            <a:fld id="{258B1138-8958-4910-9137-9A20BDFCAC04}" type="datetimeFigureOut">
              <a:rPr lang="en-IN" smtClean="0"/>
              <a:t>08-07-2020</a:t>
            </a:fld>
            <a:endParaRPr lang="en-IN"/>
          </a:p>
        </p:txBody>
      </p:sp>
      <p:sp>
        <p:nvSpPr>
          <p:cNvPr id="6" name="Footer Placeholder 5">
            <a:extLst>
              <a:ext uri="{FF2B5EF4-FFF2-40B4-BE49-F238E27FC236}">
                <a16:creationId xmlns:a16="http://schemas.microsoft.com/office/drawing/2014/main" id="{110613D6-AD66-481F-920B-44A9FAADE3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97817-8985-43BA-B9D5-6E379F0A2AB0}"/>
              </a:ext>
            </a:extLst>
          </p:cNvPr>
          <p:cNvSpPr>
            <a:spLocks noGrp="1"/>
          </p:cNvSpPr>
          <p:nvPr>
            <p:ph type="sldNum" sz="quarter" idx="12"/>
          </p:nvPr>
        </p:nvSpPr>
        <p:spPr/>
        <p:txBody>
          <a:bodyPr/>
          <a:lstStyle/>
          <a:p>
            <a:fld id="{C0E2229F-B577-4F47-A481-C058B0262B25}" type="slidenum">
              <a:rPr lang="en-IN" smtClean="0"/>
              <a:t>‹#›</a:t>
            </a:fld>
            <a:endParaRPr lang="en-IN"/>
          </a:p>
        </p:txBody>
      </p:sp>
    </p:spTree>
    <p:extLst>
      <p:ext uri="{BB962C8B-B14F-4D97-AF65-F5344CB8AC3E}">
        <p14:creationId xmlns:p14="http://schemas.microsoft.com/office/powerpoint/2010/main" val="224900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A3CAF9-CB04-49BF-9A22-D1E7B931F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25C714-888C-4C86-83F0-8311EAD57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68779F-7F2B-4663-9CAB-C50EBBAE2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B1138-8958-4910-9137-9A20BDFCAC04}" type="datetimeFigureOut">
              <a:rPr lang="en-IN" smtClean="0"/>
              <a:t>08-07-2020</a:t>
            </a:fld>
            <a:endParaRPr lang="en-IN"/>
          </a:p>
        </p:txBody>
      </p:sp>
      <p:sp>
        <p:nvSpPr>
          <p:cNvPr id="5" name="Footer Placeholder 4">
            <a:extLst>
              <a:ext uri="{FF2B5EF4-FFF2-40B4-BE49-F238E27FC236}">
                <a16:creationId xmlns:a16="http://schemas.microsoft.com/office/drawing/2014/main" id="{AC44A8F9-9F23-4F82-9C3F-9953300C0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635C5F-563A-494F-AC05-19AB2B267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2229F-B577-4F47-A481-C058B0262B25}" type="slidenum">
              <a:rPr lang="en-IN" smtClean="0"/>
              <a:t>‹#›</a:t>
            </a:fld>
            <a:endParaRPr lang="en-IN"/>
          </a:p>
        </p:txBody>
      </p:sp>
    </p:spTree>
    <p:extLst>
      <p:ext uri="{BB962C8B-B14F-4D97-AF65-F5344CB8AC3E}">
        <p14:creationId xmlns:p14="http://schemas.microsoft.com/office/powerpoint/2010/main" val="3851684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63B8-0B84-462D-AA92-046E2C19623C}"/>
              </a:ext>
            </a:extLst>
          </p:cNvPr>
          <p:cNvSpPr>
            <a:spLocks noGrp="1"/>
          </p:cNvSpPr>
          <p:nvPr>
            <p:ph type="ctrTitle"/>
          </p:nvPr>
        </p:nvSpPr>
        <p:spPr/>
        <p:txBody>
          <a:bodyPr/>
          <a:lstStyle/>
          <a:p>
            <a:r>
              <a:rPr lang="en-US" b="0" i="0" dirty="0">
                <a:solidFill>
                  <a:srgbClr val="FF0000"/>
                </a:solidFill>
                <a:effectLst/>
                <a:latin typeface="OpenSans"/>
              </a:rPr>
              <a:t>Capstone Project - The Battle of Neighborhoods </a:t>
            </a:r>
            <a:endParaRPr lang="en-IN" dirty="0">
              <a:solidFill>
                <a:srgbClr val="FF0000"/>
              </a:solidFill>
            </a:endParaRPr>
          </a:p>
        </p:txBody>
      </p:sp>
      <p:sp>
        <p:nvSpPr>
          <p:cNvPr id="3" name="Subtitle 2">
            <a:extLst>
              <a:ext uri="{FF2B5EF4-FFF2-40B4-BE49-F238E27FC236}">
                <a16:creationId xmlns:a16="http://schemas.microsoft.com/office/drawing/2014/main" id="{6F7C10C9-4FD4-447E-94A8-734BE9DC11FA}"/>
              </a:ext>
            </a:extLst>
          </p:cNvPr>
          <p:cNvSpPr>
            <a:spLocks noGrp="1"/>
          </p:cNvSpPr>
          <p:nvPr>
            <p:ph type="subTitle" idx="1"/>
          </p:nvPr>
        </p:nvSpPr>
        <p:spPr/>
        <p:txBody>
          <a:bodyPr/>
          <a:lstStyle/>
          <a:p>
            <a:r>
              <a:rPr lang="en-US" dirty="0"/>
              <a:t>By- Pawan Kumar</a:t>
            </a:r>
            <a:endParaRPr lang="en-IN" dirty="0"/>
          </a:p>
        </p:txBody>
      </p:sp>
    </p:spTree>
    <p:extLst>
      <p:ext uri="{BB962C8B-B14F-4D97-AF65-F5344CB8AC3E}">
        <p14:creationId xmlns:p14="http://schemas.microsoft.com/office/powerpoint/2010/main" val="364131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8377-28AE-4484-BA7D-B9F6C43B90A8}"/>
              </a:ext>
            </a:extLst>
          </p:cNvPr>
          <p:cNvSpPr>
            <a:spLocks noGrp="1"/>
          </p:cNvSpPr>
          <p:nvPr>
            <p:ph type="ctrTitle"/>
          </p:nvPr>
        </p:nvSpPr>
        <p:spPr>
          <a:xfrm>
            <a:off x="1524000" y="1122363"/>
            <a:ext cx="4839478" cy="1247613"/>
          </a:xfrm>
        </p:spPr>
        <p:txBody>
          <a:bodyPr>
            <a:normAutofit/>
          </a:bodyPr>
          <a:lstStyle/>
          <a:p>
            <a:r>
              <a:rPr lang="en-US" dirty="0">
                <a:solidFill>
                  <a:srgbClr val="FF0000"/>
                </a:solidFill>
              </a:rPr>
              <a:t>Introduction</a:t>
            </a:r>
            <a:endParaRPr lang="en-IN" dirty="0">
              <a:solidFill>
                <a:srgbClr val="FF0000"/>
              </a:solidFill>
            </a:endParaRPr>
          </a:p>
        </p:txBody>
      </p:sp>
      <p:sp>
        <p:nvSpPr>
          <p:cNvPr id="3" name="Subtitle 2">
            <a:extLst>
              <a:ext uri="{FF2B5EF4-FFF2-40B4-BE49-F238E27FC236}">
                <a16:creationId xmlns:a16="http://schemas.microsoft.com/office/drawing/2014/main" id="{5E1BE849-7C5F-427A-85EE-CD58C790D007}"/>
              </a:ext>
            </a:extLst>
          </p:cNvPr>
          <p:cNvSpPr>
            <a:spLocks noGrp="1"/>
          </p:cNvSpPr>
          <p:nvPr>
            <p:ph type="subTitle" idx="1"/>
          </p:nvPr>
        </p:nvSpPr>
        <p:spPr>
          <a:xfrm>
            <a:off x="1590869" y="2785544"/>
            <a:ext cx="9277739" cy="2449286"/>
          </a:xfrm>
        </p:spPr>
        <p:txBody>
          <a:bodyPr>
            <a:normAutofit fontScale="70000" lnSpcReduction="20000"/>
          </a:bodyPr>
          <a:lstStyle/>
          <a:p>
            <a:pPr algn="l"/>
            <a:r>
              <a:rPr lang="en-US" b="0" i="0" dirty="0">
                <a:solidFill>
                  <a:srgbClr val="000000"/>
                </a:solidFill>
                <a:effectLst/>
                <a:latin typeface="Helvetica Neue"/>
              </a:rPr>
              <a:t>New York City, often called simply New York and abbreviated as NYC, is the most populous city in the United States. With an estimated 2019 population of 8,336,817 distributed over about 302.6 square miles (784 km2), New York is also the most densely populated major city in the United </a:t>
            </a:r>
            <a:r>
              <a:rPr lang="en-US" b="0" i="0" dirty="0" err="1">
                <a:solidFill>
                  <a:srgbClr val="000000"/>
                </a:solidFill>
                <a:effectLst/>
                <a:latin typeface="Helvetica Neue"/>
              </a:rPr>
              <a:t>States.Located</a:t>
            </a:r>
            <a:r>
              <a:rPr lang="en-US" b="0" i="0" dirty="0">
                <a:solidFill>
                  <a:srgbClr val="000000"/>
                </a:solidFill>
                <a:effectLst/>
                <a:latin typeface="Helvetica Neue"/>
              </a:rPr>
              <a:t> at the southern tip of the U.S. state of New York, the city is the center of the New York metropolitan area, the largest metropolitan area in the world by urban landmass. With almost 20 million people in its metropolitan statistical area and approximately 23 million in its combined statistical area, it is one of the world's most populous megacities. New York City has been described as the cultural, financial, and media capital of the world, significantly influencing commerce,[11] entertainment, research, technology, education, politics, tourism, art, fashion, and sports. Home to the headquarters of the United Nations, New York is an important center for international diplomacy.</a:t>
            </a:r>
            <a:endParaRPr lang="en-IN" dirty="0"/>
          </a:p>
        </p:txBody>
      </p:sp>
    </p:spTree>
    <p:extLst>
      <p:ext uri="{BB962C8B-B14F-4D97-AF65-F5344CB8AC3E}">
        <p14:creationId xmlns:p14="http://schemas.microsoft.com/office/powerpoint/2010/main" val="324822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FB4E-57E9-464F-82FF-9015CAA21B7D}"/>
              </a:ext>
            </a:extLst>
          </p:cNvPr>
          <p:cNvSpPr>
            <a:spLocks noGrp="1"/>
          </p:cNvSpPr>
          <p:nvPr>
            <p:ph type="ctrTitle"/>
          </p:nvPr>
        </p:nvSpPr>
        <p:spPr>
          <a:xfrm>
            <a:off x="1524001" y="1122364"/>
            <a:ext cx="4652864" cy="753089"/>
          </a:xfrm>
        </p:spPr>
        <p:txBody>
          <a:bodyPr>
            <a:normAutofit fontScale="90000"/>
          </a:bodyPr>
          <a:lstStyle/>
          <a:p>
            <a:r>
              <a:rPr lang="en-IN" sz="3200" b="1" i="0" dirty="0">
                <a:solidFill>
                  <a:srgbClr val="000000"/>
                </a:solidFill>
                <a:effectLst/>
                <a:latin typeface="Helvetica Neue"/>
              </a:rPr>
              <a:t>Problem Description</a:t>
            </a:r>
            <a:br>
              <a:rPr lang="en-IN" sz="3200" b="1" i="0" dirty="0">
                <a:solidFill>
                  <a:srgbClr val="000000"/>
                </a:solidFill>
                <a:effectLst/>
                <a:latin typeface="Helvetica Neue"/>
              </a:rPr>
            </a:br>
            <a:endParaRPr lang="en-IN" sz="3200" dirty="0"/>
          </a:p>
        </p:txBody>
      </p:sp>
      <p:sp>
        <p:nvSpPr>
          <p:cNvPr id="3" name="Subtitle 2">
            <a:extLst>
              <a:ext uri="{FF2B5EF4-FFF2-40B4-BE49-F238E27FC236}">
                <a16:creationId xmlns:a16="http://schemas.microsoft.com/office/drawing/2014/main" id="{45B88195-11C7-46BB-B50F-9D0C6B8DB42B}"/>
              </a:ext>
            </a:extLst>
          </p:cNvPr>
          <p:cNvSpPr>
            <a:spLocks noGrp="1"/>
          </p:cNvSpPr>
          <p:nvPr>
            <p:ph type="subTitle" idx="1"/>
          </p:nvPr>
        </p:nvSpPr>
        <p:spPr>
          <a:xfrm>
            <a:off x="1524000" y="2565918"/>
            <a:ext cx="9010261" cy="3097764"/>
          </a:xfrm>
        </p:spPr>
        <p:txBody>
          <a:bodyPr>
            <a:normAutofit fontScale="62500" lnSpcReduction="20000"/>
          </a:bodyPr>
          <a:lstStyle/>
          <a:p>
            <a:pPr algn="l"/>
            <a:r>
              <a:rPr lang="en-US" b="0" i="0" dirty="0">
                <a:solidFill>
                  <a:srgbClr val="000000"/>
                </a:solidFill>
                <a:effectLst/>
                <a:latin typeface="Helvetica Neue"/>
              </a:rPr>
              <a:t>A restaurant (About this </a:t>
            </a:r>
            <a:r>
              <a:rPr lang="en-US" b="0" i="0" dirty="0" err="1">
                <a:solidFill>
                  <a:srgbClr val="000000"/>
                </a:solidFill>
                <a:effectLst/>
                <a:latin typeface="Helvetica Neue"/>
              </a:rPr>
              <a:t>soundlisten</a:t>
            </a:r>
            <a:r>
              <a:rPr lang="en-US" b="0" i="0" dirty="0">
                <a:solidFill>
                  <a:srgbClr val="000000"/>
                </a:solidFill>
                <a:effectLst/>
                <a:latin typeface="Helvetica Neue"/>
              </a:rPr>
              <a:t>)), or an eatery, is a business that prepares and serves food and drinks to customers. Meals are generally served and eaten on the premises, but many restaurants also offer take-out and food delivery services. Restaurants vary greatly in appearance and offerings, including a wide variety of cuisines and service models ranging from inexpensive fast food restaurants and cafeterias, to mid-priced family restaurants, to high-priced luxury establishments.</a:t>
            </a:r>
          </a:p>
          <a:p>
            <a:pPr algn="l"/>
            <a:r>
              <a:rPr lang="en-US" b="0" i="0" dirty="0">
                <a:solidFill>
                  <a:srgbClr val="000000"/>
                </a:solidFill>
                <a:effectLst/>
                <a:latin typeface="Helvetica Neue"/>
              </a:rPr>
              <a:t>1.Central and Eastern European immigrants, especially Jewish immigrants - bagels, cheesecake, hot dogs, knishes, and delicatessens</a:t>
            </a:r>
            <a:br>
              <a:rPr lang="en-US" b="0" i="0" dirty="0">
                <a:solidFill>
                  <a:srgbClr val="000000"/>
                </a:solidFill>
                <a:effectLst/>
                <a:latin typeface="Helvetica Neue"/>
              </a:rPr>
            </a:br>
            <a:r>
              <a:rPr lang="en-US" b="0" i="0" dirty="0">
                <a:solidFill>
                  <a:srgbClr val="000000"/>
                </a:solidFill>
                <a:effectLst/>
                <a:latin typeface="Helvetica Neue"/>
              </a:rPr>
              <a:t>2.Italian immigrants - New York-style pizza and Italian cuisine</a:t>
            </a:r>
            <a:br>
              <a:rPr lang="en-US" b="0" i="0" dirty="0">
                <a:solidFill>
                  <a:srgbClr val="000000"/>
                </a:solidFill>
                <a:effectLst/>
                <a:latin typeface="Helvetica Neue"/>
              </a:rPr>
            </a:br>
            <a:r>
              <a:rPr lang="en-US" b="0" i="0" dirty="0">
                <a:solidFill>
                  <a:srgbClr val="000000"/>
                </a:solidFill>
                <a:effectLst/>
                <a:latin typeface="Helvetica Neue"/>
              </a:rPr>
              <a:t>3.Jewish immigrants and Irish immigrants - pastrami and corned Meet</a:t>
            </a:r>
            <a:br>
              <a:rPr lang="en-US" b="0" i="0" dirty="0">
                <a:solidFill>
                  <a:srgbClr val="000000"/>
                </a:solidFill>
                <a:effectLst/>
                <a:latin typeface="Helvetica Neue"/>
              </a:rPr>
            </a:br>
            <a:r>
              <a:rPr lang="en-US" b="0" i="0" dirty="0">
                <a:solidFill>
                  <a:srgbClr val="000000"/>
                </a:solidFill>
                <a:effectLst/>
                <a:latin typeface="Helvetica Neue"/>
              </a:rPr>
              <a:t>4.Chinese and other Asian restaurants, sandwich joints, trattorias, diners, and coffeehouses are ubiquitous throughout the city</a:t>
            </a:r>
            <a:br>
              <a:rPr lang="en-US" b="0" i="0" dirty="0">
                <a:solidFill>
                  <a:srgbClr val="000000"/>
                </a:solidFill>
                <a:effectLst/>
                <a:latin typeface="Helvetica Neue"/>
              </a:rPr>
            </a:br>
            <a:r>
              <a:rPr lang="en-US" b="0" i="0" dirty="0">
                <a:solidFill>
                  <a:srgbClr val="000000"/>
                </a:solidFill>
                <a:effectLst/>
                <a:latin typeface="Helvetica Neue"/>
              </a:rPr>
              <a:t>5.mobile food vendors - Some 4,000 licensed by the city</a:t>
            </a:r>
            <a:br>
              <a:rPr lang="en-US" b="0" i="0" dirty="0">
                <a:solidFill>
                  <a:srgbClr val="000000"/>
                </a:solidFill>
                <a:effectLst/>
                <a:latin typeface="Helvetica Neue"/>
              </a:rPr>
            </a:br>
            <a:r>
              <a:rPr lang="en-US" b="0" i="0" dirty="0">
                <a:solidFill>
                  <a:srgbClr val="000000"/>
                </a:solidFill>
                <a:effectLst/>
                <a:latin typeface="Helvetica Neue"/>
              </a:rPr>
              <a:t>6.Middle Eastern foods such as falafel and kebabs examples of modern New York street food</a:t>
            </a:r>
            <a:br>
              <a:rPr lang="en-US" b="0" i="0" dirty="0">
                <a:solidFill>
                  <a:srgbClr val="000000"/>
                </a:solidFill>
                <a:effectLst/>
                <a:latin typeface="Helvetica Neue"/>
              </a:rPr>
            </a:br>
            <a:r>
              <a:rPr lang="en-US" b="0" i="0" dirty="0">
                <a:solidFill>
                  <a:srgbClr val="000000"/>
                </a:solidFill>
                <a:effectLst/>
                <a:latin typeface="Helvetica Neue"/>
              </a:rPr>
              <a:t>7.It is famous for not just Pizzerias, Cafe's but also for fine dining Michelin starred restaurants.</a:t>
            </a:r>
            <a:br>
              <a:rPr lang="en-US" b="0" i="0" dirty="0">
                <a:solidFill>
                  <a:srgbClr val="000000"/>
                </a:solidFill>
                <a:effectLst/>
                <a:latin typeface="Helvetica Neue"/>
              </a:rPr>
            </a:br>
            <a:r>
              <a:rPr lang="en-US" b="0" i="0" dirty="0">
                <a:solidFill>
                  <a:srgbClr val="000000"/>
                </a:solidFill>
                <a:effectLst/>
                <a:latin typeface="Helvetica Neue"/>
              </a:rPr>
              <a:t>8.The city is home to "nearly one thousand of the finest and most diverse haute cuisine restaurants in the world", according to Michelin.</a:t>
            </a:r>
          </a:p>
          <a:p>
            <a:pPr algn="l"/>
            <a:endParaRPr lang="en-IN" dirty="0"/>
          </a:p>
        </p:txBody>
      </p:sp>
    </p:spTree>
    <p:extLst>
      <p:ext uri="{BB962C8B-B14F-4D97-AF65-F5344CB8AC3E}">
        <p14:creationId xmlns:p14="http://schemas.microsoft.com/office/powerpoint/2010/main" val="162117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DB7C16A-E764-4E17-96A3-75D6BEE19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1795463"/>
            <a:ext cx="58197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12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3747-601F-4FF8-9C23-66D1AB70EFD5}"/>
              </a:ext>
            </a:extLst>
          </p:cNvPr>
          <p:cNvSpPr>
            <a:spLocks noGrp="1"/>
          </p:cNvSpPr>
          <p:nvPr>
            <p:ph type="ctrTitle"/>
          </p:nvPr>
        </p:nvSpPr>
        <p:spPr>
          <a:xfrm>
            <a:off x="1524000" y="1122363"/>
            <a:ext cx="5016759" cy="1126315"/>
          </a:xfrm>
        </p:spPr>
        <p:txBody>
          <a:bodyPr>
            <a:normAutofit fontScale="90000"/>
          </a:bodyPr>
          <a:lstStyle/>
          <a:p>
            <a:r>
              <a:rPr lang="en-IN" sz="3200" b="1" i="0" dirty="0">
                <a:solidFill>
                  <a:srgbClr val="000000"/>
                </a:solidFill>
                <a:effectLst/>
                <a:latin typeface="Helvetica Neue"/>
              </a:rPr>
              <a:t>Target Customer</a:t>
            </a:r>
            <a:br>
              <a:rPr lang="en-IN"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17DEBA4B-B1E2-4863-93E7-8FE7AED38738}"/>
              </a:ext>
            </a:extLst>
          </p:cNvPr>
          <p:cNvSpPr>
            <a:spLocks noGrp="1"/>
          </p:cNvSpPr>
          <p:nvPr>
            <p:ph type="subTitle" idx="1"/>
          </p:nvPr>
        </p:nvSpPr>
        <p:spPr>
          <a:xfrm>
            <a:off x="1399592" y="2015412"/>
            <a:ext cx="9268408" cy="3242388"/>
          </a:xfrm>
        </p:spPr>
        <p:txBody>
          <a:bodyPr>
            <a:normAutofit/>
          </a:bodyPr>
          <a:lstStyle/>
          <a:p>
            <a:pPr algn="l"/>
            <a:r>
              <a:rPr lang="en-US" b="0" i="0" dirty="0">
                <a:solidFill>
                  <a:srgbClr val="000000"/>
                </a:solidFill>
                <a:effectLst/>
                <a:latin typeface="Helvetica Neue"/>
              </a:rPr>
              <a:t>Research your area's demographics. Start by doing some research on your local community. ...</a:t>
            </a:r>
            <a:br>
              <a:rPr lang="en-US" dirty="0"/>
            </a:br>
            <a:r>
              <a:rPr lang="en-US" b="0" i="0" dirty="0">
                <a:solidFill>
                  <a:srgbClr val="000000"/>
                </a:solidFill>
                <a:effectLst/>
                <a:latin typeface="Helvetica Neue"/>
              </a:rPr>
              <a:t>Research the competition. Now that you know what types of consumers are in the area, find out how your competition is relating to them. ...</a:t>
            </a:r>
            <a:br>
              <a:rPr lang="en-US" dirty="0"/>
            </a:br>
            <a:r>
              <a:rPr lang="en-US" b="0" i="0" dirty="0">
                <a:solidFill>
                  <a:srgbClr val="000000"/>
                </a:solidFill>
                <a:effectLst/>
                <a:latin typeface="Helvetica Neue"/>
              </a:rPr>
              <a:t>Research existing customers. ...</a:t>
            </a:r>
            <a:br>
              <a:rPr lang="en-US" dirty="0"/>
            </a:br>
            <a:r>
              <a:rPr lang="en-US" b="0" i="0" dirty="0">
                <a:solidFill>
                  <a:srgbClr val="000000"/>
                </a:solidFill>
                <a:effectLst/>
                <a:latin typeface="Helvetica Neue"/>
              </a:rPr>
              <a:t>Create target customer profiles. ...</a:t>
            </a:r>
            <a:br>
              <a:rPr lang="en-US" dirty="0"/>
            </a:br>
            <a:r>
              <a:rPr lang="en-US" b="0" i="0" dirty="0">
                <a:solidFill>
                  <a:srgbClr val="000000"/>
                </a:solidFill>
                <a:effectLst/>
                <a:latin typeface="Helvetica Neue"/>
              </a:rPr>
              <a:t>Evaluate and revise.</a:t>
            </a:r>
            <a:endParaRPr lang="en-IN" dirty="0"/>
          </a:p>
        </p:txBody>
      </p:sp>
    </p:spTree>
    <p:extLst>
      <p:ext uri="{BB962C8B-B14F-4D97-AF65-F5344CB8AC3E}">
        <p14:creationId xmlns:p14="http://schemas.microsoft.com/office/powerpoint/2010/main" val="134013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6FD591-E669-4E33-A800-40A6C52F02CF}"/>
              </a:ext>
            </a:extLst>
          </p:cNvPr>
          <p:cNvSpPr txBox="1"/>
          <p:nvPr/>
        </p:nvSpPr>
        <p:spPr>
          <a:xfrm>
            <a:off x="1026367" y="1222310"/>
            <a:ext cx="8119965" cy="1754326"/>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Newyork</a:t>
            </a:r>
            <a:r>
              <a:rPr lang="en-US" b="0" i="0" dirty="0">
                <a:solidFill>
                  <a:srgbClr val="000000"/>
                </a:solidFill>
                <a:effectLst/>
                <a:latin typeface="Courier New" panose="02070309020205020404" pitchFamily="49" charset="0"/>
              </a:rPr>
              <a:t> city geographical coordinates data will be utilized as input for the Foursquare API, that will be leveraged to provision venues information for each </a:t>
            </a:r>
            <a:r>
              <a:rPr lang="en-US" b="0" i="0" dirty="0" err="1">
                <a:solidFill>
                  <a:srgbClr val="000000"/>
                </a:solidFill>
                <a:effectLst/>
                <a:latin typeface="Courier New" panose="02070309020205020404" pitchFamily="49" charset="0"/>
              </a:rPr>
              <a:t>neighborhood.We</a:t>
            </a:r>
            <a:r>
              <a:rPr lang="en-US" b="0" i="0" dirty="0">
                <a:solidFill>
                  <a:srgbClr val="000000"/>
                </a:solidFill>
                <a:effectLst/>
                <a:latin typeface="Courier New" panose="02070309020205020404" pitchFamily="49" charset="0"/>
              </a:rPr>
              <a:t> will use the Foursquare API to explore neighborhoods in New York City. The below is image of the Foursquare API data.</a:t>
            </a:r>
            <a:endParaRPr lang="en-IN" dirty="0"/>
          </a:p>
        </p:txBody>
      </p:sp>
    </p:spTree>
    <p:extLst>
      <p:ext uri="{BB962C8B-B14F-4D97-AF65-F5344CB8AC3E}">
        <p14:creationId xmlns:p14="http://schemas.microsoft.com/office/powerpoint/2010/main" val="419543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8A06B4-6DE0-4B3C-9E5D-E133518F2CFE}"/>
              </a:ext>
            </a:extLst>
          </p:cNvPr>
          <p:cNvPicPr>
            <a:picLocks noChangeAspect="1"/>
          </p:cNvPicPr>
          <p:nvPr/>
        </p:nvPicPr>
        <p:blipFill>
          <a:blip r:embed="rId2"/>
          <a:stretch>
            <a:fillRect/>
          </a:stretch>
        </p:blipFill>
        <p:spPr>
          <a:xfrm>
            <a:off x="2297731" y="2656202"/>
            <a:ext cx="7130005" cy="2478657"/>
          </a:xfrm>
          <a:prstGeom prst="rect">
            <a:avLst/>
          </a:prstGeom>
        </p:spPr>
      </p:pic>
      <p:pic>
        <p:nvPicPr>
          <p:cNvPr id="2050" name="Picture 2">
            <a:extLst>
              <a:ext uri="{FF2B5EF4-FFF2-40B4-BE49-F238E27FC236}">
                <a16:creationId xmlns:a16="http://schemas.microsoft.com/office/drawing/2014/main" id="{5437C60A-B324-4CFE-838F-450184892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972" y="2581081"/>
            <a:ext cx="686752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9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6E0EE2-0F5A-401E-B7C7-71755949B6C0}"/>
              </a:ext>
            </a:extLst>
          </p:cNvPr>
          <p:cNvGraphicFramePr>
            <a:graphicFrameLocks noGrp="1"/>
          </p:cNvGraphicFramePr>
          <p:nvPr>
            <p:extLst>
              <p:ext uri="{D42A27DB-BD31-4B8C-83A1-F6EECF244321}">
                <p14:modId xmlns:p14="http://schemas.microsoft.com/office/powerpoint/2010/main" val="833202089"/>
              </p:ext>
            </p:extLst>
          </p:nvPr>
        </p:nvGraphicFramePr>
        <p:xfrm>
          <a:off x="838200" y="2995454"/>
          <a:ext cx="6159760" cy="2286000"/>
        </p:xfrm>
        <a:graphic>
          <a:graphicData uri="http://schemas.openxmlformats.org/drawingml/2006/table">
            <a:tbl>
              <a:tblPr/>
              <a:tblGrid>
                <a:gridCol w="1231952">
                  <a:extLst>
                    <a:ext uri="{9D8B030D-6E8A-4147-A177-3AD203B41FA5}">
                      <a16:colId xmlns:a16="http://schemas.microsoft.com/office/drawing/2014/main" val="476685676"/>
                    </a:ext>
                  </a:extLst>
                </a:gridCol>
                <a:gridCol w="1231952">
                  <a:extLst>
                    <a:ext uri="{9D8B030D-6E8A-4147-A177-3AD203B41FA5}">
                      <a16:colId xmlns:a16="http://schemas.microsoft.com/office/drawing/2014/main" val="1554282953"/>
                    </a:ext>
                  </a:extLst>
                </a:gridCol>
                <a:gridCol w="1231952">
                  <a:extLst>
                    <a:ext uri="{9D8B030D-6E8A-4147-A177-3AD203B41FA5}">
                      <a16:colId xmlns:a16="http://schemas.microsoft.com/office/drawing/2014/main" val="1209848642"/>
                    </a:ext>
                  </a:extLst>
                </a:gridCol>
                <a:gridCol w="1231952">
                  <a:extLst>
                    <a:ext uri="{9D8B030D-6E8A-4147-A177-3AD203B41FA5}">
                      <a16:colId xmlns:a16="http://schemas.microsoft.com/office/drawing/2014/main" val="1951473176"/>
                    </a:ext>
                  </a:extLst>
                </a:gridCol>
                <a:gridCol w="1231952">
                  <a:extLst>
                    <a:ext uri="{9D8B030D-6E8A-4147-A177-3AD203B41FA5}">
                      <a16:colId xmlns:a16="http://schemas.microsoft.com/office/drawing/2014/main" val="3334418530"/>
                    </a:ext>
                  </a:extLst>
                </a:gridCol>
              </a:tblGrid>
              <a:tr h="519939">
                <a:tc>
                  <a:txBody>
                    <a:bodyPr/>
                    <a:lstStyle/>
                    <a:p>
                      <a:pPr algn="l" fontAlgn="ctr"/>
                      <a:endParaRPr lang="en-IN" b="1">
                        <a:effectLst/>
                      </a:endParaRP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b="1">
                          <a:effectLst/>
                        </a:rPr>
                        <a:t>Borough</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b="1">
                          <a:effectLst/>
                        </a:rPr>
                        <a:t>Neighborhood</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b="1">
                          <a:effectLst/>
                        </a:rPr>
                        <a:t>Latitude</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b="1">
                          <a:effectLst/>
                        </a:rPr>
                        <a:t>Longitude</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18999888"/>
                  </a:ext>
                </a:extLst>
              </a:tr>
              <a:tr h="285966">
                <a:tc>
                  <a:txBody>
                    <a:bodyPr/>
                    <a:lstStyle/>
                    <a:p>
                      <a:pPr algn="l" fontAlgn="ctr"/>
                      <a:r>
                        <a:rPr lang="en-IN" b="1">
                          <a:effectLst/>
                        </a:rPr>
                        <a:t>0</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Bronx</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Wakefield</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40.894705</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-73.847201</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4285472"/>
                  </a:ext>
                </a:extLst>
              </a:tr>
              <a:tr h="285966">
                <a:tc>
                  <a:txBody>
                    <a:bodyPr/>
                    <a:lstStyle/>
                    <a:p>
                      <a:pPr algn="l" fontAlgn="ctr"/>
                      <a:r>
                        <a:rPr lang="en-IN" b="1">
                          <a:effectLst/>
                        </a:rPr>
                        <a:t>1</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Bronx</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Co-op City</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40.874294</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-73.829939</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1111820"/>
                  </a:ext>
                </a:extLst>
              </a:tr>
              <a:tr h="285966">
                <a:tc>
                  <a:txBody>
                    <a:bodyPr/>
                    <a:lstStyle/>
                    <a:p>
                      <a:pPr algn="l" fontAlgn="ctr"/>
                      <a:r>
                        <a:rPr lang="en-IN" b="1">
                          <a:effectLst/>
                        </a:rPr>
                        <a:t>2</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Bronx</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Eastchester</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40.887556</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-73.827806</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8427233"/>
                  </a:ext>
                </a:extLst>
              </a:tr>
              <a:tr h="285966">
                <a:tc>
                  <a:txBody>
                    <a:bodyPr/>
                    <a:lstStyle/>
                    <a:p>
                      <a:pPr algn="l" fontAlgn="ctr"/>
                      <a:r>
                        <a:rPr lang="en-IN" b="1">
                          <a:effectLst/>
                        </a:rPr>
                        <a:t>3</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Bronx</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Fieldston</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40.895437</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-73.905643</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44294415"/>
                  </a:ext>
                </a:extLst>
              </a:tr>
              <a:tr h="285966">
                <a:tc>
                  <a:txBody>
                    <a:bodyPr/>
                    <a:lstStyle/>
                    <a:p>
                      <a:pPr algn="l" fontAlgn="ctr"/>
                      <a:r>
                        <a:rPr lang="en-IN" b="1">
                          <a:effectLst/>
                        </a:rPr>
                        <a:t>4</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Bronx</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Riverdale</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a:effectLst/>
                        </a:rPr>
                        <a:t>40.890834</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ctr"/>
                      <a:r>
                        <a:rPr lang="en-IN" dirty="0">
                          <a:effectLst/>
                        </a:rPr>
                        <a:t>-73.912585</a:t>
                      </a:r>
                    </a:p>
                  </a:txBody>
                  <a:tcPr marL="30480" marR="30480" marT="30480" marB="30480"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01736"/>
                  </a:ext>
                </a:extLst>
              </a:tr>
            </a:tbl>
          </a:graphicData>
        </a:graphic>
      </p:graphicFrame>
      <p:sp>
        <p:nvSpPr>
          <p:cNvPr id="3" name="Rectangle 1">
            <a:extLst>
              <a:ext uri="{FF2B5EF4-FFF2-40B4-BE49-F238E27FC236}">
                <a16:creationId xmlns:a16="http://schemas.microsoft.com/office/drawing/2014/main" id="{799492DC-5E10-49EB-9E56-FB7DE3A8BE90}"/>
              </a:ext>
            </a:extLst>
          </p:cNvPr>
          <p:cNvSpPr>
            <a:spLocks noChangeArrowheads="1"/>
          </p:cNvSpPr>
          <p:nvPr/>
        </p:nvSpPr>
        <p:spPr bwMode="auto">
          <a:xfrm>
            <a:off x="838200" y="2695306"/>
            <a:ext cx="78232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236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635F15-6AE1-4A94-805F-7709BBEEFBC0}"/>
              </a:ext>
            </a:extLst>
          </p:cNvPr>
          <p:cNvPicPr>
            <a:picLocks noChangeAspect="1"/>
          </p:cNvPicPr>
          <p:nvPr/>
        </p:nvPicPr>
        <p:blipFill>
          <a:blip r:embed="rId2"/>
          <a:stretch>
            <a:fillRect/>
          </a:stretch>
        </p:blipFill>
        <p:spPr>
          <a:xfrm>
            <a:off x="2415250" y="774939"/>
            <a:ext cx="7361499" cy="5308121"/>
          </a:xfrm>
          <a:prstGeom prst="rect">
            <a:avLst/>
          </a:prstGeom>
        </p:spPr>
      </p:pic>
    </p:spTree>
    <p:extLst>
      <p:ext uri="{BB962C8B-B14F-4D97-AF65-F5344CB8AC3E}">
        <p14:creationId xmlns:p14="http://schemas.microsoft.com/office/powerpoint/2010/main" val="1027332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588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Helvetica Neue</vt:lpstr>
      <vt:lpstr>OpenSans</vt:lpstr>
      <vt:lpstr>Office Theme</vt:lpstr>
      <vt:lpstr>Capstone Project - The Battle of Neighborhoods </vt:lpstr>
      <vt:lpstr>Introduction</vt:lpstr>
      <vt:lpstr>Problem Description </vt:lpstr>
      <vt:lpstr>PowerPoint Presentation</vt:lpstr>
      <vt:lpstr>Target Customer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Pawan Kumar</dc:creator>
  <cp:lastModifiedBy>Pawan Kumar</cp:lastModifiedBy>
  <cp:revision>2</cp:revision>
  <dcterms:created xsi:type="dcterms:W3CDTF">2020-07-08T08:04:40Z</dcterms:created>
  <dcterms:modified xsi:type="dcterms:W3CDTF">2020-07-08T08:17:04Z</dcterms:modified>
</cp:coreProperties>
</file>