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8"/>
  </p:notesMasterIdLst>
  <p:handoutMasterIdLst>
    <p:handoutMasterId r:id="rId29"/>
  </p:handoutMasterIdLst>
  <p:sldIdLst>
    <p:sldId id="256" r:id="rId2"/>
    <p:sldId id="295" r:id="rId3"/>
    <p:sldId id="317" r:id="rId4"/>
    <p:sldId id="318" r:id="rId5"/>
    <p:sldId id="319" r:id="rId6"/>
    <p:sldId id="320" r:id="rId7"/>
    <p:sldId id="321" r:id="rId8"/>
    <p:sldId id="322" r:id="rId9"/>
    <p:sldId id="323" r:id="rId10"/>
    <p:sldId id="324" r:id="rId11"/>
    <p:sldId id="325" r:id="rId12"/>
    <p:sldId id="326" r:id="rId13"/>
    <p:sldId id="327" r:id="rId14"/>
    <p:sldId id="328" r:id="rId15"/>
    <p:sldId id="329" r:id="rId16"/>
    <p:sldId id="330" r:id="rId17"/>
    <p:sldId id="331" r:id="rId18"/>
    <p:sldId id="332" r:id="rId19"/>
    <p:sldId id="333" r:id="rId20"/>
    <p:sldId id="334" r:id="rId21"/>
    <p:sldId id="339" r:id="rId22"/>
    <p:sldId id="335" r:id="rId23"/>
    <p:sldId id="336" r:id="rId24"/>
    <p:sldId id="337" r:id="rId25"/>
    <p:sldId id="338" r:id="rId26"/>
    <p:sldId id="266" r:id="rId27"/>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5508C5A6-8DAD-4630-98AB-E1B89C5A27F5}">
          <p14:sldIdLst>
            <p14:sldId id="256"/>
            <p14:sldId id="295"/>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9"/>
            <p14:sldId id="335"/>
            <p14:sldId id="336"/>
            <p14:sldId id="337"/>
            <p14:sldId id="338"/>
            <p14:sldId id="266"/>
          </p14:sldIdLst>
        </p14:section>
      </p14:sectionLst>
    </p:ext>
    <p:ext uri="{EFAFB233-063F-42B5-8137-9DF3F51BA10A}">
      <p15:sldGuideLst xmlns:p15="http://schemas.microsoft.com/office/powerpoint/2012/main" xmlns="">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7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27" autoAdjust="0"/>
    <p:restoredTop sz="94660"/>
  </p:normalViewPr>
  <p:slideViewPr>
    <p:cSldViewPr>
      <p:cViewPr varScale="1">
        <p:scale>
          <a:sx n="110" d="100"/>
          <a:sy n="110" d="100"/>
        </p:scale>
        <p:origin x="-1320" y="-96"/>
      </p:cViewPr>
      <p:guideLst>
        <p:guide orient="horz" pos="2160"/>
        <p:guide pos="312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latin typeface="Arial Narrow" panose="020B060602020203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01592CB-09D5-4495-B6A2-CB21BC2E096A}" type="datetimeFigureOut">
              <a:rPr lang="en-IN" smtClean="0">
                <a:latin typeface="Arial Narrow" panose="020B0606020202030204" pitchFamily="34" charset="0"/>
              </a:rPr>
              <a:t>03-06-2020</a:t>
            </a:fld>
            <a:endParaRPr lang="en-IN" dirty="0">
              <a:latin typeface="Arial Narrow" panose="020B060602020203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latin typeface="Arial Narrow" panose="020B0606020202030204"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975AC2-FA44-4B02-8BED-1D142A0E8209}" type="slidenum">
              <a:rPr lang="en-IN" smtClean="0">
                <a:latin typeface="Arial Narrow" panose="020B0606020202030204" pitchFamily="34" charset="0"/>
              </a:rPr>
              <a:t>‹#›</a:t>
            </a:fld>
            <a:endParaRPr lang="en-IN" dirty="0">
              <a:latin typeface="Arial Narrow" panose="020B0606020202030204" pitchFamily="34" charset="0"/>
            </a:endParaRPr>
          </a:p>
        </p:txBody>
      </p:sp>
    </p:spTree>
    <p:extLst>
      <p:ext uri="{BB962C8B-B14F-4D97-AF65-F5344CB8AC3E}">
        <p14:creationId xmlns:p14="http://schemas.microsoft.com/office/powerpoint/2010/main" val="98929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Narrow" panose="020B0606020202030204"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Narrow" panose="020B0606020202030204" pitchFamily="34" charset="0"/>
              </a:defRPr>
            </a:lvl1pPr>
          </a:lstStyle>
          <a:p>
            <a:fld id="{CEB48270-54FA-45F8-A15A-0934743E1831}" type="datetimeFigureOut">
              <a:rPr lang="en-US" smtClean="0"/>
              <a:pPr/>
              <a:t>6/3/2020</a:t>
            </a:fld>
            <a:endParaRPr lang="en-US" dirty="0"/>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Narrow" panose="020B060602020203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Narrow" panose="020B0606020202030204" pitchFamily="34" charset="0"/>
              </a:defRPr>
            </a:lvl1pPr>
          </a:lstStyle>
          <a:p>
            <a:fld id="{65DDE781-5B6B-4877-8771-5073EBA82DE5}" type="slidenum">
              <a:rPr lang="en-US" smtClean="0"/>
              <a:pPr/>
              <a:t>‹#›</a:t>
            </a:fld>
            <a:endParaRPr lang="en-US" dirty="0"/>
          </a:p>
        </p:txBody>
      </p:sp>
    </p:spTree>
    <p:extLst>
      <p:ext uri="{BB962C8B-B14F-4D97-AF65-F5344CB8AC3E}">
        <p14:creationId xmlns:p14="http://schemas.microsoft.com/office/powerpoint/2010/main" val="2569036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Narrow" panose="020B0606020202030204" pitchFamily="34" charset="0"/>
        <a:ea typeface="+mn-ea"/>
        <a:cs typeface="+mn-cs"/>
      </a:defRPr>
    </a:lvl1pPr>
    <a:lvl2pPr marL="457200" algn="l" defTabSz="914400" rtl="0" eaLnBrk="1" latinLnBrk="0" hangingPunct="1">
      <a:defRPr sz="1200" kern="1200">
        <a:solidFill>
          <a:schemeClr val="tx1"/>
        </a:solidFill>
        <a:latin typeface="Arial Narrow" panose="020B0606020202030204" pitchFamily="34" charset="0"/>
        <a:ea typeface="+mn-ea"/>
        <a:cs typeface="+mn-cs"/>
      </a:defRPr>
    </a:lvl2pPr>
    <a:lvl3pPr marL="914400" algn="l" defTabSz="914400" rtl="0" eaLnBrk="1" latinLnBrk="0" hangingPunct="1">
      <a:defRPr sz="1200" kern="1200">
        <a:solidFill>
          <a:schemeClr val="tx1"/>
        </a:solidFill>
        <a:latin typeface="Arial Narrow" panose="020B0606020202030204" pitchFamily="34" charset="0"/>
        <a:ea typeface="+mn-ea"/>
        <a:cs typeface="+mn-cs"/>
      </a:defRPr>
    </a:lvl3pPr>
    <a:lvl4pPr marL="1371600" algn="l" defTabSz="914400" rtl="0" eaLnBrk="1" latinLnBrk="0" hangingPunct="1">
      <a:defRPr sz="1200" kern="1200">
        <a:solidFill>
          <a:schemeClr val="tx1"/>
        </a:solidFill>
        <a:latin typeface="Arial Narrow" panose="020B0606020202030204" pitchFamily="34" charset="0"/>
        <a:ea typeface="+mn-ea"/>
        <a:cs typeface="+mn-cs"/>
      </a:defRPr>
    </a:lvl4pPr>
    <a:lvl5pPr marL="1828800" algn="l" defTabSz="914400" rtl="0" eaLnBrk="1" latinLnBrk="0" hangingPunct="1">
      <a:defRPr sz="1200" kern="1200">
        <a:solidFill>
          <a:schemeClr val="tx1"/>
        </a:solidFill>
        <a:latin typeface="Arial Narrow" panose="020B0606020202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FB1FA4-0705-495C-AA03-863E296D8B49}"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72B7F02-1E3A-43F2-82F3-491035A0BD8C}" type="slidenum">
              <a:rPr lang="en-US" smtClean="0"/>
              <a:t>‹#›</a:t>
            </a:fld>
            <a:endParaRPr lang="en-US"/>
          </a:p>
        </p:txBody>
      </p:sp>
      <p:pic>
        <p:nvPicPr>
          <p:cNvPr id="9" name="Picture 2" descr="D:\Vision task_20180502이후\디자인_0503\영문\영문\세로형_E_1.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51430" y="199564"/>
            <a:ext cx="1407600" cy="56561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1" descr="D:\조직문화\로고\LGE_CI_LOGO\누끼 컷\LGE_Logo_3D_Tagline(W).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683684" y="6179570"/>
            <a:ext cx="975346" cy="473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8703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FB1FA4-0705-495C-AA03-863E296D8B49}"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2B7F02-1E3A-43F2-82F3-491035A0BD8C}" type="slidenum">
              <a:rPr lang="en-US" smtClean="0"/>
              <a:t>‹#›</a:t>
            </a:fld>
            <a:endParaRPr lang="en-US"/>
          </a:p>
        </p:txBody>
      </p:sp>
    </p:spTree>
    <p:extLst>
      <p:ext uri="{BB962C8B-B14F-4D97-AF65-F5344CB8AC3E}">
        <p14:creationId xmlns:p14="http://schemas.microsoft.com/office/powerpoint/2010/main" val="2778423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80337" y="274639"/>
            <a:ext cx="2414588"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6575" y="274639"/>
            <a:ext cx="707866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FB1FA4-0705-495C-AA03-863E296D8B49}"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2B7F02-1E3A-43F2-82F3-491035A0BD8C}" type="slidenum">
              <a:rPr lang="en-US" smtClean="0"/>
              <a:t>‹#›</a:t>
            </a:fld>
            <a:endParaRPr lang="en-US"/>
          </a:p>
        </p:txBody>
      </p:sp>
    </p:spTree>
    <p:extLst>
      <p:ext uri="{BB962C8B-B14F-4D97-AF65-F5344CB8AC3E}">
        <p14:creationId xmlns:p14="http://schemas.microsoft.com/office/powerpoint/2010/main" val="3604995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02394"/>
            <a:ext cx="8915400" cy="334962"/>
          </a:xfrm>
        </p:spPr>
        <p:txBody>
          <a:bodyPr>
            <a:noAutofit/>
          </a:bodyPr>
          <a:lstStyle>
            <a:lvl1pPr algn="l">
              <a:defRPr sz="1800" b="1">
                <a:latin typeface="Arial Narrow" panose="020B0606020202030204" pitchFamily="34"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1400">
                <a:latin typeface="Arial Narrow" panose="020B0606020202030204" pitchFamily="34" charset="0"/>
              </a:defRPr>
            </a:lvl1pPr>
            <a:lvl2pPr>
              <a:defRPr sz="1400">
                <a:latin typeface="Arial Narrow" panose="020B0606020202030204" pitchFamily="34" charset="0"/>
              </a:defRPr>
            </a:lvl2pPr>
            <a:lvl3pPr>
              <a:defRPr sz="1400">
                <a:latin typeface="Arial Narrow" panose="020B0606020202030204" pitchFamily="34" charset="0"/>
              </a:defRPr>
            </a:lvl3pPr>
            <a:lvl4pPr>
              <a:defRPr sz="1400">
                <a:latin typeface="Arial Narrow" panose="020B0606020202030204" pitchFamily="34" charset="0"/>
              </a:defRPr>
            </a:lvl4pPr>
            <a:lvl5pPr>
              <a:defRPr sz="1400">
                <a:latin typeface="Arial Narrow" panose="020B0606020202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3FB1FA4-0705-495C-AA03-863E296D8B49}" type="datetimeFigureOut">
              <a:rPr lang="en-US" smtClean="0"/>
              <a:t>6/3/2020</a:t>
            </a:fld>
            <a:endParaRPr lang="en-US"/>
          </a:p>
        </p:txBody>
      </p:sp>
      <p:sp>
        <p:nvSpPr>
          <p:cNvPr id="6" name="Slide Number Placeholder 5"/>
          <p:cNvSpPr>
            <a:spLocks noGrp="1"/>
          </p:cNvSpPr>
          <p:nvPr>
            <p:ph type="sldNum" sz="quarter" idx="12"/>
          </p:nvPr>
        </p:nvSpPr>
        <p:spPr/>
        <p:txBody>
          <a:bodyPr/>
          <a:lstStyle/>
          <a:p>
            <a:fld id="{C72B7F02-1E3A-43F2-82F3-491035A0BD8C}" type="slidenum">
              <a:rPr lang="en-US" smtClean="0"/>
              <a:t>‹#›</a:t>
            </a:fld>
            <a:endParaRPr lang="en-US"/>
          </a:p>
        </p:txBody>
      </p:sp>
      <p:sp>
        <p:nvSpPr>
          <p:cNvPr id="7" name="Text Box 9"/>
          <p:cNvSpPr txBox="1">
            <a:spLocks noChangeArrowheads="1"/>
          </p:cNvSpPr>
          <p:nvPr userDrawn="1"/>
        </p:nvSpPr>
        <p:spPr bwMode="auto">
          <a:xfrm>
            <a:off x="2895600" y="6466326"/>
            <a:ext cx="1231427" cy="246221"/>
          </a:xfrm>
          <a:prstGeom prst="rect">
            <a:avLst/>
          </a:prstGeom>
          <a:noFill/>
          <a:ln w="6350">
            <a:solidFill>
              <a:schemeClr val="bg1">
                <a:lumMod val="85000"/>
              </a:schemeClr>
            </a:solidFill>
            <a:miter lim="800000"/>
            <a:headEnd/>
            <a:tailEnd/>
          </a:ln>
          <a:effectLst/>
        </p:spPr>
        <p:txBody>
          <a:bodyPr wrap="none">
            <a:spAutoFit/>
          </a:bodyPr>
          <a:lstStyle/>
          <a:p>
            <a:r>
              <a:rPr lang="en-US" altLang="ko-KR" sz="1000" dirty="0">
                <a:solidFill>
                  <a:schemeClr val="bg1">
                    <a:lumMod val="75000"/>
                  </a:schemeClr>
                </a:solidFill>
                <a:latin typeface="Arial Narrow" panose="020B0606020202030204" pitchFamily="34" charset="0"/>
              </a:rPr>
              <a:t>LGE Internal Use Only</a:t>
            </a:r>
          </a:p>
        </p:txBody>
      </p:sp>
      <p:sp>
        <p:nvSpPr>
          <p:cNvPr id="8" name="Line 14"/>
          <p:cNvSpPr>
            <a:spLocks noChangeShapeType="1"/>
          </p:cNvSpPr>
          <p:nvPr userDrawn="1"/>
        </p:nvSpPr>
        <p:spPr bwMode="auto">
          <a:xfrm>
            <a:off x="0" y="534988"/>
            <a:ext cx="9906000" cy="0"/>
          </a:xfrm>
          <a:prstGeom prst="line">
            <a:avLst/>
          </a:prstGeom>
          <a:noFill/>
          <a:ln w="9525">
            <a:solidFill>
              <a:schemeClr val="tx1"/>
            </a:solidFill>
            <a:round/>
            <a:headEnd/>
            <a:tailEnd/>
          </a:ln>
        </p:spPr>
        <p:txBody>
          <a:bodyPr/>
          <a:lstStyle/>
          <a:p>
            <a:endParaRPr lang="ko-KR" altLang="en-US" dirty="0">
              <a:latin typeface="Arial Narrow" panose="020B0606020202030204" pitchFamily="34" charset="0"/>
            </a:endParaRPr>
          </a:p>
        </p:txBody>
      </p:sp>
      <p:pic>
        <p:nvPicPr>
          <p:cNvPr id="10" name="Picture 2" descr="D:\Vision task_20180502이후\디자인_0503\영문\영문\세로형_E_1.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805413" y="6422975"/>
            <a:ext cx="972000" cy="39057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4625827" y="6474023"/>
            <a:ext cx="620683" cy="276999"/>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B4A9F3CD-62DA-42D4-A937-6271BF5BA615}" type="slidenum">
              <a:rPr lang="en-US" sz="1200" smtClean="0">
                <a:solidFill>
                  <a:schemeClr val="tx1">
                    <a:lumMod val="50000"/>
                    <a:lumOff val="50000"/>
                  </a:schemeClr>
                </a:solidFill>
                <a:latin typeface="Arial Narrow" panose="020B0606020202030204"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200" dirty="0">
                <a:solidFill>
                  <a:schemeClr val="tx1">
                    <a:lumMod val="50000"/>
                    <a:lumOff val="50000"/>
                  </a:schemeClr>
                </a:solidFill>
                <a:latin typeface="Arial Narrow" panose="020B0606020202030204" pitchFamily="34" charset="0"/>
              </a:rPr>
              <a:t> / </a:t>
            </a:r>
            <a:r>
              <a:rPr lang="en-US" sz="1200" dirty="0" smtClean="0">
                <a:solidFill>
                  <a:schemeClr val="tx1">
                    <a:lumMod val="50000"/>
                    <a:lumOff val="50000"/>
                  </a:schemeClr>
                </a:solidFill>
                <a:latin typeface="Arial Narrow" panose="020B0606020202030204" pitchFamily="34" charset="0"/>
              </a:rPr>
              <a:t>24 </a:t>
            </a:r>
            <a:endParaRPr lang="en-US" sz="1200" dirty="0">
              <a:solidFill>
                <a:schemeClr val="tx1">
                  <a:lumMod val="50000"/>
                  <a:lumOff val="50000"/>
                </a:schemeClr>
              </a:solidFill>
              <a:latin typeface="Arial Narrow" panose="020B0606020202030204" pitchFamily="34" charset="0"/>
            </a:endParaRPr>
          </a:p>
        </p:txBody>
      </p:sp>
    </p:spTree>
    <p:extLst>
      <p:ext uri="{BB962C8B-B14F-4D97-AF65-F5344CB8AC3E}">
        <p14:creationId xmlns:p14="http://schemas.microsoft.com/office/powerpoint/2010/main" val="1460512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FB1FA4-0705-495C-AA03-863E296D8B49}"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2B7F02-1E3A-43F2-82F3-491035A0BD8C}" type="slidenum">
              <a:rPr lang="en-US" smtClean="0"/>
              <a:t>‹#›</a:t>
            </a:fld>
            <a:endParaRPr lang="en-US"/>
          </a:p>
        </p:txBody>
      </p:sp>
    </p:spTree>
    <p:extLst>
      <p:ext uri="{BB962C8B-B14F-4D97-AF65-F5344CB8AC3E}">
        <p14:creationId xmlns:p14="http://schemas.microsoft.com/office/powerpoint/2010/main" val="1182909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6575" y="1600201"/>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48300" y="1600201"/>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FB1FA4-0705-495C-AA03-863E296D8B49}" type="datetimeFigureOut">
              <a:rPr lang="en-US" smtClean="0"/>
              <a:t>6/3/2020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2B7F02-1E3A-43F2-82F3-491035A0BD8C}" type="slidenum">
              <a:rPr lang="en-US" smtClean="0"/>
              <a:t>‹#›</a:t>
            </a:fld>
            <a:endParaRPr lang="en-US"/>
          </a:p>
        </p:txBody>
      </p:sp>
    </p:spTree>
    <p:extLst>
      <p:ext uri="{BB962C8B-B14F-4D97-AF65-F5344CB8AC3E}">
        <p14:creationId xmlns:p14="http://schemas.microsoft.com/office/powerpoint/2010/main" val="739979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FB1FA4-0705-495C-AA03-863E296D8B49}" type="datetimeFigureOut">
              <a:rPr lang="en-US" smtClean="0"/>
              <a:t>6/3/2020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2B7F02-1E3A-43F2-82F3-491035A0BD8C}" type="slidenum">
              <a:rPr lang="en-US" smtClean="0"/>
              <a:t>‹#›</a:t>
            </a:fld>
            <a:endParaRPr lang="en-US"/>
          </a:p>
        </p:txBody>
      </p:sp>
    </p:spTree>
    <p:extLst>
      <p:ext uri="{BB962C8B-B14F-4D97-AF65-F5344CB8AC3E}">
        <p14:creationId xmlns:p14="http://schemas.microsoft.com/office/powerpoint/2010/main" val="4240586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FB1FA4-0705-495C-AA03-863E296D8B49}" type="datetimeFigureOut">
              <a:rPr lang="en-US" smtClean="0"/>
              <a:t>6/3/2020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2B7F02-1E3A-43F2-82F3-491035A0BD8C}" type="slidenum">
              <a:rPr lang="en-US" smtClean="0"/>
              <a:t>‹#›</a:t>
            </a:fld>
            <a:endParaRPr lang="en-US"/>
          </a:p>
        </p:txBody>
      </p:sp>
    </p:spTree>
    <p:extLst>
      <p:ext uri="{BB962C8B-B14F-4D97-AF65-F5344CB8AC3E}">
        <p14:creationId xmlns:p14="http://schemas.microsoft.com/office/powerpoint/2010/main" val="4147658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FB1FA4-0705-495C-AA03-863E296D8B49}" type="datetimeFigureOut">
              <a:rPr lang="en-US" smtClean="0"/>
              <a:t>6/3/2020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2B7F02-1E3A-43F2-82F3-491035A0BD8C}" type="slidenum">
              <a:rPr lang="en-US" smtClean="0"/>
              <a:t>‹#›</a:t>
            </a:fld>
            <a:endParaRPr lang="en-US"/>
          </a:p>
        </p:txBody>
      </p:sp>
      <p:sp>
        <p:nvSpPr>
          <p:cNvPr id="5" name="Text Box 9"/>
          <p:cNvSpPr txBox="1">
            <a:spLocks noChangeArrowheads="1"/>
          </p:cNvSpPr>
          <p:nvPr userDrawn="1"/>
        </p:nvSpPr>
        <p:spPr bwMode="auto">
          <a:xfrm>
            <a:off x="4208463" y="19050"/>
            <a:ext cx="1231427" cy="246221"/>
          </a:xfrm>
          <a:prstGeom prst="rect">
            <a:avLst/>
          </a:prstGeom>
          <a:noFill/>
          <a:ln w="6350">
            <a:solidFill>
              <a:schemeClr val="bg1">
                <a:lumMod val="85000"/>
              </a:schemeClr>
            </a:solidFill>
            <a:miter lim="800000"/>
            <a:headEnd/>
            <a:tailEnd/>
          </a:ln>
          <a:effectLst/>
        </p:spPr>
        <p:txBody>
          <a:bodyPr wrap="none">
            <a:spAutoFit/>
          </a:bodyPr>
          <a:lstStyle/>
          <a:p>
            <a:r>
              <a:rPr lang="en-US" altLang="ko-KR" sz="1000" dirty="0">
                <a:solidFill>
                  <a:schemeClr val="bg1">
                    <a:lumMod val="75000"/>
                  </a:schemeClr>
                </a:solidFill>
                <a:latin typeface="Arial Narrow" panose="020B0606020202030204" pitchFamily="34" charset="0"/>
              </a:rPr>
              <a:t>LGE Internal Use Only</a:t>
            </a:r>
          </a:p>
        </p:txBody>
      </p:sp>
    </p:spTree>
    <p:extLst>
      <p:ext uri="{BB962C8B-B14F-4D97-AF65-F5344CB8AC3E}">
        <p14:creationId xmlns:p14="http://schemas.microsoft.com/office/powerpoint/2010/main" val="1725717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FB1FA4-0705-495C-AA03-863E296D8B49}" type="datetimeFigureOut">
              <a:rPr lang="en-US" smtClean="0"/>
              <a:t>6/3/2020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2B7F02-1E3A-43F2-82F3-491035A0BD8C}" type="slidenum">
              <a:rPr lang="en-US" smtClean="0"/>
              <a:t>‹#›</a:t>
            </a:fld>
            <a:endParaRPr lang="en-US"/>
          </a:p>
        </p:txBody>
      </p:sp>
    </p:spTree>
    <p:extLst>
      <p:ext uri="{BB962C8B-B14F-4D97-AF65-F5344CB8AC3E}">
        <p14:creationId xmlns:p14="http://schemas.microsoft.com/office/powerpoint/2010/main" val="711002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FB1FA4-0705-495C-AA03-863E296D8B49}" type="datetimeFigureOut">
              <a:rPr lang="en-US" smtClean="0"/>
              <a:t>6/3/2020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2B7F02-1E3A-43F2-82F3-491035A0BD8C}" type="slidenum">
              <a:rPr lang="en-US" smtClean="0"/>
              <a:t>‹#›</a:t>
            </a:fld>
            <a:endParaRPr lang="en-US"/>
          </a:p>
        </p:txBody>
      </p:sp>
    </p:spTree>
    <p:extLst>
      <p:ext uri="{BB962C8B-B14F-4D97-AF65-F5344CB8AC3E}">
        <p14:creationId xmlns:p14="http://schemas.microsoft.com/office/powerpoint/2010/main" val="2262163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latin typeface="Arial Narrow" panose="020B0606020202030204" pitchFamily="34" charset="0"/>
              </a:defRPr>
            </a:lvl1pPr>
          </a:lstStyle>
          <a:p>
            <a:fld id="{63FB1FA4-0705-495C-AA03-863E296D8B49}" type="datetimeFigureOut">
              <a:rPr lang="en-US" smtClean="0"/>
              <a:pPr/>
              <a:t>6/3/2020</a:t>
            </a:fld>
            <a:endParaRPr lang="en-US" dirty="0"/>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latin typeface="Arial Narrow" panose="020B0606020202030204" pitchFamily="34" charset="0"/>
              </a:defRPr>
            </a:lvl1pPr>
          </a:lstStyle>
          <a:p>
            <a:endParaRPr lang="en-US" dirty="0"/>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latin typeface="Arial Narrow" panose="020B0606020202030204" pitchFamily="34" charset="0"/>
              </a:defRPr>
            </a:lvl1pPr>
          </a:lstStyle>
          <a:p>
            <a:fld id="{C72B7F02-1E3A-43F2-82F3-491035A0BD8C}" type="slidenum">
              <a:rPr lang="en-US" smtClean="0"/>
              <a:pPr/>
              <a:t>‹#›</a:t>
            </a:fld>
            <a:endParaRPr lang="en-US" dirty="0"/>
          </a:p>
        </p:txBody>
      </p:sp>
    </p:spTree>
    <p:extLst>
      <p:ext uri="{BB962C8B-B14F-4D97-AF65-F5344CB8AC3E}">
        <p14:creationId xmlns:p14="http://schemas.microsoft.com/office/powerpoint/2010/main" val="2911678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Arial Narrow" panose="020B060602020203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Narrow" panose="020B060602020203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Narrow" panose="020B0606020202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Narrow" panose="020B0606020202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Narrow" panose="020B0606020202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Narrow" panose="020B0606020202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kotlinlang.org/docs/reference/delegation.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kotlinlang.org/docs/reference/delegated-propertie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
          <p:cNvSpPr txBox="1">
            <a:spLocks noChangeArrowheads="1"/>
          </p:cNvSpPr>
          <p:nvPr/>
        </p:nvSpPr>
        <p:spPr bwMode="auto">
          <a:xfrm>
            <a:off x="4464728" y="5307376"/>
            <a:ext cx="97655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30188" indent="-230188" eaLnBrk="0" hangingPunct="0">
              <a:defRPr kumimoji="1" sz="1200" b="1">
                <a:solidFill>
                  <a:schemeClr val="tx1"/>
                </a:solidFill>
                <a:latin typeface="Arial" charset="0"/>
                <a:ea typeface="Dotum" pitchFamily="50" charset="-127"/>
                <a:sym typeface="Wingdings" pitchFamily="2" charset="2"/>
              </a:defRPr>
            </a:lvl1pPr>
            <a:lvl2pPr marL="742950" indent="-285750" eaLnBrk="0" hangingPunct="0">
              <a:defRPr kumimoji="1" sz="1200" b="1">
                <a:solidFill>
                  <a:schemeClr val="tx1"/>
                </a:solidFill>
                <a:latin typeface="Arial" charset="0"/>
                <a:ea typeface="Dotum" pitchFamily="50" charset="-127"/>
                <a:sym typeface="Wingdings" pitchFamily="2" charset="2"/>
              </a:defRPr>
            </a:lvl2pPr>
            <a:lvl3pPr marL="1143000" indent="-228600" eaLnBrk="0" hangingPunct="0">
              <a:defRPr kumimoji="1" sz="1200" b="1">
                <a:solidFill>
                  <a:schemeClr val="tx1"/>
                </a:solidFill>
                <a:latin typeface="Arial" charset="0"/>
                <a:ea typeface="Dotum" pitchFamily="50" charset="-127"/>
                <a:sym typeface="Wingdings" pitchFamily="2" charset="2"/>
              </a:defRPr>
            </a:lvl3pPr>
            <a:lvl4pPr marL="1600200" indent="-228600" eaLnBrk="0" hangingPunct="0">
              <a:defRPr kumimoji="1" sz="1200" b="1">
                <a:solidFill>
                  <a:schemeClr val="tx1"/>
                </a:solidFill>
                <a:latin typeface="Arial" charset="0"/>
                <a:ea typeface="Dotum" pitchFamily="50" charset="-127"/>
                <a:sym typeface="Wingdings" pitchFamily="2" charset="2"/>
              </a:defRPr>
            </a:lvl4pPr>
            <a:lvl5pPr marL="2057400" indent="-228600" eaLnBrk="0" hangingPunct="0">
              <a:defRPr kumimoji="1" sz="1200" b="1">
                <a:solidFill>
                  <a:schemeClr val="tx1"/>
                </a:solidFill>
                <a:latin typeface="Arial" charset="0"/>
                <a:ea typeface="Dotum" pitchFamily="50" charset="-127"/>
                <a:sym typeface="Wingdings" pitchFamily="2" charset="2"/>
              </a:defRPr>
            </a:lvl5pPr>
            <a:lvl6pPr marL="25146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6pPr>
            <a:lvl7pPr marL="29718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7pPr>
            <a:lvl8pPr marL="34290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8pPr>
            <a:lvl9pPr marL="38862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9pPr>
          </a:lstStyle>
          <a:p>
            <a:pPr algn="ctr" defTabSz="914400" eaLnBrk="1" hangingPunct="1">
              <a:buFont typeface="Wingdings" pitchFamily="2" charset="2"/>
              <a:buNone/>
            </a:pPr>
            <a:r>
              <a:rPr lang="en-US" altLang="ko-KR" sz="1500" dirty="0" smtClean="0">
                <a:solidFill>
                  <a:srgbClr val="000000"/>
                </a:solidFill>
                <a:latin typeface="Arial Narrow" panose="020B0606020202030204" pitchFamily="34" charset="0"/>
                <a:ea typeface="LG스마트체 Regular" panose="020B0600000101010101" pitchFamily="50" charset="-127"/>
                <a:cs typeface="Arial" panose="020B0604020202020204" pitchFamily="34" charset="0"/>
              </a:rPr>
              <a:t>2020/02/19</a:t>
            </a:r>
            <a:endParaRPr lang="ko-KR" altLang="en-US" sz="1500" dirty="0">
              <a:solidFill>
                <a:srgbClr val="000000"/>
              </a:solidFill>
              <a:latin typeface="Arial Narrow" panose="020B0606020202030204" pitchFamily="34" charset="0"/>
              <a:ea typeface="LG스마트체 Regular" panose="020B0600000101010101" pitchFamily="50" charset="-127"/>
              <a:cs typeface="Arial" panose="020B0604020202020204" pitchFamily="34" charset="0"/>
            </a:endParaRPr>
          </a:p>
        </p:txBody>
      </p:sp>
      <p:sp>
        <p:nvSpPr>
          <p:cNvPr id="8" name="Text Box 4"/>
          <p:cNvSpPr txBox="1">
            <a:spLocks noChangeArrowheads="1"/>
          </p:cNvSpPr>
          <p:nvPr/>
        </p:nvSpPr>
        <p:spPr bwMode="auto">
          <a:xfrm>
            <a:off x="4332455" y="5661248"/>
            <a:ext cx="12378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30188" indent="-230188" eaLnBrk="0" hangingPunct="0">
              <a:defRPr kumimoji="1" sz="1200" b="1">
                <a:solidFill>
                  <a:schemeClr val="tx1"/>
                </a:solidFill>
                <a:latin typeface="Arial" charset="0"/>
                <a:ea typeface="Dotum" pitchFamily="50" charset="-127"/>
                <a:sym typeface="Wingdings" pitchFamily="2" charset="2"/>
              </a:defRPr>
            </a:lvl1pPr>
            <a:lvl2pPr marL="742950" indent="-285750" eaLnBrk="0" hangingPunct="0">
              <a:defRPr kumimoji="1" sz="1200" b="1">
                <a:solidFill>
                  <a:schemeClr val="tx1"/>
                </a:solidFill>
                <a:latin typeface="Arial" charset="0"/>
                <a:ea typeface="Dotum" pitchFamily="50" charset="-127"/>
                <a:sym typeface="Wingdings" pitchFamily="2" charset="2"/>
              </a:defRPr>
            </a:lvl2pPr>
            <a:lvl3pPr marL="1143000" indent="-228600" eaLnBrk="0" hangingPunct="0">
              <a:defRPr kumimoji="1" sz="1200" b="1">
                <a:solidFill>
                  <a:schemeClr val="tx1"/>
                </a:solidFill>
                <a:latin typeface="Arial" charset="0"/>
                <a:ea typeface="Dotum" pitchFamily="50" charset="-127"/>
                <a:sym typeface="Wingdings" pitchFamily="2" charset="2"/>
              </a:defRPr>
            </a:lvl3pPr>
            <a:lvl4pPr marL="1600200" indent="-228600" eaLnBrk="0" hangingPunct="0">
              <a:defRPr kumimoji="1" sz="1200" b="1">
                <a:solidFill>
                  <a:schemeClr val="tx1"/>
                </a:solidFill>
                <a:latin typeface="Arial" charset="0"/>
                <a:ea typeface="Dotum" pitchFamily="50" charset="-127"/>
                <a:sym typeface="Wingdings" pitchFamily="2" charset="2"/>
              </a:defRPr>
            </a:lvl4pPr>
            <a:lvl5pPr marL="2057400" indent="-228600" eaLnBrk="0" hangingPunct="0">
              <a:defRPr kumimoji="1" sz="1200" b="1">
                <a:solidFill>
                  <a:schemeClr val="tx1"/>
                </a:solidFill>
                <a:latin typeface="Arial" charset="0"/>
                <a:ea typeface="Dotum" pitchFamily="50" charset="-127"/>
                <a:sym typeface="Wingdings" pitchFamily="2" charset="2"/>
              </a:defRPr>
            </a:lvl5pPr>
            <a:lvl6pPr marL="25146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6pPr>
            <a:lvl7pPr marL="29718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7pPr>
            <a:lvl8pPr marL="34290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8pPr>
            <a:lvl9pPr marL="38862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9pPr>
          </a:lstStyle>
          <a:p>
            <a:pPr algn="ctr" defTabSz="914400" eaLnBrk="1" hangingPunct="1">
              <a:buFont typeface="Wingdings" pitchFamily="2" charset="2"/>
              <a:buNone/>
            </a:pPr>
            <a:r>
              <a:rPr lang="en-US" altLang="ko-KR" sz="1600" dirty="0">
                <a:solidFill>
                  <a:srgbClr val="000000"/>
                </a:solidFill>
                <a:latin typeface="Arial Narrow" panose="020B0606020202030204" pitchFamily="34" charset="0"/>
                <a:ea typeface="LG스마트체 Regular" panose="020B0600000101010101" pitchFamily="50" charset="-127"/>
                <a:cs typeface="Arial" panose="020B0604020202020204" pitchFamily="34" charset="0"/>
              </a:rPr>
              <a:t>India SW Lab</a:t>
            </a:r>
            <a:endParaRPr lang="ko-KR" altLang="en-US" sz="1600" dirty="0">
              <a:solidFill>
                <a:srgbClr val="000000"/>
              </a:solidFill>
              <a:latin typeface="Arial Narrow" panose="020B0606020202030204" pitchFamily="34" charset="0"/>
              <a:ea typeface="LG스마트체 Regular" panose="020B0600000101010101" pitchFamily="50" charset="-127"/>
              <a:cs typeface="Arial" panose="020B0604020202020204" pitchFamily="34" charset="0"/>
            </a:endParaRPr>
          </a:p>
        </p:txBody>
      </p:sp>
      <p:sp>
        <p:nvSpPr>
          <p:cNvPr id="10" name="Line 7"/>
          <p:cNvSpPr>
            <a:spLocks noChangeShapeType="1"/>
          </p:cNvSpPr>
          <p:nvPr/>
        </p:nvSpPr>
        <p:spPr bwMode="auto">
          <a:xfrm>
            <a:off x="1347511" y="1996397"/>
            <a:ext cx="7207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a:endParaRPr lang="ko-KR" altLang="en-US" sz="1800" dirty="0">
              <a:solidFill>
                <a:prstClr val="black"/>
              </a:solidFill>
              <a:latin typeface="Arial Narrow" panose="020B0606020202030204" pitchFamily="34" charset="0"/>
            </a:endParaRPr>
          </a:p>
        </p:txBody>
      </p:sp>
      <p:sp>
        <p:nvSpPr>
          <p:cNvPr id="11" name="Text Box 21"/>
          <p:cNvSpPr txBox="1">
            <a:spLocks noChangeArrowheads="1"/>
          </p:cNvSpPr>
          <p:nvPr/>
        </p:nvSpPr>
        <p:spPr bwMode="auto">
          <a:xfrm>
            <a:off x="2863199" y="1519535"/>
            <a:ext cx="41796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0000" tIns="0" rIns="90000" bIns="0">
            <a:spAutoFit/>
          </a:bodyPr>
          <a:lstStyle>
            <a:lvl1pPr eaLnBrk="0" hangingPunct="0">
              <a:defRPr kumimoji="1" sz="1200" b="1">
                <a:solidFill>
                  <a:schemeClr val="tx1"/>
                </a:solidFill>
                <a:latin typeface="Arial" charset="0"/>
                <a:ea typeface="Dotum" pitchFamily="50" charset="-127"/>
                <a:sym typeface="Wingdings" pitchFamily="2" charset="2"/>
              </a:defRPr>
            </a:lvl1pPr>
            <a:lvl2pPr marL="742950" indent="-285750" eaLnBrk="0" hangingPunct="0">
              <a:defRPr kumimoji="1" sz="1200" b="1">
                <a:solidFill>
                  <a:schemeClr val="tx1"/>
                </a:solidFill>
                <a:latin typeface="Arial" charset="0"/>
                <a:ea typeface="Dotum" pitchFamily="50" charset="-127"/>
                <a:sym typeface="Wingdings" pitchFamily="2" charset="2"/>
              </a:defRPr>
            </a:lvl2pPr>
            <a:lvl3pPr marL="1143000" indent="-228600" eaLnBrk="0" hangingPunct="0">
              <a:defRPr kumimoji="1" sz="1200" b="1">
                <a:solidFill>
                  <a:schemeClr val="tx1"/>
                </a:solidFill>
                <a:latin typeface="Arial" charset="0"/>
                <a:ea typeface="Dotum" pitchFamily="50" charset="-127"/>
                <a:sym typeface="Wingdings" pitchFamily="2" charset="2"/>
              </a:defRPr>
            </a:lvl3pPr>
            <a:lvl4pPr marL="1600200" indent="-228600" eaLnBrk="0" hangingPunct="0">
              <a:defRPr kumimoji="1" sz="1200" b="1">
                <a:solidFill>
                  <a:schemeClr val="tx1"/>
                </a:solidFill>
                <a:latin typeface="Arial" charset="0"/>
                <a:ea typeface="Dotum" pitchFamily="50" charset="-127"/>
                <a:sym typeface="Wingdings" pitchFamily="2" charset="2"/>
              </a:defRPr>
            </a:lvl4pPr>
            <a:lvl5pPr marL="2057400" indent="-228600" eaLnBrk="0" hangingPunct="0">
              <a:defRPr kumimoji="1" sz="1200" b="1">
                <a:solidFill>
                  <a:schemeClr val="tx1"/>
                </a:solidFill>
                <a:latin typeface="Arial" charset="0"/>
                <a:ea typeface="Dotum" pitchFamily="50" charset="-127"/>
                <a:sym typeface="Wingdings" pitchFamily="2" charset="2"/>
              </a:defRPr>
            </a:lvl5pPr>
            <a:lvl6pPr marL="25146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6pPr>
            <a:lvl7pPr marL="29718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7pPr>
            <a:lvl8pPr marL="34290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8pPr>
            <a:lvl9pPr marL="38862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9pPr>
          </a:lstStyle>
          <a:p>
            <a:pPr algn="ctr" defTabSz="914400" eaLnBrk="1" hangingPunct="1">
              <a:buFont typeface="Wingdings" pitchFamily="2" charset="2"/>
              <a:buNone/>
            </a:pPr>
            <a:r>
              <a:rPr lang="en-US" altLang="ko-KR" sz="3000" dirty="0" err="1" smtClean="0">
                <a:solidFill>
                  <a:prstClr val="black"/>
                </a:solidFill>
                <a:latin typeface="Arial Narrow" panose="020B0606020202030204" pitchFamily="34" charset="0"/>
                <a:ea typeface="LG스마트체 Regular" panose="020B0600000101010101" pitchFamily="50" charset="-127"/>
              </a:rPr>
              <a:t>Kotlin</a:t>
            </a:r>
            <a:r>
              <a:rPr lang="en-US" altLang="ko-KR" sz="3000" dirty="0" smtClean="0">
                <a:solidFill>
                  <a:prstClr val="black"/>
                </a:solidFill>
                <a:latin typeface="Arial Narrow" panose="020B0606020202030204" pitchFamily="34" charset="0"/>
                <a:ea typeface="LG스마트체 Regular" panose="020B0600000101010101" pitchFamily="50" charset="-127"/>
              </a:rPr>
              <a:t> – Object Orientation</a:t>
            </a:r>
            <a:endParaRPr lang="ko-KR" altLang="en-US" sz="2800" i="1" dirty="0">
              <a:solidFill>
                <a:prstClr val="black"/>
              </a:solidFill>
              <a:latin typeface="Arial Narrow" panose="020B0606020202030204" pitchFamily="34" charset="0"/>
              <a:ea typeface="LG스마트체 Regular" panose="020B0600000101010101" pitchFamily="50" charset="-127"/>
            </a:endParaRPr>
          </a:p>
        </p:txBody>
      </p:sp>
      <p:graphicFrame>
        <p:nvGraphicFramePr>
          <p:cNvPr id="3" name="Table 2"/>
          <p:cNvGraphicFramePr>
            <a:graphicFrameLocks noGrp="1"/>
          </p:cNvGraphicFramePr>
          <p:nvPr>
            <p:extLst>
              <p:ext uri="{D42A27DB-BD31-4B8C-83A1-F6EECF244321}">
                <p14:modId xmlns:p14="http://schemas.microsoft.com/office/powerpoint/2010/main" val="2770279259"/>
              </p:ext>
            </p:extLst>
          </p:nvPr>
        </p:nvGraphicFramePr>
        <p:xfrm>
          <a:off x="4345826" y="2286000"/>
          <a:ext cx="1521574" cy="2500965"/>
        </p:xfrm>
        <a:graphic>
          <a:graphicData uri="http://schemas.openxmlformats.org/drawingml/2006/table">
            <a:tbl>
              <a:tblPr firstRow="1" firstCol="1" bandRow="1">
                <a:tableStyleId>{FABFCF23-3B69-468F-B69F-88F6DE6A72F2}</a:tableStyleId>
              </a:tblPr>
              <a:tblGrid>
                <a:gridCol w="1521574"/>
              </a:tblGrid>
              <a:tr h="228600">
                <a:tc>
                  <a:txBody>
                    <a:bodyPr/>
                    <a:lstStyle/>
                    <a:p>
                      <a:pPr algn="ctr">
                        <a:spcAft>
                          <a:spcPts val="0"/>
                        </a:spcAft>
                      </a:pPr>
                      <a:r>
                        <a:rPr lang="en-IN" sz="1200" dirty="0" smtClean="0">
                          <a:effectLst/>
                        </a:rPr>
                        <a:t>Topics</a:t>
                      </a:r>
                      <a:endParaRPr lang="en-IN" sz="1200" dirty="0">
                        <a:effectLst/>
                        <a:latin typeface="Calibri"/>
                        <a:ea typeface="Gulim"/>
                      </a:endParaRPr>
                    </a:p>
                  </a:txBody>
                  <a:tcPr marL="68580" marR="68580" marT="0" marB="0"/>
                </a:tc>
              </a:tr>
              <a:tr h="252485">
                <a:tc>
                  <a:txBody>
                    <a:bodyPr/>
                    <a:lstStyle/>
                    <a:p>
                      <a:pPr>
                        <a:spcAft>
                          <a:spcPts val="0"/>
                        </a:spcAft>
                      </a:pPr>
                      <a:r>
                        <a:rPr lang="en-IN" sz="1200" dirty="0">
                          <a:effectLst/>
                        </a:rPr>
                        <a:t>·         Constructor</a:t>
                      </a:r>
                      <a:endParaRPr lang="en-IN" sz="1200" dirty="0">
                        <a:effectLst/>
                        <a:latin typeface="Calibri"/>
                        <a:ea typeface="Gulim"/>
                      </a:endParaRPr>
                    </a:p>
                  </a:txBody>
                  <a:tcPr marL="68580" marR="68580" marT="0" marB="0"/>
                </a:tc>
              </a:tr>
              <a:tr h="252485">
                <a:tc>
                  <a:txBody>
                    <a:bodyPr/>
                    <a:lstStyle/>
                    <a:p>
                      <a:pPr>
                        <a:spcAft>
                          <a:spcPts val="0"/>
                        </a:spcAft>
                      </a:pPr>
                      <a:r>
                        <a:rPr lang="en-IN" sz="1200" dirty="0">
                          <a:effectLst/>
                        </a:rPr>
                        <a:t>·         Inheritance</a:t>
                      </a:r>
                      <a:endParaRPr lang="en-IN" sz="1200" dirty="0">
                        <a:effectLst/>
                        <a:latin typeface="Calibri"/>
                        <a:ea typeface="Gulim"/>
                      </a:endParaRPr>
                    </a:p>
                  </a:txBody>
                  <a:tcPr marL="68580" marR="68580" marT="0" marB="0"/>
                </a:tc>
              </a:tr>
              <a:tr h="252485">
                <a:tc>
                  <a:txBody>
                    <a:bodyPr/>
                    <a:lstStyle/>
                    <a:p>
                      <a:pPr>
                        <a:spcAft>
                          <a:spcPts val="0"/>
                        </a:spcAft>
                      </a:pPr>
                      <a:r>
                        <a:rPr lang="en-IN" sz="1200" dirty="0">
                          <a:effectLst/>
                        </a:rPr>
                        <a:t>·         Modifiers</a:t>
                      </a:r>
                      <a:endParaRPr lang="en-IN" sz="1200" dirty="0">
                        <a:effectLst/>
                        <a:latin typeface="Calibri"/>
                        <a:ea typeface="Gulim"/>
                      </a:endParaRPr>
                    </a:p>
                  </a:txBody>
                  <a:tcPr marL="68580" marR="68580" marT="0" marB="0"/>
                </a:tc>
              </a:tr>
              <a:tr h="252485">
                <a:tc>
                  <a:txBody>
                    <a:bodyPr/>
                    <a:lstStyle/>
                    <a:p>
                      <a:pPr>
                        <a:spcAft>
                          <a:spcPts val="0"/>
                        </a:spcAft>
                      </a:pPr>
                      <a:r>
                        <a:rPr lang="en-IN" sz="1200" dirty="0">
                          <a:effectLst/>
                        </a:rPr>
                        <a:t>·         Overriding</a:t>
                      </a:r>
                      <a:endParaRPr lang="en-IN" sz="1200" dirty="0">
                        <a:effectLst/>
                        <a:latin typeface="Calibri"/>
                        <a:ea typeface="Gulim"/>
                      </a:endParaRPr>
                    </a:p>
                  </a:txBody>
                  <a:tcPr marL="68580" marR="68580" marT="0" marB="0"/>
                </a:tc>
              </a:tr>
              <a:tr h="252485">
                <a:tc>
                  <a:txBody>
                    <a:bodyPr/>
                    <a:lstStyle/>
                    <a:p>
                      <a:pPr>
                        <a:spcAft>
                          <a:spcPts val="0"/>
                        </a:spcAft>
                      </a:pPr>
                      <a:r>
                        <a:rPr lang="en-IN" sz="1200" dirty="0">
                          <a:effectLst/>
                        </a:rPr>
                        <a:t>·         Interface</a:t>
                      </a:r>
                      <a:endParaRPr lang="en-IN" sz="1200" dirty="0">
                        <a:effectLst/>
                        <a:latin typeface="Calibri"/>
                        <a:ea typeface="Gulim"/>
                      </a:endParaRPr>
                    </a:p>
                  </a:txBody>
                  <a:tcPr marL="68580" marR="68580" marT="0" marB="0"/>
                </a:tc>
              </a:tr>
              <a:tr h="252485">
                <a:tc>
                  <a:txBody>
                    <a:bodyPr/>
                    <a:lstStyle/>
                    <a:p>
                      <a:pPr>
                        <a:spcAft>
                          <a:spcPts val="0"/>
                        </a:spcAft>
                      </a:pPr>
                      <a:r>
                        <a:rPr lang="en-IN" sz="1200" dirty="0">
                          <a:effectLst/>
                        </a:rPr>
                        <a:t>·         Delegation</a:t>
                      </a:r>
                      <a:endParaRPr lang="en-IN" sz="1200" dirty="0">
                        <a:effectLst/>
                        <a:latin typeface="Calibri"/>
                        <a:ea typeface="Gulim"/>
                      </a:endParaRPr>
                    </a:p>
                  </a:txBody>
                  <a:tcPr marL="68580" marR="68580" marT="0" marB="0"/>
                </a:tc>
              </a:tr>
              <a:tr h="252485">
                <a:tc>
                  <a:txBody>
                    <a:bodyPr/>
                    <a:lstStyle/>
                    <a:p>
                      <a:pPr>
                        <a:spcAft>
                          <a:spcPts val="0"/>
                        </a:spcAft>
                      </a:pPr>
                      <a:r>
                        <a:rPr lang="en-IN" sz="1200" dirty="0">
                          <a:effectLst/>
                        </a:rPr>
                        <a:t>·         Abstract</a:t>
                      </a:r>
                      <a:endParaRPr lang="en-IN" sz="1200" dirty="0">
                        <a:effectLst/>
                        <a:latin typeface="Calibri"/>
                        <a:ea typeface="Gulim"/>
                      </a:endParaRPr>
                    </a:p>
                  </a:txBody>
                  <a:tcPr marL="68580" marR="68580" marT="0" marB="0"/>
                </a:tc>
              </a:tr>
              <a:tr h="252485">
                <a:tc>
                  <a:txBody>
                    <a:bodyPr/>
                    <a:lstStyle/>
                    <a:p>
                      <a:pPr>
                        <a:spcAft>
                          <a:spcPts val="0"/>
                        </a:spcAft>
                      </a:pPr>
                      <a:r>
                        <a:rPr lang="en-IN" sz="1200" dirty="0">
                          <a:effectLst/>
                        </a:rPr>
                        <a:t>·         </a:t>
                      </a:r>
                      <a:r>
                        <a:rPr lang="en-IN" sz="1200" dirty="0" err="1">
                          <a:effectLst/>
                        </a:rPr>
                        <a:t>Enum</a:t>
                      </a:r>
                      <a:endParaRPr lang="en-IN" sz="1200" dirty="0">
                        <a:effectLst/>
                        <a:latin typeface="Calibri"/>
                        <a:ea typeface="Gulim"/>
                      </a:endParaRPr>
                    </a:p>
                  </a:txBody>
                  <a:tcPr marL="68580" marR="68580" marT="0" marB="0"/>
                </a:tc>
              </a:tr>
              <a:tr h="252485">
                <a:tc>
                  <a:txBody>
                    <a:bodyPr/>
                    <a:lstStyle/>
                    <a:p>
                      <a:pPr>
                        <a:spcAft>
                          <a:spcPts val="0"/>
                        </a:spcAft>
                      </a:pPr>
                      <a:r>
                        <a:rPr lang="en-IN" sz="1200" dirty="0">
                          <a:effectLst/>
                        </a:rPr>
                        <a:t>·         </a:t>
                      </a:r>
                      <a:r>
                        <a:rPr lang="en-IN" sz="1200" dirty="0" smtClean="0">
                          <a:effectLst/>
                        </a:rPr>
                        <a:t>Data Classes</a:t>
                      </a:r>
                      <a:endParaRPr lang="en-IN" sz="1200" dirty="0">
                        <a:effectLst/>
                        <a:latin typeface="Calibri"/>
                        <a:ea typeface="Gulim"/>
                      </a:endParaRPr>
                    </a:p>
                  </a:txBody>
                  <a:tcPr marL="68580" marR="68580" marT="0" marB="0"/>
                </a:tc>
              </a:tr>
            </a:tbl>
          </a:graphicData>
        </a:graphic>
      </p:graphicFrame>
    </p:spTree>
    <p:extLst>
      <p:ext uri="{BB962C8B-B14F-4D97-AF65-F5344CB8AC3E}">
        <p14:creationId xmlns:p14="http://schemas.microsoft.com/office/powerpoint/2010/main" val="37870977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Kotlin</a:t>
            </a:r>
            <a:r>
              <a:rPr lang="en-US" dirty="0"/>
              <a:t> program of overriding the member property </a:t>
            </a:r>
            <a:endParaRPr lang="en-IN" dirty="0"/>
          </a:p>
        </p:txBody>
      </p:sp>
      <p:sp>
        <p:nvSpPr>
          <p:cNvPr id="4" name="Rectangle 3"/>
          <p:cNvSpPr/>
          <p:nvPr/>
        </p:nvSpPr>
        <p:spPr>
          <a:xfrm>
            <a:off x="2438400" y="922492"/>
            <a:ext cx="4953000" cy="2862322"/>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r>
              <a:rPr lang="en-IN" sz="1200" dirty="0">
                <a:latin typeface="Bookman Old Style" panose="02050604050505020204" pitchFamily="18" charset="0"/>
              </a:rPr>
              <a:t>// base class </a:t>
            </a:r>
          </a:p>
          <a:p>
            <a:r>
              <a:rPr lang="en-IN" sz="1200" dirty="0">
                <a:latin typeface="Bookman Old Style" panose="02050604050505020204" pitchFamily="18" charset="0"/>
              </a:rPr>
              <a:t>open class Animal { </a:t>
            </a:r>
          </a:p>
          <a:p>
            <a:r>
              <a:rPr lang="en-IN" sz="1200" dirty="0">
                <a:latin typeface="Bookman Old Style" panose="02050604050505020204" pitchFamily="18" charset="0"/>
              </a:rPr>
              <a:t>	</a:t>
            </a:r>
            <a:r>
              <a:rPr lang="en-IN" sz="1200" dirty="0">
                <a:solidFill>
                  <a:schemeClr val="accent2">
                    <a:lumMod val="75000"/>
                  </a:schemeClr>
                </a:solidFill>
                <a:latin typeface="Bookman Old Style" panose="02050604050505020204" pitchFamily="18" charset="0"/>
              </a:rPr>
              <a:t>open </a:t>
            </a:r>
            <a:r>
              <a:rPr lang="en-IN" sz="1200" dirty="0" err="1">
                <a:solidFill>
                  <a:schemeClr val="accent2">
                    <a:lumMod val="75000"/>
                  </a:schemeClr>
                </a:solidFill>
                <a:latin typeface="Bookman Old Style" panose="02050604050505020204" pitchFamily="18" charset="0"/>
              </a:rPr>
              <a:t>var</a:t>
            </a:r>
            <a:r>
              <a:rPr lang="en-IN" sz="1200" dirty="0">
                <a:solidFill>
                  <a:schemeClr val="accent2">
                    <a:lumMod val="75000"/>
                  </a:schemeClr>
                </a:solidFill>
                <a:latin typeface="Bookman Old Style" panose="02050604050505020204" pitchFamily="18" charset="0"/>
              </a:rPr>
              <a:t> name: String = "Dog"</a:t>
            </a:r>
          </a:p>
          <a:p>
            <a:r>
              <a:rPr lang="en-IN" sz="1200" dirty="0">
                <a:latin typeface="Bookman Old Style" panose="02050604050505020204" pitchFamily="18" charset="0"/>
              </a:rPr>
              <a:t>	</a:t>
            </a:r>
            <a:r>
              <a:rPr lang="en-IN" sz="1200" dirty="0">
                <a:solidFill>
                  <a:schemeClr val="accent2">
                    <a:lumMod val="75000"/>
                  </a:schemeClr>
                </a:solidFill>
                <a:latin typeface="Bookman Old Style" panose="02050604050505020204" pitchFamily="18" charset="0"/>
              </a:rPr>
              <a:t>open </a:t>
            </a:r>
            <a:r>
              <a:rPr lang="en-IN" sz="1200" dirty="0" err="1">
                <a:solidFill>
                  <a:schemeClr val="accent2">
                    <a:lumMod val="75000"/>
                  </a:schemeClr>
                </a:solidFill>
                <a:latin typeface="Bookman Old Style" panose="02050604050505020204" pitchFamily="18" charset="0"/>
              </a:rPr>
              <a:t>var</a:t>
            </a:r>
            <a:r>
              <a:rPr lang="en-IN" sz="1200" dirty="0">
                <a:solidFill>
                  <a:schemeClr val="accent2">
                    <a:lumMod val="75000"/>
                  </a:schemeClr>
                </a:solidFill>
                <a:latin typeface="Bookman Old Style" panose="02050604050505020204" pitchFamily="18" charset="0"/>
              </a:rPr>
              <a:t> speed = "40 km/hr"</a:t>
            </a:r>
          </a:p>
          <a:p>
            <a:endParaRPr lang="en-IN" sz="1200" dirty="0">
              <a:latin typeface="Bookman Old Style" panose="02050604050505020204" pitchFamily="18" charset="0"/>
            </a:endParaRPr>
          </a:p>
          <a:p>
            <a:r>
              <a:rPr lang="en-IN" sz="1200" dirty="0">
                <a:latin typeface="Bookman Old Style" panose="02050604050505020204" pitchFamily="18" charset="0"/>
              </a:rPr>
              <a:t>} </a:t>
            </a:r>
          </a:p>
          <a:p>
            <a:r>
              <a:rPr lang="en-IN" sz="1200" dirty="0">
                <a:latin typeface="Bookman Old Style" panose="02050604050505020204" pitchFamily="18" charset="0"/>
              </a:rPr>
              <a:t>// derived class </a:t>
            </a:r>
          </a:p>
          <a:p>
            <a:r>
              <a:rPr lang="en-IN" sz="1200" dirty="0">
                <a:latin typeface="Bookman Old Style" panose="02050604050505020204" pitchFamily="18" charset="0"/>
              </a:rPr>
              <a:t>class Tiger: Animal() { </a:t>
            </a:r>
          </a:p>
          <a:p>
            <a:r>
              <a:rPr lang="en-IN" sz="1200" dirty="0">
                <a:latin typeface="Bookman Old Style" panose="02050604050505020204" pitchFamily="18" charset="0"/>
              </a:rPr>
              <a:t>	override </a:t>
            </a:r>
            <a:r>
              <a:rPr lang="en-IN" sz="1200" dirty="0" err="1">
                <a:latin typeface="Bookman Old Style" panose="02050604050505020204" pitchFamily="18" charset="0"/>
              </a:rPr>
              <a:t>var</a:t>
            </a:r>
            <a:r>
              <a:rPr lang="en-IN" sz="1200" dirty="0">
                <a:latin typeface="Bookman Old Style" panose="02050604050505020204" pitchFamily="18" charset="0"/>
              </a:rPr>
              <a:t> name = "Tiger"</a:t>
            </a:r>
          </a:p>
          <a:p>
            <a:r>
              <a:rPr lang="en-IN" sz="1200" dirty="0">
                <a:latin typeface="Bookman Old Style" panose="02050604050505020204" pitchFamily="18" charset="0"/>
              </a:rPr>
              <a:t>	override </a:t>
            </a:r>
            <a:r>
              <a:rPr lang="en-IN" sz="1200" dirty="0" err="1">
                <a:latin typeface="Bookman Old Style" panose="02050604050505020204" pitchFamily="18" charset="0"/>
              </a:rPr>
              <a:t>var</a:t>
            </a:r>
            <a:r>
              <a:rPr lang="en-IN" sz="1200" dirty="0">
                <a:latin typeface="Bookman Old Style" panose="02050604050505020204" pitchFamily="18" charset="0"/>
              </a:rPr>
              <a:t> speed = "100 km/hr"</a:t>
            </a:r>
          </a:p>
          <a:p>
            <a:r>
              <a:rPr lang="en-IN" sz="1200" dirty="0">
                <a:latin typeface="Bookman Old Style" panose="02050604050505020204" pitchFamily="18" charset="0"/>
              </a:rPr>
              <a:t>} </a:t>
            </a:r>
          </a:p>
          <a:p>
            <a:r>
              <a:rPr lang="en-IN" sz="1200" dirty="0">
                <a:latin typeface="Bookman Old Style" panose="02050604050505020204" pitchFamily="18" charset="0"/>
              </a:rPr>
              <a:t>fun main(</a:t>
            </a:r>
            <a:r>
              <a:rPr lang="en-IN" sz="1200" dirty="0" err="1">
                <a:latin typeface="Bookman Old Style" panose="02050604050505020204" pitchFamily="18" charset="0"/>
              </a:rPr>
              <a:t>args</a:t>
            </a:r>
            <a:r>
              <a:rPr lang="en-IN" sz="1200" dirty="0">
                <a:latin typeface="Bookman Old Style" panose="02050604050505020204" pitchFamily="18" charset="0"/>
              </a:rPr>
              <a:t>: Array&lt;String&gt;) { </a:t>
            </a:r>
          </a:p>
          <a:p>
            <a:r>
              <a:rPr lang="en-IN" sz="1200" dirty="0">
                <a:latin typeface="Bookman Old Style" panose="02050604050505020204" pitchFamily="18" charset="0"/>
              </a:rPr>
              <a:t>	</a:t>
            </a:r>
            <a:r>
              <a:rPr lang="en-IN" sz="1200" dirty="0" err="1">
                <a:latin typeface="Bookman Old Style" panose="02050604050505020204" pitchFamily="18" charset="0"/>
              </a:rPr>
              <a:t>val</a:t>
            </a:r>
            <a:r>
              <a:rPr lang="en-IN" sz="1200" dirty="0">
                <a:latin typeface="Bookman Old Style" panose="02050604050505020204" pitchFamily="18" charset="0"/>
              </a:rPr>
              <a:t> t = Tiger() </a:t>
            </a:r>
          </a:p>
          <a:p>
            <a:r>
              <a:rPr lang="en-IN" sz="1200" dirty="0">
                <a:latin typeface="Bookman Old Style" panose="02050604050505020204" pitchFamily="18" charset="0"/>
              </a:rPr>
              <a:t>	</a:t>
            </a:r>
            <a:r>
              <a:rPr lang="en-IN" sz="1200" dirty="0" err="1">
                <a:latin typeface="Bookman Old Style" panose="02050604050505020204" pitchFamily="18" charset="0"/>
              </a:rPr>
              <a:t>println</a:t>
            </a:r>
            <a:r>
              <a:rPr lang="en-IN" sz="1200" dirty="0">
                <a:latin typeface="Bookman Old Style" panose="02050604050505020204" pitchFamily="18" charset="0"/>
              </a:rPr>
              <a:t>(t.name+" can run at speed "+</a:t>
            </a:r>
            <a:r>
              <a:rPr lang="en-IN" sz="1200" dirty="0" err="1">
                <a:latin typeface="Bookman Old Style" panose="02050604050505020204" pitchFamily="18" charset="0"/>
              </a:rPr>
              <a:t>t.speed</a:t>
            </a:r>
            <a:r>
              <a:rPr lang="en-IN" sz="1200" dirty="0">
                <a:latin typeface="Bookman Old Style" panose="02050604050505020204" pitchFamily="18" charset="0"/>
              </a:rPr>
              <a:t>) </a:t>
            </a:r>
          </a:p>
          <a:p>
            <a:r>
              <a:rPr lang="en-IN" sz="1200" dirty="0">
                <a:latin typeface="Bookman Old Style" panose="02050604050505020204" pitchFamily="18" charset="0"/>
              </a:rPr>
              <a:t>} </a:t>
            </a:r>
          </a:p>
        </p:txBody>
      </p:sp>
    </p:spTree>
    <p:extLst>
      <p:ext uri="{BB962C8B-B14F-4D97-AF65-F5344CB8AC3E}">
        <p14:creationId xmlns:p14="http://schemas.microsoft.com/office/powerpoint/2010/main" val="21227054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915400" cy="334962"/>
          </a:xfrm>
        </p:spPr>
        <p:style>
          <a:lnRef idx="2">
            <a:schemeClr val="accent5">
              <a:shade val="50000"/>
            </a:schemeClr>
          </a:lnRef>
          <a:fillRef idx="1">
            <a:schemeClr val="accent5"/>
          </a:fillRef>
          <a:effectRef idx="0">
            <a:schemeClr val="accent5"/>
          </a:effectRef>
          <a:fontRef idx="minor">
            <a:schemeClr val="lt1"/>
          </a:fontRef>
        </p:style>
        <p:txBody>
          <a:bodyPr/>
          <a:lstStyle/>
          <a:p>
            <a:pPr algn="ctr"/>
            <a:r>
              <a:rPr lang="en-US" dirty="0" smtClean="0"/>
              <a:t>Modifiers</a:t>
            </a:r>
            <a:endParaRPr lang="en-IN"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609600"/>
            <a:ext cx="4895850"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88417" y="2514600"/>
            <a:ext cx="3288849" cy="1477328"/>
          </a:xfrm>
          <a:prstGeom prst="rect">
            <a:avLst/>
          </a:prstGeom>
          <a:noFill/>
        </p:spPr>
        <p:txBody>
          <a:bodyPr wrap="none" rtlCol="0">
            <a:spAutoFit/>
          </a:bodyPr>
          <a:lstStyle/>
          <a:p>
            <a:r>
              <a:rPr lang="en-US" dirty="0" smtClean="0"/>
              <a:t>Example :- </a:t>
            </a:r>
          </a:p>
          <a:p>
            <a:pPr marL="285750" indent="-285750">
              <a:buFont typeface="Arial" panose="020B0604020202020204" pitchFamily="34" charset="0"/>
              <a:buChar char="•"/>
            </a:pPr>
            <a:r>
              <a:rPr lang="en-IN" dirty="0" err="1"/>
              <a:t>var</a:t>
            </a:r>
            <a:r>
              <a:rPr lang="en-IN" dirty="0"/>
              <a:t> </a:t>
            </a:r>
            <a:r>
              <a:rPr lang="en-IN" dirty="0" err="1"/>
              <a:t>int</a:t>
            </a:r>
            <a:r>
              <a:rPr lang="en-IN" dirty="0"/>
              <a:t> = </a:t>
            </a:r>
            <a:r>
              <a:rPr lang="en-IN" dirty="0" smtClean="0"/>
              <a:t>10 // default is public</a:t>
            </a:r>
          </a:p>
          <a:p>
            <a:pPr marL="285750" indent="-285750">
              <a:buFont typeface="Arial" panose="020B0604020202020204" pitchFamily="34" charset="0"/>
              <a:buChar char="•"/>
            </a:pPr>
            <a:r>
              <a:rPr lang="en-IN" dirty="0"/>
              <a:t>private </a:t>
            </a:r>
            <a:r>
              <a:rPr lang="en-IN" dirty="0" err="1"/>
              <a:t>val</a:t>
            </a:r>
            <a:r>
              <a:rPr lang="en-IN" dirty="0"/>
              <a:t> </a:t>
            </a:r>
            <a:r>
              <a:rPr lang="en-IN" dirty="0" err="1"/>
              <a:t>int</a:t>
            </a:r>
            <a:r>
              <a:rPr lang="en-IN" dirty="0"/>
              <a:t> = 10 </a:t>
            </a:r>
            <a:endParaRPr lang="en-IN" dirty="0" smtClean="0"/>
          </a:p>
          <a:p>
            <a:pPr marL="285750" indent="-285750">
              <a:buFont typeface="Arial" panose="020B0604020202020204" pitchFamily="34" charset="0"/>
              <a:buChar char="•"/>
            </a:pPr>
            <a:r>
              <a:rPr lang="en-IN" dirty="0"/>
              <a:t>protected </a:t>
            </a:r>
            <a:r>
              <a:rPr lang="en-IN" dirty="0" err="1"/>
              <a:t>val</a:t>
            </a:r>
            <a:r>
              <a:rPr lang="en-IN" dirty="0"/>
              <a:t> </a:t>
            </a:r>
            <a:r>
              <a:rPr lang="en-IN" dirty="0" err="1"/>
              <a:t>int</a:t>
            </a:r>
            <a:r>
              <a:rPr lang="en-IN" dirty="0"/>
              <a:t> = </a:t>
            </a:r>
            <a:r>
              <a:rPr lang="en-IN" dirty="0" smtClean="0"/>
              <a:t>10</a:t>
            </a:r>
          </a:p>
          <a:p>
            <a:pPr marL="285750" indent="-285750">
              <a:buFont typeface="Arial" panose="020B0604020202020204" pitchFamily="34" charset="0"/>
              <a:buChar char="•"/>
            </a:pPr>
            <a:r>
              <a:rPr lang="en-IN" dirty="0">
                <a:solidFill>
                  <a:schemeClr val="accent2">
                    <a:lumMod val="75000"/>
                  </a:schemeClr>
                </a:solidFill>
              </a:rPr>
              <a:t>internal </a:t>
            </a:r>
            <a:r>
              <a:rPr lang="en-IN" dirty="0" err="1">
                <a:solidFill>
                  <a:schemeClr val="accent2">
                    <a:lumMod val="75000"/>
                  </a:schemeClr>
                </a:solidFill>
              </a:rPr>
              <a:t>val</a:t>
            </a:r>
            <a:r>
              <a:rPr lang="en-IN" dirty="0">
                <a:solidFill>
                  <a:schemeClr val="accent2">
                    <a:lumMod val="75000"/>
                  </a:schemeClr>
                </a:solidFill>
              </a:rPr>
              <a:t> </a:t>
            </a:r>
            <a:r>
              <a:rPr lang="en-IN" dirty="0" err="1">
                <a:solidFill>
                  <a:schemeClr val="accent2">
                    <a:lumMod val="75000"/>
                  </a:schemeClr>
                </a:solidFill>
              </a:rPr>
              <a:t>int</a:t>
            </a:r>
            <a:r>
              <a:rPr lang="en-IN" dirty="0">
                <a:solidFill>
                  <a:schemeClr val="accent2">
                    <a:lumMod val="75000"/>
                  </a:schemeClr>
                </a:solidFill>
              </a:rPr>
              <a:t> = </a:t>
            </a:r>
            <a:r>
              <a:rPr lang="en-IN" dirty="0" smtClean="0">
                <a:solidFill>
                  <a:schemeClr val="accent2">
                    <a:lumMod val="75000"/>
                  </a:schemeClr>
                </a:solidFill>
              </a:rPr>
              <a:t>10</a:t>
            </a:r>
            <a:endParaRPr lang="en-IN" dirty="0">
              <a:solidFill>
                <a:schemeClr val="accent2">
                  <a:lumMod val="75000"/>
                </a:schemeClr>
              </a:solidFill>
            </a:endParaRPr>
          </a:p>
        </p:txBody>
      </p:sp>
      <p:sp>
        <p:nvSpPr>
          <p:cNvPr id="5" name="Rectangle 4"/>
          <p:cNvSpPr/>
          <p:nvPr/>
        </p:nvSpPr>
        <p:spPr>
          <a:xfrm>
            <a:off x="5334000" y="2276475"/>
            <a:ext cx="3298339" cy="369332"/>
          </a:xfrm>
          <a:prstGeom prst="rect">
            <a:avLst/>
          </a:prstGeom>
        </p:spPr>
        <p:txBody>
          <a:bodyPr wrap="none">
            <a:spAutoFit/>
          </a:bodyPr>
          <a:lstStyle/>
          <a:p>
            <a:pPr fontAlgn="base"/>
            <a:r>
              <a:rPr lang="en-IN" b="1" dirty="0">
                <a:solidFill>
                  <a:schemeClr val="tx2"/>
                </a:solidFill>
              </a:rPr>
              <a:t>Overriding of protected modifier</a:t>
            </a:r>
          </a:p>
        </p:txBody>
      </p:sp>
      <p:sp>
        <p:nvSpPr>
          <p:cNvPr id="6" name="Rectangle 5"/>
          <p:cNvSpPr/>
          <p:nvPr/>
        </p:nvSpPr>
        <p:spPr>
          <a:xfrm>
            <a:off x="5486400" y="2651876"/>
            <a:ext cx="4038600" cy="2708434"/>
          </a:xfrm>
          <a:prstGeom prst="rect">
            <a:avLst/>
          </a:prstGeom>
        </p:spPr>
        <p:txBody>
          <a:bodyPr wrap="square">
            <a:spAutoFit/>
          </a:bodyPr>
          <a:lstStyle/>
          <a:p>
            <a:r>
              <a:rPr lang="en-IN" sz="1000" dirty="0"/>
              <a:t>// base class </a:t>
            </a:r>
          </a:p>
          <a:p>
            <a:r>
              <a:rPr lang="en-IN" sz="1000" dirty="0"/>
              <a:t>open class A { </a:t>
            </a:r>
          </a:p>
          <a:p>
            <a:r>
              <a:rPr lang="en-IN" sz="1000" dirty="0"/>
              <a:t>	</a:t>
            </a:r>
            <a:r>
              <a:rPr lang="en-IN" sz="1000" dirty="0">
                <a:solidFill>
                  <a:schemeClr val="accent2">
                    <a:lumMod val="75000"/>
                  </a:schemeClr>
                </a:solidFill>
              </a:rPr>
              <a:t>open protected </a:t>
            </a:r>
            <a:r>
              <a:rPr lang="en-IN" sz="1000" dirty="0" err="1">
                <a:solidFill>
                  <a:schemeClr val="accent2">
                    <a:lumMod val="75000"/>
                  </a:schemeClr>
                </a:solidFill>
              </a:rPr>
              <a:t>val</a:t>
            </a:r>
            <a:r>
              <a:rPr lang="en-IN" sz="1000" dirty="0">
                <a:solidFill>
                  <a:schemeClr val="accent2">
                    <a:lumMod val="75000"/>
                  </a:schemeClr>
                </a:solidFill>
              </a:rPr>
              <a:t> </a:t>
            </a:r>
            <a:r>
              <a:rPr lang="en-IN" sz="1000" dirty="0" err="1">
                <a:solidFill>
                  <a:schemeClr val="accent2">
                    <a:lumMod val="75000"/>
                  </a:schemeClr>
                </a:solidFill>
              </a:rPr>
              <a:t>int</a:t>
            </a:r>
            <a:r>
              <a:rPr lang="en-IN" sz="1000" dirty="0">
                <a:solidFill>
                  <a:schemeClr val="accent2">
                    <a:lumMod val="75000"/>
                  </a:schemeClr>
                </a:solidFill>
              </a:rPr>
              <a:t> = 10 </a:t>
            </a:r>
            <a:r>
              <a:rPr lang="en-IN" sz="1000" dirty="0"/>
              <a:t>// protected variable </a:t>
            </a:r>
          </a:p>
          <a:p>
            <a:endParaRPr lang="en-IN" sz="1000" dirty="0"/>
          </a:p>
          <a:p>
            <a:r>
              <a:rPr lang="en-IN" sz="1000" dirty="0"/>
              <a:t>} </a:t>
            </a:r>
          </a:p>
          <a:p>
            <a:r>
              <a:rPr lang="en-IN" sz="1000" dirty="0"/>
              <a:t>// derived class </a:t>
            </a:r>
          </a:p>
          <a:p>
            <a:r>
              <a:rPr lang="en-IN" sz="1000" dirty="0"/>
              <a:t>class B: A() { </a:t>
            </a:r>
          </a:p>
          <a:p>
            <a:r>
              <a:rPr lang="en-IN" sz="1000" dirty="0">
                <a:solidFill>
                  <a:schemeClr val="accent2">
                    <a:lumMod val="75000"/>
                  </a:schemeClr>
                </a:solidFill>
              </a:rPr>
              <a:t>override </a:t>
            </a:r>
            <a:r>
              <a:rPr lang="en-IN" sz="1000" dirty="0" err="1">
                <a:solidFill>
                  <a:schemeClr val="accent2">
                    <a:lumMod val="75000"/>
                  </a:schemeClr>
                </a:solidFill>
              </a:rPr>
              <a:t>val</a:t>
            </a:r>
            <a:r>
              <a:rPr lang="en-IN" sz="1000" dirty="0">
                <a:solidFill>
                  <a:schemeClr val="accent2">
                    <a:lumMod val="75000"/>
                  </a:schemeClr>
                </a:solidFill>
              </a:rPr>
              <a:t> </a:t>
            </a:r>
            <a:r>
              <a:rPr lang="en-IN" sz="1000" dirty="0" err="1">
                <a:solidFill>
                  <a:schemeClr val="accent2">
                    <a:lumMod val="75000"/>
                  </a:schemeClr>
                </a:solidFill>
              </a:rPr>
              <a:t>int</a:t>
            </a:r>
            <a:r>
              <a:rPr lang="en-IN" sz="1000" dirty="0">
                <a:solidFill>
                  <a:schemeClr val="accent2">
                    <a:lumMod val="75000"/>
                  </a:schemeClr>
                </a:solidFill>
              </a:rPr>
              <a:t> = 20</a:t>
            </a:r>
          </a:p>
          <a:p>
            <a:r>
              <a:rPr lang="en-IN" sz="1000" dirty="0"/>
              <a:t>	fun </a:t>
            </a:r>
            <a:r>
              <a:rPr lang="en-IN" sz="1000" dirty="0" err="1"/>
              <a:t>getvalue</a:t>
            </a:r>
            <a:r>
              <a:rPr lang="en-IN" sz="1000" dirty="0"/>
              <a:t>():</a:t>
            </a:r>
            <a:r>
              <a:rPr lang="en-IN" sz="1000" dirty="0" err="1"/>
              <a:t>Int</a:t>
            </a:r>
            <a:r>
              <a:rPr lang="en-IN" sz="1000" dirty="0"/>
              <a:t> { 	</a:t>
            </a:r>
            <a:endParaRPr lang="en-IN" sz="1000" dirty="0" smtClean="0"/>
          </a:p>
          <a:p>
            <a:r>
              <a:rPr lang="en-IN" sz="1000" dirty="0" smtClean="0"/>
              <a:t>	return </a:t>
            </a:r>
            <a:r>
              <a:rPr lang="en-IN" sz="1000" dirty="0" err="1" smtClean="0"/>
              <a:t>int</a:t>
            </a:r>
            <a:r>
              <a:rPr lang="en-IN" sz="1000" dirty="0" smtClean="0"/>
              <a:t> </a:t>
            </a:r>
            <a:r>
              <a:rPr lang="en-IN" sz="1000" dirty="0"/>
              <a:t>// accessed from the subclass </a:t>
            </a:r>
          </a:p>
          <a:p>
            <a:r>
              <a:rPr lang="en-IN" sz="1000" dirty="0"/>
              <a:t>	} </a:t>
            </a:r>
          </a:p>
          <a:p>
            <a:r>
              <a:rPr lang="en-IN" sz="1000" dirty="0"/>
              <a:t>} </a:t>
            </a:r>
          </a:p>
          <a:p>
            <a:r>
              <a:rPr lang="en-IN" sz="1000" dirty="0"/>
              <a:t>fun main(</a:t>
            </a:r>
            <a:r>
              <a:rPr lang="en-IN" sz="1000" dirty="0" err="1"/>
              <a:t>args</a:t>
            </a:r>
            <a:r>
              <a:rPr lang="en-IN" sz="1000" dirty="0"/>
              <a:t>: Array&lt;String&gt;) { </a:t>
            </a:r>
          </a:p>
          <a:p>
            <a:r>
              <a:rPr lang="en-IN" sz="1000" dirty="0"/>
              <a:t>	</a:t>
            </a:r>
            <a:r>
              <a:rPr lang="en-IN" sz="1000" dirty="0" err="1"/>
              <a:t>var</a:t>
            </a:r>
            <a:r>
              <a:rPr lang="en-IN" sz="1000" dirty="0"/>
              <a:t> a = B() </a:t>
            </a:r>
          </a:p>
          <a:p>
            <a:r>
              <a:rPr lang="en-IN" sz="1000" dirty="0"/>
              <a:t>	</a:t>
            </a:r>
            <a:r>
              <a:rPr lang="en-IN" sz="1000" dirty="0" err="1"/>
              <a:t>println</a:t>
            </a:r>
            <a:r>
              <a:rPr lang="en-IN" sz="1000" dirty="0"/>
              <a:t>("The overridden value of integer is: "+</a:t>
            </a:r>
            <a:r>
              <a:rPr lang="en-IN" sz="1000" dirty="0" err="1"/>
              <a:t>a.getvalue</a:t>
            </a:r>
            <a:r>
              <a:rPr lang="en-IN" sz="1000" dirty="0"/>
              <a:t>()) </a:t>
            </a:r>
          </a:p>
          <a:p>
            <a:r>
              <a:rPr lang="en-IN" sz="1000" dirty="0"/>
              <a:t>} </a:t>
            </a:r>
          </a:p>
        </p:txBody>
      </p:sp>
      <p:sp>
        <p:nvSpPr>
          <p:cNvPr id="9" name="TextBox 8"/>
          <p:cNvSpPr txBox="1"/>
          <p:nvPr/>
        </p:nvSpPr>
        <p:spPr>
          <a:xfrm>
            <a:off x="375605" y="4014181"/>
            <a:ext cx="3962400" cy="1015663"/>
          </a:xfrm>
          <a:prstGeom prst="rect">
            <a:avLst/>
          </a:prstGeom>
          <a:noFill/>
        </p:spPr>
        <p:txBody>
          <a:bodyPr wrap="square" rtlCol="0">
            <a:spAutoFit/>
          </a:bodyPr>
          <a:lstStyle/>
          <a:p>
            <a:r>
              <a:rPr lang="en-US" sz="1500" dirty="0"/>
              <a:t>Marking as </a:t>
            </a:r>
            <a:r>
              <a:rPr lang="en-US" sz="1500" b="1" dirty="0"/>
              <a:t>internal</a:t>
            </a:r>
            <a:r>
              <a:rPr lang="en-US" sz="1500" dirty="0"/>
              <a:t> means that it will be available in the </a:t>
            </a:r>
            <a:r>
              <a:rPr lang="en-US" sz="1500" dirty="0" smtClean="0"/>
              <a:t>same module </a:t>
            </a:r>
            <a:r>
              <a:rPr lang="en-US" sz="1500" dirty="0"/>
              <a:t>only if we try to access the declaration in another module it will give error.</a:t>
            </a:r>
            <a:endParaRPr lang="en-IN" sz="1500" dirty="0"/>
          </a:p>
        </p:txBody>
      </p:sp>
      <p:sp>
        <p:nvSpPr>
          <p:cNvPr id="10" name="Rectangle 9"/>
          <p:cNvSpPr/>
          <p:nvPr/>
        </p:nvSpPr>
        <p:spPr>
          <a:xfrm>
            <a:off x="388417" y="5181600"/>
            <a:ext cx="4183583" cy="1061829"/>
          </a:xfrm>
          <a:prstGeom prst="rect">
            <a:avLst/>
          </a:prstGeom>
        </p:spPr>
        <p:txBody>
          <a:bodyPr wrap="square">
            <a:spAutoFit/>
          </a:bodyPr>
          <a:lstStyle/>
          <a:p>
            <a:pPr fontAlgn="base"/>
            <a:r>
              <a:rPr lang="en-IN" b="1" dirty="0">
                <a:solidFill>
                  <a:schemeClr val="accent2">
                    <a:lumMod val="75000"/>
                  </a:schemeClr>
                </a:solidFill>
              </a:rPr>
              <a:t>Constructor </a:t>
            </a:r>
            <a:r>
              <a:rPr lang="en-IN" b="1" dirty="0" smtClean="0">
                <a:solidFill>
                  <a:schemeClr val="accent2">
                    <a:lumMod val="75000"/>
                  </a:schemeClr>
                </a:solidFill>
              </a:rPr>
              <a:t>Visibility:- </a:t>
            </a:r>
          </a:p>
          <a:p>
            <a:pPr fontAlgn="base"/>
            <a:r>
              <a:rPr lang="en-US" sz="1500" dirty="0" smtClean="0">
                <a:solidFill>
                  <a:schemeClr val="accent2">
                    <a:lumMod val="75000"/>
                  </a:schemeClr>
                </a:solidFill>
                <a:latin typeface="Bookman Old Style" panose="02050604050505020204" pitchFamily="18" charset="0"/>
              </a:rPr>
              <a:t>class </a:t>
            </a:r>
            <a:r>
              <a:rPr lang="en-US" sz="1500" dirty="0">
                <a:solidFill>
                  <a:schemeClr val="accent2">
                    <a:lumMod val="75000"/>
                  </a:schemeClr>
                </a:solidFill>
                <a:latin typeface="Bookman Old Style" panose="02050604050505020204" pitchFamily="18" charset="0"/>
              </a:rPr>
              <a:t>A private constructor (name : String) { </a:t>
            </a:r>
            <a:r>
              <a:rPr lang="en-US" sz="1500" dirty="0" smtClean="0">
                <a:solidFill>
                  <a:schemeClr val="accent2">
                    <a:lumMod val="75000"/>
                  </a:schemeClr>
                </a:solidFill>
                <a:latin typeface="Bookman Old Style" panose="02050604050505020204" pitchFamily="18" charset="0"/>
              </a:rPr>
              <a:t>	// </a:t>
            </a:r>
            <a:r>
              <a:rPr lang="en-US" sz="1500" dirty="0">
                <a:solidFill>
                  <a:schemeClr val="accent2">
                    <a:lumMod val="75000"/>
                  </a:schemeClr>
                </a:solidFill>
                <a:latin typeface="Bookman Old Style" panose="02050604050505020204" pitchFamily="18" charset="0"/>
              </a:rPr>
              <a:t>other code </a:t>
            </a:r>
            <a:r>
              <a:rPr lang="en-US" sz="1500" dirty="0" smtClean="0">
                <a:solidFill>
                  <a:schemeClr val="accent2">
                    <a:lumMod val="75000"/>
                  </a:schemeClr>
                </a:solidFill>
                <a:latin typeface="Bookman Old Style" panose="02050604050505020204" pitchFamily="18" charset="0"/>
              </a:rPr>
              <a:t/>
            </a:r>
            <a:br>
              <a:rPr lang="en-US" sz="1500" dirty="0" smtClean="0">
                <a:solidFill>
                  <a:schemeClr val="accent2">
                    <a:lumMod val="75000"/>
                  </a:schemeClr>
                </a:solidFill>
                <a:latin typeface="Bookman Old Style" panose="02050604050505020204" pitchFamily="18" charset="0"/>
              </a:rPr>
            </a:br>
            <a:r>
              <a:rPr lang="en-US" sz="1500" dirty="0" smtClean="0">
                <a:solidFill>
                  <a:schemeClr val="accent2">
                    <a:lumMod val="75000"/>
                  </a:schemeClr>
                </a:solidFill>
                <a:latin typeface="Bookman Old Style" panose="02050604050505020204" pitchFamily="18" charset="0"/>
              </a:rPr>
              <a:t>}</a:t>
            </a:r>
            <a:endParaRPr lang="en-IN" sz="1500" b="1" dirty="0">
              <a:solidFill>
                <a:schemeClr val="accent2">
                  <a:lumMod val="75000"/>
                </a:schemeClr>
              </a:solidFill>
              <a:latin typeface="Bookman Old Style" panose="02050604050505020204" pitchFamily="18" charset="0"/>
            </a:endParaRPr>
          </a:p>
        </p:txBody>
      </p:sp>
    </p:spTree>
    <p:extLst>
      <p:ext uri="{BB962C8B-B14F-4D97-AF65-F5344CB8AC3E}">
        <p14:creationId xmlns:p14="http://schemas.microsoft.com/office/powerpoint/2010/main" val="6104315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915400" cy="334962"/>
          </a:xfrm>
        </p:spPr>
        <p:style>
          <a:lnRef idx="2">
            <a:schemeClr val="accent5">
              <a:shade val="50000"/>
            </a:schemeClr>
          </a:lnRef>
          <a:fillRef idx="1">
            <a:schemeClr val="accent5"/>
          </a:fillRef>
          <a:effectRef idx="0">
            <a:schemeClr val="accent5"/>
          </a:effectRef>
          <a:fontRef idx="minor">
            <a:schemeClr val="lt1"/>
          </a:fontRef>
        </p:style>
        <p:txBody>
          <a:bodyPr/>
          <a:lstStyle/>
          <a:p>
            <a:pPr algn="ctr"/>
            <a:r>
              <a:rPr lang="en-US" dirty="0" smtClean="0"/>
              <a:t>Interface</a:t>
            </a:r>
            <a:endParaRPr lang="en-IN" dirty="0"/>
          </a:p>
        </p:txBody>
      </p:sp>
      <p:sp>
        <p:nvSpPr>
          <p:cNvPr id="3" name="Content Placeholder 2"/>
          <p:cNvSpPr>
            <a:spLocks noGrp="1"/>
          </p:cNvSpPr>
          <p:nvPr>
            <p:ph idx="1"/>
          </p:nvPr>
        </p:nvSpPr>
        <p:spPr>
          <a:xfrm>
            <a:off x="457200" y="609601"/>
            <a:ext cx="8915400" cy="304800"/>
          </a:xfrm>
        </p:spPr>
        <p:txBody>
          <a:bodyPr/>
          <a:lstStyle/>
          <a:p>
            <a:r>
              <a:rPr lang="en-US" dirty="0" smtClean="0"/>
              <a:t>Define </a:t>
            </a:r>
            <a:r>
              <a:rPr lang="en-US" dirty="0"/>
              <a:t>a set of properties and methods, that the concrete types must follow and implement</a:t>
            </a:r>
            <a:r>
              <a:rPr lang="en-US" dirty="0" smtClean="0"/>
              <a:t>.</a:t>
            </a:r>
          </a:p>
          <a:p>
            <a:endParaRPr lang="en-IN" dirty="0"/>
          </a:p>
        </p:txBody>
      </p:sp>
      <p:sp>
        <p:nvSpPr>
          <p:cNvPr id="5" name="Rectangle 4"/>
          <p:cNvSpPr/>
          <p:nvPr/>
        </p:nvSpPr>
        <p:spPr>
          <a:xfrm>
            <a:off x="228601" y="1447800"/>
            <a:ext cx="4724400" cy="409342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IN" sz="1000" dirty="0">
                <a:latin typeface="Bookman Old Style" panose="02050604050505020204" pitchFamily="18" charset="0"/>
              </a:rPr>
              <a:t>interface </a:t>
            </a:r>
            <a:r>
              <a:rPr lang="en-IN" sz="1000" dirty="0" err="1">
                <a:latin typeface="Bookman Old Style" panose="02050604050505020204" pitchFamily="18" charset="0"/>
              </a:rPr>
              <a:t>FirstInterface</a:t>
            </a:r>
            <a:r>
              <a:rPr lang="en-IN" sz="1000" dirty="0">
                <a:latin typeface="Bookman Old Style" panose="02050604050505020204" pitchFamily="18" charset="0"/>
              </a:rPr>
              <a:t> { </a:t>
            </a:r>
          </a:p>
          <a:p>
            <a:r>
              <a:rPr lang="en-IN" sz="1000" dirty="0">
                <a:latin typeface="Bookman Old Style" panose="02050604050505020204" pitchFamily="18" charset="0"/>
              </a:rPr>
              <a:t>	</a:t>
            </a:r>
            <a:r>
              <a:rPr lang="en-IN" sz="1000" dirty="0">
                <a:solidFill>
                  <a:schemeClr val="accent2">
                    <a:lumMod val="75000"/>
                  </a:schemeClr>
                </a:solidFill>
                <a:latin typeface="Bookman Old Style" panose="02050604050505020204" pitchFamily="18" charset="0"/>
              </a:rPr>
              <a:t>fun add(a: </a:t>
            </a:r>
            <a:r>
              <a:rPr lang="en-IN" sz="1000" dirty="0" err="1">
                <a:solidFill>
                  <a:schemeClr val="accent2">
                    <a:lumMod val="75000"/>
                  </a:schemeClr>
                </a:solidFill>
                <a:latin typeface="Bookman Old Style" panose="02050604050505020204" pitchFamily="18" charset="0"/>
              </a:rPr>
              <a:t>Int</a:t>
            </a:r>
            <a:r>
              <a:rPr lang="en-IN" sz="1000" dirty="0">
                <a:solidFill>
                  <a:schemeClr val="accent2">
                    <a:lumMod val="75000"/>
                  </a:schemeClr>
                </a:solidFill>
                <a:latin typeface="Bookman Old Style" panose="02050604050505020204" pitchFamily="18" charset="0"/>
              </a:rPr>
              <a:t>, b: </a:t>
            </a:r>
            <a:r>
              <a:rPr lang="en-IN" sz="1000" dirty="0" err="1">
                <a:solidFill>
                  <a:schemeClr val="accent2">
                    <a:lumMod val="75000"/>
                  </a:schemeClr>
                </a:solidFill>
                <a:latin typeface="Bookman Old Style" panose="02050604050505020204" pitchFamily="18" charset="0"/>
              </a:rPr>
              <a:t>Int</a:t>
            </a:r>
            <a:r>
              <a:rPr lang="en-IN" sz="1000" dirty="0">
                <a:solidFill>
                  <a:schemeClr val="accent2">
                    <a:lumMod val="75000"/>
                  </a:schemeClr>
                </a:solidFill>
                <a:latin typeface="Bookman Old Style" panose="02050604050505020204" pitchFamily="18" charset="0"/>
              </a:rPr>
              <a:t> = 5) </a:t>
            </a:r>
          </a:p>
          <a:p>
            <a:r>
              <a:rPr lang="en-IN" sz="1000" dirty="0">
                <a:latin typeface="Bookman Old Style" panose="02050604050505020204" pitchFamily="18" charset="0"/>
              </a:rPr>
              <a:t>	fun print() </a:t>
            </a:r>
          </a:p>
          <a:p>
            <a:r>
              <a:rPr lang="en-IN" sz="1000" dirty="0">
                <a:latin typeface="Bookman Old Style" panose="02050604050505020204" pitchFamily="18" charset="0"/>
              </a:rPr>
              <a:t>	{ </a:t>
            </a:r>
          </a:p>
          <a:p>
            <a:r>
              <a:rPr lang="en-IN" sz="1000" dirty="0">
                <a:latin typeface="Bookman Old Style" panose="02050604050505020204" pitchFamily="18" charset="0"/>
              </a:rPr>
              <a:t>	</a:t>
            </a:r>
            <a:r>
              <a:rPr lang="en-IN" sz="1000" dirty="0" err="1" smtClean="0">
                <a:latin typeface="Bookman Old Style" panose="02050604050505020204" pitchFamily="18" charset="0"/>
              </a:rPr>
              <a:t>println</a:t>
            </a:r>
            <a:r>
              <a:rPr lang="en-IN" sz="1000" dirty="0">
                <a:latin typeface="Bookman Old Style" panose="02050604050505020204" pitchFamily="18" charset="0"/>
              </a:rPr>
              <a:t>("This is a default method defined in the interface") </a:t>
            </a:r>
          </a:p>
          <a:p>
            <a:r>
              <a:rPr lang="en-IN" sz="1000" dirty="0">
                <a:latin typeface="Bookman Old Style" panose="02050604050505020204" pitchFamily="18" charset="0"/>
              </a:rPr>
              <a:t>	} </a:t>
            </a:r>
          </a:p>
          <a:p>
            <a:r>
              <a:rPr lang="en-IN" sz="1000" dirty="0">
                <a:latin typeface="Bookman Old Style" panose="02050604050505020204" pitchFamily="18" charset="0"/>
              </a:rPr>
              <a:t>} </a:t>
            </a:r>
          </a:p>
          <a:p>
            <a:r>
              <a:rPr lang="en-IN" sz="1000" dirty="0">
                <a:latin typeface="Bookman Old Style" panose="02050604050505020204" pitchFamily="18" charset="0"/>
              </a:rPr>
              <a:t>class </a:t>
            </a:r>
            <a:r>
              <a:rPr lang="en-IN" sz="1000" dirty="0" err="1">
                <a:latin typeface="Bookman Old Style" panose="02050604050505020204" pitchFamily="18" charset="0"/>
              </a:rPr>
              <a:t>InterfaceDemo</a:t>
            </a:r>
            <a:r>
              <a:rPr lang="en-IN" sz="1000" dirty="0">
                <a:latin typeface="Bookman Old Style" panose="02050604050505020204" pitchFamily="18" charset="0"/>
              </a:rPr>
              <a:t> : </a:t>
            </a:r>
            <a:r>
              <a:rPr lang="en-IN" sz="1000" dirty="0" err="1">
                <a:latin typeface="Bookman Old Style" panose="02050604050505020204" pitchFamily="18" charset="0"/>
              </a:rPr>
              <a:t>FirstInterface</a:t>
            </a:r>
            <a:r>
              <a:rPr lang="en-IN" sz="1000" dirty="0">
                <a:latin typeface="Bookman Old Style" panose="02050604050505020204" pitchFamily="18" charset="0"/>
              </a:rPr>
              <a:t> { </a:t>
            </a:r>
          </a:p>
          <a:p>
            <a:r>
              <a:rPr lang="en-IN" sz="1000" dirty="0">
                <a:latin typeface="Bookman Old Style" panose="02050604050505020204" pitchFamily="18" charset="0"/>
              </a:rPr>
              <a:t>	override fun add(a: </a:t>
            </a:r>
            <a:r>
              <a:rPr lang="en-IN" sz="1000" dirty="0" err="1">
                <a:latin typeface="Bookman Old Style" panose="02050604050505020204" pitchFamily="18" charset="0"/>
              </a:rPr>
              <a:t>Int</a:t>
            </a:r>
            <a:r>
              <a:rPr lang="en-IN" sz="1000" dirty="0">
                <a:latin typeface="Bookman Old Style" panose="02050604050505020204" pitchFamily="18" charset="0"/>
              </a:rPr>
              <a:t>, b: </a:t>
            </a:r>
            <a:r>
              <a:rPr lang="en-IN" sz="1000" dirty="0" err="1">
                <a:latin typeface="Bookman Old Style" panose="02050604050505020204" pitchFamily="18" charset="0"/>
              </a:rPr>
              <a:t>Int</a:t>
            </a:r>
            <a:r>
              <a:rPr lang="en-IN" sz="1000" dirty="0">
                <a:latin typeface="Bookman Old Style" panose="02050604050505020204" pitchFamily="18" charset="0"/>
              </a:rPr>
              <a:t>) </a:t>
            </a:r>
          </a:p>
          <a:p>
            <a:r>
              <a:rPr lang="en-IN" sz="1000" dirty="0">
                <a:latin typeface="Bookman Old Style" panose="02050604050505020204" pitchFamily="18" charset="0"/>
              </a:rPr>
              <a:t>	{ </a:t>
            </a:r>
          </a:p>
          <a:p>
            <a:r>
              <a:rPr lang="en-IN" sz="1000" dirty="0">
                <a:latin typeface="Bookman Old Style" panose="02050604050505020204" pitchFamily="18" charset="0"/>
              </a:rPr>
              <a:t>		</a:t>
            </a:r>
            <a:r>
              <a:rPr lang="en-IN" sz="1000" dirty="0" err="1">
                <a:latin typeface="Bookman Old Style" panose="02050604050505020204" pitchFamily="18" charset="0"/>
              </a:rPr>
              <a:t>val</a:t>
            </a:r>
            <a:r>
              <a:rPr lang="en-IN" sz="1000" dirty="0">
                <a:latin typeface="Bookman Old Style" panose="02050604050505020204" pitchFamily="18" charset="0"/>
              </a:rPr>
              <a:t> x = a + b </a:t>
            </a:r>
          </a:p>
          <a:p>
            <a:r>
              <a:rPr lang="en-IN" sz="1000" dirty="0">
                <a:latin typeface="Bookman Old Style" panose="02050604050505020204" pitchFamily="18" charset="0"/>
              </a:rPr>
              <a:t>		</a:t>
            </a:r>
            <a:r>
              <a:rPr lang="en-IN" sz="1000" dirty="0" err="1">
                <a:latin typeface="Bookman Old Style" panose="02050604050505020204" pitchFamily="18" charset="0"/>
              </a:rPr>
              <a:t>println</a:t>
            </a:r>
            <a:r>
              <a:rPr lang="en-IN" sz="1000" dirty="0">
                <a:latin typeface="Bookman Old Style" panose="02050604050505020204" pitchFamily="18" charset="0"/>
              </a:rPr>
              <a:t>("Sum is $x") </a:t>
            </a:r>
          </a:p>
          <a:p>
            <a:r>
              <a:rPr lang="en-IN" sz="1000" dirty="0">
                <a:latin typeface="Bookman Old Style" panose="02050604050505020204" pitchFamily="18" charset="0"/>
              </a:rPr>
              <a:t>	} </a:t>
            </a:r>
          </a:p>
          <a:p>
            <a:r>
              <a:rPr lang="en-IN" sz="1000" dirty="0">
                <a:latin typeface="Bookman Old Style" panose="02050604050505020204" pitchFamily="18" charset="0"/>
              </a:rPr>
              <a:t>	override fun print() </a:t>
            </a:r>
          </a:p>
          <a:p>
            <a:r>
              <a:rPr lang="en-IN" sz="1000" dirty="0">
                <a:latin typeface="Bookman Old Style" panose="02050604050505020204" pitchFamily="18" charset="0"/>
              </a:rPr>
              <a:t>	{ </a:t>
            </a:r>
          </a:p>
          <a:p>
            <a:r>
              <a:rPr lang="en-IN" sz="1000" dirty="0">
                <a:latin typeface="Bookman Old Style" panose="02050604050505020204" pitchFamily="18" charset="0"/>
              </a:rPr>
              <a:t>		</a:t>
            </a:r>
            <a:r>
              <a:rPr lang="en-IN" sz="1000" dirty="0" err="1">
                <a:latin typeface="Bookman Old Style" panose="02050604050505020204" pitchFamily="18" charset="0"/>
              </a:rPr>
              <a:t>super.print</a:t>
            </a:r>
            <a:r>
              <a:rPr lang="en-IN" sz="1000" dirty="0">
                <a:latin typeface="Bookman Old Style" panose="02050604050505020204" pitchFamily="18" charset="0"/>
              </a:rPr>
              <a:t>() </a:t>
            </a:r>
          </a:p>
          <a:p>
            <a:r>
              <a:rPr lang="en-IN" sz="1000" dirty="0">
                <a:latin typeface="Bookman Old Style" panose="02050604050505020204" pitchFamily="18" charset="0"/>
              </a:rPr>
              <a:t>		</a:t>
            </a:r>
            <a:r>
              <a:rPr lang="en-IN" sz="1000" dirty="0" err="1">
                <a:latin typeface="Bookman Old Style" panose="02050604050505020204" pitchFamily="18" charset="0"/>
              </a:rPr>
              <a:t>println</a:t>
            </a:r>
            <a:r>
              <a:rPr lang="en-IN" sz="1000" dirty="0">
                <a:latin typeface="Bookman Old Style" panose="02050604050505020204" pitchFamily="18" charset="0"/>
              </a:rPr>
              <a:t>("It has been overridden") </a:t>
            </a:r>
          </a:p>
          <a:p>
            <a:r>
              <a:rPr lang="en-IN" sz="1000" dirty="0">
                <a:latin typeface="Bookman Old Style" panose="02050604050505020204" pitchFamily="18" charset="0"/>
              </a:rPr>
              <a:t>	} </a:t>
            </a:r>
          </a:p>
          <a:p>
            <a:r>
              <a:rPr lang="en-IN" sz="1000" dirty="0">
                <a:latin typeface="Bookman Old Style" panose="02050604050505020204" pitchFamily="18" charset="0"/>
              </a:rPr>
              <a:t>} </a:t>
            </a:r>
          </a:p>
          <a:p>
            <a:endParaRPr lang="en-IN" sz="1000" dirty="0">
              <a:latin typeface="Bookman Old Style" panose="02050604050505020204" pitchFamily="18" charset="0"/>
            </a:endParaRPr>
          </a:p>
          <a:p>
            <a:r>
              <a:rPr lang="en-IN" sz="1000" dirty="0">
                <a:latin typeface="Bookman Old Style" panose="02050604050505020204" pitchFamily="18" charset="0"/>
              </a:rPr>
              <a:t>fun main() </a:t>
            </a:r>
          </a:p>
          <a:p>
            <a:r>
              <a:rPr lang="en-IN" sz="1000" dirty="0">
                <a:latin typeface="Bookman Old Style" panose="02050604050505020204" pitchFamily="18" charset="0"/>
              </a:rPr>
              <a:t>{ </a:t>
            </a:r>
          </a:p>
          <a:p>
            <a:r>
              <a:rPr lang="en-IN" sz="1000" dirty="0">
                <a:latin typeface="Bookman Old Style" panose="02050604050505020204" pitchFamily="18" charset="0"/>
              </a:rPr>
              <a:t>	</a:t>
            </a:r>
            <a:r>
              <a:rPr lang="en-IN" sz="1000" dirty="0" err="1">
                <a:latin typeface="Bookman Old Style" panose="02050604050505020204" pitchFamily="18" charset="0"/>
              </a:rPr>
              <a:t>val</a:t>
            </a:r>
            <a:r>
              <a:rPr lang="en-IN" sz="1000" dirty="0">
                <a:latin typeface="Bookman Old Style" panose="02050604050505020204" pitchFamily="18" charset="0"/>
              </a:rPr>
              <a:t> </a:t>
            </a:r>
            <a:r>
              <a:rPr lang="en-IN" sz="1000" dirty="0" err="1">
                <a:latin typeface="Bookman Old Style" panose="02050604050505020204" pitchFamily="18" charset="0"/>
              </a:rPr>
              <a:t>obj</a:t>
            </a:r>
            <a:r>
              <a:rPr lang="en-IN" sz="1000" dirty="0">
                <a:latin typeface="Bookman Old Style" panose="02050604050505020204" pitchFamily="18" charset="0"/>
              </a:rPr>
              <a:t> = </a:t>
            </a:r>
            <a:r>
              <a:rPr lang="en-IN" sz="1000" dirty="0" err="1">
                <a:latin typeface="Bookman Old Style" panose="02050604050505020204" pitchFamily="18" charset="0"/>
              </a:rPr>
              <a:t>InterfaceDemo</a:t>
            </a:r>
            <a:r>
              <a:rPr lang="en-IN" sz="1000" dirty="0">
                <a:latin typeface="Bookman Old Style" panose="02050604050505020204" pitchFamily="18" charset="0"/>
              </a:rPr>
              <a:t>() </a:t>
            </a:r>
          </a:p>
          <a:p>
            <a:r>
              <a:rPr lang="en-IN" sz="1000" dirty="0">
                <a:latin typeface="Bookman Old Style" panose="02050604050505020204" pitchFamily="18" charset="0"/>
              </a:rPr>
              <a:t>	</a:t>
            </a:r>
            <a:r>
              <a:rPr lang="en-IN" sz="1000" dirty="0" err="1">
                <a:latin typeface="Bookman Old Style" panose="02050604050505020204" pitchFamily="18" charset="0"/>
              </a:rPr>
              <a:t>println</a:t>
            </a:r>
            <a:r>
              <a:rPr lang="en-IN" sz="1000" dirty="0">
                <a:latin typeface="Bookman Old Style" panose="02050604050505020204" pitchFamily="18" charset="0"/>
              </a:rPr>
              <a:t>(</a:t>
            </a:r>
            <a:r>
              <a:rPr lang="en-IN" sz="1000" dirty="0" err="1">
                <a:latin typeface="Bookman Old Style" panose="02050604050505020204" pitchFamily="18" charset="0"/>
              </a:rPr>
              <a:t>obj.add</a:t>
            </a:r>
            <a:r>
              <a:rPr lang="en-IN" sz="1000" dirty="0">
                <a:latin typeface="Bookman Old Style" panose="02050604050505020204" pitchFamily="18" charset="0"/>
              </a:rPr>
              <a:t>(5)) </a:t>
            </a:r>
          </a:p>
          <a:p>
            <a:r>
              <a:rPr lang="en-IN" sz="1000" dirty="0">
                <a:latin typeface="Bookman Old Style" panose="02050604050505020204" pitchFamily="18" charset="0"/>
              </a:rPr>
              <a:t>	</a:t>
            </a:r>
            <a:r>
              <a:rPr lang="en-IN" sz="1000" dirty="0" err="1">
                <a:latin typeface="Bookman Old Style" panose="02050604050505020204" pitchFamily="18" charset="0"/>
              </a:rPr>
              <a:t>obj.print</a:t>
            </a:r>
            <a:r>
              <a:rPr lang="en-IN" sz="1000" dirty="0">
                <a:latin typeface="Bookman Old Style" panose="02050604050505020204" pitchFamily="18" charset="0"/>
              </a:rPr>
              <a:t>() </a:t>
            </a:r>
          </a:p>
          <a:p>
            <a:r>
              <a:rPr lang="en-IN" sz="1000" dirty="0">
                <a:latin typeface="Bookman Old Style" panose="02050604050505020204" pitchFamily="18" charset="0"/>
              </a:rPr>
              <a:t>} </a:t>
            </a:r>
          </a:p>
        </p:txBody>
      </p:sp>
      <p:sp>
        <p:nvSpPr>
          <p:cNvPr id="6" name="Rectangle 5"/>
          <p:cNvSpPr/>
          <p:nvPr/>
        </p:nvSpPr>
        <p:spPr>
          <a:xfrm>
            <a:off x="228600" y="990600"/>
            <a:ext cx="3626570" cy="369332"/>
          </a:xfrm>
          <a:prstGeom prst="rect">
            <a:avLst/>
          </a:prstGeom>
        </p:spPr>
        <p:txBody>
          <a:bodyPr wrap="none">
            <a:spAutoFit/>
          </a:bodyPr>
          <a:lstStyle/>
          <a:p>
            <a:pPr fontAlgn="base"/>
            <a:r>
              <a:rPr lang="en-US" b="1" dirty="0">
                <a:solidFill>
                  <a:schemeClr val="tx2"/>
                </a:solidFill>
              </a:rPr>
              <a:t>Default values and Default Methods</a:t>
            </a:r>
          </a:p>
        </p:txBody>
      </p:sp>
      <p:sp>
        <p:nvSpPr>
          <p:cNvPr id="7" name="Rectangle 6"/>
          <p:cNvSpPr/>
          <p:nvPr/>
        </p:nvSpPr>
        <p:spPr>
          <a:xfrm>
            <a:off x="6190550" y="990028"/>
            <a:ext cx="2359685" cy="369332"/>
          </a:xfrm>
          <a:prstGeom prst="rect">
            <a:avLst/>
          </a:prstGeom>
        </p:spPr>
        <p:txBody>
          <a:bodyPr wrap="none">
            <a:spAutoFit/>
          </a:bodyPr>
          <a:lstStyle/>
          <a:p>
            <a:pPr fontAlgn="base"/>
            <a:r>
              <a:rPr lang="en-IN" b="1" dirty="0">
                <a:solidFill>
                  <a:schemeClr val="tx2"/>
                </a:solidFill>
              </a:rPr>
              <a:t>Properties in interface </a:t>
            </a:r>
          </a:p>
        </p:txBody>
      </p:sp>
      <p:sp>
        <p:nvSpPr>
          <p:cNvPr id="8" name="Rectangle 7"/>
          <p:cNvSpPr/>
          <p:nvPr/>
        </p:nvSpPr>
        <p:spPr>
          <a:xfrm>
            <a:off x="4953001" y="1447800"/>
            <a:ext cx="4648200" cy="3231654"/>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IN" sz="1200" dirty="0">
                <a:latin typeface="Bookman Old Style" panose="02050604050505020204" pitchFamily="18" charset="0"/>
              </a:rPr>
              <a:t>interface </a:t>
            </a:r>
            <a:r>
              <a:rPr lang="en-IN" sz="1200" dirty="0" err="1">
                <a:latin typeface="Bookman Old Style" panose="02050604050505020204" pitchFamily="18" charset="0"/>
              </a:rPr>
              <a:t>InterfaceProperties</a:t>
            </a:r>
            <a:r>
              <a:rPr lang="en-IN" sz="1200" dirty="0">
                <a:latin typeface="Bookman Old Style" panose="02050604050505020204" pitchFamily="18" charset="0"/>
              </a:rPr>
              <a:t> { </a:t>
            </a:r>
          </a:p>
          <a:p>
            <a:r>
              <a:rPr lang="en-IN" sz="1200" dirty="0">
                <a:latin typeface="Bookman Old Style" panose="02050604050505020204" pitchFamily="18" charset="0"/>
              </a:rPr>
              <a:t>	</a:t>
            </a:r>
            <a:r>
              <a:rPr lang="en-IN" sz="1200" dirty="0" err="1">
                <a:latin typeface="Bookman Old Style" panose="02050604050505020204" pitchFamily="18" charset="0"/>
              </a:rPr>
              <a:t>val</a:t>
            </a:r>
            <a:r>
              <a:rPr lang="en-IN" sz="1200" dirty="0">
                <a:latin typeface="Bookman Old Style" panose="02050604050505020204" pitchFamily="18" charset="0"/>
              </a:rPr>
              <a:t> a : </a:t>
            </a:r>
            <a:r>
              <a:rPr lang="en-IN" sz="1200" dirty="0" err="1">
                <a:latin typeface="Bookman Old Style" panose="02050604050505020204" pitchFamily="18" charset="0"/>
              </a:rPr>
              <a:t>Int</a:t>
            </a:r>
            <a:r>
              <a:rPr lang="en-IN" sz="1200" dirty="0">
                <a:latin typeface="Bookman Old Style" panose="02050604050505020204" pitchFamily="18" charset="0"/>
              </a:rPr>
              <a:t> </a:t>
            </a:r>
          </a:p>
          <a:p>
            <a:r>
              <a:rPr lang="en-IN" sz="1200" dirty="0">
                <a:latin typeface="Bookman Old Style" panose="02050604050505020204" pitchFamily="18" charset="0"/>
              </a:rPr>
              <a:t>	</a:t>
            </a:r>
            <a:r>
              <a:rPr lang="en-IN" sz="1200" dirty="0" err="1">
                <a:solidFill>
                  <a:schemeClr val="accent2">
                    <a:lumMod val="75000"/>
                  </a:schemeClr>
                </a:solidFill>
                <a:latin typeface="Bookman Old Style" panose="02050604050505020204" pitchFamily="18" charset="0"/>
              </a:rPr>
              <a:t>val</a:t>
            </a:r>
            <a:r>
              <a:rPr lang="en-IN" sz="1200" dirty="0">
                <a:solidFill>
                  <a:schemeClr val="accent2">
                    <a:lumMod val="75000"/>
                  </a:schemeClr>
                </a:solidFill>
                <a:latin typeface="Bookman Old Style" panose="02050604050505020204" pitchFamily="18" charset="0"/>
              </a:rPr>
              <a:t> b : String </a:t>
            </a:r>
          </a:p>
          <a:p>
            <a:r>
              <a:rPr lang="en-IN" sz="1200" dirty="0">
                <a:solidFill>
                  <a:schemeClr val="accent2">
                    <a:lumMod val="75000"/>
                  </a:schemeClr>
                </a:solidFill>
                <a:latin typeface="Bookman Old Style" panose="02050604050505020204" pitchFamily="18" charset="0"/>
              </a:rPr>
              <a:t>		get() = "Hello"</a:t>
            </a:r>
          </a:p>
          <a:p>
            <a:r>
              <a:rPr lang="en-IN" sz="1200" dirty="0">
                <a:latin typeface="Bookman Old Style" panose="02050604050505020204" pitchFamily="18" charset="0"/>
              </a:rPr>
              <a:t>} </a:t>
            </a:r>
          </a:p>
          <a:p>
            <a:endParaRPr lang="en-IN" sz="1200" dirty="0">
              <a:latin typeface="Bookman Old Style" panose="02050604050505020204" pitchFamily="18" charset="0"/>
            </a:endParaRPr>
          </a:p>
          <a:p>
            <a:r>
              <a:rPr lang="en-IN" sz="1200" dirty="0">
                <a:latin typeface="Bookman Old Style" panose="02050604050505020204" pitchFamily="18" charset="0"/>
              </a:rPr>
              <a:t>class </a:t>
            </a:r>
            <a:r>
              <a:rPr lang="en-IN" sz="1200" dirty="0" err="1">
                <a:latin typeface="Bookman Old Style" panose="02050604050505020204" pitchFamily="18" charset="0"/>
              </a:rPr>
              <a:t>PropertiesDemo</a:t>
            </a:r>
            <a:r>
              <a:rPr lang="en-IN" sz="1200" dirty="0">
                <a:latin typeface="Bookman Old Style" panose="02050604050505020204" pitchFamily="18" charset="0"/>
              </a:rPr>
              <a:t> : </a:t>
            </a:r>
            <a:r>
              <a:rPr lang="en-IN" sz="1200" dirty="0" err="1">
                <a:latin typeface="Bookman Old Style" panose="02050604050505020204" pitchFamily="18" charset="0"/>
              </a:rPr>
              <a:t>InterfaceProperties</a:t>
            </a:r>
            <a:r>
              <a:rPr lang="en-IN" sz="1200" dirty="0">
                <a:latin typeface="Bookman Old Style" panose="02050604050505020204" pitchFamily="18" charset="0"/>
              </a:rPr>
              <a:t> { </a:t>
            </a:r>
          </a:p>
          <a:p>
            <a:r>
              <a:rPr lang="en-IN" sz="1200" dirty="0">
                <a:latin typeface="Bookman Old Style" panose="02050604050505020204" pitchFamily="18" charset="0"/>
              </a:rPr>
              <a:t>	override </a:t>
            </a:r>
            <a:r>
              <a:rPr lang="en-IN" sz="1200" dirty="0" err="1">
                <a:latin typeface="Bookman Old Style" panose="02050604050505020204" pitchFamily="18" charset="0"/>
              </a:rPr>
              <a:t>val</a:t>
            </a:r>
            <a:r>
              <a:rPr lang="en-IN" sz="1200" dirty="0">
                <a:latin typeface="Bookman Old Style" panose="02050604050505020204" pitchFamily="18" charset="0"/>
              </a:rPr>
              <a:t> a : </a:t>
            </a:r>
            <a:r>
              <a:rPr lang="en-IN" sz="1200" dirty="0" err="1">
                <a:latin typeface="Bookman Old Style" panose="02050604050505020204" pitchFamily="18" charset="0"/>
              </a:rPr>
              <a:t>Int</a:t>
            </a:r>
            <a:r>
              <a:rPr lang="en-IN" sz="1200" dirty="0">
                <a:latin typeface="Bookman Old Style" panose="02050604050505020204" pitchFamily="18" charset="0"/>
              </a:rPr>
              <a:t> = 5000</a:t>
            </a:r>
          </a:p>
          <a:p>
            <a:r>
              <a:rPr lang="en-IN" sz="1200" dirty="0">
                <a:latin typeface="Bookman Old Style" panose="02050604050505020204" pitchFamily="18" charset="0"/>
              </a:rPr>
              <a:t>	override </a:t>
            </a:r>
            <a:r>
              <a:rPr lang="en-IN" sz="1200" dirty="0" err="1">
                <a:latin typeface="Bookman Old Style" panose="02050604050505020204" pitchFamily="18" charset="0"/>
              </a:rPr>
              <a:t>val</a:t>
            </a:r>
            <a:r>
              <a:rPr lang="en-IN" sz="1200" dirty="0">
                <a:latin typeface="Bookman Old Style" panose="02050604050505020204" pitchFamily="18" charset="0"/>
              </a:rPr>
              <a:t> b : String = "Property Overridden"</a:t>
            </a:r>
          </a:p>
          <a:p>
            <a:r>
              <a:rPr lang="en-IN" sz="1200" dirty="0">
                <a:latin typeface="Bookman Old Style" panose="02050604050505020204" pitchFamily="18" charset="0"/>
              </a:rPr>
              <a:t>} </a:t>
            </a:r>
          </a:p>
          <a:p>
            <a:endParaRPr lang="en-IN" sz="1200" dirty="0">
              <a:latin typeface="Bookman Old Style" panose="02050604050505020204" pitchFamily="18" charset="0"/>
            </a:endParaRPr>
          </a:p>
          <a:p>
            <a:r>
              <a:rPr lang="en-IN" sz="1200" dirty="0">
                <a:latin typeface="Bookman Old Style" panose="02050604050505020204" pitchFamily="18" charset="0"/>
              </a:rPr>
              <a:t>fun main() </a:t>
            </a:r>
          </a:p>
          <a:p>
            <a:r>
              <a:rPr lang="en-IN" sz="1200" dirty="0">
                <a:latin typeface="Bookman Old Style" panose="02050604050505020204" pitchFamily="18" charset="0"/>
              </a:rPr>
              <a:t>{ </a:t>
            </a:r>
          </a:p>
          <a:p>
            <a:r>
              <a:rPr lang="en-IN" sz="1200" dirty="0">
                <a:latin typeface="Bookman Old Style" panose="02050604050505020204" pitchFamily="18" charset="0"/>
              </a:rPr>
              <a:t>	</a:t>
            </a:r>
            <a:r>
              <a:rPr lang="en-IN" sz="1200" dirty="0" err="1">
                <a:latin typeface="Bookman Old Style" panose="02050604050505020204" pitchFamily="18" charset="0"/>
              </a:rPr>
              <a:t>val</a:t>
            </a:r>
            <a:r>
              <a:rPr lang="en-IN" sz="1200" dirty="0">
                <a:latin typeface="Bookman Old Style" panose="02050604050505020204" pitchFamily="18" charset="0"/>
              </a:rPr>
              <a:t> x = </a:t>
            </a:r>
            <a:r>
              <a:rPr lang="en-IN" sz="1200" dirty="0" err="1">
                <a:latin typeface="Bookman Old Style" panose="02050604050505020204" pitchFamily="18" charset="0"/>
              </a:rPr>
              <a:t>PropertiesDemo</a:t>
            </a:r>
            <a:r>
              <a:rPr lang="en-IN" sz="1200" dirty="0">
                <a:latin typeface="Bookman Old Style" panose="02050604050505020204" pitchFamily="18" charset="0"/>
              </a:rPr>
              <a:t>() </a:t>
            </a:r>
          </a:p>
          <a:p>
            <a:r>
              <a:rPr lang="en-IN" sz="1200" dirty="0">
                <a:latin typeface="Bookman Old Style" panose="02050604050505020204" pitchFamily="18" charset="0"/>
              </a:rPr>
              <a:t>	</a:t>
            </a:r>
            <a:r>
              <a:rPr lang="en-IN" sz="1200" dirty="0" err="1">
                <a:latin typeface="Bookman Old Style" panose="02050604050505020204" pitchFamily="18" charset="0"/>
              </a:rPr>
              <a:t>println</a:t>
            </a:r>
            <a:r>
              <a:rPr lang="en-IN" sz="1200" dirty="0">
                <a:latin typeface="Bookman Old Style" panose="02050604050505020204" pitchFamily="18" charset="0"/>
              </a:rPr>
              <a:t>(</a:t>
            </a:r>
            <a:r>
              <a:rPr lang="en-IN" sz="1200" dirty="0" err="1">
                <a:latin typeface="Bookman Old Style" panose="02050604050505020204" pitchFamily="18" charset="0"/>
              </a:rPr>
              <a:t>x.a</a:t>
            </a:r>
            <a:r>
              <a:rPr lang="en-IN" sz="1200" dirty="0">
                <a:latin typeface="Bookman Old Style" panose="02050604050505020204" pitchFamily="18" charset="0"/>
              </a:rPr>
              <a:t>) </a:t>
            </a:r>
          </a:p>
          <a:p>
            <a:r>
              <a:rPr lang="en-IN" sz="1200" dirty="0">
                <a:latin typeface="Bookman Old Style" panose="02050604050505020204" pitchFamily="18" charset="0"/>
              </a:rPr>
              <a:t>	</a:t>
            </a:r>
            <a:r>
              <a:rPr lang="en-IN" sz="1200" dirty="0" err="1">
                <a:latin typeface="Bookman Old Style" panose="02050604050505020204" pitchFamily="18" charset="0"/>
              </a:rPr>
              <a:t>println</a:t>
            </a:r>
            <a:r>
              <a:rPr lang="en-IN" sz="1200" dirty="0">
                <a:latin typeface="Bookman Old Style" panose="02050604050505020204" pitchFamily="18" charset="0"/>
              </a:rPr>
              <a:t>(</a:t>
            </a:r>
            <a:r>
              <a:rPr lang="en-IN" sz="1200" dirty="0" err="1">
                <a:latin typeface="Bookman Old Style" panose="02050604050505020204" pitchFamily="18" charset="0"/>
              </a:rPr>
              <a:t>x.b</a:t>
            </a:r>
            <a:r>
              <a:rPr lang="en-IN" sz="1200" dirty="0">
                <a:latin typeface="Bookman Old Style" panose="02050604050505020204" pitchFamily="18" charset="0"/>
              </a:rPr>
              <a:t>) </a:t>
            </a:r>
          </a:p>
          <a:p>
            <a:r>
              <a:rPr lang="en-IN" sz="1200" dirty="0">
                <a:latin typeface="Bookman Old Style" panose="02050604050505020204" pitchFamily="18" charset="0"/>
              </a:rPr>
              <a:t>} </a:t>
            </a:r>
          </a:p>
        </p:txBody>
      </p:sp>
    </p:spTree>
    <p:extLst>
      <p:ext uri="{BB962C8B-B14F-4D97-AF65-F5344CB8AC3E}">
        <p14:creationId xmlns:p14="http://schemas.microsoft.com/office/powerpoint/2010/main" val="16002604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dirty="0" smtClean="0">
                <a:solidFill>
                  <a:schemeClr val="tx2"/>
                </a:solidFill>
              </a:rPr>
              <a:t>Inheritance continued …</a:t>
            </a:r>
            <a:endParaRPr lang="en-IN" dirty="0">
              <a:solidFill>
                <a:schemeClr val="tx2"/>
              </a:solidFill>
            </a:endParaRPr>
          </a:p>
        </p:txBody>
      </p:sp>
      <p:sp>
        <p:nvSpPr>
          <p:cNvPr id="5" name="Rectangle 4"/>
          <p:cNvSpPr/>
          <p:nvPr/>
        </p:nvSpPr>
        <p:spPr>
          <a:xfrm>
            <a:off x="76200" y="1295400"/>
            <a:ext cx="4724400" cy="5170646"/>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IN" sz="1000" dirty="0">
                <a:latin typeface="Bookman Old Style" panose="02050604050505020204" pitchFamily="18" charset="0"/>
              </a:rPr>
              <a:t>interface Dimensions { </a:t>
            </a:r>
          </a:p>
          <a:p>
            <a:r>
              <a:rPr lang="en-IN" sz="1000" dirty="0">
                <a:latin typeface="Bookman Old Style" panose="02050604050505020204" pitchFamily="18" charset="0"/>
              </a:rPr>
              <a:t>	</a:t>
            </a:r>
            <a:r>
              <a:rPr lang="en-IN" sz="1000" dirty="0" err="1">
                <a:latin typeface="Bookman Old Style" panose="02050604050505020204" pitchFamily="18" charset="0"/>
              </a:rPr>
              <a:t>val</a:t>
            </a:r>
            <a:r>
              <a:rPr lang="en-IN" sz="1000" dirty="0">
                <a:latin typeface="Bookman Old Style" panose="02050604050505020204" pitchFamily="18" charset="0"/>
              </a:rPr>
              <a:t> length : Double </a:t>
            </a:r>
          </a:p>
          <a:p>
            <a:r>
              <a:rPr lang="en-IN" sz="1000" dirty="0">
                <a:latin typeface="Bookman Old Style" panose="02050604050505020204" pitchFamily="18" charset="0"/>
              </a:rPr>
              <a:t>	</a:t>
            </a:r>
            <a:r>
              <a:rPr lang="en-IN" sz="1000" dirty="0" err="1">
                <a:latin typeface="Bookman Old Style" panose="02050604050505020204" pitchFamily="18" charset="0"/>
              </a:rPr>
              <a:t>val</a:t>
            </a:r>
            <a:r>
              <a:rPr lang="en-IN" sz="1000" dirty="0">
                <a:latin typeface="Bookman Old Style" panose="02050604050505020204" pitchFamily="18" charset="0"/>
              </a:rPr>
              <a:t> breadth : Double </a:t>
            </a:r>
          </a:p>
          <a:p>
            <a:r>
              <a:rPr lang="en-IN" sz="1000" dirty="0">
                <a:latin typeface="Bookman Old Style" panose="02050604050505020204" pitchFamily="18" charset="0"/>
              </a:rPr>
              <a:t>} </a:t>
            </a:r>
          </a:p>
          <a:p>
            <a:endParaRPr lang="en-IN" sz="1000" dirty="0">
              <a:latin typeface="Bookman Old Style" panose="02050604050505020204" pitchFamily="18" charset="0"/>
            </a:endParaRPr>
          </a:p>
          <a:p>
            <a:r>
              <a:rPr lang="en-IN" sz="1000" dirty="0">
                <a:latin typeface="Bookman Old Style" panose="02050604050505020204" pitchFamily="18" charset="0"/>
              </a:rPr>
              <a:t>interface </a:t>
            </a:r>
            <a:r>
              <a:rPr lang="en-IN" sz="1000" dirty="0" err="1">
                <a:latin typeface="Bookman Old Style" panose="02050604050505020204" pitchFamily="18" charset="0"/>
              </a:rPr>
              <a:t>CalculateParameters</a:t>
            </a:r>
            <a:r>
              <a:rPr lang="en-IN" sz="1000" dirty="0">
                <a:latin typeface="Bookman Old Style" panose="02050604050505020204" pitchFamily="18" charset="0"/>
              </a:rPr>
              <a:t> </a:t>
            </a:r>
            <a:r>
              <a:rPr lang="en-IN" sz="1000" dirty="0">
                <a:solidFill>
                  <a:schemeClr val="accent2">
                    <a:lumMod val="50000"/>
                  </a:schemeClr>
                </a:solidFill>
                <a:latin typeface="Bookman Old Style" panose="02050604050505020204" pitchFamily="18" charset="0"/>
              </a:rPr>
              <a:t>: Dimensions </a:t>
            </a:r>
            <a:r>
              <a:rPr lang="en-IN" sz="1000" dirty="0">
                <a:latin typeface="Bookman Old Style" panose="02050604050505020204" pitchFamily="18" charset="0"/>
              </a:rPr>
              <a:t>{ </a:t>
            </a:r>
          </a:p>
          <a:p>
            <a:r>
              <a:rPr lang="en-IN" sz="1000" dirty="0">
                <a:latin typeface="Bookman Old Style" panose="02050604050505020204" pitchFamily="18" charset="0"/>
              </a:rPr>
              <a:t>	fun area() </a:t>
            </a:r>
          </a:p>
          <a:p>
            <a:r>
              <a:rPr lang="en-IN" sz="1000" dirty="0">
                <a:latin typeface="Bookman Old Style" panose="02050604050505020204" pitchFamily="18" charset="0"/>
              </a:rPr>
              <a:t>	fun perimeter() </a:t>
            </a:r>
          </a:p>
          <a:p>
            <a:r>
              <a:rPr lang="en-IN" sz="1000" dirty="0">
                <a:latin typeface="Bookman Old Style" panose="02050604050505020204" pitchFamily="18" charset="0"/>
              </a:rPr>
              <a:t>} </a:t>
            </a:r>
          </a:p>
          <a:p>
            <a:endParaRPr lang="en-IN" sz="1000" dirty="0">
              <a:latin typeface="Bookman Old Style" panose="02050604050505020204" pitchFamily="18" charset="0"/>
            </a:endParaRPr>
          </a:p>
          <a:p>
            <a:r>
              <a:rPr lang="en-IN" sz="1000" dirty="0">
                <a:latin typeface="Bookman Old Style" panose="02050604050505020204" pitchFamily="18" charset="0"/>
              </a:rPr>
              <a:t>class XYZ : </a:t>
            </a:r>
            <a:r>
              <a:rPr lang="en-IN" sz="1000" dirty="0" err="1">
                <a:latin typeface="Bookman Old Style" panose="02050604050505020204" pitchFamily="18" charset="0"/>
              </a:rPr>
              <a:t>CalculateParameters</a:t>
            </a:r>
            <a:r>
              <a:rPr lang="en-IN" sz="1000" dirty="0">
                <a:latin typeface="Bookman Old Style" panose="02050604050505020204" pitchFamily="18" charset="0"/>
              </a:rPr>
              <a:t> { </a:t>
            </a:r>
          </a:p>
          <a:p>
            <a:r>
              <a:rPr lang="en-IN" sz="1000" dirty="0">
                <a:latin typeface="Bookman Old Style" panose="02050604050505020204" pitchFamily="18" charset="0"/>
              </a:rPr>
              <a:t>	override </a:t>
            </a:r>
            <a:r>
              <a:rPr lang="en-IN" sz="1000" dirty="0" err="1">
                <a:latin typeface="Bookman Old Style" panose="02050604050505020204" pitchFamily="18" charset="0"/>
              </a:rPr>
              <a:t>val</a:t>
            </a:r>
            <a:r>
              <a:rPr lang="en-IN" sz="1000" dirty="0">
                <a:latin typeface="Bookman Old Style" panose="02050604050505020204" pitchFamily="18" charset="0"/>
              </a:rPr>
              <a:t> length : Double </a:t>
            </a:r>
          </a:p>
          <a:p>
            <a:r>
              <a:rPr lang="en-IN" sz="1000" dirty="0">
                <a:latin typeface="Bookman Old Style" panose="02050604050505020204" pitchFamily="18" charset="0"/>
              </a:rPr>
              <a:t>		get() = 10.0</a:t>
            </a:r>
          </a:p>
          <a:p>
            <a:r>
              <a:rPr lang="en-IN" sz="1000" dirty="0">
                <a:latin typeface="Bookman Old Style" panose="02050604050505020204" pitchFamily="18" charset="0"/>
              </a:rPr>
              <a:t>	override </a:t>
            </a:r>
            <a:r>
              <a:rPr lang="en-IN" sz="1000" dirty="0" err="1">
                <a:latin typeface="Bookman Old Style" panose="02050604050505020204" pitchFamily="18" charset="0"/>
              </a:rPr>
              <a:t>val</a:t>
            </a:r>
            <a:r>
              <a:rPr lang="en-IN" sz="1000" dirty="0">
                <a:latin typeface="Bookman Old Style" panose="02050604050505020204" pitchFamily="18" charset="0"/>
              </a:rPr>
              <a:t> breadth : Double </a:t>
            </a:r>
          </a:p>
          <a:p>
            <a:r>
              <a:rPr lang="en-IN" sz="1000" dirty="0">
                <a:latin typeface="Bookman Old Style" panose="02050604050505020204" pitchFamily="18" charset="0"/>
              </a:rPr>
              <a:t>		get()= 15.0</a:t>
            </a:r>
          </a:p>
          <a:p>
            <a:endParaRPr lang="en-IN" sz="1000" dirty="0">
              <a:latin typeface="Bookman Old Style" panose="02050604050505020204" pitchFamily="18" charset="0"/>
            </a:endParaRPr>
          </a:p>
          <a:p>
            <a:r>
              <a:rPr lang="en-IN" sz="1000" dirty="0">
                <a:latin typeface="Bookman Old Style" panose="02050604050505020204" pitchFamily="18" charset="0"/>
              </a:rPr>
              <a:t>	override fun area() </a:t>
            </a:r>
          </a:p>
          <a:p>
            <a:r>
              <a:rPr lang="en-IN" sz="1000" dirty="0">
                <a:latin typeface="Bookman Old Style" panose="02050604050505020204" pitchFamily="18" charset="0"/>
              </a:rPr>
              <a:t>	{ </a:t>
            </a:r>
          </a:p>
          <a:p>
            <a:r>
              <a:rPr lang="en-IN" sz="1000" dirty="0">
                <a:latin typeface="Bookman Old Style" panose="02050604050505020204" pitchFamily="18" charset="0"/>
              </a:rPr>
              <a:t>		</a:t>
            </a:r>
            <a:r>
              <a:rPr lang="en-IN" sz="1000" dirty="0" err="1">
                <a:latin typeface="Bookman Old Style" panose="02050604050505020204" pitchFamily="18" charset="0"/>
              </a:rPr>
              <a:t>println</a:t>
            </a:r>
            <a:r>
              <a:rPr lang="en-IN" sz="1000" dirty="0">
                <a:latin typeface="Bookman Old Style" panose="02050604050505020204" pitchFamily="18" charset="0"/>
              </a:rPr>
              <a:t>("Area is ${length * breadth}") </a:t>
            </a:r>
          </a:p>
          <a:p>
            <a:r>
              <a:rPr lang="en-IN" sz="1000" dirty="0">
                <a:latin typeface="Bookman Old Style" panose="02050604050505020204" pitchFamily="18" charset="0"/>
              </a:rPr>
              <a:t>	} </a:t>
            </a:r>
          </a:p>
          <a:p>
            <a:endParaRPr lang="en-IN" sz="1000" dirty="0">
              <a:latin typeface="Bookman Old Style" panose="02050604050505020204" pitchFamily="18" charset="0"/>
            </a:endParaRPr>
          </a:p>
          <a:p>
            <a:r>
              <a:rPr lang="en-IN" sz="1000" dirty="0">
                <a:latin typeface="Bookman Old Style" panose="02050604050505020204" pitchFamily="18" charset="0"/>
              </a:rPr>
              <a:t>	override fun perimeter() </a:t>
            </a:r>
          </a:p>
          <a:p>
            <a:r>
              <a:rPr lang="en-IN" sz="1000" dirty="0">
                <a:latin typeface="Bookman Old Style" panose="02050604050505020204" pitchFamily="18" charset="0"/>
              </a:rPr>
              <a:t>	{ </a:t>
            </a:r>
          </a:p>
          <a:p>
            <a:r>
              <a:rPr lang="en-IN" sz="1000" dirty="0">
                <a:latin typeface="Bookman Old Style" panose="02050604050505020204" pitchFamily="18" charset="0"/>
              </a:rPr>
              <a:t>		</a:t>
            </a:r>
            <a:r>
              <a:rPr lang="en-IN" sz="1000" dirty="0" err="1">
                <a:latin typeface="Bookman Old Style" panose="02050604050505020204" pitchFamily="18" charset="0"/>
              </a:rPr>
              <a:t>println</a:t>
            </a:r>
            <a:r>
              <a:rPr lang="en-IN" sz="1000" dirty="0">
                <a:latin typeface="Bookman Old Style" panose="02050604050505020204" pitchFamily="18" charset="0"/>
              </a:rPr>
              <a:t>("Perimeter is ${2*(</a:t>
            </a:r>
            <a:r>
              <a:rPr lang="en-IN" sz="1000" dirty="0" err="1">
                <a:latin typeface="Bookman Old Style" panose="02050604050505020204" pitchFamily="18" charset="0"/>
              </a:rPr>
              <a:t>length+breadth</a:t>
            </a:r>
            <a:r>
              <a:rPr lang="en-IN" sz="1000" dirty="0">
                <a:latin typeface="Bookman Old Style" panose="02050604050505020204" pitchFamily="18" charset="0"/>
              </a:rPr>
              <a:t>)}") </a:t>
            </a:r>
          </a:p>
          <a:p>
            <a:r>
              <a:rPr lang="en-IN" sz="1000" dirty="0">
                <a:latin typeface="Bookman Old Style" panose="02050604050505020204" pitchFamily="18" charset="0"/>
              </a:rPr>
              <a:t>	} </a:t>
            </a:r>
          </a:p>
          <a:p>
            <a:r>
              <a:rPr lang="en-IN" sz="1000" dirty="0">
                <a:latin typeface="Bookman Old Style" panose="02050604050505020204" pitchFamily="18" charset="0"/>
              </a:rPr>
              <a:t>} </a:t>
            </a:r>
          </a:p>
          <a:p>
            <a:endParaRPr lang="en-IN" sz="1000" dirty="0">
              <a:latin typeface="Bookman Old Style" panose="02050604050505020204" pitchFamily="18" charset="0"/>
            </a:endParaRPr>
          </a:p>
          <a:p>
            <a:r>
              <a:rPr lang="en-IN" sz="1000" dirty="0">
                <a:latin typeface="Bookman Old Style" panose="02050604050505020204" pitchFamily="18" charset="0"/>
              </a:rPr>
              <a:t>fun main() </a:t>
            </a:r>
          </a:p>
          <a:p>
            <a:r>
              <a:rPr lang="en-IN" sz="1000" dirty="0">
                <a:latin typeface="Bookman Old Style" panose="02050604050505020204" pitchFamily="18" charset="0"/>
              </a:rPr>
              <a:t>{ </a:t>
            </a:r>
          </a:p>
          <a:p>
            <a:r>
              <a:rPr lang="en-IN" sz="1000" dirty="0">
                <a:latin typeface="Bookman Old Style" panose="02050604050505020204" pitchFamily="18" charset="0"/>
              </a:rPr>
              <a:t>	</a:t>
            </a:r>
            <a:r>
              <a:rPr lang="en-IN" sz="1000" dirty="0" err="1">
                <a:latin typeface="Bookman Old Style" panose="02050604050505020204" pitchFamily="18" charset="0"/>
              </a:rPr>
              <a:t>val</a:t>
            </a:r>
            <a:r>
              <a:rPr lang="en-IN" sz="1000" dirty="0">
                <a:latin typeface="Bookman Old Style" panose="02050604050505020204" pitchFamily="18" charset="0"/>
              </a:rPr>
              <a:t> </a:t>
            </a:r>
            <a:r>
              <a:rPr lang="en-IN" sz="1000" dirty="0" err="1">
                <a:latin typeface="Bookman Old Style" panose="02050604050505020204" pitchFamily="18" charset="0"/>
              </a:rPr>
              <a:t>obj</a:t>
            </a:r>
            <a:r>
              <a:rPr lang="en-IN" sz="1000" dirty="0">
                <a:latin typeface="Bookman Old Style" panose="02050604050505020204" pitchFamily="18" charset="0"/>
              </a:rPr>
              <a:t> = XYZ() </a:t>
            </a:r>
          </a:p>
          <a:p>
            <a:r>
              <a:rPr lang="en-IN" sz="1000" dirty="0">
                <a:latin typeface="Bookman Old Style" panose="02050604050505020204" pitchFamily="18" charset="0"/>
              </a:rPr>
              <a:t>	</a:t>
            </a:r>
            <a:r>
              <a:rPr lang="en-IN" sz="1000" dirty="0" err="1">
                <a:latin typeface="Bookman Old Style" panose="02050604050505020204" pitchFamily="18" charset="0"/>
              </a:rPr>
              <a:t>obj.area</a:t>
            </a:r>
            <a:r>
              <a:rPr lang="en-IN" sz="1000" dirty="0">
                <a:latin typeface="Bookman Old Style" panose="02050604050505020204" pitchFamily="18" charset="0"/>
              </a:rPr>
              <a:t>() </a:t>
            </a:r>
          </a:p>
          <a:p>
            <a:r>
              <a:rPr lang="en-IN" sz="1000" dirty="0">
                <a:latin typeface="Bookman Old Style" panose="02050604050505020204" pitchFamily="18" charset="0"/>
              </a:rPr>
              <a:t>	</a:t>
            </a:r>
            <a:r>
              <a:rPr lang="en-IN" sz="1000" dirty="0" err="1">
                <a:latin typeface="Bookman Old Style" panose="02050604050505020204" pitchFamily="18" charset="0"/>
              </a:rPr>
              <a:t>obj.perimeter</a:t>
            </a:r>
            <a:r>
              <a:rPr lang="en-IN" sz="1000" dirty="0">
                <a:latin typeface="Bookman Old Style" panose="02050604050505020204" pitchFamily="18" charset="0"/>
              </a:rPr>
              <a:t>() </a:t>
            </a:r>
          </a:p>
          <a:p>
            <a:r>
              <a:rPr lang="en-IN" sz="1000" dirty="0">
                <a:latin typeface="Bookman Old Style" panose="02050604050505020204" pitchFamily="18" charset="0"/>
              </a:rPr>
              <a:t>} </a:t>
            </a:r>
          </a:p>
        </p:txBody>
      </p:sp>
      <p:sp>
        <p:nvSpPr>
          <p:cNvPr id="6" name="Rectangle 5"/>
          <p:cNvSpPr/>
          <p:nvPr/>
        </p:nvSpPr>
        <p:spPr>
          <a:xfrm>
            <a:off x="152400" y="762000"/>
            <a:ext cx="2461828" cy="369332"/>
          </a:xfrm>
          <a:prstGeom prst="rect">
            <a:avLst/>
          </a:prstGeom>
        </p:spPr>
        <p:txBody>
          <a:bodyPr wrap="none">
            <a:spAutoFit/>
          </a:bodyPr>
          <a:lstStyle/>
          <a:p>
            <a:r>
              <a:rPr lang="en-IN" dirty="0">
                <a:solidFill>
                  <a:schemeClr val="tx2"/>
                </a:solidFill>
              </a:rPr>
              <a:t>Inheritance in Interfaces</a:t>
            </a:r>
            <a:endParaRPr lang="en-IN" dirty="0"/>
          </a:p>
        </p:txBody>
      </p:sp>
      <p:sp>
        <p:nvSpPr>
          <p:cNvPr id="7" name="Rectangle 6"/>
          <p:cNvSpPr/>
          <p:nvPr/>
        </p:nvSpPr>
        <p:spPr>
          <a:xfrm>
            <a:off x="5562600" y="753336"/>
            <a:ext cx="3495765" cy="369332"/>
          </a:xfrm>
          <a:prstGeom prst="rect">
            <a:avLst/>
          </a:prstGeom>
        </p:spPr>
        <p:txBody>
          <a:bodyPr wrap="none">
            <a:spAutoFit/>
          </a:bodyPr>
          <a:lstStyle/>
          <a:p>
            <a:pPr fontAlgn="base"/>
            <a:r>
              <a:rPr lang="en-IN" dirty="0">
                <a:solidFill>
                  <a:schemeClr val="tx2"/>
                </a:solidFill>
              </a:rPr>
              <a:t>Multiple Interface Implementation</a:t>
            </a:r>
          </a:p>
        </p:txBody>
      </p:sp>
      <p:sp>
        <p:nvSpPr>
          <p:cNvPr id="8" name="Rectangle 7"/>
          <p:cNvSpPr/>
          <p:nvPr/>
        </p:nvSpPr>
        <p:spPr>
          <a:xfrm>
            <a:off x="4800600" y="1295400"/>
            <a:ext cx="4953000" cy="3785652"/>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r>
              <a:rPr lang="en-IN" sz="1000" dirty="0">
                <a:latin typeface="Bookman Old Style" panose="02050604050505020204" pitchFamily="18" charset="0"/>
              </a:rPr>
              <a:t>interface </a:t>
            </a:r>
            <a:r>
              <a:rPr lang="en-IN" sz="1000" dirty="0" err="1">
                <a:latin typeface="Bookman Old Style" panose="02050604050505020204" pitchFamily="18" charset="0"/>
              </a:rPr>
              <a:t>InterfaceProperties</a:t>
            </a:r>
            <a:r>
              <a:rPr lang="en-IN" sz="1000" dirty="0">
                <a:latin typeface="Bookman Old Style" panose="02050604050505020204" pitchFamily="18" charset="0"/>
              </a:rPr>
              <a:t> { </a:t>
            </a:r>
          </a:p>
          <a:p>
            <a:r>
              <a:rPr lang="en-IN" sz="1000" dirty="0">
                <a:latin typeface="Bookman Old Style" panose="02050604050505020204" pitchFamily="18" charset="0"/>
              </a:rPr>
              <a:t>	</a:t>
            </a:r>
            <a:r>
              <a:rPr lang="en-IN" sz="1000" dirty="0" err="1">
                <a:latin typeface="Bookman Old Style" panose="02050604050505020204" pitchFamily="18" charset="0"/>
              </a:rPr>
              <a:t>val</a:t>
            </a:r>
            <a:r>
              <a:rPr lang="en-IN" sz="1000" dirty="0">
                <a:latin typeface="Bookman Old Style" panose="02050604050505020204" pitchFamily="18" charset="0"/>
              </a:rPr>
              <a:t> a : </a:t>
            </a:r>
            <a:r>
              <a:rPr lang="en-IN" sz="1000" dirty="0" err="1">
                <a:latin typeface="Bookman Old Style" panose="02050604050505020204" pitchFamily="18" charset="0"/>
              </a:rPr>
              <a:t>Int</a:t>
            </a:r>
            <a:r>
              <a:rPr lang="en-IN" sz="1000" dirty="0">
                <a:latin typeface="Bookman Old Style" panose="02050604050505020204" pitchFamily="18" charset="0"/>
              </a:rPr>
              <a:t> </a:t>
            </a:r>
          </a:p>
          <a:p>
            <a:r>
              <a:rPr lang="en-IN" sz="1000" dirty="0">
                <a:latin typeface="Bookman Old Style" panose="02050604050505020204" pitchFamily="18" charset="0"/>
              </a:rPr>
              <a:t>	</a:t>
            </a:r>
            <a:r>
              <a:rPr lang="en-IN" sz="1000" dirty="0" err="1">
                <a:latin typeface="Bookman Old Style" panose="02050604050505020204" pitchFamily="18" charset="0"/>
              </a:rPr>
              <a:t>val</a:t>
            </a:r>
            <a:r>
              <a:rPr lang="en-IN" sz="1000" dirty="0">
                <a:latin typeface="Bookman Old Style" panose="02050604050505020204" pitchFamily="18" charset="0"/>
              </a:rPr>
              <a:t> b : String </a:t>
            </a:r>
          </a:p>
          <a:p>
            <a:r>
              <a:rPr lang="en-IN" sz="1000" dirty="0">
                <a:latin typeface="Bookman Old Style" panose="02050604050505020204" pitchFamily="18" charset="0"/>
              </a:rPr>
              <a:t>		get() = "Hello"</a:t>
            </a:r>
          </a:p>
          <a:p>
            <a:r>
              <a:rPr lang="en-IN" sz="1000" dirty="0">
                <a:latin typeface="Bookman Old Style" panose="02050604050505020204" pitchFamily="18" charset="0"/>
              </a:rPr>
              <a:t>} </a:t>
            </a:r>
          </a:p>
          <a:p>
            <a:endParaRPr lang="en-IN" sz="1000" dirty="0">
              <a:latin typeface="Bookman Old Style" panose="02050604050505020204" pitchFamily="18" charset="0"/>
            </a:endParaRPr>
          </a:p>
          <a:p>
            <a:r>
              <a:rPr lang="en-IN" sz="1000" dirty="0">
                <a:latin typeface="Bookman Old Style" panose="02050604050505020204" pitchFamily="18" charset="0"/>
              </a:rPr>
              <a:t>interface </a:t>
            </a:r>
            <a:r>
              <a:rPr lang="en-IN" sz="1000" dirty="0" err="1">
                <a:latin typeface="Bookman Old Style" panose="02050604050505020204" pitchFamily="18" charset="0"/>
              </a:rPr>
              <a:t>InterfaceMethods</a:t>
            </a:r>
            <a:r>
              <a:rPr lang="en-IN" sz="1000" dirty="0">
                <a:latin typeface="Bookman Old Style" panose="02050604050505020204" pitchFamily="18" charset="0"/>
              </a:rPr>
              <a:t> { </a:t>
            </a:r>
          </a:p>
          <a:p>
            <a:r>
              <a:rPr lang="en-IN" sz="1000" dirty="0">
                <a:latin typeface="Bookman Old Style" panose="02050604050505020204" pitchFamily="18" charset="0"/>
              </a:rPr>
              <a:t>	fun description() </a:t>
            </a:r>
          </a:p>
          <a:p>
            <a:r>
              <a:rPr lang="en-IN" sz="1000" dirty="0">
                <a:latin typeface="Bookman Old Style" panose="02050604050505020204" pitchFamily="18" charset="0"/>
              </a:rPr>
              <a:t>} </a:t>
            </a:r>
          </a:p>
          <a:p>
            <a:endParaRPr lang="en-IN" sz="1000" dirty="0">
              <a:latin typeface="Bookman Old Style" panose="02050604050505020204" pitchFamily="18" charset="0"/>
            </a:endParaRPr>
          </a:p>
          <a:p>
            <a:r>
              <a:rPr lang="en-IN" sz="1000" dirty="0">
                <a:latin typeface="Bookman Old Style" panose="02050604050505020204" pitchFamily="18" charset="0"/>
              </a:rPr>
              <a:t>class </a:t>
            </a:r>
            <a:r>
              <a:rPr lang="en-IN" sz="1000" dirty="0" err="1">
                <a:latin typeface="Bookman Old Style" panose="02050604050505020204" pitchFamily="18" charset="0"/>
              </a:rPr>
              <a:t>MultipleInterface</a:t>
            </a:r>
            <a:r>
              <a:rPr lang="en-IN" sz="1000" dirty="0">
                <a:latin typeface="Bookman Old Style" panose="02050604050505020204" pitchFamily="18" charset="0"/>
              </a:rPr>
              <a:t> </a:t>
            </a:r>
            <a:r>
              <a:rPr lang="en-IN" sz="1000" dirty="0">
                <a:solidFill>
                  <a:schemeClr val="accent2">
                    <a:lumMod val="50000"/>
                  </a:schemeClr>
                </a:solidFill>
                <a:latin typeface="Bookman Old Style" panose="02050604050505020204" pitchFamily="18" charset="0"/>
              </a:rPr>
              <a:t>: </a:t>
            </a:r>
            <a:r>
              <a:rPr lang="en-IN" sz="1000" dirty="0" err="1">
                <a:solidFill>
                  <a:schemeClr val="accent2">
                    <a:lumMod val="50000"/>
                  </a:schemeClr>
                </a:solidFill>
                <a:latin typeface="Bookman Old Style" panose="02050604050505020204" pitchFamily="18" charset="0"/>
              </a:rPr>
              <a:t>InterfaceProperties</a:t>
            </a:r>
            <a:r>
              <a:rPr lang="en-IN" sz="1000" dirty="0">
                <a:solidFill>
                  <a:schemeClr val="accent2">
                    <a:lumMod val="50000"/>
                  </a:schemeClr>
                </a:solidFill>
                <a:latin typeface="Bookman Old Style" panose="02050604050505020204" pitchFamily="18" charset="0"/>
              </a:rPr>
              <a:t>, </a:t>
            </a:r>
            <a:r>
              <a:rPr lang="en-IN" sz="1000" dirty="0" err="1">
                <a:solidFill>
                  <a:schemeClr val="accent2">
                    <a:lumMod val="50000"/>
                  </a:schemeClr>
                </a:solidFill>
                <a:latin typeface="Bookman Old Style" panose="02050604050505020204" pitchFamily="18" charset="0"/>
              </a:rPr>
              <a:t>InterfaceMethods</a:t>
            </a:r>
            <a:r>
              <a:rPr lang="en-IN" sz="1000" dirty="0">
                <a:solidFill>
                  <a:schemeClr val="accent2">
                    <a:lumMod val="50000"/>
                  </a:schemeClr>
                </a:solidFill>
                <a:latin typeface="Bookman Old Style" panose="02050604050505020204" pitchFamily="18" charset="0"/>
              </a:rPr>
              <a:t> </a:t>
            </a:r>
            <a:r>
              <a:rPr lang="en-IN" sz="1000" dirty="0">
                <a:latin typeface="Bookman Old Style" panose="02050604050505020204" pitchFamily="18" charset="0"/>
              </a:rPr>
              <a:t>{ </a:t>
            </a:r>
          </a:p>
          <a:p>
            <a:r>
              <a:rPr lang="en-IN" sz="1000" dirty="0">
                <a:latin typeface="Bookman Old Style" panose="02050604050505020204" pitchFamily="18" charset="0"/>
              </a:rPr>
              <a:t>	override </a:t>
            </a:r>
            <a:r>
              <a:rPr lang="en-IN" sz="1000" dirty="0" err="1">
                <a:latin typeface="Bookman Old Style" panose="02050604050505020204" pitchFamily="18" charset="0"/>
              </a:rPr>
              <a:t>val</a:t>
            </a:r>
            <a:r>
              <a:rPr lang="en-IN" sz="1000" dirty="0">
                <a:latin typeface="Bookman Old Style" panose="02050604050505020204" pitchFamily="18" charset="0"/>
              </a:rPr>
              <a:t> a : </a:t>
            </a:r>
            <a:r>
              <a:rPr lang="en-IN" sz="1000" dirty="0" err="1">
                <a:latin typeface="Bookman Old Style" panose="02050604050505020204" pitchFamily="18" charset="0"/>
              </a:rPr>
              <a:t>Int</a:t>
            </a:r>
            <a:r>
              <a:rPr lang="en-IN" sz="1000" dirty="0">
                <a:latin typeface="Bookman Old Style" panose="02050604050505020204" pitchFamily="18" charset="0"/>
              </a:rPr>
              <a:t> </a:t>
            </a:r>
          </a:p>
          <a:p>
            <a:r>
              <a:rPr lang="en-IN" sz="1000" dirty="0">
                <a:latin typeface="Bookman Old Style" panose="02050604050505020204" pitchFamily="18" charset="0"/>
              </a:rPr>
              <a:t>		get() = 50</a:t>
            </a:r>
          </a:p>
          <a:p>
            <a:endParaRPr lang="en-IN" sz="1000" dirty="0">
              <a:latin typeface="Bookman Old Style" panose="02050604050505020204" pitchFamily="18" charset="0"/>
            </a:endParaRPr>
          </a:p>
          <a:p>
            <a:r>
              <a:rPr lang="en-IN" sz="1000" dirty="0">
                <a:latin typeface="Bookman Old Style" panose="02050604050505020204" pitchFamily="18" charset="0"/>
              </a:rPr>
              <a:t>	override fun description() </a:t>
            </a:r>
          </a:p>
          <a:p>
            <a:r>
              <a:rPr lang="en-IN" sz="1000" dirty="0">
                <a:latin typeface="Bookman Old Style" panose="02050604050505020204" pitchFamily="18" charset="0"/>
              </a:rPr>
              <a:t>	{ </a:t>
            </a:r>
          </a:p>
          <a:p>
            <a:r>
              <a:rPr lang="en-IN" sz="1000" dirty="0">
                <a:latin typeface="Bookman Old Style" panose="02050604050505020204" pitchFamily="18" charset="0"/>
              </a:rPr>
              <a:t>		</a:t>
            </a:r>
            <a:r>
              <a:rPr lang="en-IN" sz="1000" dirty="0" err="1">
                <a:latin typeface="Bookman Old Style" panose="02050604050505020204" pitchFamily="18" charset="0"/>
              </a:rPr>
              <a:t>println</a:t>
            </a:r>
            <a:r>
              <a:rPr lang="en-IN" sz="1000" dirty="0">
                <a:latin typeface="Bookman Old Style" panose="02050604050505020204" pitchFamily="18" charset="0"/>
              </a:rPr>
              <a:t>("Multiple Interfaces implemented") </a:t>
            </a:r>
          </a:p>
          <a:p>
            <a:r>
              <a:rPr lang="en-IN" sz="1000" dirty="0">
                <a:latin typeface="Bookman Old Style" panose="02050604050505020204" pitchFamily="18" charset="0"/>
              </a:rPr>
              <a:t>	} </a:t>
            </a:r>
          </a:p>
          <a:p>
            <a:r>
              <a:rPr lang="en-IN" sz="1000" dirty="0">
                <a:latin typeface="Bookman Old Style" panose="02050604050505020204" pitchFamily="18" charset="0"/>
              </a:rPr>
              <a:t>} </a:t>
            </a:r>
          </a:p>
          <a:p>
            <a:r>
              <a:rPr lang="en-IN" sz="1000" dirty="0">
                <a:latin typeface="Bookman Old Style" panose="02050604050505020204" pitchFamily="18" charset="0"/>
              </a:rPr>
              <a:t>fun main() </a:t>
            </a:r>
          </a:p>
          <a:p>
            <a:r>
              <a:rPr lang="en-IN" sz="1000" dirty="0">
                <a:latin typeface="Bookman Old Style" panose="02050604050505020204" pitchFamily="18" charset="0"/>
              </a:rPr>
              <a:t>{ </a:t>
            </a:r>
          </a:p>
          <a:p>
            <a:r>
              <a:rPr lang="en-IN" sz="1000" dirty="0">
                <a:latin typeface="Bookman Old Style" panose="02050604050505020204" pitchFamily="18" charset="0"/>
              </a:rPr>
              <a:t>	</a:t>
            </a:r>
            <a:r>
              <a:rPr lang="en-IN" sz="1000" dirty="0" err="1">
                <a:latin typeface="Bookman Old Style" panose="02050604050505020204" pitchFamily="18" charset="0"/>
              </a:rPr>
              <a:t>val</a:t>
            </a:r>
            <a:r>
              <a:rPr lang="en-IN" sz="1000" dirty="0">
                <a:latin typeface="Bookman Old Style" panose="02050604050505020204" pitchFamily="18" charset="0"/>
              </a:rPr>
              <a:t> </a:t>
            </a:r>
            <a:r>
              <a:rPr lang="en-IN" sz="1000" dirty="0" err="1">
                <a:latin typeface="Bookman Old Style" panose="02050604050505020204" pitchFamily="18" charset="0"/>
              </a:rPr>
              <a:t>obj</a:t>
            </a:r>
            <a:r>
              <a:rPr lang="en-IN" sz="1000" dirty="0">
                <a:latin typeface="Bookman Old Style" panose="02050604050505020204" pitchFamily="18" charset="0"/>
              </a:rPr>
              <a:t> = </a:t>
            </a:r>
            <a:r>
              <a:rPr lang="en-IN" sz="1000" dirty="0" err="1">
                <a:latin typeface="Bookman Old Style" panose="02050604050505020204" pitchFamily="18" charset="0"/>
              </a:rPr>
              <a:t>MultipleInterface</a:t>
            </a:r>
            <a:r>
              <a:rPr lang="en-IN" sz="1000" dirty="0">
                <a:latin typeface="Bookman Old Style" panose="02050604050505020204" pitchFamily="18" charset="0"/>
              </a:rPr>
              <a:t>() </a:t>
            </a:r>
          </a:p>
          <a:p>
            <a:r>
              <a:rPr lang="en-IN" sz="1000" dirty="0">
                <a:latin typeface="Bookman Old Style" panose="02050604050505020204" pitchFamily="18" charset="0"/>
              </a:rPr>
              <a:t>	</a:t>
            </a:r>
            <a:r>
              <a:rPr lang="en-IN" sz="1000" dirty="0" err="1">
                <a:latin typeface="Bookman Old Style" panose="02050604050505020204" pitchFamily="18" charset="0"/>
              </a:rPr>
              <a:t>obj.description</a:t>
            </a:r>
            <a:r>
              <a:rPr lang="en-IN" sz="1000" dirty="0">
                <a:latin typeface="Bookman Old Style" panose="02050604050505020204" pitchFamily="18" charset="0"/>
              </a:rPr>
              <a:t>() </a:t>
            </a:r>
          </a:p>
          <a:p>
            <a:r>
              <a:rPr lang="en-IN" sz="1000" dirty="0">
                <a:latin typeface="Bookman Old Style" panose="02050604050505020204" pitchFamily="18" charset="0"/>
              </a:rPr>
              <a:t>} </a:t>
            </a:r>
          </a:p>
        </p:txBody>
      </p:sp>
    </p:spTree>
    <p:extLst>
      <p:ext uri="{BB962C8B-B14F-4D97-AF65-F5344CB8AC3E}">
        <p14:creationId xmlns:p14="http://schemas.microsoft.com/office/powerpoint/2010/main" val="33347048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915400" cy="334962"/>
          </a:xfrm>
        </p:spPr>
        <p:style>
          <a:lnRef idx="2">
            <a:schemeClr val="accent5">
              <a:shade val="50000"/>
            </a:schemeClr>
          </a:lnRef>
          <a:fillRef idx="1">
            <a:schemeClr val="accent5"/>
          </a:fillRef>
          <a:effectRef idx="0">
            <a:schemeClr val="accent5"/>
          </a:effectRef>
          <a:fontRef idx="minor">
            <a:schemeClr val="lt1"/>
          </a:fontRef>
        </p:style>
        <p:txBody>
          <a:bodyPr/>
          <a:lstStyle/>
          <a:p>
            <a:pPr algn="ctr"/>
            <a:r>
              <a:rPr lang="en-US" dirty="0" smtClean="0"/>
              <a:t>Delegation</a:t>
            </a:r>
            <a:endParaRPr lang="en-IN" dirty="0"/>
          </a:p>
        </p:txBody>
      </p:sp>
      <p:sp>
        <p:nvSpPr>
          <p:cNvPr id="3" name="Content Placeholder 2"/>
          <p:cNvSpPr>
            <a:spLocks noGrp="1"/>
          </p:cNvSpPr>
          <p:nvPr>
            <p:ph idx="1"/>
          </p:nvPr>
        </p:nvSpPr>
        <p:spPr>
          <a:xfrm>
            <a:off x="533400" y="609601"/>
            <a:ext cx="8915400" cy="1600200"/>
          </a:xfrm>
        </p:spPr>
        <p:txBody>
          <a:bodyPr/>
          <a:lstStyle/>
          <a:p>
            <a:r>
              <a:rPr lang="en-US" dirty="0"/>
              <a:t>Delegation can be viewed as a relationship between objects where one object forwards certain method calls to another object, called its delegate</a:t>
            </a:r>
            <a:r>
              <a:rPr lang="en-US" dirty="0" smtClean="0"/>
              <a:t>.</a:t>
            </a:r>
          </a:p>
          <a:p>
            <a:r>
              <a:rPr lang="en-US" dirty="0"/>
              <a:t>Delegation can be an alternative to inheritance</a:t>
            </a:r>
            <a:r>
              <a:rPr lang="en-US" dirty="0" smtClean="0"/>
              <a:t>.</a:t>
            </a:r>
          </a:p>
          <a:p>
            <a:r>
              <a:rPr lang="en-US" dirty="0"/>
              <a:t>The primary advantage of delegation is run-time flexibility – the delegate can easily be changed at run-time. But unlike inheritance, delegation is not directly supported by most popular object-oriented languages, and it doesn’t facilitate </a:t>
            </a:r>
            <a:r>
              <a:rPr lang="en-US" b="1" dirty="0"/>
              <a:t>dynamic </a:t>
            </a:r>
            <a:r>
              <a:rPr lang="en-US" b="1" dirty="0" smtClean="0"/>
              <a:t>polymorphism</a:t>
            </a:r>
          </a:p>
          <a:p>
            <a:endParaRPr lang="en-IN" dirty="0"/>
          </a:p>
        </p:txBody>
      </p:sp>
      <p:sp>
        <p:nvSpPr>
          <p:cNvPr id="4" name="Rectangle 3"/>
          <p:cNvSpPr/>
          <p:nvPr/>
        </p:nvSpPr>
        <p:spPr>
          <a:xfrm>
            <a:off x="304800" y="2438400"/>
            <a:ext cx="2819400" cy="3108543"/>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IN" sz="1400" dirty="0"/>
              <a:t>interface Base {</a:t>
            </a:r>
          </a:p>
          <a:p>
            <a:r>
              <a:rPr lang="en-IN" sz="1400" dirty="0"/>
              <a:t>    fun print()</a:t>
            </a:r>
          </a:p>
          <a:p>
            <a:r>
              <a:rPr lang="en-IN" sz="1400" dirty="0"/>
              <a:t>}</a:t>
            </a:r>
          </a:p>
          <a:p>
            <a:endParaRPr lang="en-IN" sz="1400" dirty="0"/>
          </a:p>
          <a:p>
            <a:r>
              <a:rPr lang="en-IN" sz="1400" dirty="0"/>
              <a:t>class </a:t>
            </a:r>
            <a:r>
              <a:rPr lang="en-IN" sz="1400" dirty="0" err="1"/>
              <a:t>BaseImpl</a:t>
            </a:r>
            <a:r>
              <a:rPr lang="en-IN" sz="1400" dirty="0"/>
              <a:t>(</a:t>
            </a:r>
            <a:r>
              <a:rPr lang="en-IN" sz="1400" dirty="0" err="1"/>
              <a:t>val</a:t>
            </a:r>
            <a:r>
              <a:rPr lang="en-IN" sz="1400" dirty="0"/>
              <a:t> x: </a:t>
            </a:r>
            <a:r>
              <a:rPr lang="en-IN" sz="1400" dirty="0" err="1"/>
              <a:t>Int</a:t>
            </a:r>
            <a:r>
              <a:rPr lang="en-IN" sz="1400" dirty="0"/>
              <a:t>) : Base {</a:t>
            </a:r>
          </a:p>
          <a:p>
            <a:r>
              <a:rPr lang="en-IN" sz="1400" dirty="0"/>
              <a:t>    override fun print() { print(x) }</a:t>
            </a:r>
          </a:p>
          <a:p>
            <a:r>
              <a:rPr lang="en-IN" sz="1400" dirty="0"/>
              <a:t>}</a:t>
            </a:r>
          </a:p>
          <a:p>
            <a:endParaRPr lang="en-IN" sz="1400" dirty="0"/>
          </a:p>
          <a:p>
            <a:r>
              <a:rPr lang="en-IN" sz="1400" dirty="0"/>
              <a:t>class Derived(b: Base) : Base </a:t>
            </a:r>
            <a:r>
              <a:rPr lang="en-IN" sz="1400" b="1" dirty="0"/>
              <a:t>by b</a:t>
            </a:r>
          </a:p>
          <a:p>
            <a:endParaRPr lang="en-IN" sz="1400" dirty="0"/>
          </a:p>
          <a:p>
            <a:r>
              <a:rPr lang="en-IN" sz="1400" dirty="0"/>
              <a:t>fun main() {</a:t>
            </a:r>
          </a:p>
          <a:p>
            <a:r>
              <a:rPr lang="en-IN" sz="1400" dirty="0"/>
              <a:t>    </a:t>
            </a:r>
            <a:r>
              <a:rPr lang="en-IN" sz="1400" dirty="0" err="1"/>
              <a:t>val</a:t>
            </a:r>
            <a:r>
              <a:rPr lang="en-IN" sz="1400" dirty="0"/>
              <a:t> b = </a:t>
            </a:r>
            <a:r>
              <a:rPr lang="en-IN" sz="1400" dirty="0" err="1"/>
              <a:t>BaseImpl</a:t>
            </a:r>
            <a:r>
              <a:rPr lang="en-IN" sz="1400" dirty="0"/>
              <a:t>(10)</a:t>
            </a:r>
          </a:p>
          <a:p>
            <a:r>
              <a:rPr lang="en-IN" sz="1400" dirty="0"/>
              <a:t>    Derived(b).print()</a:t>
            </a:r>
          </a:p>
          <a:p>
            <a:r>
              <a:rPr lang="en-IN" sz="1400" dirty="0"/>
              <a:t>}</a:t>
            </a:r>
          </a:p>
        </p:txBody>
      </p:sp>
      <p:sp>
        <p:nvSpPr>
          <p:cNvPr id="5" name="TextBox 4"/>
          <p:cNvSpPr txBox="1"/>
          <p:nvPr/>
        </p:nvSpPr>
        <p:spPr>
          <a:xfrm>
            <a:off x="3505200" y="3761838"/>
            <a:ext cx="5867400" cy="461665"/>
          </a:xfrm>
          <a:prstGeom prst="rect">
            <a:avLst/>
          </a:prstGeom>
          <a:noFill/>
        </p:spPr>
        <p:txBody>
          <a:bodyPr wrap="square" rtlCol="0">
            <a:spAutoFit/>
          </a:bodyPr>
          <a:lstStyle/>
          <a:p>
            <a:r>
              <a:rPr lang="en-US" sz="1200" dirty="0"/>
              <a:t>The by-clause in the </a:t>
            </a:r>
            <a:r>
              <a:rPr lang="en-US" sz="1200" dirty="0" smtClean="0"/>
              <a:t>super type </a:t>
            </a:r>
            <a:r>
              <a:rPr lang="en-US" sz="1200" dirty="0"/>
              <a:t>list for </a:t>
            </a:r>
            <a:r>
              <a:rPr lang="en-US" sz="1200" b="1" dirty="0"/>
              <a:t>Derived</a:t>
            </a:r>
            <a:r>
              <a:rPr lang="en-US" sz="1200" dirty="0"/>
              <a:t> indicates that </a:t>
            </a:r>
            <a:r>
              <a:rPr lang="en-US" sz="1200" b="1" dirty="0" smtClean="0"/>
              <a:t>b</a:t>
            </a:r>
            <a:r>
              <a:rPr lang="en-US" sz="1200" dirty="0"/>
              <a:t> will be stored internally in objects of Derived and the compiler will generate all the methods of </a:t>
            </a:r>
            <a:r>
              <a:rPr lang="en-US" sz="1200" b="1" dirty="0"/>
              <a:t>Base</a:t>
            </a:r>
            <a:r>
              <a:rPr lang="en-US" sz="1200" dirty="0"/>
              <a:t> that forward to </a:t>
            </a:r>
            <a:r>
              <a:rPr lang="en-US" sz="1200" b="1" dirty="0" smtClean="0"/>
              <a:t>b</a:t>
            </a:r>
            <a:r>
              <a:rPr lang="en-US" sz="1200" dirty="0" smtClean="0"/>
              <a:t>.</a:t>
            </a:r>
            <a:endParaRPr lang="en-IN" sz="1200" dirty="0"/>
          </a:p>
        </p:txBody>
      </p:sp>
      <p:sp>
        <p:nvSpPr>
          <p:cNvPr id="7" name="Rectangle 6"/>
          <p:cNvSpPr/>
          <p:nvPr/>
        </p:nvSpPr>
        <p:spPr>
          <a:xfrm>
            <a:off x="2514600" y="5546943"/>
            <a:ext cx="6172200" cy="369332"/>
          </a:xfrm>
          <a:prstGeom prst="rect">
            <a:avLst/>
          </a:prstGeom>
        </p:spPr>
        <p:txBody>
          <a:bodyPr wrap="square">
            <a:spAutoFit/>
          </a:bodyPr>
          <a:lstStyle/>
          <a:p>
            <a:r>
              <a:rPr lang="en-IN" dirty="0">
                <a:hlinkClick r:id="rId2"/>
              </a:rPr>
              <a:t>https://kotlinlang.org/docs/reference/delegation.html</a:t>
            </a:r>
            <a:endParaRPr lang="en-IN" dirty="0"/>
          </a:p>
        </p:txBody>
      </p:sp>
    </p:spTree>
    <p:extLst>
      <p:ext uri="{BB962C8B-B14F-4D97-AF65-F5344CB8AC3E}">
        <p14:creationId xmlns:p14="http://schemas.microsoft.com/office/powerpoint/2010/main" val="1295358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Overriding a member of an interface implemented by </a:t>
            </a:r>
            <a:r>
              <a:rPr lang="en-US" b="0" dirty="0" smtClean="0"/>
              <a:t>delegation</a:t>
            </a:r>
            <a:endParaRPr lang="en-IN" dirty="0"/>
          </a:p>
        </p:txBody>
      </p:sp>
      <p:sp>
        <p:nvSpPr>
          <p:cNvPr id="5" name="TextBox 4"/>
          <p:cNvSpPr txBox="1"/>
          <p:nvPr/>
        </p:nvSpPr>
        <p:spPr>
          <a:xfrm>
            <a:off x="457200" y="1295400"/>
            <a:ext cx="4580293" cy="535531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IN" dirty="0"/>
              <a:t>interface Base {</a:t>
            </a:r>
          </a:p>
          <a:p>
            <a:r>
              <a:rPr lang="en-IN" dirty="0"/>
              <a:t>    fun </a:t>
            </a:r>
            <a:r>
              <a:rPr lang="en-IN" dirty="0" err="1"/>
              <a:t>printMessage</a:t>
            </a:r>
            <a:r>
              <a:rPr lang="en-IN" dirty="0"/>
              <a:t>()</a:t>
            </a:r>
          </a:p>
          <a:p>
            <a:r>
              <a:rPr lang="en-IN" dirty="0"/>
              <a:t>    fun </a:t>
            </a:r>
            <a:r>
              <a:rPr lang="en-IN" dirty="0" err="1"/>
              <a:t>printMessageLine</a:t>
            </a:r>
            <a:r>
              <a:rPr lang="en-IN" dirty="0"/>
              <a:t>()</a:t>
            </a:r>
          </a:p>
          <a:p>
            <a:r>
              <a:rPr lang="en-IN" dirty="0"/>
              <a:t>}</a:t>
            </a:r>
          </a:p>
          <a:p>
            <a:endParaRPr lang="en-IN" dirty="0"/>
          </a:p>
          <a:p>
            <a:r>
              <a:rPr lang="en-IN" dirty="0"/>
              <a:t>class </a:t>
            </a:r>
            <a:r>
              <a:rPr lang="en-IN" dirty="0" err="1"/>
              <a:t>BaseImpl</a:t>
            </a:r>
            <a:r>
              <a:rPr lang="en-IN" dirty="0"/>
              <a:t>(</a:t>
            </a:r>
            <a:r>
              <a:rPr lang="en-IN" dirty="0" err="1"/>
              <a:t>val</a:t>
            </a:r>
            <a:r>
              <a:rPr lang="en-IN" dirty="0"/>
              <a:t> x: </a:t>
            </a:r>
            <a:r>
              <a:rPr lang="en-IN" dirty="0" err="1"/>
              <a:t>Int</a:t>
            </a:r>
            <a:r>
              <a:rPr lang="en-IN" dirty="0"/>
              <a:t>) : Base {</a:t>
            </a:r>
          </a:p>
          <a:p>
            <a:r>
              <a:rPr lang="en-IN" dirty="0"/>
              <a:t>    </a:t>
            </a:r>
            <a:r>
              <a:rPr lang="en-IN" dirty="0">
                <a:solidFill>
                  <a:schemeClr val="accent2">
                    <a:lumMod val="50000"/>
                  </a:schemeClr>
                </a:solidFill>
              </a:rPr>
              <a:t>override fun </a:t>
            </a:r>
            <a:r>
              <a:rPr lang="en-IN" dirty="0" err="1">
                <a:solidFill>
                  <a:schemeClr val="accent2">
                    <a:lumMod val="50000"/>
                  </a:schemeClr>
                </a:solidFill>
              </a:rPr>
              <a:t>printMessage</a:t>
            </a:r>
            <a:r>
              <a:rPr lang="en-IN" dirty="0">
                <a:solidFill>
                  <a:schemeClr val="accent2">
                    <a:lumMod val="50000"/>
                  </a:schemeClr>
                </a:solidFill>
              </a:rPr>
              <a:t>() { print(x) }</a:t>
            </a:r>
          </a:p>
          <a:p>
            <a:r>
              <a:rPr lang="en-IN" dirty="0">
                <a:solidFill>
                  <a:schemeClr val="accent2">
                    <a:lumMod val="50000"/>
                  </a:schemeClr>
                </a:solidFill>
              </a:rPr>
              <a:t>    override fun </a:t>
            </a:r>
            <a:r>
              <a:rPr lang="en-IN" dirty="0" err="1">
                <a:solidFill>
                  <a:schemeClr val="accent2">
                    <a:lumMod val="50000"/>
                  </a:schemeClr>
                </a:solidFill>
              </a:rPr>
              <a:t>printMessageLine</a:t>
            </a:r>
            <a:r>
              <a:rPr lang="en-IN" dirty="0">
                <a:solidFill>
                  <a:schemeClr val="accent2">
                    <a:lumMod val="50000"/>
                  </a:schemeClr>
                </a:solidFill>
              </a:rPr>
              <a:t>() { </a:t>
            </a:r>
            <a:r>
              <a:rPr lang="en-IN" dirty="0" err="1">
                <a:solidFill>
                  <a:schemeClr val="accent2">
                    <a:lumMod val="50000"/>
                  </a:schemeClr>
                </a:solidFill>
              </a:rPr>
              <a:t>println</a:t>
            </a:r>
            <a:r>
              <a:rPr lang="en-IN" dirty="0">
                <a:solidFill>
                  <a:schemeClr val="accent2">
                    <a:lumMod val="50000"/>
                  </a:schemeClr>
                </a:solidFill>
              </a:rPr>
              <a:t>(x) }</a:t>
            </a:r>
          </a:p>
          <a:p>
            <a:r>
              <a:rPr lang="en-IN" dirty="0"/>
              <a:t>}</a:t>
            </a:r>
          </a:p>
          <a:p>
            <a:endParaRPr lang="en-IN" dirty="0"/>
          </a:p>
          <a:p>
            <a:r>
              <a:rPr lang="en-IN" dirty="0"/>
              <a:t>class Derived(b: Base) : Base by b {</a:t>
            </a:r>
          </a:p>
          <a:p>
            <a:r>
              <a:rPr lang="en-IN" dirty="0"/>
              <a:t>    override fun </a:t>
            </a:r>
            <a:r>
              <a:rPr lang="en-IN" dirty="0" err="1"/>
              <a:t>printMessage</a:t>
            </a:r>
            <a:r>
              <a:rPr lang="en-IN" dirty="0"/>
              <a:t>() { print("</a:t>
            </a:r>
            <a:r>
              <a:rPr lang="en-IN" dirty="0" err="1"/>
              <a:t>abc</a:t>
            </a:r>
            <a:r>
              <a:rPr lang="en-IN" dirty="0"/>
              <a:t>") }</a:t>
            </a:r>
          </a:p>
          <a:p>
            <a:r>
              <a:rPr lang="en-IN" dirty="0"/>
              <a:t>}</a:t>
            </a:r>
          </a:p>
          <a:p>
            <a:endParaRPr lang="en-IN" dirty="0"/>
          </a:p>
          <a:p>
            <a:r>
              <a:rPr lang="en-IN" dirty="0"/>
              <a:t>fun main() {</a:t>
            </a:r>
          </a:p>
          <a:p>
            <a:r>
              <a:rPr lang="en-IN" dirty="0"/>
              <a:t>    </a:t>
            </a:r>
            <a:r>
              <a:rPr lang="en-IN" dirty="0" err="1"/>
              <a:t>val</a:t>
            </a:r>
            <a:r>
              <a:rPr lang="en-IN" dirty="0"/>
              <a:t> b = </a:t>
            </a:r>
            <a:r>
              <a:rPr lang="en-IN" dirty="0" err="1"/>
              <a:t>BaseImpl</a:t>
            </a:r>
            <a:r>
              <a:rPr lang="en-IN" dirty="0"/>
              <a:t>(10)</a:t>
            </a:r>
          </a:p>
          <a:p>
            <a:r>
              <a:rPr lang="en-IN" dirty="0"/>
              <a:t>    Derived(b).</a:t>
            </a:r>
            <a:r>
              <a:rPr lang="en-IN" dirty="0" err="1"/>
              <a:t>printMessage</a:t>
            </a:r>
            <a:r>
              <a:rPr lang="en-IN" dirty="0"/>
              <a:t>()</a:t>
            </a:r>
          </a:p>
          <a:p>
            <a:r>
              <a:rPr lang="en-IN" dirty="0"/>
              <a:t>    Derived(b).</a:t>
            </a:r>
            <a:r>
              <a:rPr lang="en-IN" dirty="0" err="1"/>
              <a:t>printMessageLine</a:t>
            </a:r>
            <a:r>
              <a:rPr lang="en-IN" dirty="0"/>
              <a:t>()</a:t>
            </a:r>
          </a:p>
          <a:p>
            <a:r>
              <a:rPr lang="en-IN" dirty="0"/>
              <a:t>}</a:t>
            </a:r>
          </a:p>
        </p:txBody>
      </p:sp>
      <p:sp>
        <p:nvSpPr>
          <p:cNvPr id="7" name="TextBox 6"/>
          <p:cNvSpPr txBox="1"/>
          <p:nvPr/>
        </p:nvSpPr>
        <p:spPr>
          <a:xfrm>
            <a:off x="5410200" y="2057400"/>
            <a:ext cx="4343400" cy="230832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t>Overrides</a:t>
            </a:r>
            <a:r>
              <a:rPr lang="en-US" dirty="0"/>
              <a:t> work as you might expect: the compiler will use </a:t>
            </a:r>
            <a:r>
              <a:rPr lang="en-US" dirty="0" smtClean="0"/>
              <a:t>your</a:t>
            </a:r>
            <a:r>
              <a:rPr lang="en-US" dirty="0"/>
              <a:t> </a:t>
            </a:r>
            <a:r>
              <a:rPr lang="en-US" b="1" dirty="0"/>
              <a:t>override</a:t>
            </a:r>
            <a:r>
              <a:rPr lang="en-US" dirty="0"/>
              <a:t> implementations instead of those in the delegate object. If we were to add </a:t>
            </a:r>
            <a:r>
              <a:rPr lang="en-US" b="1" dirty="0"/>
              <a:t>override fun </a:t>
            </a:r>
            <a:r>
              <a:rPr lang="en-US" b="1" dirty="0" err="1"/>
              <a:t>printMessage</a:t>
            </a:r>
            <a:r>
              <a:rPr lang="en-US" b="1" dirty="0"/>
              <a:t>() { print("</a:t>
            </a:r>
            <a:r>
              <a:rPr lang="en-US" b="1" dirty="0" err="1"/>
              <a:t>abc</a:t>
            </a:r>
            <a:r>
              <a:rPr lang="en-US" b="1" dirty="0"/>
              <a:t>") }</a:t>
            </a:r>
            <a:r>
              <a:rPr lang="en-US" dirty="0"/>
              <a:t> to </a:t>
            </a:r>
            <a:r>
              <a:rPr lang="en-US" b="1" dirty="0" smtClean="0"/>
              <a:t>Derived</a:t>
            </a:r>
            <a:r>
              <a:rPr lang="en-US" dirty="0" smtClean="0"/>
              <a:t>, </a:t>
            </a:r>
            <a:r>
              <a:rPr lang="en-US" dirty="0"/>
              <a:t>the program would print "</a:t>
            </a:r>
            <a:r>
              <a:rPr lang="en-US" dirty="0" err="1"/>
              <a:t>abc</a:t>
            </a:r>
            <a:r>
              <a:rPr lang="en-US" dirty="0"/>
              <a:t>" instead of "10" when </a:t>
            </a:r>
            <a:r>
              <a:rPr lang="en-US" b="1" dirty="0" err="1"/>
              <a:t>printMessage</a:t>
            </a:r>
            <a:r>
              <a:rPr lang="en-US" dirty="0"/>
              <a:t> is called</a:t>
            </a:r>
            <a:endParaRPr lang="en-IN" dirty="0"/>
          </a:p>
        </p:txBody>
      </p:sp>
    </p:spTree>
    <p:extLst>
      <p:ext uri="{BB962C8B-B14F-4D97-AF65-F5344CB8AC3E}">
        <p14:creationId xmlns:p14="http://schemas.microsoft.com/office/powerpoint/2010/main" val="12451814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Delegated </a:t>
            </a:r>
            <a:r>
              <a:rPr lang="en-IN" b="0" dirty="0" smtClean="0"/>
              <a:t>Properties</a:t>
            </a:r>
            <a:endParaRPr lang="en-IN" dirty="0"/>
          </a:p>
        </p:txBody>
      </p:sp>
      <p:sp>
        <p:nvSpPr>
          <p:cNvPr id="3" name="Content Placeholder 2"/>
          <p:cNvSpPr>
            <a:spLocks noGrp="1"/>
          </p:cNvSpPr>
          <p:nvPr>
            <p:ph idx="1"/>
          </p:nvPr>
        </p:nvSpPr>
        <p:spPr>
          <a:xfrm>
            <a:off x="457200" y="1066800"/>
            <a:ext cx="8915400" cy="2514601"/>
          </a:xfrm>
        </p:spPr>
        <p:txBody>
          <a:bodyPr/>
          <a:lstStyle/>
          <a:p>
            <a:r>
              <a:rPr lang="en-US" dirty="0"/>
              <a:t>There are certain common kinds of properties, that, though we can implement them manually every time we need them, would be very nice to implement once and for all, and put into a library. Examples include:</a:t>
            </a:r>
          </a:p>
          <a:p>
            <a:pPr lvl="1"/>
            <a:r>
              <a:rPr lang="en-US" b="1" dirty="0"/>
              <a:t>lazy properties: </a:t>
            </a:r>
            <a:r>
              <a:rPr lang="en-US" dirty="0"/>
              <a:t>the value gets computed only upon first access;</a:t>
            </a:r>
          </a:p>
          <a:p>
            <a:pPr lvl="1"/>
            <a:r>
              <a:rPr lang="en-US" b="1" dirty="0"/>
              <a:t>observable properties: </a:t>
            </a:r>
            <a:r>
              <a:rPr lang="en-US" dirty="0"/>
              <a:t>listeners get notified about changes to this property;</a:t>
            </a:r>
          </a:p>
          <a:p>
            <a:pPr lvl="1"/>
            <a:r>
              <a:rPr lang="en-US" b="1" dirty="0" smtClean="0"/>
              <a:t>storing properties </a:t>
            </a:r>
            <a:r>
              <a:rPr lang="en-US" dirty="0" smtClean="0"/>
              <a:t>in a map, instead of a separate field for each property.</a:t>
            </a:r>
          </a:p>
          <a:p>
            <a:r>
              <a:rPr lang="en-IN" b="1" dirty="0"/>
              <a:t>Standard </a:t>
            </a:r>
            <a:r>
              <a:rPr lang="en-IN" b="1" dirty="0" smtClean="0"/>
              <a:t>Delegates</a:t>
            </a:r>
          </a:p>
          <a:p>
            <a:pPr marL="800100" lvl="1" indent="-342900">
              <a:buFont typeface="+mj-lt"/>
              <a:buAutoNum type="arabicPeriod"/>
            </a:pPr>
            <a:r>
              <a:rPr lang="en-IN" dirty="0" smtClean="0"/>
              <a:t>Lazy</a:t>
            </a:r>
            <a:r>
              <a:rPr lang="en-US" dirty="0"/>
              <a:t> </a:t>
            </a:r>
            <a:r>
              <a:rPr lang="en-US" dirty="0" smtClean="0"/>
              <a:t>- is </a:t>
            </a:r>
            <a:r>
              <a:rPr lang="en-US" dirty="0"/>
              <a:t>a function that takes a lambda and returns an instance of Lazy&lt;T&gt; which can serve as a delegate for implementing a lazy property: the first call to get() executes the lambda passed to lazy() and remembers the result, subsequent calls to get() simply return the remembered result.</a:t>
            </a:r>
            <a:endParaRPr lang="en-IN" dirty="0"/>
          </a:p>
          <a:p>
            <a:pPr marL="857250" lvl="2" indent="0">
              <a:buNone/>
            </a:pPr>
            <a:endParaRPr lang="en-IN" b="1" dirty="0"/>
          </a:p>
          <a:p>
            <a:endParaRPr lang="en-IN" dirty="0"/>
          </a:p>
        </p:txBody>
      </p:sp>
      <p:sp>
        <p:nvSpPr>
          <p:cNvPr id="4" name="Rectangle 3"/>
          <p:cNvSpPr/>
          <p:nvPr/>
        </p:nvSpPr>
        <p:spPr>
          <a:xfrm>
            <a:off x="457200" y="3810000"/>
            <a:ext cx="4953000" cy="2585323"/>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r>
              <a:rPr lang="en-IN" dirty="0" err="1"/>
              <a:t>val</a:t>
            </a:r>
            <a:r>
              <a:rPr lang="en-IN" dirty="0"/>
              <a:t> </a:t>
            </a:r>
            <a:r>
              <a:rPr lang="en-IN" dirty="0" err="1"/>
              <a:t>lazyValue</a:t>
            </a:r>
            <a:r>
              <a:rPr lang="en-IN" dirty="0"/>
              <a:t>: String by lazy {</a:t>
            </a:r>
          </a:p>
          <a:p>
            <a:r>
              <a:rPr lang="en-IN" dirty="0"/>
              <a:t>    </a:t>
            </a:r>
            <a:r>
              <a:rPr lang="en-IN" dirty="0" err="1"/>
              <a:t>println</a:t>
            </a:r>
            <a:r>
              <a:rPr lang="en-IN" dirty="0"/>
              <a:t>("computed!")</a:t>
            </a:r>
          </a:p>
          <a:p>
            <a:r>
              <a:rPr lang="en-IN" dirty="0"/>
              <a:t>    "Hello"</a:t>
            </a:r>
          </a:p>
          <a:p>
            <a:r>
              <a:rPr lang="en-IN" dirty="0"/>
              <a:t>}</a:t>
            </a:r>
          </a:p>
          <a:p>
            <a:endParaRPr lang="en-IN" dirty="0"/>
          </a:p>
          <a:p>
            <a:r>
              <a:rPr lang="en-IN" dirty="0"/>
              <a:t>fun main() {</a:t>
            </a:r>
          </a:p>
          <a:p>
            <a:r>
              <a:rPr lang="en-IN" dirty="0"/>
              <a:t>    </a:t>
            </a:r>
            <a:r>
              <a:rPr lang="en-IN" dirty="0" err="1"/>
              <a:t>println</a:t>
            </a:r>
            <a:r>
              <a:rPr lang="en-IN" dirty="0"/>
              <a:t>(</a:t>
            </a:r>
            <a:r>
              <a:rPr lang="en-IN" dirty="0" err="1"/>
              <a:t>lazyValue</a:t>
            </a:r>
            <a:r>
              <a:rPr lang="en-IN" dirty="0"/>
              <a:t>)</a:t>
            </a:r>
          </a:p>
          <a:p>
            <a:r>
              <a:rPr lang="en-IN" dirty="0"/>
              <a:t>    </a:t>
            </a:r>
            <a:r>
              <a:rPr lang="en-IN" dirty="0" err="1"/>
              <a:t>println</a:t>
            </a:r>
            <a:r>
              <a:rPr lang="en-IN" dirty="0"/>
              <a:t>(</a:t>
            </a:r>
            <a:r>
              <a:rPr lang="en-IN" dirty="0" err="1"/>
              <a:t>lazyValue</a:t>
            </a:r>
            <a:r>
              <a:rPr lang="en-IN" dirty="0"/>
              <a:t>)</a:t>
            </a:r>
          </a:p>
          <a:p>
            <a:r>
              <a:rPr lang="en-IN" dirty="0"/>
              <a:t>}</a:t>
            </a:r>
          </a:p>
        </p:txBody>
      </p:sp>
      <p:sp>
        <p:nvSpPr>
          <p:cNvPr id="5" name="Rectangle 4"/>
          <p:cNvSpPr/>
          <p:nvPr/>
        </p:nvSpPr>
        <p:spPr>
          <a:xfrm>
            <a:off x="5489689" y="5202002"/>
            <a:ext cx="1270284" cy="1200329"/>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//Output</a:t>
            </a:r>
            <a:endParaRPr lang="en-IN" dirty="0" smtClean="0"/>
          </a:p>
          <a:p>
            <a:r>
              <a:rPr lang="en-IN" dirty="0" smtClean="0">
                <a:solidFill>
                  <a:schemeClr val="accent2">
                    <a:lumMod val="50000"/>
                  </a:schemeClr>
                </a:solidFill>
              </a:rPr>
              <a:t>computed</a:t>
            </a:r>
            <a:r>
              <a:rPr lang="en-IN" dirty="0">
                <a:solidFill>
                  <a:schemeClr val="accent2">
                    <a:lumMod val="50000"/>
                  </a:schemeClr>
                </a:solidFill>
              </a:rPr>
              <a:t>! </a:t>
            </a:r>
            <a:endParaRPr lang="en-IN" dirty="0" smtClean="0">
              <a:solidFill>
                <a:schemeClr val="accent2">
                  <a:lumMod val="50000"/>
                </a:schemeClr>
              </a:solidFill>
            </a:endParaRPr>
          </a:p>
          <a:p>
            <a:r>
              <a:rPr lang="en-IN" dirty="0" smtClean="0">
                <a:solidFill>
                  <a:schemeClr val="accent2">
                    <a:lumMod val="50000"/>
                  </a:schemeClr>
                </a:solidFill>
              </a:rPr>
              <a:t>Hello </a:t>
            </a:r>
          </a:p>
          <a:p>
            <a:r>
              <a:rPr lang="en-IN" dirty="0" smtClean="0">
                <a:solidFill>
                  <a:schemeClr val="accent2">
                    <a:lumMod val="50000"/>
                  </a:schemeClr>
                </a:solidFill>
              </a:rPr>
              <a:t>Hello</a:t>
            </a:r>
            <a:endParaRPr lang="en-IN" dirty="0">
              <a:solidFill>
                <a:schemeClr val="accent2">
                  <a:lumMod val="50000"/>
                </a:schemeClr>
              </a:solidFill>
            </a:endParaRPr>
          </a:p>
        </p:txBody>
      </p:sp>
      <p:sp>
        <p:nvSpPr>
          <p:cNvPr id="6" name="Rectangle 5"/>
          <p:cNvSpPr/>
          <p:nvPr/>
        </p:nvSpPr>
        <p:spPr>
          <a:xfrm>
            <a:off x="471577" y="685800"/>
            <a:ext cx="2000419" cy="369332"/>
          </a:xfrm>
          <a:prstGeom prst="rect">
            <a:avLst/>
          </a:prstGeom>
        </p:spPr>
        <p:txBody>
          <a:bodyPr wrap="none">
            <a:spAutoFit/>
          </a:bodyPr>
          <a:lstStyle/>
          <a:p>
            <a:r>
              <a:rPr lang="en-IN" dirty="0">
                <a:solidFill>
                  <a:schemeClr val="accent1">
                    <a:lumMod val="50000"/>
                  </a:schemeClr>
                </a:solidFill>
              </a:rPr>
              <a:t>Standard Delegates</a:t>
            </a:r>
          </a:p>
        </p:txBody>
      </p:sp>
    </p:spTree>
    <p:extLst>
      <p:ext uri="{BB962C8B-B14F-4D97-AF65-F5344CB8AC3E}">
        <p14:creationId xmlns:p14="http://schemas.microsoft.com/office/powerpoint/2010/main" val="21166761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1"/>
            <a:ext cx="8915400" cy="762000"/>
          </a:xfrm>
        </p:spPr>
        <p:txBody>
          <a:bodyPr/>
          <a:lstStyle/>
          <a:p>
            <a:pPr marL="0" indent="0">
              <a:buNone/>
            </a:pPr>
            <a:r>
              <a:rPr lang="en-IN" dirty="0" smtClean="0"/>
              <a:t>2. 	</a:t>
            </a:r>
            <a:r>
              <a:rPr lang="en-IN" b="1" dirty="0" smtClean="0"/>
              <a:t>Observable</a:t>
            </a:r>
            <a:r>
              <a:rPr lang="en-US" dirty="0"/>
              <a:t> </a:t>
            </a:r>
            <a:r>
              <a:rPr lang="en-US" dirty="0" smtClean="0"/>
              <a:t>:- </a:t>
            </a:r>
            <a:r>
              <a:rPr lang="en-US" dirty="0" err="1" smtClean="0"/>
              <a:t>Delegates.observable</a:t>
            </a:r>
            <a:r>
              <a:rPr lang="en-US" dirty="0"/>
              <a:t>()  takes two arguments: the initial value and a handler for modifications. The handler is called every time we assign to the property (</a:t>
            </a:r>
            <a:r>
              <a:rPr lang="en-US" i="1" dirty="0"/>
              <a:t>after</a:t>
            </a:r>
            <a:r>
              <a:rPr lang="en-US" dirty="0"/>
              <a:t> the assignment has been performed). It has three parameters: a property being assigned to, the old value and the new </a:t>
            </a:r>
            <a:r>
              <a:rPr lang="en-US" dirty="0" smtClean="0"/>
              <a:t>one</a:t>
            </a:r>
            <a:endParaRPr lang="en-IN" b="1" dirty="0"/>
          </a:p>
        </p:txBody>
      </p:sp>
      <p:sp>
        <p:nvSpPr>
          <p:cNvPr id="4" name="Rectangle 3"/>
          <p:cNvSpPr/>
          <p:nvPr/>
        </p:nvSpPr>
        <p:spPr>
          <a:xfrm>
            <a:off x="990600" y="1981200"/>
            <a:ext cx="6705600" cy="397031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IN" dirty="0"/>
              <a:t>import </a:t>
            </a:r>
            <a:r>
              <a:rPr lang="en-IN" dirty="0" err="1"/>
              <a:t>kotlin.properties.Delegates</a:t>
            </a:r>
            <a:endParaRPr lang="en-IN" dirty="0"/>
          </a:p>
          <a:p>
            <a:endParaRPr lang="en-IN" dirty="0"/>
          </a:p>
          <a:p>
            <a:r>
              <a:rPr lang="en-IN" dirty="0"/>
              <a:t>class User {</a:t>
            </a:r>
          </a:p>
          <a:p>
            <a:r>
              <a:rPr lang="en-IN" dirty="0"/>
              <a:t>    </a:t>
            </a:r>
            <a:r>
              <a:rPr lang="en-IN" dirty="0" err="1"/>
              <a:t>var</a:t>
            </a:r>
            <a:r>
              <a:rPr lang="en-IN" dirty="0"/>
              <a:t> name: String by </a:t>
            </a:r>
            <a:r>
              <a:rPr lang="en-IN" dirty="0" err="1"/>
              <a:t>Delegates.observable</a:t>
            </a:r>
            <a:r>
              <a:rPr lang="en-IN" dirty="0"/>
              <a:t>("&lt;no name&gt;") {</a:t>
            </a:r>
          </a:p>
          <a:p>
            <a:r>
              <a:rPr lang="en-IN" dirty="0"/>
              <a:t>        </a:t>
            </a:r>
            <a:r>
              <a:rPr lang="en-IN" b="1" dirty="0">
                <a:solidFill>
                  <a:schemeClr val="accent2">
                    <a:lumMod val="50000"/>
                  </a:schemeClr>
                </a:solidFill>
              </a:rPr>
              <a:t>prop, old, new </a:t>
            </a:r>
            <a:r>
              <a:rPr lang="en-IN" dirty="0"/>
              <a:t>-&gt;</a:t>
            </a:r>
          </a:p>
          <a:p>
            <a:r>
              <a:rPr lang="en-IN" dirty="0"/>
              <a:t>        </a:t>
            </a:r>
            <a:r>
              <a:rPr lang="en-IN" dirty="0" err="1"/>
              <a:t>println</a:t>
            </a:r>
            <a:r>
              <a:rPr lang="en-IN" dirty="0"/>
              <a:t>("$old -&gt; $new")</a:t>
            </a:r>
          </a:p>
          <a:p>
            <a:r>
              <a:rPr lang="en-IN" dirty="0"/>
              <a:t>    }</a:t>
            </a:r>
          </a:p>
          <a:p>
            <a:r>
              <a:rPr lang="en-IN" dirty="0"/>
              <a:t>}</a:t>
            </a:r>
          </a:p>
          <a:p>
            <a:endParaRPr lang="en-IN" dirty="0"/>
          </a:p>
          <a:p>
            <a:r>
              <a:rPr lang="en-IN" dirty="0"/>
              <a:t>fun main() {</a:t>
            </a:r>
          </a:p>
          <a:p>
            <a:r>
              <a:rPr lang="en-IN" dirty="0"/>
              <a:t>    </a:t>
            </a:r>
            <a:r>
              <a:rPr lang="en-IN" dirty="0" err="1"/>
              <a:t>val</a:t>
            </a:r>
            <a:r>
              <a:rPr lang="en-IN" dirty="0"/>
              <a:t> user = User()</a:t>
            </a:r>
          </a:p>
          <a:p>
            <a:r>
              <a:rPr lang="en-IN" dirty="0"/>
              <a:t>    user.name = "first"</a:t>
            </a:r>
          </a:p>
          <a:p>
            <a:r>
              <a:rPr lang="en-IN" dirty="0"/>
              <a:t>    user.name = "second"</a:t>
            </a:r>
          </a:p>
          <a:p>
            <a:r>
              <a:rPr lang="en-IN" dirty="0"/>
              <a:t>}</a:t>
            </a:r>
          </a:p>
        </p:txBody>
      </p:sp>
      <p:sp>
        <p:nvSpPr>
          <p:cNvPr id="5" name="Rectangle 4"/>
          <p:cNvSpPr/>
          <p:nvPr/>
        </p:nvSpPr>
        <p:spPr>
          <a:xfrm>
            <a:off x="7696200" y="5018434"/>
            <a:ext cx="1952650" cy="923330"/>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//output</a:t>
            </a:r>
          </a:p>
          <a:p>
            <a:r>
              <a:rPr lang="en-US" dirty="0" smtClean="0">
                <a:solidFill>
                  <a:schemeClr val="accent2">
                    <a:lumMod val="50000"/>
                  </a:schemeClr>
                </a:solidFill>
              </a:rPr>
              <a:t>&lt;</a:t>
            </a:r>
            <a:r>
              <a:rPr lang="en-US" dirty="0">
                <a:solidFill>
                  <a:schemeClr val="accent2">
                    <a:lumMod val="50000"/>
                  </a:schemeClr>
                </a:solidFill>
              </a:rPr>
              <a:t>no name&gt; -&gt; first </a:t>
            </a:r>
            <a:endParaRPr lang="en-US" dirty="0" smtClean="0">
              <a:solidFill>
                <a:schemeClr val="accent2">
                  <a:lumMod val="50000"/>
                </a:schemeClr>
              </a:solidFill>
            </a:endParaRPr>
          </a:p>
          <a:p>
            <a:r>
              <a:rPr lang="en-US" dirty="0" smtClean="0">
                <a:solidFill>
                  <a:schemeClr val="accent2">
                    <a:lumMod val="50000"/>
                  </a:schemeClr>
                </a:solidFill>
              </a:rPr>
              <a:t>first </a:t>
            </a:r>
            <a:r>
              <a:rPr lang="en-US" dirty="0">
                <a:solidFill>
                  <a:schemeClr val="accent2">
                    <a:lumMod val="50000"/>
                  </a:schemeClr>
                </a:solidFill>
              </a:rPr>
              <a:t>-&gt; second</a:t>
            </a:r>
            <a:endParaRPr lang="en-IN" dirty="0">
              <a:solidFill>
                <a:schemeClr val="accent2">
                  <a:lumMod val="50000"/>
                </a:schemeClr>
              </a:solidFill>
            </a:endParaRPr>
          </a:p>
        </p:txBody>
      </p:sp>
      <p:sp>
        <p:nvSpPr>
          <p:cNvPr id="6" name="Rectangle 5"/>
          <p:cNvSpPr/>
          <p:nvPr/>
        </p:nvSpPr>
        <p:spPr>
          <a:xfrm>
            <a:off x="2514600" y="6065100"/>
            <a:ext cx="5486400" cy="323165"/>
          </a:xfrm>
          <a:prstGeom prst="rect">
            <a:avLst/>
          </a:prstGeom>
        </p:spPr>
        <p:txBody>
          <a:bodyPr wrap="square">
            <a:spAutoFit/>
          </a:bodyPr>
          <a:lstStyle/>
          <a:p>
            <a:r>
              <a:rPr lang="en-IN" sz="1500" dirty="0">
                <a:hlinkClick r:id="rId2"/>
              </a:rPr>
              <a:t>https://kotlinlang.org/docs/reference/delegated-properties.html</a:t>
            </a:r>
            <a:endParaRPr lang="en-IN" sz="1500" dirty="0"/>
          </a:p>
        </p:txBody>
      </p:sp>
    </p:spTree>
    <p:extLst>
      <p:ext uri="{BB962C8B-B14F-4D97-AF65-F5344CB8AC3E}">
        <p14:creationId xmlns:p14="http://schemas.microsoft.com/office/powerpoint/2010/main" val="40225496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915400" cy="334962"/>
          </a:xfrm>
        </p:spPr>
        <p:style>
          <a:lnRef idx="2">
            <a:schemeClr val="accent5">
              <a:shade val="50000"/>
            </a:schemeClr>
          </a:lnRef>
          <a:fillRef idx="1">
            <a:schemeClr val="accent5"/>
          </a:fillRef>
          <a:effectRef idx="0">
            <a:schemeClr val="accent5"/>
          </a:effectRef>
          <a:fontRef idx="minor">
            <a:schemeClr val="lt1"/>
          </a:fontRef>
        </p:style>
        <p:txBody>
          <a:bodyPr/>
          <a:lstStyle/>
          <a:p>
            <a:pPr algn="ctr"/>
            <a:r>
              <a:rPr lang="en-US" dirty="0" smtClean="0"/>
              <a:t>Abstract</a:t>
            </a:r>
            <a:endParaRPr lang="en-IN" dirty="0"/>
          </a:p>
        </p:txBody>
      </p:sp>
      <p:sp>
        <p:nvSpPr>
          <p:cNvPr id="5" name="TextBox 4"/>
          <p:cNvSpPr txBox="1"/>
          <p:nvPr/>
        </p:nvSpPr>
        <p:spPr>
          <a:xfrm>
            <a:off x="3453397" y="1769663"/>
            <a:ext cx="3310073"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IN" dirty="0" smtClean="0"/>
              <a:t>abstract </a:t>
            </a:r>
            <a:r>
              <a:rPr lang="en-IN" dirty="0"/>
              <a:t>class </a:t>
            </a:r>
            <a:r>
              <a:rPr lang="en-IN" dirty="0" err="1"/>
              <a:t>className</a:t>
            </a:r>
            <a:r>
              <a:rPr lang="en-IN" dirty="0"/>
              <a:t> { ......... }</a:t>
            </a:r>
          </a:p>
        </p:txBody>
      </p:sp>
      <p:sp>
        <p:nvSpPr>
          <p:cNvPr id="7" name="TextBox 6"/>
          <p:cNvSpPr txBox="1"/>
          <p:nvPr/>
        </p:nvSpPr>
        <p:spPr>
          <a:xfrm>
            <a:off x="228600" y="2170014"/>
            <a:ext cx="5227713" cy="3970318"/>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900" dirty="0" smtClean="0">
                <a:latin typeface="Bookman Old Style" panose="02050604050505020204" pitchFamily="18" charset="0"/>
              </a:rPr>
              <a:t>Example:-</a:t>
            </a:r>
            <a:endParaRPr lang="en-IN" sz="900" dirty="0" smtClean="0">
              <a:latin typeface="Bookman Old Style" panose="02050604050505020204" pitchFamily="18" charset="0"/>
            </a:endParaRPr>
          </a:p>
          <a:p>
            <a:r>
              <a:rPr lang="en-IN" sz="900" dirty="0">
                <a:latin typeface="Bookman Old Style" panose="02050604050505020204" pitchFamily="18" charset="0"/>
              </a:rPr>
              <a:t>//abstract class </a:t>
            </a:r>
          </a:p>
          <a:p>
            <a:r>
              <a:rPr lang="en-IN" sz="900" dirty="0">
                <a:latin typeface="Bookman Old Style" panose="02050604050505020204" pitchFamily="18" charset="0"/>
              </a:rPr>
              <a:t>abstract class Employee(</a:t>
            </a:r>
            <a:r>
              <a:rPr lang="en-IN" sz="900" dirty="0" err="1">
                <a:latin typeface="Bookman Old Style" panose="02050604050505020204" pitchFamily="18" charset="0"/>
              </a:rPr>
              <a:t>val</a:t>
            </a:r>
            <a:r>
              <a:rPr lang="en-IN" sz="900" dirty="0">
                <a:latin typeface="Bookman Old Style" panose="02050604050505020204" pitchFamily="18" charset="0"/>
              </a:rPr>
              <a:t> name: </a:t>
            </a:r>
            <a:r>
              <a:rPr lang="en-IN" sz="900" dirty="0" err="1">
                <a:latin typeface="Bookman Old Style" panose="02050604050505020204" pitchFamily="18" charset="0"/>
              </a:rPr>
              <a:t>String,val</a:t>
            </a:r>
            <a:r>
              <a:rPr lang="en-IN" sz="900" dirty="0">
                <a:latin typeface="Bookman Old Style" panose="02050604050505020204" pitchFamily="18" charset="0"/>
              </a:rPr>
              <a:t> experience: </a:t>
            </a:r>
            <a:r>
              <a:rPr lang="en-IN" sz="900" dirty="0" err="1">
                <a:latin typeface="Bookman Old Style" panose="02050604050505020204" pitchFamily="18" charset="0"/>
              </a:rPr>
              <a:t>Int</a:t>
            </a:r>
            <a:r>
              <a:rPr lang="en-IN" sz="900" dirty="0">
                <a:latin typeface="Bookman Old Style" panose="02050604050505020204" pitchFamily="18" charset="0"/>
              </a:rPr>
              <a:t>) { // Non-Abstract </a:t>
            </a:r>
            <a:r>
              <a:rPr lang="en-IN" sz="900" dirty="0" smtClean="0">
                <a:latin typeface="Bookman Old Style" panose="02050604050505020204" pitchFamily="18" charset="0"/>
              </a:rPr>
              <a:t> </a:t>
            </a:r>
            <a:r>
              <a:rPr lang="en-IN" sz="900" dirty="0">
                <a:latin typeface="Bookman Old Style" panose="02050604050505020204" pitchFamily="18" charset="0"/>
              </a:rPr>
              <a:t>Property </a:t>
            </a:r>
          </a:p>
          <a:p>
            <a:r>
              <a:rPr lang="en-IN" sz="900" dirty="0">
                <a:latin typeface="Bookman Old Style" panose="02050604050505020204" pitchFamily="18" charset="0"/>
              </a:rPr>
              <a:t>	// Abstract Property (Must be overridden by Subclasses) </a:t>
            </a:r>
          </a:p>
          <a:p>
            <a:r>
              <a:rPr lang="en-IN" sz="900" dirty="0">
                <a:latin typeface="Bookman Old Style" panose="02050604050505020204" pitchFamily="18" charset="0"/>
              </a:rPr>
              <a:t>	</a:t>
            </a:r>
            <a:r>
              <a:rPr lang="en-IN" sz="900" dirty="0">
                <a:solidFill>
                  <a:schemeClr val="accent2">
                    <a:lumMod val="50000"/>
                  </a:schemeClr>
                </a:solidFill>
                <a:latin typeface="Bookman Old Style" panose="02050604050505020204" pitchFamily="18" charset="0"/>
              </a:rPr>
              <a:t>abstract </a:t>
            </a:r>
            <a:r>
              <a:rPr lang="en-IN" sz="900" dirty="0" err="1">
                <a:solidFill>
                  <a:schemeClr val="accent2">
                    <a:lumMod val="50000"/>
                  </a:schemeClr>
                </a:solidFill>
                <a:latin typeface="Bookman Old Style" panose="02050604050505020204" pitchFamily="18" charset="0"/>
              </a:rPr>
              <a:t>var</a:t>
            </a:r>
            <a:r>
              <a:rPr lang="en-IN" sz="900" dirty="0">
                <a:solidFill>
                  <a:schemeClr val="accent2">
                    <a:lumMod val="50000"/>
                  </a:schemeClr>
                </a:solidFill>
                <a:latin typeface="Bookman Old Style" panose="02050604050505020204" pitchFamily="18" charset="0"/>
              </a:rPr>
              <a:t> salary: Double </a:t>
            </a:r>
          </a:p>
          <a:p>
            <a:r>
              <a:rPr lang="en-IN" sz="900" dirty="0">
                <a:latin typeface="Bookman Old Style" panose="02050604050505020204" pitchFamily="18" charset="0"/>
              </a:rPr>
              <a:t>	</a:t>
            </a:r>
          </a:p>
          <a:p>
            <a:r>
              <a:rPr lang="en-IN" sz="900" dirty="0">
                <a:latin typeface="Bookman Old Style" panose="02050604050505020204" pitchFamily="18" charset="0"/>
              </a:rPr>
              <a:t>	// Abstract Methods (Must be implemented by Subclasses) </a:t>
            </a:r>
          </a:p>
          <a:p>
            <a:r>
              <a:rPr lang="en-IN" sz="900" dirty="0">
                <a:latin typeface="Bookman Old Style" panose="02050604050505020204" pitchFamily="18" charset="0"/>
              </a:rPr>
              <a:t>	</a:t>
            </a:r>
            <a:r>
              <a:rPr lang="en-IN" sz="900" dirty="0">
                <a:solidFill>
                  <a:schemeClr val="accent2">
                    <a:lumMod val="50000"/>
                  </a:schemeClr>
                </a:solidFill>
                <a:latin typeface="Bookman Old Style" panose="02050604050505020204" pitchFamily="18" charset="0"/>
              </a:rPr>
              <a:t>abstract fun </a:t>
            </a:r>
            <a:r>
              <a:rPr lang="en-IN" sz="900" dirty="0" err="1">
                <a:solidFill>
                  <a:schemeClr val="accent2">
                    <a:lumMod val="50000"/>
                  </a:schemeClr>
                </a:solidFill>
                <a:latin typeface="Bookman Old Style" panose="02050604050505020204" pitchFamily="18" charset="0"/>
              </a:rPr>
              <a:t>dateOfBirth</a:t>
            </a:r>
            <a:r>
              <a:rPr lang="en-IN" sz="900" dirty="0">
                <a:solidFill>
                  <a:schemeClr val="accent2">
                    <a:lumMod val="50000"/>
                  </a:schemeClr>
                </a:solidFill>
                <a:latin typeface="Bookman Old Style" panose="02050604050505020204" pitchFamily="18" charset="0"/>
              </a:rPr>
              <a:t>(</a:t>
            </a:r>
            <a:r>
              <a:rPr lang="en-IN" sz="900" dirty="0" err="1">
                <a:solidFill>
                  <a:schemeClr val="accent2">
                    <a:lumMod val="50000"/>
                  </a:schemeClr>
                </a:solidFill>
                <a:latin typeface="Bookman Old Style" panose="02050604050505020204" pitchFamily="18" charset="0"/>
              </a:rPr>
              <a:t>date:String</a:t>
            </a:r>
            <a:r>
              <a:rPr lang="en-IN" sz="900" dirty="0">
                <a:solidFill>
                  <a:schemeClr val="accent2">
                    <a:lumMod val="50000"/>
                  </a:schemeClr>
                </a:solidFill>
                <a:latin typeface="Bookman Old Style" panose="02050604050505020204" pitchFamily="18" charset="0"/>
              </a:rPr>
              <a:t>) </a:t>
            </a:r>
          </a:p>
          <a:p>
            <a:endParaRPr lang="en-IN" sz="900" dirty="0">
              <a:latin typeface="Bookman Old Style" panose="02050604050505020204" pitchFamily="18" charset="0"/>
            </a:endParaRPr>
          </a:p>
          <a:p>
            <a:r>
              <a:rPr lang="en-IN" sz="900" dirty="0">
                <a:latin typeface="Bookman Old Style" panose="02050604050505020204" pitchFamily="18" charset="0"/>
              </a:rPr>
              <a:t>	// Non-Abstract Method </a:t>
            </a:r>
          </a:p>
          <a:p>
            <a:r>
              <a:rPr lang="en-IN" sz="900" dirty="0">
                <a:latin typeface="Bookman Old Style" panose="02050604050505020204" pitchFamily="18" charset="0"/>
              </a:rPr>
              <a:t>	fun </a:t>
            </a:r>
            <a:r>
              <a:rPr lang="en-IN" sz="900" dirty="0" err="1">
                <a:latin typeface="Bookman Old Style" panose="02050604050505020204" pitchFamily="18" charset="0"/>
              </a:rPr>
              <a:t>employeeDetails</a:t>
            </a:r>
            <a:r>
              <a:rPr lang="en-IN" sz="900" dirty="0">
                <a:latin typeface="Bookman Old Style" panose="02050604050505020204" pitchFamily="18" charset="0"/>
              </a:rPr>
              <a:t>() { </a:t>
            </a:r>
          </a:p>
          <a:p>
            <a:r>
              <a:rPr lang="en-IN" sz="900" dirty="0">
                <a:latin typeface="Bookman Old Style" panose="02050604050505020204" pitchFamily="18" charset="0"/>
              </a:rPr>
              <a:t>		</a:t>
            </a:r>
            <a:r>
              <a:rPr lang="en-IN" sz="900" dirty="0" err="1">
                <a:latin typeface="Bookman Old Style" panose="02050604050505020204" pitchFamily="18" charset="0"/>
              </a:rPr>
              <a:t>println</a:t>
            </a:r>
            <a:r>
              <a:rPr lang="en-IN" sz="900" dirty="0">
                <a:latin typeface="Bookman Old Style" panose="02050604050505020204" pitchFamily="18" charset="0"/>
              </a:rPr>
              <a:t>("Name of the employee: $name") </a:t>
            </a:r>
          </a:p>
          <a:p>
            <a:r>
              <a:rPr lang="en-IN" sz="900" dirty="0">
                <a:latin typeface="Bookman Old Style" panose="02050604050505020204" pitchFamily="18" charset="0"/>
              </a:rPr>
              <a:t>		</a:t>
            </a:r>
            <a:r>
              <a:rPr lang="en-IN" sz="900" dirty="0" err="1">
                <a:latin typeface="Bookman Old Style" panose="02050604050505020204" pitchFamily="18" charset="0"/>
              </a:rPr>
              <a:t>println</a:t>
            </a:r>
            <a:r>
              <a:rPr lang="en-IN" sz="900" dirty="0">
                <a:latin typeface="Bookman Old Style" panose="02050604050505020204" pitchFamily="18" charset="0"/>
              </a:rPr>
              <a:t>("Experience in years: $experience") </a:t>
            </a:r>
          </a:p>
          <a:p>
            <a:r>
              <a:rPr lang="en-IN" sz="900" dirty="0">
                <a:latin typeface="Bookman Old Style" panose="02050604050505020204" pitchFamily="18" charset="0"/>
              </a:rPr>
              <a:t>		</a:t>
            </a:r>
            <a:r>
              <a:rPr lang="en-IN" sz="900" dirty="0" err="1">
                <a:latin typeface="Bookman Old Style" panose="02050604050505020204" pitchFamily="18" charset="0"/>
              </a:rPr>
              <a:t>println</a:t>
            </a:r>
            <a:r>
              <a:rPr lang="en-IN" sz="900" dirty="0">
                <a:latin typeface="Bookman Old Style" panose="02050604050505020204" pitchFamily="18" charset="0"/>
              </a:rPr>
              <a:t>("Annual Salary: $salary") </a:t>
            </a:r>
          </a:p>
          <a:p>
            <a:r>
              <a:rPr lang="en-IN" sz="900" dirty="0">
                <a:latin typeface="Bookman Old Style" panose="02050604050505020204" pitchFamily="18" charset="0"/>
              </a:rPr>
              <a:t>	} </a:t>
            </a:r>
          </a:p>
          <a:p>
            <a:r>
              <a:rPr lang="en-IN" sz="900" dirty="0">
                <a:latin typeface="Bookman Old Style" panose="02050604050505020204" pitchFamily="18" charset="0"/>
              </a:rPr>
              <a:t>} </a:t>
            </a:r>
          </a:p>
          <a:p>
            <a:r>
              <a:rPr lang="en-IN" sz="900" dirty="0">
                <a:latin typeface="Bookman Old Style" panose="02050604050505020204" pitchFamily="18" charset="0"/>
              </a:rPr>
              <a:t>// derived class </a:t>
            </a:r>
          </a:p>
          <a:p>
            <a:r>
              <a:rPr lang="en-IN" sz="900" dirty="0">
                <a:latin typeface="Bookman Old Style" panose="02050604050505020204" pitchFamily="18" charset="0"/>
              </a:rPr>
              <a:t>class Engineer(name: </a:t>
            </a:r>
            <a:r>
              <a:rPr lang="en-IN" sz="900" dirty="0" err="1">
                <a:latin typeface="Bookman Old Style" panose="02050604050505020204" pitchFamily="18" charset="0"/>
              </a:rPr>
              <a:t>String,experience</a:t>
            </a:r>
            <a:r>
              <a:rPr lang="en-IN" sz="900" dirty="0">
                <a:latin typeface="Bookman Old Style" panose="02050604050505020204" pitchFamily="18" charset="0"/>
              </a:rPr>
              <a:t>: </a:t>
            </a:r>
            <a:r>
              <a:rPr lang="en-IN" sz="900" dirty="0" err="1">
                <a:latin typeface="Bookman Old Style" panose="02050604050505020204" pitchFamily="18" charset="0"/>
              </a:rPr>
              <a:t>Int</a:t>
            </a:r>
            <a:r>
              <a:rPr lang="en-IN" sz="900" dirty="0">
                <a:latin typeface="Bookman Old Style" panose="02050604050505020204" pitchFamily="18" charset="0"/>
              </a:rPr>
              <a:t>) : Employee(</a:t>
            </a:r>
            <a:r>
              <a:rPr lang="en-IN" sz="900" dirty="0" err="1">
                <a:latin typeface="Bookman Old Style" panose="02050604050505020204" pitchFamily="18" charset="0"/>
              </a:rPr>
              <a:t>name,experience</a:t>
            </a:r>
            <a:r>
              <a:rPr lang="en-IN" sz="900" dirty="0">
                <a:latin typeface="Bookman Old Style" panose="02050604050505020204" pitchFamily="18" charset="0"/>
              </a:rPr>
              <a:t>) { </a:t>
            </a:r>
          </a:p>
          <a:p>
            <a:r>
              <a:rPr lang="en-IN" sz="900" dirty="0">
                <a:latin typeface="Bookman Old Style" panose="02050604050505020204" pitchFamily="18" charset="0"/>
              </a:rPr>
              <a:t>	override </a:t>
            </a:r>
            <a:r>
              <a:rPr lang="en-IN" sz="900" dirty="0" err="1">
                <a:latin typeface="Bookman Old Style" panose="02050604050505020204" pitchFamily="18" charset="0"/>
              </a:rPr>
              <a:t>var</a:t>
            </a:r>
            <a:r>
              <a:rPr lang="en-IN" sz="900" dirty="0">
                <a:latin typeface="Bookman Old Style" panose="02050604050505020204" pitchFamily="18" charset="0"/>
              </a:rPr>
              <a:t> salary = 500000.00</a:t>
            </a:r>
          </a:p>
          <a:p>
            <a:r>
              <a:rPr lang="en-IN" sz="900" dirty="0">
                <a:latin typeface="Bookman Old Style" panose="02050604050505020204" pitchFamily="18" charset="0"/>
              </a:rPr>
              <a:t>	override fun </a:t>
            </a:r>
            <a:r>
              <a:rPr lang="en-IN" sz="900" dirty="0" err="1">
                <a:latin typeface="Bookman Old Style" panose="02050604050505020204" pitchFamily="18" charset="0"/>
              </a:rPr>
              <a:t>dateOfBirth</a:t>
            </a:r>
            <a:r>
              <a:rPr lang="en-IN" sz="900" dirty="0">
                <a:latin typeface="Bookman Old Style" panose="02050604050505020204" pitchFamily="18" charset="0"/>
              </a:rPr>
              <a:t>(</a:t>
            </a:r>
            <a:r>
              <a:rPr lang="en-IN" sz="900" dirty="0" err="1">
                <a:latin typeface="Bookman Old Style" panose="02050604050505020204" pitchFamily="18" charset="0"/>
              </a:rPr>
              <a:t>date:String</a:t>
            </a:r>
            <a:r>
              <a:rPr lang="en-IN" sz="900" dirty="0">
                <a:latin typeface="Bookman Old Style" panose="02050604050505020204" pitchFamily="18" charset="0"/>
              </a:rPr>
              <a:t>){ </a:t>
            </a:r>
          </a:p>
          <a:p>
            <a:r>
              <a:rPr lang="en-IN" sz="900" dirty="0">
                <a:latin typeface="Bookman Old Style" panose="02050604050505020204" pitchFamily="18" charset="0"/>
              </a:rPr>
              <a:t>		</a:t>
            </a:r>
            <a:r>
              <a:rPr lang="en-IN" sz="900" dirty="0" err="1">
                <a:latin typeface="Bookman Old Style" panose="02050604050505020204" pitchFamily="18" charset="0"/>
              </a:rPr>
              <a:t>println</a:t>
            </a:r>
            <a:r>
              <a:rPr lang="en-IN" sz="900" dirty="0">
                <a:latin typeface="Bookman Old Style" panose="02050604050505020204" pitchFamily="18" charset="0"/>
              </a:rPr>
              <a:t>("Date of Birth is: $date") </a:t>
            </a:r>
          </a:p>
          <a:p>
            <a:r>
              <a:rPr lang="en-IN" sz="900" dirty="0">
                <a:latin typeface="Bookman Old Style" panose="02050604050505020204" pitchFamily="18" charset="0"/>
              </a:rPr>
              <a:t>	} </a:t>
            </a:r>
          </a:p>
          <a:p>
            <a:r>
              <a:rPr lang="en-IN" sz="900" dirty="0">
                <a:latin typeface="Bookman Old Style" panose="02050604050505020204" pitchFamily="18" charset="0"/>
              </a:rPr>
              <a:t>} </a:t>
            </a:r>
          </a:p>
          <a:p>
            <a:r>
              <a:rPr lang="en-IN" sz="900" dirty="0">
                <a:latin typeface="Bookman Old Style" panose="02050604050505020204" pitchFamily="18" charset="0"/>
              </a:rPr>
              <a:t>fun main(</a:t>
            </a:r>
            <a:r>
              <a:rPr lang="en-IN" sz="900" dirty="0" err="1">
                <a:latin typeface="Bookman Old Style" panose="02050604050505020204" pitchFamily="18" charset="0"/>
              </a:rPr>
              <a:t>args</a:t>
            </a:r>
            <a:r>
              <a:rPr lang="en-IN" sz="900" dirty="0">
                <a:latin typeface="Bookman Old Style" panose="02050604050505020204" pitchFamily="18" charset="0"/>
              </a:rPr>
              <a:t>: Array&lt;String&gt;) { </a:t>
            </a:r>
          </a:p>
          <a:p>
            <a:r>
              <a:rPr lang="en-IN" sz="900" dirty="0">
                <a:latin typeface="Bookman Old Style" panose="02050604050505020204" pitchFamily="18" charset="0"/>
              </a:rPr>
              <a:t>	</a:t>
            </a:r>
            <a:r>
              <a:rPr lang="en-IN" sz="900" dirty="0" err="1">
                <a:latin typeface="Bookman Old Style" panose="02050604050505020204" pitchFamily="18" charset="0"/>
              </a:rPr>
              <a:t>val</a:t>
            </a:r>
            <a:r>
              <a:rPr lang="en-IN" sz="900" dirty="0">
                <a:latin typeface="Bookman Old Style" panose="02050604050505020204" pitchFamily="18" charset="0"/>
              </a:rPr>
              <a:t> </a:t>
            </a:r>
            <a:r>
              <a:rPr lang="en-IN" sz="900" dirty="0" err="1">
                <a:latin typeface="Bookman Old Style" panose="02050604050505020204" pitchFamily="18" charset="0"/>
              </a:rPr>
              <a:t>eng</a:t>
            </a:r>
            <a:r>
              <a:rPr lang="en-IN" sz="900" dirty="0">
                <a:latin typeface="Bookman Old Style" panose="02050604050505020204" pitchFamily="18" charset="0"/>
              </a:rPr>
              <a:t> = Engineer("Praveen",2) </a:t>
            </a:r>
          </a:p>
          <a:p>
            <a:r>
              <a:rPr lang="en-IN" sz="900" dirty="0">
                <a:latin typeface="Bookman Old Style" panose="02050604050505020204" pitchFamily="18" charset="0"/>
              </a:rPr>
              <a:t>	</a:t>
            </a:r>
            <a:r>
              <a:rPr lang="en-IN" sz="900" dirty="0" err="1">
                <a:latin typeface="Bookman Old Style" panose="02050604050505020204" pitchFamily="18" charset="0"/>
              </a:rPr>
              <a:t>eng.employeeDetails</a:t>
            </a:r>
            <a:r>
              <a:rPr lang="en-IN" sz="900" dirty="0">
                <a:latin typeface="Bookman Old Style" panose="02050604050505020204" pitchFamily="18" charset="0"/>
              </a:rPr>
              <a:t>() </a:t>
            </a:r>
          </a:p>
          <a:p>
            <a:r>
              <a:rPr lang="en-IN" sz="900" dirty="0">
                <a:latin typeface="Bookman Old Style" panose="02050604050505020204" pitchFamily="18" charset="0"/>
              </a:rPr>
              <a:t>	</a:t>
            </a:r>
            <a:r>
              <a:rPr lang="en-IN" sz="900" dirty="0" err="1">
                <a:latin typeface="Bookman Old Style" panose="02050604050505020204" pitchFamily="18" charset="0"/>
              </a:rPr>
              <a:t>eng.dateOfBirth</a:t>
            </a:r>
            <a:r>
              <a:rPr lang="en-IN" sz="900" dirty="0">
                <a:latin typeface="Bookman Old Style" panose="02050604050505020204" pitchFamily="18" charset="0"/>
              </a:rPr>
              <a:t>("02 December 1994") </a:t>
            </a:r>
          </a:p>
          <a:p>
            <a:r>
              <a:rPr lang="en-IN" sz="900" dirty="0">
                <a:latin typeface="Bookman Old Style" panose="02050604050505020204" pitchFamily="18" charset="0"/>
              </a:rPr>
              <a:t>}</a:t>
            </a:r>
          </a:p>
        </p:txBody>
      </p:sp>
      <p:sp>
        <p:nvSpPr>
          <p:cNvPr id="10" name="TextBox 9"/>
          <p:cNvSpPr txBox="1"/>
          <p:nvPr/>
        </p:nvSpPr>
        <p:spPr>
          <a:xfrm>
            <a:off x="539469" y="1018248"/>
            <a:ext cx="9137931" cy="707886"/>
          </a:xfrm>
          <a:prstGeom prst="rect">
            <a:avLst/>
          </a:prstGeom>
          <a:noFill/>
        </p:spPr>
        <p:txBody>
          <a:bodyPr wrap="square" rtlCol="0">
            <a:spAutoFit/>
          </a:bodyPr>
          <a:lstStyle/>
          <a:p>
            <a:pPr marL="285750" indent="-285750">
              <a:buFont typeface="Arial" panose="020B0604020202020204" pitchFamily="34" charset="0"/>
              <a:buChar char="•"/>
            </a:pPr>
            <a:r>
              <a:rPr lang="en-US" sz="1000" dirty="0"/>
              <a:t>All the variables (properties) and member functions of an abstract class are by default </a:t>
            </a:r>
            <a:r>
              <a:rPr lang="en-US" sz="1000" i="1" dirty="0" smtClean="0"/>
              <a:t>non-</a:t>
            </a:r>
            <a:r>
              <a:rPr lang="en-US" sz="1000" i="1" dirty="0" err="1" smtClean="0"/>
              <a:t>abstract</a:t>
            </a:r>
            <a:r>
              <a:rPr lang="en-US" sz="1000" dirty="0" err="1" smtClean="0"/>
              <a:t>.So</a:t>
            </a:r>
            <a:r>
              <a:rPr lang="en-US" sz="1000" dirty="0"/>
              <a:t>, if we want to override these members in the child class then we need to use </a:t>
            </a:r>
            <a:r>
              <a:rPr lang="en-US" sz="1000" b="1" dirty="0"/>
              <a:t>open</a:t>
            </a:r>
            <a:r>
              <a:rPr lang="en-US" sz="1000" dirty="0"/>
              <a:t> keyword</a:t>
            </a:r>
            <a:r>
              <a:rPr lang="en-US" sz="1000" dirty="0" smtClean="0"/>
              <a:t>.</a:t>
            </a:r>
          </a:p>
          <a:p>
            <a:pPr marL="285750" indent="-285750">
              <a:buFont typeface="Arial" panose="020B0604020202020204" pitchFamily="34" charset="0"/>
              <a:buChar char="•"/>
            </a:pPr>
            <a:r>
              <a:rPr lang="en-US" sz="1000" dirty="0"/>
              <a:t>If we declare a member function as abstract then we does not need to </a:t>
            </a:r>
            <a:r>
              <a:rPr lang="en-US" sz="1000" dirty="0" smtClean="0"/>
              <a:t>annotate </a:t>
            </a:r>
            <a:r>
              <a:rPr lang="en-US" sz="1000" dirty="0"/>
              <a:t>with </a:t>
            </a:r>
            <a:r>
              <a:rPr lang="en-US" sz="1000" b="1" dirty="0"/>
              <a:t>open</a:t>
            </a:r>
            <a:r>
              <a:rPr lang="en-US" sz="1000" dirty="0"/>
              <a:t> keyword because these are open by default</a:t>
            </a:r>
            <a:r>
              <a:rPr lang="en-US" sz="1000" dirty="0" smtClean="0"/>
              <a:t>.</a:t>
            </a:r>
          </a:p>
          <a:p>
            <a:pPr marL="285750" indent="-285750">
              <a:buFont typeface="Arial" panose="020B0604020202020204" pitchFamily="34" charset="0"/>
              <a:buChar char="•"/>
            </a:pPr>
            <a:r>
              <a:rPr lang="en-US" sz="1000" dirty="0"/>
              <a:t>An abstract member function doesn’t have a body, and it must be implemented in the derived class.</a:t>
            </a:r>
            <a:endParaRPr lang="en-IN" sz="1000" dirty="0"/>
          </a:p>
        </p:txBody>
      </p:sp>
    </p:spTree>
    <p:extLst>
      <p:ext uri="{BB962C8B-B14F-4D97-AF65-F5344CB8AC3E}">
        <p14:creationId xmlns:p14="http://schemas.microsoft.com/office/powerpoint/2010/main" val="39727241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Overriding a non-abstract open member with an abstract </a:t>
            </a:r>
            <a:r>
              <a:rPr lang="en-US" dirty="0" smtClean="0"/>
              <a:t>one</a:t>
            </a:r>
            <a:endParaRPr lang="en-IN" dirty="0"/>
          </a:p>
        </p:txBody>
      </p:sp>
      <p:sp>
        <p:nvSpPr>
          <p:cNvPr id="4" name="Rectangle 3"/>
          <p:cNvSpPr/>
          <p:nvPr/>
        </p:nvSpPr>
        <p:spPr>
          <a:xfrm>
            <a:off x="228600" y="609600"/>
            <a:ext cx="9372600" cy="553998"/>
          </a:xfrm>
          <a:prstGeom prst="rect">
            <a:avLst/>
          </a:prstGeom>
        </p:spPr>
        <p:txBody>
          <a:bodyPr wrap="square">
            <a:spAutoFit/>
          </a:bodyPr>
          <a:lstStyle/>
          <a:p>
            <a:r>
              <a:rPr lang="en-US" sz="1500" dirty="0"/>
              <a:t>In </a:t>
            </a:r>
            <a:r>
              <a:rPr lang="en-US" sz="1500" dirty="0" err="1"/>
              <a:t>Kotlin</a:t>
            </a:r>
            <a:r>
              <a:rPr lang="en-US" sz="1500" dirty="0"/>
              <a:t> we can override the non-abstract open member function of open class using the override keyword followed by abstract in the abstract class.</a:t>
            </a:r>
            <a:endParaRPr lang="en-IN" sz="1500" dirty="0"/>
          </a:p>
        </p:txBody>
      </p:sp>
      <p:sp>
        <p:nvSpPr>
          <p:cNvPr id="5" name="Rectangle 4"/>
          <p:cNvSpPr/>
          <p:nvPr/>
        </p:nvSpPr>
        <p:spPr>
          <a:xfrm>
            <a:off x="1600200" y="1337882"/>
            <a:ext cx="5791200" cy="447814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IN" sz="1500" dirty="0">
                <a:latin typeface="Bookman Old Style" panose="02050604050505020204" pitchFamily="18" charset="0"/>
              </a:rPr>
              <a:t>open class </a:t>
            </a:r>
            <a:r>
              <a:rPr lang="en-IN" sz="1500" dirty="0" err="1">
                <a:latin typeface="Bookman Old Style" panose="02050604050505020204" pitchFamily="18" charset="0"/>
              </a:rPr>
              <a:t>Livingthings</a:t>
            </a:r>
            <a:r>
              <a:rPr lang="en-IN" sz="1500" dirty="0">
                <a:latin typeface="Bookman Old Style" panose="02050604050505020204" pitchFamily="18" charset="0"/>
              </a:rPr>
              <a:t> { </a:t>
            </a:r>
          </a:p>
          <a:p>
            <a:r>
              <a:rPr lang="en-IN" sz="1500" dirty="0">
                <a:latin typeface="Bookman Old Style" panose="02050604050505020204" pitchFamily="18" charset="0"/>
              </a:rPr>
              <a:t>	</a:t>
            </a:r>
            <a:r>
              <a:rPr lang="en-IN" sz="1500" dirty="0">
                <a:solidFill>
                  <a:schemeClr val="accent2">
                    <a:lumMod val="75000"/>
                  </a:schemeClr>
                </a:solidFill>
                <a:latin typeface="Bookman Old Style" panose="02050604050505020204" pitchFamily="18" charset="0"/>
              </a:rPr>
              <a:t>open fun breathe() </a:t>
            </a:r>
            <a:r>
              <a:rPr lang="en-IN" sz="1500" dirty="0">
                <a:latin typeface="Bookman Old Style" panose="02050604050505020204" pitchFamily="18" charset="0"/>
              </a:rPr>
              <a:t>{ </a:t>
            </a:r>
          </a:p>
          <a:p>
            <a:r>
              <a:rPr lang="en-IN" sz="1500" dirty="0">
                <a:latin typeface="Bookman Old Style" panose="02050604050505020204" pitchFamily="18" charset="0"/>
              </a:rPr>
              <a:t>		</a:t>
            </a:r>
            <a:r>
              <a:rPr lang="en-IN" sz="1500" dirty="0" err="1">
                <a:latin typeface="Bookman Old Style" panose="02050604050505020204" pitchFamily="18" charset="0"/>
              </a:rPr>
              <a:t>println</a:t>
            </a:r>
            <a:r>
              <a:rPr lang="en-IN" sz="1500" dirty="0">
                <a:latin typeface="Bookman Old Style" panose="02050604050505020204" pitchFamily="18" charset="0"/>
              </a:rPr>
              <a:t>("All living things breath") </a:t>
            </a:r>
          </a:p>
          <a:p>
            <a:r>
              <a:rPr lang="en-IN" sz="1500" dirty="0">
                <a:latin typeface="Bookman Old Style" panose="02050604050505020204" pitchFamily="18" charset="0"/>
              </a:rPr>
              <a:t>	} </a:t>
            </a:r>
          </a:p>
          <a:p>
            <a:r>
              <a:rPr lang="en-IN" sz="1500" dirty="0">
                <a:latin typeface="Bookman Old Style" panose="02050604050505020204" pitchFamily="18" charset="0"/>
              </a:rPr>
              <a:t>} </a:t>
            </a:r>
          </a:p>
          <a:p>
            <a:r>
              <a:rPr lang="en-IN" sz="1500" dirty="0">
                <a:latin typeface="Bookman Old Style" panose="02050604050505020204" pitchFamily="18" charset="0"/>
              </a:rPr>
              <a:t>abstract class Animal : </a:t>
            </a:r>
            <a:r>
              <a:rPr lang="en-IN" sz="1500" dirty="0" err="1">
                <a:latin typeface="Bookman Old Style" panose="02050604050505020204" pitchFamily="18" charset="0"/>
              </a:rPr>
              <a:t>Livingthings</a:t>
            </a:r>
            <a:r>
              <a:rPr lang="en-IN" sz="1500" dirty="0">
                <a:latin typeface="Bookman Old Style" panose="02050604050505020204" pitchFamily="18" charset="0"/>
              </a:rPr>
              <a:t>() { </a:t>
            </a:r>
          </a:p>
          <a:p>
            <a:r>
              <a:rPr lang="en-IN" sz="1500" dirty="0">
                <a:latin typeface="Bookman Old Style" panose="02050604050505020204" pitchFamily="18" charset="0"/>
              </a:rPr>
              <a:t>	override abstract fun breathe() </a:t>
            </a:r>
          </a:p>
          <a:p>
            <a:r>
              <a:rPr lang="en-IN" sz="1500" dirty="0">
                <a:latin typeface="Bookman Old Style" panose="02050604050505020204" pitchFamily="18" charset="0"/>
              </a:rPr>
              <a:t>} </a:t>
            </a:r>
          </a:p>
          <a:p>
            <a:r>
              <a:rPr lang="en-IN" sz="1500" dirty="0">
                <a:latin typeface="Bookman Old Style" panose="02050604050505020204" pitchFamily="18" charset="0"/>
              </a:rPr>
              <a:t>class Dog: Animal(){ </a:t>
            </a:r>
          </a:p>
          <a:p>
            <a:r>
              <a:rPr lang="en-IN" sz="1500" dirty="0">
                <a:latin typeface="Bookman Old Style" panose="02050604050505020204" pitchFamily="18" charset="0"/>
              </a:rPr>
              <a:t>	override fun breathe() { </a:t>
            </a:r>
          </a:p>
          <a:p>
            <a:r>
              <a:rPr lang="en-IN" sz="1500" dirty="0">
                <a:latin typeface="Bookman Old Style" panose="02050604050505020204" pitchFamily="18" charset="0"/>
              </a:rPr>
              <a:t>		</a:t>
            </a:r>
            <a:r>
              <a:rPr lang="en-IN" sz="1500" dirty="0" err="1">
                <a:latin typeface="Bookman Old Style" panose="02050604050505020204" pitchFamily="18" charset="0"/>
              </a:rPr>
              <a:t>println</a:t>
            </a:r>
            <a:r>
              <a:rPr lang="en-IN" sz="1500" dirty="0">
                <a:latin typeface="Bookman Old Style" panose="02050604050505020204" pitchFamily="18" charset="0"/>
              </a:rPr>
              <a:t>("Dog can also breathe") </a:t>
            </a:r>
          </a:p>
          <a:p>
            <a:r>
              <a:rPr lang="en-IN" sz="1500" dirty="0">
                <a:latin typeface="Bookman Old Style" panose="02050604050505020204" pitchFamily="18" charset="0"/>
              </a:rPr>
              <a:t>	} </a:t>
            </a:r>
          </a:p>
          <a:p>
            <a:r>
              <a:rPr lang="en-IN" sz="1500" dirty="0">
                <a:latin typeface="Bookman Old Style" panose="02050604050505020204" pitchFamily="18" charset="0"/>
              </a:rPr>
              <a:t>} </a:t>
            </a:r>
          </a:p>
          <a:p>
            <a:r>
              <a:rPr lang="en-IN" sz="1500" dirty="0">
                <a:latin typeface="Bookman Old Style" panose="02050604050505020204" pitchFamily="18" charset="0"/>
              </a:rPr>
              <a:t>fun main(</a:t>
            </a:r>
            <a:r>
              <a:rPr lang="en-IN" sz="1500" dirty="0" err="1">
                <a:latin typeface="Bookman Old Style" panose="02050604050505020204" pitchFamily="18" charset="0"/>
              </a:rPr>
              <a:t>args</a:t>
            </a:r>
            <a:r>
              <a:rPr lang="en-IN" sz="1500" dirty="0">
                <a:latin typeface="Bookman Old Style" panose="02050604050505020204" pitchFamily="18" charset="0"/>
              </a:rPr>
              <a:t>: Array&lt;String&gt;){ </a:t>
            </a:r>
          </a:p>
          <a:p>
            <a:r>
              <a:rPr lang="en-IN" sz="1500" dirty="0">
                <a:latin typeface="Bookman Old Style" panose="02050604050505020204" pitchFamily="18" charset="0"/>
              </a:rPr>
              <a:t>	</a:t>
            </a:r>
            <a:r>
              <a:rPr lang="en-IN" sz="1500" dirty="0" err="1">
                <a:latin typeface="Bookman Old Style" panose="02050604050505020204" pitchFamily="18" charset="0"/>
              </a:rPr>
              <a:t>val</a:t>
            </a:r>
            <a:r>
              <a:rPr lang="en-IN" sz="1500" dirty="0">
                <a:latin typeface="Bookman Old Style" panose="02050604050505020204" pitchFamily="18" charset="0"/>
              </a:rPr>
              <a:t> </a:t>
            </a:r>
            <a:r>
              <a:rPr lang="en-IN" sz="1500" dirty="0" err="1">
                <a:latin typeface="Bookman Old Style" panose="02050604050505020204" pitchFamily="18" charset="0"/>
              </a:rPr>
              <a:t>lt</a:t>
            </a:r>
            <a:r>
              <a:rPr lang="en-IN" sz="1500" dirty="0">
                <a:latin typeface="Bookman Old Style" panose="02050604050505020204" pitchFamily="18" charset="0"/>
              </a:rPr>
              <a:t> = </a:t>
            </a:r>
            <a:r>
              <a:rPr lang="en-IN" sz="1500" dirty="0" err="1">
                <a:latin typeface="Bookman Old Style" panose="02050604050505020204" pitchFamily="18" charset="0"/>
              </a:rPr>
              <a:t>Livingthings</a:t>
            </a:r>
            <a:r>
              <a:rPr lang="en-IN" sz="1500" dirty="0">
                <a:latin typeface="Bookman Old Style" panose="02050604050505020204" pitchFamily="18" charset="0"/>
              </a:rPr>
              <a:t>() </a:t>
            </a:r>
          </a:p>
          <a:p>
            <a:r>
              <a:rPr lang="en-IN" sz="1500" dirty="0">
                <a:latin typeface="Bookman Old Style" panose="02050604050505020204" pitchFamily="18" charset="0"/>
              </a:rPr>
              <a:t>	</a:t>
            </a:r>
            <a:r>
              <a:rPr lang="en-IN" sz="1500" dirty="0" err="1">
                <a:latin typeface="Bookman Old Style" panose="02050604050505020204" pitchFamily="18" charset="0"/>
              </a:rPr>
              <a:t>lt.breathe</a:t>
            </a:r>
            <a:r>
              <a:rPr lang="en-IN" sz="1500" dirty="0">
                <a:latin typeface="Bookman Old Style" panose="02050604050505020204" pitchFamily="18" charset="0"/>
              </a:rPr>
              <a:t>() </a:t>
            </a:r>
          </a:p>
          <a:p>
            <a:r>
              <a:rPr lang="en-IN" sz="1500" dirty="0">
                <a:latin typeface="Bookman Old Style" panose="02050604050505020204" pitchFamily="18" charset="0"/>
              </a:rPr>
              <a:t>	</a:t>
            </a:r>
            <a:r>
              <a:rPr lang="en-IN" sz="1500" dirty="0" err="1">
                <a:latin typeface="Bookman Old Style" panose="02050604050505020204" pitchFamily="18" charset="0"/>
              </a:rPr>
              <a:t>val</a:t>
            </a:r>
            <a:r>
              <a:rPr lang="en-IN" sz="1500" dirty="0">
                <a:latin typeface="Bookman Old Style" panose="02050604050505020204" pitchFamily="18" charset="0"/>
              </a:rPr>
              <a:t> d = Dog() </a:t>
            </a:r>
          </a:p>
          <a:p>
            <a:r>
              <a:rPr lang="en-IN" sz="1500" dirty="0">
                <a:latin typeface="Bookman Old Style" panose="02050604050505020204" pitchFamily="18" charset="0"/>
              </a:rPr>
              <a:t>	</a:t>
            </a:r>
            <a:r>
              <a:rPr lang="en-IN" sz="1500" dirty="0" err="1">
                <a:latin typeface="Bookman Old Style" panose="02050604050505020204" pitchFamily="18" charset="0"/>
              </a:rPr>
              <a:t>d.breathe</a:t>
            </a:r>
            <a:r>
              <a:rPr lang="en-IN" sz="1500" dirty="0">
                <a:latin typeface="Bookman Old Style" panose="02050604050505020204" pitchFamily="18" charset="0"/>
              </a:rPr>
              <a:t>() </a:t>
            </a:r>
          </a:p>
          <a:p>
            <a:r>
              <a:rPr lang="en-IN" sz="1500" dirty="0">
                <a:latin typeface="Bookman Old Style" panose="02050604050505020204" pitchFamily="18" charset="0"/>
              </a:rPr>
              <a:t>} </a:t>
            </a:r>
          </a:p>
        </p:txBody>
      </p:sp>
      <p:sp>
        <p:nvSpPr>
          <p:cNvPr id="8" name="TextBox 7"/>
          <p:cNvSpPr txBox="1"/>
          <p:nvPr/>
        </p:nvSpPr>
        <p:spPr>
          <a:xfrm>
            <a:off x="7437255" y="4892701"/>
            <a:ext cx="2322752" cy="92333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smtClean="0"/>
              <a:t>Output:-</a:t>
            </a:r>
          </a:p>
          <a:p>
            <a:r>
              <a:rPr lang="en-US" dirty="0" smtClean="0"/>
              <a:t>All </a:t>
            </a:r>
            <a:r>
              <a:rPr lang="en-US" dirty="0"/>
              <a:t>living things breath </a:t>
            </a:r>
            <a:endParaRPr lang="en-US" dirty="0" smtClean="0"/>
          </a:p>
          <a:p>
            <a:r>
              <a:rPr lang="en-US" dirty="0" smtClean="0"/>
              <a:t>Dog </a:t>
            </a:r>
            <a:r>
              <a:rPr lang="en-US" dirty="0"/>
              <a:t>breathe also</a:t>
            </a:r>
            <a:endParaRPr lang="en-IN" dirty="0"/>
          </a:p>
        </p:txBody>
      </p:sp>
    </p:spTree>
    <p:extLst>
      <p:ext uri="{BB962C8B-B14F-4D97-AF65-F5344CB8AC3E}">
        <p14:creationId xmlns:p14="http://schemas.microsoft.com/office/powerpoint/2010/main" val="8955549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8915400" cy="334962"/>
          </a:xfrm>
        </p:spPr>
        <p:style>
          <a:lnRef idx="2">
            <a:schemeClr val="accent5">
              <a:shade val="50000"/>
            </a:schemeClr>
          </a:lnRef>
          <a:fillRef idx="1">
            <a:schemeClr val="accent5"/>
          </a:fillRef>
          <a:effectRef idx="0">
            <a:schemeClr val="accent5"/>
          </a:effectRef>
          <a:fontRef idx="minor">
            <a:schemeClr val="lt1"/>
          </a:fontRef>
        </p:style>
        <p:txBody>
          <a:bodyPr/>
          <a:lstStyle/>
          <a:p>
            <a:pPr algn="ctr"/>
            <a:r>
              <a:rPr lang="en-US" dirty="0" smtClean="0"/>
              <a:t>Constructor </a:t>
            </a:r>
            <a:endParaRPr lang="en-US" dirty="0"/>
          </a:p>
        </p:txBody>
      </p:sp>
      <p:sp>
        <p:nvSpPr>
          <p:cNvPr id="10" name="AutoShape 2" descr="Image result for android auto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rial Narrow" panose="020B0606020202030204" pitchFamily="34" charset="0"/>
            </a:endParaRPr>
          </a:p>
        </p:txBody>
      </p:sp>
      <p:sp>
        <p:nvSpPr>
          <p:cNvPr id="3" name="TextBox 2"/>
          <p:cNvSpPr txBox="1"/>
          <p:nvPr/>
        </p:nvSpPr>
        <p:spPr>
          <a:xfrm>
            <a:off x="295163" y="720395"/>
            <a:ext cx="4681090" cy="1477328"/>
          </a:xfrm>
          <a:prstGeom prst="rect">
            <a:avLst/>
          </a:prstGeom>
          <a:noFill/>
        </p:spPr>
        <p:txBody>
          <a:bodyPr wrap="none" rtlCol="0">
            <a:spAutoFit/>
          </a:bodyPr>
          <a:lstStyle/>
          <a:p>
            <a:r>
              <a:rPr lang="en-US" dirty="0" smtClean="0">
                <a:solidFill>
                  <a:schemeClr val="tx2"/>
                </a:solidFill>
              </a:rPr>
              <a:t>Primary Constructor</a:t>
            </a:r>
          </a:p>
          <a:p>
            <a:pPr marL="285750" indent="-285750">
              <a:buFont typeface="Arial" panose="020B0604020202020204" pitchFamily="34" charset="0"/>
              <a:buChar char="•"/>
            </a:pPr>
            <a:r>
              <a:rPr lang="en-US" dirty="0" smtClean="0"/>
              <a:t>At most only one constructor</a:t>
            </a:r>
          </a:p>
          <a:p>
            <a:pPr marL="285750" indent="-285750">
              <a:buFont typeface="Arial" panose="020B0604020202020204" pitchFamily="34" charset="0"/>
              <a:buChar char="•"/>
            </a:pPr>
            <a:r>
              <a:rPr lang="en-IN" dirty="0" smtClean="0"/>
              <a:t>Cannot </a:t>
            </a:r>
            <a:r>
              <a:rPr lang="en-IN" dirty="0"/>
              <a:t>contain any </a:t>
            </a:r>
            <a:r>
              <a:rPr lang="en-IN" dirty="0" smtClean="0"/>
              <a:t>code , </a:t>
            </a:r>
            <a:r>
              <a:rPr lang="en-US" dirty="0" smtClean="0"/>
              <a:t>2 ways to do</a:t>
            </a:r>
          </a:p>
          <a:p>
            <a:pPr marL="742950" lvl="1" indent="-285750">
              <a:buFont typeface="Arial" panose="020B0604020202020204" pitchFamily="34" charset="0"/>
              <a:buChar char="•"/>
            </a:pPr>
            <a:r>
              <a:rPr lang="en-IN" dirty="0"/>
              <a:t>using the </a:t>
            </a:r>
            <a:r>
              <a:rPr lang="en-IN" b="1" dirty="0"/>
              <a:t>constructor</a:t>
            </a:r>
            <a:r>
              <a:rPr lang="en-IN" dirty="0"/>
              <a:t> </a:t>
            </a:r>
            <a:r>
              <a:rPr lang="en-IN" dirty="0" smtClean="0"/>
              <a:t>keyword</a:t>
            </a:r>
          </a:p>
          <a:p>
            <a:pPr marL="742950" lvl="1" indent="-285750">
              <a:buFont typeface="Arial" panose="020B0604020202020204" pitchFamily="34" charset="0"/>
              <a:buChar char="•"/>
            </a:pPr>
            <a:r>
              <a:rPr lang="en-IN" dirty="0" smtClean="0"/>
              <a:t>Without using the</a:t>
            </a:r>
            <a:r>
              <a:rPr lang="en-IN" dirty="0"/>
              <a:t> </a:t>
            </a:r>
            <a:r>
              <a:rPr lang="en-IN" b="1" dirty="0"/>
              <a:t>constructor</a:t>
            </a:r>
            <a:r>
              <a:rPr lang="en-IN" dirty="0"/>
              <a:t> </a:t>
            </a:r>
            <a:r>
              <a:rPr lang="en-IN" dirty="0" smtClean="0"/>
              <a:t>keyword</a:t>
            </a:r>
            <a:r>
              <a:rPr lang="en-US" dirty="0" smtClean="0"/>
              <a:t> </a:t>
            </a:r>
            <a:endParaRPr lang="en-IN" dirty="0"/>
          </a:p>
        </p:txBody>
      </p:sp>
      <p:sp>
        <p:nvSpPr>
          <p:cNvPr id="6" name="TextBox 5"/>
          <p:cNvSpPr txBox="1"/>
          <p:nvPr/>
        </p:nvSpPr>
        <p:spPr>
          <a:xfrm>
            <a:off x="452283" y="2286000"/>
            <a:ext cx="6434775" cy="369332"/>
          </a:xfrm>
          <a:prstGeom prst="rect">
            <a:avLst/>
          </a:prstGeom>
          <a:noFill/>
        </p:spPr>
        <p:txBody>
          <a:bodyPr wrap="none" rtlCol="0">
            <a:spAutoFit/>
          </a:bodyPr>
          <a:lstStyle/>
          <a:p>
            <a:r>
              <a:rPr lang="en-US" dirty="0" smtClean="0">
                <a:solidFill>
                  <a:schemeClr val="accent2">
                    <a:lumMod val="75000"/>
                  </a:schemeClr>
                </a:solidFill>
                <a:latin typeface="Bookman Old Style" panose="02050604050505020204" pitchFamily="18" charset="0"/>
              </a:rPr>
              <a:t>1) class </a:t>
            </a:r>
            <a:r>
              <a:rPr lang="en-US" dirty="0">
                <a:solidFill>
                  <a:schemeClr val="accent2">
                    <a:lumMod val="75000"/>
                  </a:schemeClr>
                </a:solidFill>
                <a:latin typeface="Bookman Old Style" panose="02050604050505020204" pitchFamily="18" charset="0"/>
              </a:rPr>
              <a:t>Add constructor(</a:t>
            </a:r>
            <a:r>
              <a:rPr lang="en-US" dirty="0" err="1">
                <a:solidFill>
                  <a:schemeClr val="accent2">
                    <a:lumMod val="75000"/>
                  </a:schemeClr>
                </a:solidFill>
                <a:latin typeface="Bookman Old Style" panose="02050604050505020204" pitchFamily="18" charset="0"/>
              </a:rPr>
              <a:t>val</a:t>
            </a:r>
            <a:r>
              <a:rPr lang="en-US" dirty="0">
                <a:solidFill>
                  <a:schemeClr val="accent2">
                    <a:lumMod val="75000"/>
                  </a:schemeClr>
                </a:solidFill>
                <a:latin typeface="Bookman Old Style" panose="02050604050505020204" pitchFamily="18" charset="0"/>
              </a:rPr>
              <a:t> a: </a:t>
            </a:r>
            <a:r>
              <a:rPr lang="en-US" dirty="0" err="1">
                <a:solidFill>
                  <a:schemeClr val="accent2">
                    <a:lumMod val="75000"/>
                  </a:schemeClr>
                </a:solidFill>
                <a:latin typeface="Bookman Old Style" panose="02050604050505020204" pitchFamily="18" charset="0"/>
              </a:rPr>
              <a:t>Int</a:t>
            </a:r>
            <a:r>
              <a:rPr lang="en-US" dirty="0">
                <a:solidFill>
                  <a:schemeClr val="accent2">
                    <a:lumMod val="75000"/>
                  </a:schemeClr>
                </a:solidFill>
                <a:latin typeface="Bookman Old Style" panose="02050604050505020204" pitchFamily="18" charset="0"/>
              </a:rPr>
              <a:t>, </a:t>
            </a:r>
            <a:r>
              <a:rPr lang="en-US" dirty="0" err="1">
                <a:solidFill>
                  <a:schemeClr val="accent2">
                    <a:lumMod val="75000"/>
                  </a:schemeClr>
                </a:solidFill>
                <a:latin typeface="Bookman Old Style" panose="02050604050505020204" pitchFamily="18" charset="0"/>
              </a:rPr>
              <a:t>val</a:t>
            </a:r>
            <a:r>
              <a:rPr lang="en-US" dirty="0">
                <a:solidFill>
                  <a:schemeClr val="accent2">
                    <a:lumMod val="75000"/>
                  </a:schemeClr>
                </a:solidFill>
                <a:latin typeface="Bookman Old Style" panose="02050604050505020204" pitchFamily="18" charset="0"/>
              </a:rPr>
              <a:t> b: </a:t>
            </a:r>
            <a:r>
              <a:rPr lang="en-US" dirty="0" err="1">
                <a:solidFill>
                  <a:schemeClr val="accent2">
                    <a:lumMod val="75000"/>
                  </a:schemeClr>
                </a:solidFill>
                <a:latin typeface="Bookman Old Style" panose="02050604050505020204" pitchFamily="18" charset="0"/>
              </a:rPr>
              <a:t>Int</a:t>
            </a:r>
            <a:r>
              <a:rPr lang="en-US" dirty="0">
                <a:solidFill>
                  <a:schemeClr val="accent2">
                    <a:lumMod val="75000"/>
                  </a:schemeClr>
                </a:solidFill>
                <a:latin typeface="Bookman Old Style" panose="02050604050505020204" pitchFamily="18" charset="0"/>
              </a:rPr>
              <a:t>) { // code }</a:t>
            </a:r>
            <a:endParaRPr lang="en-IN" dirty="0">
              <a:solidFill>
                <a:schemeClr val="accent2">
                  <a:lumMod val="75000"/>
                </a:schemeClr>
              </a:solidFill>
              <a:latin typeface="Bookman Old Style" panose="02050604050505020204" pitchFamily="18" charset="0"/>
            </a:endParaRPr>
          </a:p>
        </p:txBody>
      </p:sp>
      <p:sp>
        <p:nvSpPr>
          <p:cNvPr id="7" name="TextBox 6"/>
          <p:cNvSpPr txBox="1"/>
          <p:nvPr/>
        </p:nvSpPr>
        <p:spPr>
          <a:xfrm>
            <a:off x="460375" y="2655332"/>
            <a:ext cx="5052986" cy="369332"/>
          </a:xfrm>
          <a:prstGeom prst="rect">
            <a:avLst/>
          </a:prstGeom>
          <a:noFill/>
        </p:spPr>
        <p:txBody>
          <a:bodyPr wrap="none" rtlCol="0">
            <a:spAutoFit/>
          </a:bodyPr>
          <a:lstStyle/>
          <a:p>
            <a:r>
              <a:rPr lang="en-IN" dirty="0" smtClean="0">
                <a:solidFill>
                  <a:schemeClr val="accent2">
                    <a:lumMod val="75000"/>
                  </a:schemeClr>
                </a:solidFill>
                <a:latin typeface="Bookman Old Style" panose="02050604050505020204" pitchFamily="18" charset="0"/>
              </a:rPr>
              <a:t>2) class </a:t>
            </a:r>
            <a:r>
              <a:rPr lang="en-IN" dirty="0">
                <a:solidFill>
                  <a:schemeClr val="accent2">
                    <a:lumMod val="75000"/>
                  </a:schemeClr>
                </a:solidFill>
                <a:latin typeface="Bookman Old Style" panose="02050604050505020204" pitchFamily="18" charset="0"/>
              </a:rPr>
              <a:t>Add(</a:t>
            </a:r>
            <a:r>
              <a:rPr lang="en-IN" dirty="0" err="1">
                <a:solidFill>
                  <a:schemeClr val="accent2">
                    <a:lumMod val="75000"/>
                  </a:schemeClr>
                </a:solidFill>
                <a:latin typeface="Bookman Old Style" panose="02050604050505020204" pitchFamily="18" charset="0"/>
              </a:rPr>
              <a:t>val</a:t>
            </a:r>
            <a:r>
              <a:rPr lang="en-IN" dirty="0">
                <a:solidFill>
                  <a:schemeClr val="accent2">
                    <a:lumMod val="75000"/>
                  </a:schemeClr>
                </a:solidFill>
                <a:latin typeface="Bookman Old Style" panose="02050604050505020204" pitchFamily="18" charset="0"/>
              </a:rPr>
              <a:t> a: </a:t>
            </a:r>
            <a:r>
              <a:rPr lang="en-IN" dirty="0" err="1">
                <a:solidFill>
                  <a:schemeClr val="accent2">
                    <a:lumMod val="75000"/>
                  </a:schemeClr>
                </a:solidFill>
                <a:latin typeface="Bookman Old Style" panose="02050604050505020204" pitchFamily="18" charset="0"/>
              </a:rPr>
              <a:t>Int</a:t>
            </a:r>
            <a:r>
              <a:rPr lang="en-IN" dirty="0">
                <a:solidFill>
                  <a:schemeClr val="accent2">
                    <a:lumMod val="75000"/>
                  </a:schemeClr>
                </a:solidFill>
                <a:latin typeface="Bookman Old Style" panose="02050604050505020204" pitchFamily="18" charset="0"/>
              </a:rPr>
              <a:t>, </a:t>
            </a:r>
            <a:r>
              <a:rPr lang="en-IN" dirty="0" err="1">
                <a:solidFill>
                  <a:schemeClr val="accent2">
                    <a:lumMod val="75000"/>
                  </a:schemeClr>
                </a:solidFill>
                <a:latin typeface="Bookman Old Style" panose="02050604050505020204" pitchFamily="18" charset="0"/>
              </a:rPr>
              <a:t>val</a:t>
            </a:r>
            <a:r>
              <a:rPr lang="en-IN" dirty="0">
                <a:solidFill>
                  <a:schemeClr val="accent2">
                    <a:lumMod val="75000"/>
                  </a:schemeClr>
                </a:solidFill>
                <a:latin typeface="Bookman Old Style" panose="02050604050505020204" pitchFamily="18" charset="0"/>
              </a:rPr>
              <a:t> b: </a:t>
            </a:r>
            <a:r>
              <a:rPr lang="en-IN" dirty="0" err="1">
                <a:solidFill>
                  <a:schemeClr val="accent2">
                    <a:lumMod val="75000"/>
                  </a:schemeClr>
                </a:solidFill>
                <a:latin typeface="Bookman Old Style" panose="02050604050505020204" pitchFamily="18" charset="0"/>
              </a:rPr>
              <a:t>Int</a:t>
            </a:r>
            <a:r>
              <a:rPr lang="en-IN" dirty="0">
                <a:solidFill>
                  <a:schemeClr val="accent2">
                    <a:lumMod val="75000"/>
                  </a:schemeClr>
                </a:solidFill>
                <a:latin typeface="Bookman Old Style" panose="02050604050505020204" pitchFamily="18" charset="0"/>
              </a:rPr>
              <a:t>) { // code }</a:t>
            </a:r>
          </a:p>
        </p:txBody>
      </p:sp>
      <p:sp>
        <p:nvSpPr>
          <p:cNvPr id="11" name="TextBox 10"/>
          <p:cNvSpPr txBox="1"/>
          <p:nvPr/>
        </p:nvSpPr>
        <p:spPr>
          <a:xfrm>
            <a:off x="6385006" y="5334000"/>
            <a:ext cx="1090363" cy="369332"/>
          </a:xfrm>
          <a:prstGeom prst="rect">
            <a:avLst/>
          </a:prstGeom>
          <a:noFill/>
        </p:spPr>
        <p:txBody>
          <a:bodyPr wrap="none" rtlCol="0">
            <a:spAutoFit/>
          </a:bodyPr>
          <a:lstStyle/>
          <a:p>
            <a:r>
              <a:rPr lang="en-IN" dirty="0"/>
              <a:t> </a:t>
            </a:r>
            <a:r>
              <a:rPr lang="en-IN" b="1" dirty="0"/>
              <a:t>${</a:t>
            </a:r>
            <a:r>
              <a:rPr lang="en-IN" b="1" dirty="0" err="1"/>
              <a:t>add.c</a:t>
            </a:r>
            <a:r>
              <a:rPr lang="en-IN" b="1" dirty="0" smtClean="0"/>
              <a:t>}</a:t>
            </a:r>
            <a:r>
              <a:rPr lang="en-IN" dirty="0" smtClean="0"/>
              <a:t>.</a:t>
            </a:r>
            <a:endParaRPr lang="en-IN" dirty="0"/>
          </a:p>
        </p:txBody>
      </p:sp>
      <p:sp>
        <p:nvSpPr>
          <p:cNvPr id="12" name="TextBox 11"/>
          <p:cNvSpPr txBox="1"/>
          <p:nvPr/>
        </p:nvSpPr>
        <p:spPr>
          <a:xfrm>
            <a:off x="460375" y="3124200"/>
            <a:ext cx="5886868" cy="286232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dirty="0" smtClean="0"/>
              <a:t>fun </a:t>
            </a:r>
            <a:r>
              <a:rPr lang="en-US" dirty="0"/>
              <a:t>main(</a:t>
            </a:r>
            <a:r>
              <a:rPr lang="en-US" dirty="0" err="1"/>
              <a:t>args</a:t>
            </a:r>
            <a:r>
              <a:rPr lang="en-US" dirty="0"/>
              <a:t>: Array&lt;String&gt;) </a:t>
            </a:r>
          </a:p>
          <a:p>
            <a:r>
              <a:rPr lang="en-US" dirty="0"/>
              <a:t>{ </a:t>
            </a:r>
          </a:p>
          <a:p>
            <a:r>
              <a:rPr lang="en-US" dirty="0"/>
              <a:t>	</a:t>
            </a:r>
            <a:r>
              <a:rPr lang="en-US" dirty="0" err="1"/>
              <a:t>val</a:t>
            </a:r>
            <a:r>
              <a:rPr lang="en-US" dirty="0"/>
              <a:t> add = Add(5, 6) </a:t>
            </a:r>
          </a:p>
          <a:p>
            <a:r>
              <a:rPr lang="en-US" dirty="0"/>
              <a:t>	</a:t>
            </a:r>
            <a:r>
              <a:rPr lang="en-US" dirty="0" err="1"/>
              <a:t>println</a:t>
            </a:r>
            <a:r>
              <a:rPr lang="en-US" dirty="0"/>
              <a:t>("The Sum of numbers 5 and 6 is: ${</a:t>
            </a:r>
            <a:r>
              <a:rPr lang="en-US" dirty="0" err="1"/>
              <a:t>add.c</a:t>
            </a:r>
            <a:r>
              <a:rPr lang="en-US" dirty="0"/>
              <a:t>}") </a:t>
            </a:r>
          </a:p>
          <a:p>
            <a:r>
              <a:rPr lang="en-US" dirty="0"/>
              <a:t>} </a:t>
            </a:r>
          </a:p>
          <a:p>
            <a:r>
              <a:rPr lang="en-US" dirty="0"/>
              <a:t>//primary constructor </a:t>
            </a:r>
          </a:p>
          <a:p>
            <a:r>
              <a:rPr lang="en-US" dirty="0"/>
              <a:t>class Add constructor(a: </a:t>
            </a:r>
            <a:r>
              <a:rPr lang="en-US" dirty="0" err="1"/>
              <a:t>Int,b:Int</a:t>
            </a:r>
            <a:r>
              <a:rPr lang="en-US" dirty="0"/>
              <a:t>) </a:t>
            </a:r>
          </a:p>
          <a:p>
            <a:r>
              <a:rPr lang="en-US" dirty="0"/>
              <a:t>{ </a:t>
            </a:r>
          </a:p>
          <a:p>
            <a:r>
              <a:rPr lang="en-US" dirty="0"/>
              <a:t>	</a:t>
            </a:r>
            <a:r>
              <a:rPr lang="en-US" dirty="0" err="1"/>
              <a:t>var</a:t>
            </a:r>
            <a:r>
              <a:rPr lang="en-US" dirty="0"/>
              <a:t> c = </a:t>
            </a:r>
            <a:r>
              <a:rPr lang="en-US" dirty="0" err="1"/>
              <a:t>a+b</a:t>
            </a:r>
            <a:r>
              <a:rPr lang="en-US" dirty="0"/>
              <a:t>; </a:t>
            </a:r>
          </a:p>
          <a:p>
            <a:r>
              <a:rPr lang="en-US" dirty="0"/>
              <a:t>} </a:t>
            </a:r>
          </a:p>
        </p:txBody>
      </p:sp>
    </p:spTree>
    <p:extLst>
      <p:ext uri="{BB962C8B-B14F-4D97-AF65-F5344CB8AC3E}">
        <p14:creationId xmlns:p14="http://schemas.microsoft.com/office/powerpoint/2010/main" val="9710504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Multiple derived classes </a:t>
            </a:r>
          </a:p>
        </p:txBody>
      </p:sp>
      <p:sp>
        <p:nvSpPr>
          <p:cNvPr id="4" name="Rectangle 3"/>
          <p:cNvSpPr/>
          <p:nvPr/>
        </p:nvSpPr>
        <p:spPr>
          <a:xfrm>
            <a:off x="1981200" y="685800"/>
            <a:ext cx="4953000" cy="5170646"/>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r>
              <a:rPr lang="en-IN" sz="1000" dirty="0"/>
              <a:t>// abstract class </a:t>
            </a:r>
          </a:p>
          <a:p>
            <a:r>
              <a:rPr lang="en-IN" sz="1000" dirty="0"/>
              <a:t>abstract class Calculator { </a:t>
            </a:r>
          </a:p>
          <a:p>
            <a:r>
              <a:rPr lang="en-IN" sz="1000" dirty="0"/>
              <a:t>	abstract fun </a:t>
            </a:r>
            <a:r>
              <a:rPr lang="en-IN" sz="1000" dirty="0" err="1"/>
              <a:t>cal</a:t>
            </a:r>
            <a:r>
              <a:rPr lang="en-IN" sz="1000" dirty="0"/>
              <a:t>(x: </a:t>
            </a:r>
            <a:r>
              <a:rPr lang="en-IN" sz="1000" dirty="0" err="1"/>
              <a:t>Int</a:t>
            </a:r>
            <a:r>
              <a:rPr lang="en-IN" sz="1000" dirty="0"/>
              <a:t>, y: </a:t>
            </a:r>
            <a:r>
              <a:rPr lang="en-IN" sz="1000" dirty="0" err="1"/>
              <a:t>Int</a:t>
            </a:r>
            <a:r>
              <a:rPr lang="en-IN" sz="1000" dirty="0"/>
              <a:t>) : </a:t>
            </a:r>
            <a:r>
              <a:rPr lang="en-IN" sz="1000" dirty="0" err="1"/>
              <a:t>Int</a:t>
            </a:r>
            <a:r>
              <a:rPr lang="en-IN" sz="1000" dirty="0"/>
              <a:t> </a:t>
            </a:r>
          </a:p>
          <a:p>
            <a:r>
              <a:rPr lang="en-IN" sz="1000" dirty="0"/>
              <a:t>} </a:t>
            </a:r>
          </a:p>
          <a:p>
            <a:r>
              <a:rPr lang="en-IN" sz="1000" dirty="0"/>
              <a:t>// addition of two numbers </a:t>
            </a:r>
          </a:p>
          <a:p>
            <a:r>
              <a:rPr lang="en-IN" sz="1000" dirty="0"/>
              <a:t>class Add : Calculator() { </a:t>
            </a:r>
          </a:p>
          <a:p>
            <a:r>
              <a:rPr lang="en-IN" sz="1000" dirty="0"/>
              <a:t>	override fun </a:t>
            </a:r>
            <a:r>
              <a:rPr lang="en-IN" sz="1000" dirty="0" err="1"/>
              <a:t>cal</a:t>
            </a:r>
            <a:r>
              <a:rPr lang="en-IN" sz="1000" dirty="0"/>
              <a:t>(x: </a:t>
            </a:r>
            <a:r>
              <a:rPr lang="en-IN" sz="1000" dirty="0" err="1"/>
              <a:t>Int</a:t>
            </a:r>
            <a:r>
              <a:rPr lang="en-IN" sz="1000" dirty="0"/>
              <a:t>, y: </a:t>
            </a:r>
            <a:r>
              <a:rPr lang="en-IN" sz="1000" dirty="0" err="1"/>
              <a:t>Int</a:t>
            </a:r>
            <a:r>
              <a:rPr lang="en-IN" sz="1000" dirty="0"/>
              <a:t>): </a:t>
            </a:r>
            <a:r>
              <a:rPr lang="en-IN" sz="1000" dirty="0" err="1"/>
              <a:t>Int</a:t>
            </a:r>
            <a:r>
              <a:rPr lang="en-IN" sz="1000" dirty="0"/>
              <a:t> { </a:t>
            </a:r>
          </a:p>
          <a:p>
            <a:r>
              <a:rPr lang="en-IN" sz="1000" dirty="0"/>
              <a:t>		return x + y </a:t>
            </a:r>
          </a:p>
          <a:p>
            <a:r>
              <a:rPr lang="en-IN" sz="1000" dirty="0"/>
              <a:t>	} </a:t>
            </a:r>
          </a:p>
          <a:p>
            <a:r>
              <a:rPr lang="en-IN" sz="1000" dirty="0"/>
              <a:t>} </a:t>
            </a:r>
          </a:p>
          <a:p>
            <a:r>
              <a:rPr lang="en-IN" sz="1000" dirty="0"/>
              <a:t>// subtraction of two numbers </a:t>
            </a:r>
          </a:p>
          <a:p>
            <a:r>
              <a:rPr lang="en-IN" sz="1000" dirty="0"/>
              <a:t>class Sub : Calculator() { </a:t>
            </a:r>
          </a:p>
          <a:p>
            <a:r>
              <a:rPr lang="en-IN" sz="1000" dirty="0"/>
              <a:t>	override fun </a:t>
            </a:r>
            <a:r>
              <a:rPr lang="en-IN" sz="1000" dirty="0" err="1"/>
              <a:t>cal</a:t>
            </a:r>
            <a:r>
              <a:rPr lang="en-IN" sz="1000" dirty="0"/>
              <a:t>(x: </a:t>
            </a:r>
            <a:r>
              <a:rPr lang="en-IN" sz="1000" dirty="0" err="1"/>
              <a:t>Int</a:t>
            </a:r>
            <a:r>
              <a:rPr lang="en-IN" sz="1000" dirty="0"/>
              <a:t>, y: </a:t>
            </a:r>
            <a:r>
              <a:rPr lang="en-IN" sz="1000" dirty="0" err="1"/>
              <a:t>Int</a:t>
            </a:r>
            <a:r>
              <a:rPr lang="en-IN" sz="1000" dirty="0"/>
              <a:t>): </a:t>
            </a:r>
            <a:r>
              <a:rPr lang="en-IN" sz="1000" dirty="0" err="1"/>
              <a:t>Int</a:t>
            </a:r>
            <a:r>
              <a:rPr lang="en-IN" sz="1000" dirty="0"/>
              <a:t> { </a:t>
            </a:r>
          </a:p>
          <a:p>
            <a:r>
              <a:rPr lang="en-IN" sz="1000" dirty="0"/>
              <a:t>		return x - y </a:t>
            </a:r>
          </a:p>
          <a:p>
            <a:r>
              <a:rPr lang="en-IN" sz="1000" dirty="0"/>
              <a:t>	} </a:t>
            </a:r>
          </a:p>
          <a:p>
            <a:r>
              <a:rPr lang="en-IN" sz="1000" dirty="0"/>
              <a:t>} </a:t>
            </a:r>
          </a:p>
          <a:p>
            <a:r>
              <a:rPr lang="en-IN" sz="1000" dirty="0"/>
              <a:t>// multiplication of two numbers </a:t>
            </a:r>
          </a:p>
          <a:p>
            <a:r>
              <a:rPr lang="en-IN" sz="1000" dirty="0"/>
              <a:t>class </a:t>
            </a:r>
            <a:r>
              <a:rPr lang="en-IN" sz="1000" dirty="0" err="1"/>
              <a:t>Mul</a:t>
            </a:r>
            <a:r>
              <a:rPr lang="en-IN" sz="1000" dirty="0"/>
              <a:t> : Calculator() { </a:t>
            </a:r>
          </a:p>
          <a:p>
            <a:r>
              <a:rPr lang="en-IN" sz="1000" dirty="0"/>
              <a:t>	override fun </a:t>
            </a:r>
            <a:r>
              <a:rPr lang="en-IN" sz="1000" dirty="0" err="1"/>
              <a:t>cal</a:t>
            </a:r>
            <a:r>
              <a:rPr lang="en-IN" sz="1000" dirty="0"/>
              <a:t>(x: </a:t>
            </a:r>
            <a:r>
              <a:rPr lang="en-IN" sz="1000" dirty="0" err="1"/>
              <a:t>Int</a:t>
            </a:r>
            <a:r>
              <a:rPr lang="en-IN" sz="1000" dirty="0"/>
              <a:t>, y: </a:t>
            </a:r>
            <a:r>
              <a:rPr lang="en-IN" sz="1000" dirty="0" err="1"/>
              <a:t>Int</a:t>
            </a:r>
            <a:r>
              <a:rPr lang="en-IN" sz="1000" dirty="0"/>
              <a:t>): </a:t>
            </a:r>
            <a:r>
              <a:rPr lang="en-IN" sz="1000" dirty="0" err="1"/>
              <a:t>Int</a:t>
            </a:r>
            <a:r>
              <a:rPr lang="en-IN" sz="1000" dirty="0"/>
              <a:t> { </a:t>
            </a:r>
          </a:p>
          <a:p>
            <a:r>
              <a:rPr lang="en-IN" sz="1000" dirty="0"/>
              <a:t>		return x * y </a:t>
            </a:r>
          </a:p>
          <a:p>
            <a:r>
              <a:rPr lang="en-IN" sz="1000" dirty="0"/>
              <a:t>	} </a:t>
            </a:r>
          </a:p>
          <a:p>
            <a:r>
              <a:rPr lang="en-IN" sz="1000" dirty="0"/>
              <a:t>} </a:t>
            </a:r>
          </a:p>
          <a:p>
            <a:r>
              <a:rPr lang="en-IN" sz="1000" dirty="0"/>
              <a:t>fun main(</a:t>
            </a:r>
            <a:r>
              <a:rPr lang="en-IN" sz="1000" dirty="0" err="1"/>
              <a:t>args</a:t>
            </a:r>
            <a:r>
              <a:rPr lang="en-IN" sz="1000" dirty="0"/>
              <a:t>: Array&lt;String&gt;) { </a:t>
            </a:r>
          </a:p>
          <a:p>
            <a:r>
              <a:rPr lang="en-IN" sz="1000" dirty="0"/>
              <a:t>	</a:t>
            </a:r>
            <a:r>
              <a:rPr lang="en-IN" sz="1000" dirty="0" err="1"/>
              <a:t>var</a:t>
            </a:r>
            <a:r>
              <a:rPr lang="en-IN" sz="1000" dirty="0"/>
              <a:t> add: Calculator = Add() </a:t>
            </a:r>
          </a:p>
          <a:p>
            <a:r>
              <a:rPr lang="en-IN" sz="1000" dirty="0"/>
              <a:t>	</a:t>
            </a:r>
            <a:r>
              <a:rPr lang="en-IN" sz="1000" dirty="0" err="1"/>
              <a:t>var</a:t>
            </a:r>
            <a:r>
              <a:rPr lang="en-IN" sz="1000" dirty="0"/>
              <a:t> x1 = </a:t>
            </a:r>
            <a:r>
              <a:rPr lang="en-IN" sz="1000" dirty="0" err="1"/>
              <a:t>add.cal</a:t>
            </a:r>
            <a:r>
              <a:rPr lang="en-IN" sz="1000" dirty="0"/>
              <a:t>(4, 6) </a:t>
            </a:r>
          </a:p>
          <a:p>
            <a:r>
              <a:rPr lang="en-IN" sz="1000" dirty="0"/>
              <a:t>	</a:t>
            </a:r>
            <a:r>
              <a:rPr lang="en-IN" sz="1000" dirty="0" err="1"/>
              <a:t>println</a:t>
            </a:r>
            <a:r>
              <a:rPr lang="en-IN" sz="1000" dirty="0"/>
              <a:t>("Addition of two numbers $x1") </a:t>
            </a:r>
          </a:p>
          <a:p>
            <a:r>
              <a:rPr lang="en-IN" sz="1000" dirty="0"/>
              <a:t>	</a:t>
            </a:r>
            <a:r>
              <a:rPr lang="en-IN" sz="1000" dirty="0" err="1"/>
              <a:t>var</a:t>
            </a:r>
            <a:r>
              <a:rPr lang="en-IN" sz="1000" dirty="0"/>
              <a:t> sub: Calculator = Sub() </a:t>
            </a:r>
          </a:p>
          <a:p>
            <a:r>
              <a:rPr lang="en-IN" sz="1000" dirty="0"/>
              <a:t>	</a:t>
            </a:r>
            <a:r>
              <a:rPr lang="en-IN" sz="1000" dirty="0" err="1"/>
              <a:t>var</a:t>
            </a:r>
            <a:r>
              <a:rPr lang="en-IN" sz="1000" dirty="0"/>
              <a:t> x2 = </a:t>
            </a:r>
            <a:r>
              <a:rPr lang="en-IN" sz="1000" dirty="0" err="1"/>
              <a:t>sub.cal</a:t>
            </a:r>
            <a:r>
              <a:rPr lang="en-IN" sz="1000" dirty="0"/>
              <a:t>(10,6) </a:t>
            </a:r>
          </a:p>
          <a:p>
            <a:r>
              <a:rPr lang="en-IN" sz="1000" dirty="0"/>
              <a:t>	</a:t>
            </a:r>
            <a:r>
              <a:rPr lang="en-IN" sz="1000" dirty="0" err="1"/>
              <a:t>println</a:t>
            </a:r>
            <a:r>
              <a:rPr lang="en-IN" sz="1000" dirty="0"/>
              <a:t>("Subtraction of two numbers $x2") </a:t>
            </a:r>
          </a:p>
          <a:p>
            <a:r>
              <a:rPr lang="en-IN" sz="1000" dirty="0"/>
              <a:t>	</a:t>
            </a:r>
            <a:r>
              <a:rPr lang="en-IN" sz="1000" dirty="0" err="1"/>
              <a:t>var</a:t>
            </a:r>
            <a:r>
              <a:rPr lang="en-IN" sz="1000" dirty="0"/>
              <a:t> </a:t>
            </a:r>
            <a:r>
              <a:rPr lang="en-IN" sz="1000" dirty="0" err="1"/>
              <a:t>mul</a:t>
            </a:r>
            <a:r>
              <a:rPr lang="en-IN" sz="1000" dirty="0"/>
              <a:t>: Calculator = </a:t>
            </a:r>
            <a:r>
              <a:rPr lang="en-IN" sz="1000" dirty="0" err="1"/>
              <a:t>Mul</a:t>
            </a:r>
            <a:r>
              <a:rPr lang="en-IN" sz="1000" dirty="0"/>
              <a:t>() </a:t>
            </a:r>
          </a:p>
          <a:p>
            <a:r>
              <a:rPr lang="en-IN" sz="1000" dirty="0"/>
              <a:t>	</a:t>
            </a:r>
            <a:r>
              <a:rPr lang="en-IN" sz="1000" dirty="0" err="1"/>
              <a:t>var</a:t>
            </a:r>
            <a:r>
              <a:rPr lang="en-IN" sz="1000" dirty="0"/>
              <a:t> x3 = </a:t>
            </a:r>
            <a:r>
              <a:rPr lang="en-IN" sz="1000" dirty="0" err="1"/>
              <a:t>mul.cal</a:t>
            </a:r>
            <a:r>
              <a:rPr lang="en-IN" sz="1000" dirty="0"/>
              <a:t>(20,6) </a:t>
            </a:r>
          </a:p>
          <a:p>
            <a:r>
              <a:rPr lang="en-IN" sz="1000" dirty="0"/>
              <a:t>	</a:t>
            </a:r>
            <a:r>
              <a:rPr lang="en-IN" sz="1000" dirty="0" err="1"/>
              <a:t>println</a:t>
            </a:r>
            <a:r>
              <a:rPr lang="en-IN" sz="1000" dirty="0"/>
              <a:t>("Multiplication of two numbers $x3") </a:t>
            </a:r>
          </a:p>
          <a:p>
            <a:r>
              <a:rPr lang="en-IN" sz="1000" dirty="0"/>
              <a:t>} </a:t>
            </a:r>
          </a:p>
        </p:txBody>
      </p:sp>
      <p:sp>
        <p:nvSpPr>
          <p:cNvPr id="6" name="TextBox 5"/>
          <p:cNvSpPr txBox="1"/>
          <p:nvPr/>
        </p:nvSpPr>
        <p:spPr>
          <a:xfrm>
            <a:off x="7010399" y="4994672"/>
            <a:ext cx="2021707" cy="861774"/>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1000" dirty="0" smtClean="0"/>
              <a:t>Output:-</a:t>
            </a:r>
          </a:p>
          <a:p>
            <a:r>
              <a:rPr lang="en-US" sz="1000" dirty="0" smtClean="0"/>
              <a:t>Addition </a:t>
            </a:r>
            <a:r>
              <a:rPr lang="en-US" sz="1000" dirty="0"/>
              <a:t>of two numbers 10 </a:t>
            </a:r>
            <a:endParaRPr lang="en-US" sz="1000" dirty="0" smtClean="0"/>
          </a:p>
          <a:p>
            <a:r>
              <a:rPr lang="en-US" sz="1000" dirty="0" smtClean="0"/>
              <a:t>Subtraction </a:t>
            </a:r>
            <a:r>
              <a:rPr lang="en-US" sz="1000" dirty="0"/>
              <a:t>of two numbers 4 </a:t>
            </a:r>
            <a:endParaRPr lang="en-US" sz="1000" dirty="0" smtClean="0"/>
          </a:p>
          <a:p>
            <a:r>
              <a:rPr lang="en-US" sz="1000" dirty="0" smtClean="0"/>
              <a:t>Multiplication </a:t>
            </a:r>
            <a:r>
              <a:rPr lang="en-US" sz="1000" dirty="0"/>
              <a:t>of two numbers 120 </a:t>
            </a:r>
            <a:endParaRPr lang="en-US" sz="1000" dirty="0" smtClean="0"/>
          </a:p>
          <a:p>
            <a:r>
              <a:rPr lang="en-US" sz="1000" dirty="0" smtClean="0"/>
              <a:t>Division </a:t>
            </a:r>
            <a:r>
              <a:rPr lang="en-US" sz="1000" dirty="0"/>
              <a:t>of two numbers 3</a:t>
            </a:r>
            <a:endParaRPr lang="en-IN" sz="1000" dirty="0"/>
          </a:p>
        </p:txBody>
      </p:sp>
    </p:spTree>
    <p:extLst>
      <p:ext uri="{BB962C8B-B14F-4D97-AF65-F5344CB8AC3E}">
        <p14:creationId xmlns:p14="http://schemas.microsoft.com/office/powerpoint/2010/main" val="36682998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Extra Info …</a:t>
            </a:r>
            <a:endParaRPr lang="en-IN" dirty="0">
              <a:solidFill>
                <a:schemeClr val="tx2"/>
              </a:solidFill>
            </a:endParaRPr>
          </a:p>
        </p:txBody>
      </p:sp>
      <p:sp>
        <p:nvSpPr>
          <p:cNvPr id="3" name="Content Placeholder 2"/>
          <p:cNvSpPr>
            <a:spLocks noGrp="1"/>
          </p:cNvSpPr>
          <p:nvPr>
            <p:ph idx="1"/>
          </p:nvPr>
        </p:nvSpPr>
        <p:spPr>
          <a:xfrm>
            <a:off x="228600" y="609601"/>
            <a:ext cx="8915400" cy="2438399"/>
          </a:xfrm>
        </p:spPr>
        <p:txBody>
          <a:bodyPr/>
          <a:lstStyle/>
          <a:p>
            <a:pPr fontAlgn="base"/>
            <a:r>
              <a:rPr lang="en-US" sz="1200" dirty="0">
                <a:latin typeface="Baskerville Old Face" panose="02020602080505020303" pitchFamily="18" charset="0"/>
              </a:rPr>
              <a:t>Consider using abstract classes if any of these statements apply to your situation:</a:t>
            </a:r>
          </a:p>
          <a:p>
            <a:pPr lvl="1" fontAlgn="base"/>
            <a:r>
              <a:rPr lang="en-US" sz="1200" dirty="0">
                <a:latin typeface="Baskerville Old Face" panose="02020602080505020303" pitchFamily="18" charset="0"/>
              </a:rPr>
              <a:t>In </a:t>
            </a:r>
            <a:r>
              <a:rPr lang="en-US" sz="1200" dirty="0" err="1" smtClean="0">
                <a:latin typeface="Baskerville Old Face" panose="02020602080505020303" pitchFamily="18" charset="0"/>
              </a:rPr>
              <a:t>kotlin</a:t>
            </a:r>
            <a:r>
              <a:rPr lang="en-US" sz="1200" dirty="0" smtClean="0">
                <a:latin typeface="Baskerville Old Face" panose="02020602080505020303" pitchFamily="18" charset="0"/>
              </a:rPr>
              <a:t> application</a:t>
            </a:r>
            <a:r>
              <a:rPr lang="en-US" sz="1200" dirty="0">
                <a:latin typeface="Baskerville Old Face" panose="02020602080505020303" pitchFamily="18" charset="0"/>
              </a:rPr>
              <a:t>, there are some related classes that need to share some lines of code then you can put these lines of code within abstract class and this abstract class should be extended by all these related classes.</a:t>
            </a:r>
          </a:p>
          <a:p>
            <a:pPr lvl="1" fontAlgn="base"/>
            <a:r>
              <a:rPr lang="en-US" sz="1200" dirty="0">
                <a:latin typeface="Baskerville Old Face" panose="02020602080505020303" pitchFamily="18" charset="0"/>
              </a:rPr>
              <a:t>You can define non-static or non-final field(s) in abstract class, so that via a method you can access and modify the state of Object to which they belong.</a:t>
            </a:r>
          </a:p>
          <a:p>
            <a:pPr lvl="1" fontAlgn="base"/>
            <a:r>
              <a:rPr lang="en-US" sz="1200" dirty="0">
                <a:latin typeface="Baskerville Old Face" panose="02020602080505020303" pitchFamily="18" charset="0"/>
              </a:rPr>
              <a:t>You can expect that the classes that extend an abstract class have many common methods or fields, or require access modifiers other than public (such as protected and private).</a:t>
            </a:r>
          </a:p>
          <a:p>
            <a:pPr fontAlgn="base"/>
            <a:r>
              <a:rPr lang="en-US" sz="1200" dirty="0">
                <a:latin typeface="Baskerville Old Face" panose="02020602080505020303" pitchFamily="18" charset="0"/>
              </a:rPr>
              <a:t>Consider using interfaces if any of these statements apply to your situation:</a:t>
            </a:r>
          </a:p>
          <a:p>
            <a:pPr lvl="1" fontAlgn="base"/>
            <a:r>
              <a:rPr lang="en-US" sz="1200" dirty="0">
                <a:latin typeface="Baskerville Old Face" panose="02020602080505020303" pitchFamily="18" charset="0"/>
              </a:rPr>
              <a:t>It is total abstraction, All methods declared within an interface must be implemented by the class(</a:t>
            </a:r>
            <a:r>
              <a:rPr lang="en-US" sz="1200" dirty="0" err="1">
                <a:latin typeface="Baskerville Old Face" panose="02020602080505020303" pitchFamily="18" charset="0"/>
              </a:rPr>
              <a:t>es</a:t>
            </a:r>
            <a:r>
              <a:rPr lang="en-US" sz="1200" dirty="0">
                <a:latin typeface="Baskerville Old Face" panose="02020602080505020303" pitchFamily="18" charset="0"/>
              </a:rPr>
              <a:t>) that implements this interface.</a:t>
            </a:r>
          </a:p>
          <a:p>
            <a:pPr lvl="1" fontAlgn="base"/>
            <a:r>
              <a:rPr lang="en-US" sz="1200" dirty="0">
                <a:latin typeface="Baskerville Old Face" panose="02020602080505020303" pitchFamily="18" charset="0"/>
              </a:rPr>
              <a:t>A class can implement more than one interface. It is called multiple inheritance.</a:t>
            </a:r>
          </a:p>
          <a:p>
            <a:pPr lvl="1" fontAlgn="base"/>
            <a:r>
              <a:rPr lang="en-US" sz="1200" dirty="0">
                <a:latin typeface="Baskerville Old Face" panose="02020602080505020303" pitchFamily="18" charset="0"/>
              </a:rPr>
              <a:t>You want to specify the behavior of a particular data type, but not concerned about who implements its behavior.</a:t>
            </a:r>
          </a:p>
          <a:p>
            <a:endParaRPr lang="en-I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971800"/>
            <a:ext cx="4648200" cy="3438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6643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915400" cy="334962"/>
          </a:xfrm>
        </p:spPr>
        <p:style>
          <a:lnRef idx="2">
            <a:schemeClr val="accent5">
              <a:shade val="50000"/>
            </a:schemeClr>
          </a:lnRef>
          <a:fillRef idx="1">
            <a:schemeClr val="accent5"/>
          </a:fillRef>
          <a:effectRef idx="0">
            <a:schemeClr val="accent5"/>
          </a:effectRef>
          <a:fontRef idx="minor">
            <a:schemeClr val="lt1"/>
          </a:fontRef>
        </p:style>
        <p:txBody>
          <a:bodyPr/>
          <a:lstStyle/>
          <a:p>
            <a:pPr algn="ctr"/>
            <a:r>
              <a:rPr lang="en-US" dirty="0" err="1" smtClean="0"/>
              <a:t>Enum</a:t>
            </a:r>
            <a:endParaRPr lang="en-IN" dirty="0"/>
          </a:p>
        </p:txBody>
      </p:sp>
      <p:sp>
        <p:nvSpPr>
          <p:cNvPr id="3" name="Content Placeholder 2"/>
          <p:cNvSpPr>
            <a:spLocks noGrp="1"/>
          </p:cNvSpPr>
          <p:nvPr>
            <p:ph idx="1"/>
          </p:nvPr>
        </p:nvSpPr>
        <p:spPr>
          <a:xfrm>
            <a:off x="533400" y="762001"/>
            <a:ext cx="8915400" cy="609600"/>
          </a:xfrm>
        </p:spPr>
        <p:txBody>
          <a:bodyPr/>
          <a:lstStyle/>
          <a:p>
            <a:pPr marL="0" indent="0">
              <a:buNone/>
            </a:pPr>
            <a:r>
              <a:rPr lang="en-US" dirty="0"/>
              <a:t>Unlike  Java </a:t>
            </a:r>
            <a:r>
              <a:rPr lang="en-US" dirty="0" err="1"/>
              <a:t>enums</a:t>
            </a:r>
            <a:r>
              <a:rPr lang="en-US" dirty="0"/>
              <a:t>, </a:t>
            </a:r>
            <a:r>
              <a:rPr lang="en-US" dirty="0" err="1"/>
              <a:t>Kotlin</a:t>
            </a:r>
            <a:r>
              <a:rPr lang="en-US" dirty="0"/>
              <a:t> </a:t>
            </a:r>
            <a:r>
              <a:rPr lang="en-US" dirty="0" err="1"/>
              <a:t>enums</a:t>
            </a:r>
            <a:r>
              <a:rPr lang="en-US" dirty="0"/>
              <a:t> are </a:t>
            </a:r>
            <a:r>
              <a:rPr lang="en-US" b="1" dirty="0"/>
              <a:t>classes</a:t>
            </a:r>
            <a:r>
              <a:rPr lang="en-US" dirty="0" smtClean="0"/>
              <a:t>.</a:t>
            </a:r>
          </a:p>
          <a:p>
            <a:pPr marL="0" indent="0">
              <a:buNone/>
            </a:pPr>
            <a:r>
              <a:rPr lang="en-IN" dirty="0" smtClean="0">
                <a:solidFill>
                  <a:schemeClr val="accent2">
                    <a:lumMod val="50000"/>
                  </a:schemeClr>
                </a:solidFill>
              </a:rPr>
              <a:t>	</a:t>
            </a:r>
            <a:r>
              <a:rPr lang="en-IN" dirty="0" err="1" smtClean="0">
                <a:solidFill>
                  <a:schemeClr val="accent2">
                    <a:lumMod val="50000"/>
                  </a:schemeClr>
                </a:solidFill>
              </a:rPr>
              <a:t>enum</a:t>
            </a:r>
            <a:r>
              <a:rPr lang="en-IN" dirty="0" smtClean="0">
                <a:solidFill>
                  <a:schemeClr val="accent2">
                    <a:lumMod val="50000"/>
                  </a:schemeClr>
                </a:solidFill>
              </a:rPr>
              <a:t> </a:t>
            </a:r>
            <a:r>
              <a:rPr lang="en-IN" dirty="0">
                <a:solidFill>
                  <a:schemeClr val="accent2">
                    <a:lumMod val="50000"/>
                  </a:schemeClr>
                </a:solidFill>
              </a:rPr>
              <a:t>class &lt;NAME&gt;{//CONSTANTS SEPERATED BY </a:t>
            </a:r>
            <a:r>
              <a:rPr lang="en-IN" dirty="0" smtClean="0">
                <a:solidFill>
                  <a:schemeClr val="accent2">
                    <a:lumMod val="50000"/>
                  </a:schemeClr>
                </a:solidFill>
              </a:rPr>
              <a:t>,}</a:t>
            </a:r>
            <a:endParaRPr lang="en-IN" dirty="0">
              <a:solidFill>
                <a:schemeClr val="accent2">
                  <a:lumMod val="50000"/>
                </a:schemeClr>
              </a:solidFill>
            </a:endParaRPr>
          </a:p>
        </p:txBody>
      </p:sp>
      <p:sp>
        <p:nvSpPr>
          <p:cNvPr id="5" name="TextBox 4"/>
          <p:cNvSpPr txBox="1"/>
          <p:nvPr/>
        </p:nvSpPr>
        <p:spPr>
          <a:xfrm>
            <a:off x="3505200" y="1397913"/>
            <a:ext cx="3724096" cy="861774"/>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1000" dirty="0" err="1" smtClean="0"/>
              <a:t>Enum</a:t>
            </a:r>
            <a:r>
              <a:rPr lang="en-US" sz="1000" dirty="0"/>
              <a:t> Constructor :- </a:t>
            </a:r>
            <a:endParaRPr lang="en-US" sz="1000" dirty="0" smtClean="0"/>
          </a:p>
          <a:p>
            <a:r>
              <a:rPr lang="en-US" sz="1000" dirty="0"/>
              <a:t>	</a:t>
            </a:r>
            <a:r>
              <a:rPr lang="en-US" sz="1000" dirty="0" err="1" smtClean="0"/>
              <a:t>enum</a:t>
            </a:r>
            <a:r>
              <a:rPr lang="en-US" sz="1000" dirty="0" smtClean="0"/>
              <a:t> </a:t>
            </a:r>
            <a:r>
              <a:rPr lang="en-US" sz="1000" dirty="0"/>
              <a:t>class Cards(</a:t>
            </a:r>
            <a:r>
              <a:rPr lang="en-US" sz="1000" dirty="0" err="1"/>
              <a:t>val</a:t>
            </a:r>
            <a:r>
              <a:rPr lang="en-US" sz="1000" dirty="0"/>
              <a:t> color: String) { </a:t>
            </a:r>
            <a:endParaRPr lang="en-US" sz="1000" dirty="0" smtClean="0"/>
          </a:p>
          <a:p>
            <a:r>
              <a:rPr lang="en-US" sz="1000" dirty="0"/>
              <a:t>	</a:t>
            </a:r>
            <a:r>
              <a:rPr lang="en-US" sz="1000" dirty="0" smtClean="0"/>
              <a:t>	Diamond</a:t>
            </a:r>
            <a:r>
              <a:rPr lang="en-US" sz="1000" dirty="0"/>
              <a:t>("black"), Heart("red"), </a:t>
            </a:r>
          </a:p>
          <a:p>
            <a:r>
              <a:rPr lang="en-US" sz="1000" dirty="0" smtClean="0"/>
              <a:t>	}</a:t>
            </a:r>
          </a:p>
          <a:p>
            <a:r>
              <a:rPr lang="en-IN" sz="1000" dirty="0" err="1">
                <a:solidFill>
                  <a:schemeClr val="accent2">
                    <a:lumMod val="50000"/>
                  </a:schemeClr>
                </a:solidFill>
              </a:rPr>
              <a:t>val</a:t>
            </a:r>
            <a:r>
              <a:rPr lang="en-IN" sz="1000" dirty="0">
                <a:solidFill>
                  <a:schemeClr val="accent2">
                    <a:lumMod val="50000"/>
                  </a:schemeClr>
                </a:solidFill>
              </a:rPr>
              <a:t> </a:t>
            </a:r>
            <a:r>
              <a:rPr lang="en-IN" sz="1000" dirty="0" err="1">
                <a:solidFill>
                  <a:schemeClr val="accent2">
                    <a:lumMod val="50000"/>
                  </a:schemeClr>
                </a:solidFill>
              </a:rPr>
              <a:t>color</a:t>
            </a:r>
            <a:r>
              <a:rPr lang="en-IN" sz="1000" dirty="0">
                <a:solidFill>
                  <a:schemeClr val="accent2">
                    <a:lumMod val="50000"/>
                  </a:schemeClr>
                </a:solidFill>
              </a:rPr>
              <a:t> = </a:t>
            </a:r>
            <a:r>
              <a:rPr lang="en-IN" sz="1000" dirty="0" err="1">
                <a:solidFill>
                  <a:schemeClr val="accent2">
                    <a:lumMod val="50000"/>
                  </a:schemeClr>
                </a:solidFill>
              </a:rPr>
              <a:t>Cards.Diamond.color</a:t>
            </a:r>
            <a:endParaRPr lang="en-IN" sz="1000" dirty="0">
              <a:solidFill>
                <a:schemeClr val="accent2">
                  <a:lumMod val="50000"/>
                </a:schemeClr>
              </a:solidFill>
            </a:endParaRPr>
          </a:p>
        </p:txBody>
      </p:sp>
      <p:sp>
        <p:nvSpPr>
          <p:cNvPr id="6" name="TextBox 5"/>
          <p:cNvSpPr txBox="1"/>
          <p:nvPr/>
        </p:nvSpPr>
        <p:spPr>
          <a:xfrm>
            <a:off x="609600" y="2590800"/>
            <a:ext cx="9067800" cy="1477328"/>
          </a:xfrm>
          <a:prstGeom prst="rect">
            <a:avLst/>
          </a:prstGeom>
          <a:noFill/>
        </p:spPr>
        <p:txBody>
          <a:bodyPr wrap="square" rtlCol="0">
            <a:spAutoFit/>
          </a:bodyPr>
          <a:lstStyle/>
          <a:p>
            <a:r>
              <a:rPr lang="en-US" sz="1000" dirty="0" err="1"/>
              <a:t>Kotlin</a:t>
            </a:r>
            <a:r>
              <a:rPr lang="en-US" sz="1000" dirty="0"/>
              <a:t> </a:t>
            </a:r>
            <a:r>
              <a:rPr lang="en-US" sz="1000" dirty="0" err="1"/>
              <a:t>enum</a:t>
            </a:r>
            <a:r>
              <a:rPr lang="en-US" sz="1000" dirty="0"/>
              <a:t> classes has some inbuilt properties and functions which can be used by the </a:t>
            </a:r>
            <a:r>
              <a:rPr lang="en-US" sz="1000" dirty="0" smtClean="0"/>
              <a:t>programmer</a:t>
            </a:r>
          </a:p>
          <a:p>
            <a:pPr marL="171450" indent="-171450" fontAlgn="base">
              <a:buFont typeface="Arial" panose="020B0604020202020204" pitchFamily="34" charset="0"/>
              <a:buChar char="•"/>
            </a:pPr>
            <a:r>
              <a:rPr lang="en-US" sz="1000" b="1" dirty="0"/>
              <a:t>Properties </a:t>
            </a:r>
            <a:r>
              <a:rPr lang="en-US" sz="1000" b="1" dirty="0" smtClean="0"/>
              <a:t>–</a:t>
            </a:r>
          </a:p>
          <a:p>
            <a:pPr marL="628650" lvl="1" indent="-171450" fontAlgn="base">
              <a:buFont typeface="Arial" panose="020B0604020202020204" pitchFamily="34" charset="0"/>
              <a:buChar char="•"/>
            </a:pPr>
            <a:r>
              <a:rPr lang="en-US" sz="1000" b="1" dirty="0" smtClean="0"/>
              <a:t>ordinal</a:t>
            </a:r>
            <a:r>
              <a:rPr lang="en-US" sz="1000" b="1" dirty="0"/>
              <a:t>:</a:t>
            </a:r>
            <a:r>
              <a:rPr lang="en-US" sz="1000" dirty="0"/>
              <a:t> This property stores the ordinal value of the constant, which is usually a zero-based </a:t>
            </a:r>
            <a:r>
              <a:rPr lang="en-US" sz="1000" dirty="0" smtClean="0"/>
              <a:t>index.</a:t>
            </a:r>
          </a:p>
          <a:p>
            <a:pPr marL="628650" lvl="1" indent="-171450" fontAlgn="base">
              <a:buFont typeface="Arial" panose="020B0604020202020204" pitchFamily="34" charset="0"/>
              <a:buChar char="•"/>
            </a:pPr>
            <a:r>
              <a:rPr lang="en-US" sz="1000" b="1" dirty="0" smtClean="0"/>
              <a:t>name</a:t>
            </a:r>
            <a:r>
              <a:rPr lang="en-US" sz="1000" b="1" dirty="0"/>
              <a:t>:</a:t>
            </a:r>
            <a:r>
              <a:rPr lang="en-US" sz="1000" dirty="0"/>
              <a:t> This property stores the name of the constant.</a:t>
            </a:r>
          </a:p>
          <a:p>
            <a:pPr marL="171450" indent="-171450" fontAlgn="base">
              <a:buFont typeface="Arial" panose="020B0604020202020204" pitchFamily="34" charset="0"/>
              <a:buChar char="•"/>
            </a:pPr>
            <a:r>
              <a:rPr lang="en-US" sz="1000" b="1" dirty="0"/>
              <a:t>Methods </a:t>
            </a:r>
            <a:r>
              <a:rPr lang="en-US" sz="1000" b="1" dirty="0" smtClean="0"/>
              <a:t>–</a:t>
            </a:r>
            <a:endParaRPr lang="en-US" sz="1000" dirty="0"/>
          </a:p>
          <a:p>
            <a:pPr marL="628650" lvl="1" indent="-171450" fontAlgn="base">
              <a:buFont typeface="Arial" panose="020B0604020202020204" pitchFamily="34" charset="0"/>
              <a:buChar char="•"/>
            </a:pPr>
            <a:r>
              <a:rPr lang="en-US" sz="1000" b="1" dirty="0" smtClean="0"/>
              <a:t>values</a:t>
            </a:r>
            <a:r>
              <a:rPr lang="en-US" sz="1000" dirty="0"/>
              <a:t>: This method returns a list of all the constants defined within the </a:t>
            </a:r>
            <a:r>
              <a:rPr lang="en-US" sz="1000" dirty="0" err="1"/>
              <a:t>enum</a:t>
            </a:r>
            <a:r>
              <a:rPr lang="en-US" sz="1000" dirty="0"/>
              <a:t> </a:t>
            </a:r>
            <a:r>
              <a:rPr lang="en-US" sz="1000" dirty="0" smtClean="0"/>
              <a:t>class.</a:t>
            </a:r>
          </a:p>
          <a:p>
            <a:pPr marL="628650" lvl="1" indent="-171450" fontAlgn="base">
              <a:buFont typeface="Arial" panose="020B0604020202020204" pitchFamily="34" charset="0"/>
              <a:buChar char="•"/>
            </a:pPr>
            <a:r>
              <a:rPr lang="en-US" sz="1000" b="1" dirty="0" err="1" smtClean="0"/>
              <a:t>valueOf</a:t>
            </a:r>
            <a:r>
              <a:rPr lang="en-US" sz="1000" dirty="0"/>
              <a:t>: This methods returns the </a:t>
            </a:r>
            <a:r>
              <a:rPr lang="en-US" sz="1000" dirty="0" err="1"/>
              <a:t>enum</a:t>
            </a:r>
            <a:r>
              <a:rPr lang="en-US" sz="1000" dirty="0"/>
              <a:t> constant defined in </a:t>
            </a:r>
            <a:r>
              <a:rPr lang="en-US" sz="1000" dirty="0" err="1"/>
              <a:t>enum</a:t>
            </a:r>
            <a:r>
              <a:rPr lang="en-US" sz="1000" dirty="0"/>
              <a:t>, matching the input string. If the constant, is not present in the </a:t>
            </a:r>
            <a:r>
              <a:rPr lang="en-US" sz="1000" dirty="0" err="1"/>
              <a:t>enum</a:t>
            </a:r>
            <a:r>
              <a:rPr lang="en-US" sz="1000" dirty="0"/>
              <a:t>, then an </a:t>
            </a:r>
            <a:r>
              <a:rPr lang="en-US" sz="1000" dirty="0" err="1"/>
              <a:t>IllegalArgumentException</a:t>
            </a:r>
            <a:r>
              <a:rPr lang="en-US" sz="1000" dirty="0"/>
              <a:t> is thrown.</a:t>
            </a:r>
          </a:p>
          <a:p>
            <a:endParaRPr lang="en-IN" sz="1000" dirty="0"/>
          </a:p>
        </p:txBody>
      </p:sp>
      <p:sp>
        <p:nvSpPr>
          <p:cNvPr id="7" name="Rectangle 6"/>
          <p:cNvSpPr/>
          <p:nvPr/>
        </p:nvSpPr>
        <p:spPr>
          <a:xfrm>
            <a:off x="304800" y="3886200"/>
            <a:ext cx="4419600" cy="2708434"/>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1000" dirty="0" err="1"/>
              <a:t>enum</a:t>
            </a:r>
            <a:r>
              <a:rPr lang="en-US" sz="1000" dirty="0"/>
              <a:t> class DAYS { </a:t>
            </a:r>
          </a:p>
          <a:p>
            <a:r>
              <a:rPr lang="en-US" sz="1000" dirty="0"/>
              <a:t>	SUNDAY, </a:t>
            </a:r>
          </a:p>
          <a:p>
            <a:r>
              <a:rPr lang="en-US" sz="1000" dirty="0"/>
              <a:t>	MONDAY, </a:t>
            </a:r>
          </a:p>
          <a:p>
            <a:r>
              <a:rPr lang="en-US" sz="1000" dirty="0"/>
              <a:t>	TUESDAY, </a:t>
            </a:r>
          </a:p>
          <a:p>
            <a:r>
              <a:rPr lang="en-US" sz="1000" dirty="0"/>
              <a:t>	WEDNESDAY, </a:t>
            </a:r>
          </a:p>
          <a:p>
            <a:r>
              <a:rPr lang="en-US" sz="1000" dirty="0"/>
              <a:t>	THURSDAY, </a:t>
            </a:r>
          </a:p>
          <a:p>
            <a:r>
              <a:rPr lang="en-US" sz="1000" dirty="0"/>
              <a:t>	FRIDAY, </a:t>
            </a:r>
          </a:p>
          <a:p>
            <a:r>
              <a:rPr lang="en-US" sz="1000" dirty="0"/>
              <a:t>	SATURDAY </a:t>
            </a:r>
          </a:p>
          <a:p>
            <a:r>
              <a:rPr lang="en-US" sz="1000" dirty="0"/>
              <a:t>} </a:t>
            </a:r>
          </a:p>
          <a:p>
            <a:r>
              <a:rPr lang="en-US" sz="1000" dirty="0"/>
              <a:t>fun main() </a:t>
            </a:r>
          </a:p>
          <a:p>
            <a:r>
              <a:rPr lang="en-US" sz="1000" dirty="0"/>
              <a:t>{ </a:t>
            </a:r>
          </a:p>
          <a:p>
            <a:r>
              <a:rPr lang="en-US" sz="1000" dirty="0"/>
              <a:t>	// A simple demonstration of properties and methods </a:t>
            </a:r>
          </a:p>
          <a:p>
            <a:r>
              <a:rPr lang="en-US" sz="1000" dirty="0"/>
              <a:t>	for (day in </a:t>
            </a:r>
            <a:r>
              <a:rPr lang="en-US" sz="1000" dirty="0" err="1"/>
              <a:t>DAYS.values</a:t>
            </a:r>
            <a:r>
              <a:rPr lang="en-US" sz="1000" dirty="0"/>
              <a:t>()) { </a:t>
            </a:r>
          </a:p>
          <a:p>
            <a:r>
              <a:rPr lang="en-US" sz="1000" dirty="0"/>
              <a:t>		</a:t>
            </a:r>
            <a:r>
              <a:rPr lang="en-US" sz="1000" dirty="0" err="1">
                <a:solidFill>
                  <a:schemeClr val="accent2">
                    <a:lumMod val="50000"/>
                  </a:schemeClr>
                </a:solidFill>
              </a:rPr>
              <a:t>println</a:t>
            </a:r>
            <a:r>
              <a:rPr lang="en-US" sz="1000" dirty="0">
                <a:solidFill>
                  <a:schemeClr val="accent2">
                    <a:lumMod val="50000"/>
                  </a:schemeClr>
                </a:solidFill>
              </a:rPr>
              <a:t>("${</a:t>
            </a:r>
            <a:r>
              <a:rPr lang="en-US" sz="1000" dirty="0" err="1">
                <a:solidFill>
                  <a:schemeClr val="accent2">
                    <a:lumMod val="50000"/>
                  </a:schemeClr>
                </a:solidFill>
              </a:rPr>
              <a:t>day.ordinal</a:t>
            </a:r>
            <a:r>
              <a:rPr lang="en-US" sz="1000" dirty="0">
                <a:solidFill>
                  <a:schemeClr val="accent2">
                    <a:lumMod val="50000"/>
                  </a:schemeClr>
                </a:solidFill>
              </a:rPr>
              <a:t>} = ${day.name}</a:t>
            </a:r>
            <a:r>
              <a:rPr lang="en-US" sz="1000" dirty="0"/>
              <a:t>") </a:t>
            </a:r>
          </a:p>
          <a:p>
            <a:r>
              <a:rPr lang="en-US" sz="1000" dirty="0"/>
              <a:t>	} </a:t>
            </a:r>
          </a:p>
          <a:p>
            <a:r>
              <a:rPr lang="en-US" sz="1000" dirty="0"/>
              <a:t>	</a:t>
            </a:r>
            <a:r>
              <a:rPr lang="en-US" sz="1000" dirty="0" err="1"/>
              <a:t>println</a:t>
            </a:r>
            <a:r>
              <a:rPr lang="en-US" sz="1000" dirty="0">
                <a:solidFill>
                  <a:schemeClr val="accent2">
                    <a:lumMod val="50000"/>
                  </a:schemeClr>
                </a:solidFill>
              </a:rPr>
              <a:t>("${</a:t>
            </a:r>
            <a:r>
              <a:rPr lang="en-US" sz="1000" dirty="0" err="1">
                <a:solidFill>
                  <a:schemeClr val="accent2">
                    <a:lumMod val="50000"/>
                  </a:schemeClr>
                </a:solidFill>
              </a:rPr>
              <a:t>DAYS.valueOf</a:t>
            </a:r>
            <a:r>
              <a:rPr lang="en-US" sz="1000" dirty="0">
                <a:solidFill>
                  <a:schemeClr val="accent2">
                    <a:lumMod val="50000"/>
                  </a:schemeClr>
                </a:solidFill>
              </a:rPr>
              <a:t>(" WEDNESDAY ")}</a:t>
            </a:r>
            <a:r>
              <a:rPr lang="en-US" sz="1000" dirty="0"/>
              <a:t>") </a:t>
            </a:r>
          </a:p>
          <a:p>
            <a:r>
              <a:rPr lang="en-US" sz="1000" dirty="0"/>
              <a:t>} </a:t>
            </a:r>
          </a:p>
        </p:txBody>
      </p:sp>
      <p:sp>
        <p:nvSpPr>
          <p:cNvPr id="8" name="TextBox 7"/>
          <p:cNvSpPr txBox="1"/>
          <p:nvPr/>
        </p:nvSpPr>
        <p:spPr>
          <a:xfrm>
            <a:off x="4724400" y="4343400"/>
            <a:ext cx="891591" cy="1200329"/>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800" dirty="0" smtClean="0"/>
              <a:t>Output:- </a:t>
            </a:r>
          </a:p>
          <a:p>
            <a:r>
              <a:rPr lang="en-US" sz="800" dirty="0"/>
              <a:t>0 = SUNDAY </a:t>
            </a:r>
            <a:endParaRPr lang="en-US" sz="800" dirty="0" smtClean="0"/>
          </a:p>
          <a:p>
            <a:r>
              <a:rPr lang="en-US" sz="800" dirty="0" smtClean="0"/>
              <a:t>1 </a:t>
            </a:r>
            <a:r>
              <a:rPr lang="en-US" sz="800" dirty="0"/>
              <a:t>= MONDAY </a:t>
            </a:r>
            <a:endParaRPr lang="en-US" sz="800" dirty="0" smtClean="0"/>
          </a:p>
          <a:p>
            <a:r>
              <a:rPr lang="en-US" sz="800" dirty="0" smtClean="0"/>
              <a:t>2 </a:t>
            </a:r>
            <a:r>
              <a:rPr lang="en-US" sz="800" dirty="0"/>
              <a:t>= TUESDAY </a:t>
            </a:r>
            <a:endParaRPr lang="en-US" sz="800" dirty="0" smtClean="0"/>
          </a:p>
          <a:p>
            <a:r>
              <a:rPr lang="en-US" sz="800" dirty="0" smtClean="0"/>
              <a:t>3 </a:t>
            </a:r>
            <a:r>
              <a:rPr lang="en-US" sz="800" dirty="0"/>
              <a:t>= WEDNESDAY </a:t>
            </a:r>
            <a:endParaRPr lang="en-US" sz="800" dirty="0" smtClean="0"/>
          </a:p>
          <a:p>
            <a:r>
              <a:rPr lang="en-US" sz="800" dirty="0" smtClean="0"/>
              <a:t>4 </a:t>
            </a:r>
            <a:r>
              <a:rPr lang="en-US" sz="800" dirty="0"/>
              <a:t>= THURSDAY </a:t>
            </a:r>
            <a:endParaRPr lang="en-US" sz="800" dirty="0" smtClean="0"/>
          </a:p>
          <a:p>
            <a:r>
              <a:rPr lang="en-US" sz="800" dirty="0" smtClean="0"/>
              <a:t>5 </a:t>
            </a:r>
            <a:r>
              <a:rPr lang="en-US" sz="800" dirty="0"/>
              <a:t>= FRIDAY </a:t>
            </a:r>
            <a:endParaRPr lang="en-US" sz="800" dirty="0" smtClean="0"/>
          </a:p>
          <a:p>
            <a:r>
              <a:rPr lang="en-US" sz="800" dirty="0" smtClean="0"/>
              <a:t>6 </a:t>
            </a:r>
            <a:r>
              <a:rPr lang="en-US" sz="800" dirty="0"/>
              <a:t>= SATURDAY </a:t>
            </a:r>
            <a:endParaRPr lang="en-US" sz="800" dirty="0" smtClean="0"/>
          </a:p>
          <a:p>
            <a:r>
              <a:rPr lang="en-US" sz="800" dirty="0" smtClean="0"/>
              <a:t>WEDNESDAY</a:t>
            </a:r>
            <a:endParaRPr lang="en-IN" sz="800" dirty="0"/>
          </a:p>
        </p:txBody>
      </p:sp>
    </p:spTree>
    <p:extLst>
      <p:ext uri="{BB962C8B-B14F-4D97-AF65-F5344CB8AC3E}">
        <p14:creationId xmlns:p14="http://schemas.microsoft.com/office/powerpoint/2010/main" val="1861525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3600" y="1676400"/>
            <a:ext cx="4953000" cy="3477875"/>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r>
              <a:rPr lang="en-US" sz="1000" dirty="0" err="1"/>
              <a:t>enum</a:t>
            </a:r>
            <a:r>
              <a:rPr lang="en-US" sz="1000" dirty="0"/>
              <a:t> class DAYS{ </a:t>
            </a:r>
          </a:p>
          <a:p>
            <a:r>
              <a:rPr lang="en-US" sz="1000" dirty="0"/>
              <a:t>	SUNDAY, </a:t>
            </a:r>
          </a:p>
          <a:p>
            <a:r>
              <a:rPr lang="en-US" sz="1000" dirty="0"/>
              <a:t>	MONDAY, </a:t>
            </a:r>
          </a:p>
          <a:p>
            <a:r>
              <a:rPr lang="en-US" sz="1000" dirty="0"/>
              <a:t>	TUESDAY, </a:t>
            </a:r>
          </a:p>
          <a:p>
            <a:r>
              <a:rPr lang="en-US" sz="1000" dirty="0"/>
              <a:t>	WEDNESDAY, </a:t>
            </a:r>
          </a:p>
          <a:p>
            <a:r>
              <a:rPr lang="en-US" sz="1000" dirty="0"/>
              <a:t>	THURSDAY, </a:t>
            </a:r>
          </a:p>
          <a:p>
            <a:r>
              <a:rPr lang="en-US" sz="1000" dirty="0"/>
              <a:t>	FRIDAY, </a:t>
            </a:r>
          </a:p>
          <a:p>
            <a:r>
              <a:rPr lang="en-US" sz="1000" dirty="0"/>
              <a:t>	SATURDAY; </a:t>
            </a:r>
          </a:p>
          <a:p>
            <a:r>
              <a:rPr lang="en-US" sz="1000" dirty="0"/>
              <a:t>} </a:t>
            </a:r>
          </a:p>
          <a:p>
            <a:endParaRPr lang="en-US" sz="1000" dirty="0"/>
          </a:p>
          <a:p>
            <a:r>
              <a:rPr lang="en-US" sz="1000" dirty="0"/>
              <a:t>fun main(){ </a:t>
            </a:r>
          </a:p>
          <a:p>
            <a:r>
              <a:rPr lang="en-US" sz="1000" dirty="0"/>
              <a:t>	</a:t>
            </a:r>
            <a:r>
              <a:rPr lang="en-US" sz="1000" dirty="0">
                <a:solidFill>
                  <a:schemeClr val="accent2">
                    <a:lumMod val="50000"/>
                  </a:schemeClr>
                </a:solidFill>
              </a:rPr>
              <a:t>when(DAYS.SUNDAY)</a:t>
            </a:r>
            <a:r>
              <a:rPr lang="en-US" sz="1000" dirty="0"/>
              <a:t>{ </a:t>
            </a:r>
          </a:p>
          <a:p>
            <a:r>
              <a:rPr lang="en-US" sz="1000" dirty="0"/>
              <a:t>		DAYS.SUNDAY -&gt; </a:t>
            </a:r>
            <a:r>
              <a:rPr lang="en-US" sz="1000" dirty="0" err="1"/>
              <a:t>println</a:t>
            </a:r>
            <a:r>
              <a:rPr lang="en-US" sz="1000" dirty="0"/>
              <a:t>("Today is Sunday") </a:t>
            </a:r>
          </a:p>
          <a:p>
            <a:r>
              <a:rPr lang="en-US" sz="1000" dirty="0"/>
              <a:t>		DAYS.MONDAY -&gt; </a:t>
            </a:r>
            <a:r>
              <a:rPr lang="en-US" sz="1000" dirty="0" err="1"/>
              <a:t>println</a:t>
            </a:r>
            <a:r>
              <a:rPr lang="en-US" sz="1000" dirty="0"/>
              <a:t>("Today is Monday") </a:t>
            </a:r>
          </a:p>
          <a:p>
            <a:r>
              <a:rPr lang="en-US" sz="1000" dirty="0"/>
              <a:t>		DAYS.TUESDAY -&gt; </a:t>
            </a:r>
            <a:r>
              <a:rPr lang="en-US" sz="1000" dirty="0" err="1"/>
              <a:t>println</a:t>
            </a:r>
            <a:r>
              <a:rPr lang="en-US" sz="1000" dirty="0"/>
              <a:t>("Today is Tuesday") </a:t>
            </a:r>
          </a:p>
          <a:p>
            <a:r>
              <a:rPr lang="en-US" sz="1000" dirty="0"/>
              <a:t>		DAYS.WEDNESDAY -&gt; </a:t>
            </a:r>
            <a:r>
              <a:rPr lang="en-US" sz="1000" dirty="0" err="1"/>
              <a:t>println</a:t>
            </a:r>
            <a:r>
              <a:rPr lang="en-US" sz="1000" dirty="0"/>
              <a:t>("Today is Wednesday") </a:t>
            </a:r>
          </a:p>
          <a:p>
            <a:r>
              <a:rPr lang="en-US" sz="1000" dirty="0"/>
              <a:t>		DAYS.THURSDAY -&gt; </a:t>
            </a:r>
            <a:r>
              <a:rPr lang="en-US" sz="1000" dirty="0" err="1"/>
              <a:t>println</a:t>
            </a:r>
            <a:r>
              <a:rPr lang="en-US" sz="1000" dirty="0"/>
              <a:t>("Today is Thursday") </a:t>
            </a:r>
          </a:p>
          <a:p>
            <a:r>
              <a:rPr lang="en-US" sz="1000" dirty="0"/>
              <a:t>		DAYS.FRIDAY -&gt; </a:t>
            </a:r>
            <a:r>
              <a:rPr lang="en-US" sz="1000" dirty="0" err="1"/>
              <a:t>println</a:t>
            </a:r>
            <a:r>
              <a:rPr lang="en-US" sz="1000" dirty="0"/>
              <a:t>("Today is Friday") </a:t>
            </a:r>
          </a:p>
          <a:p>
            <a:r>
              <a:rPr lang="en-US" sz="1000" dirty="0"/>
              <a:t>		DAYS.SATURDAY -&gt; </a:t>
            </a:r>
            <a:r>
              <a:rPr lang="en-US" sz="1000" dirty="0" err="1"/>
              <a:t>println</a:t>
            </a:r>
            <a:r>
              <a:rPr lang="en-US" sz="1000" dirty="0"/>
              <a:t>("Today is Saturday") </a:t>
            </a:r>
          </a:p>
          <a:p>
            <a:r>
              <a:rPr lang="en-US" sz="1000" dirty="0"/>
              <a:t>		// Adding an else clause will generate a warning </a:t>
            </a:r>
          </a:p>
          <a:p>
            <a:r>
              <a:rPr lang="en-US" sz="1000" dirty="0"/>
              <a:t>	} </a:t>
            </a:r>
          </a:p>
          <a:p>
            <a:r>
              <a:rPr lang="en-US" sz="1000" dirty="0"/>
              <a:t>} </a:t>
            </a:r>
          </a:p>
        </p:txBody>
      </p:sp>
      <p:sp>
        <p:nvSpPr>
          <p:cNvPr id="5" name="Title 1"/>
          <p:cNvSpPr txBox="1">
            <a:spLocks/>
          </p:cNvSpPr>
          <p:nvPr/>
        </p:nvSpPr>
        <p:spPr>
          <a:xfrm>
            <a:off x="2324100" y="914400"/>
            <a:ext cx="4572000" cy="3349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1800" b="1" kern="1200">
                <a:solidFill>
                  <a:schemeClr val="tx1"/>
                </a:solidFill>
                <a:latin typeface="Arial Narrow" panose="020B0606020202030204" pitchFamily="34" charset="0"/>
                <a:ea typeface="+mj-ea"/>
                <a:cs typeface="+mj-cs"/>
              </a:defRPr>
            </a:lvl1pPr>
          </a:lstStyle>
          <a:p>
            <a:r>
              <a:rPr lang="en-US" dirty="0" smtClean="0">
                <a:solidFill>
                  <a:schemeClr val="tx2"/>
                </a:solidFill>
              </a:rPr>
              <a:t>Usage of {</a:t>
            </a:r>
            <a:r>
              <a:rPr lang="en-US" i="1" dirty="0" smtClean="0">
                <a:solidFill>
                  <a:schemeClr val="tx2"/>
                </a:solidFill>
              </a:rPr>
              <a:t>when}</a:t>
            </a:r>
            <a:r>
              <a:rPr lang="en-US" dirty="0" smtClean="0">
                <a:solidFill>
                  <a:schemeClr val="tx2"/>
                </a:solidFill>
              </a:rPr>
              <a:t> expression with </a:t>
            </a:r>
            <a:r>
              <a:rPr lang="en-US" dirty="0" err="1" smtClean="0">
                <a:solidFill>
                  <a:schemeClr val="tx2"/>
                </a:solidFill>
              </a:rPr>
              <a:t>enum</a:t>
            </a:r>
            <a:r>
              <a:rPr lang="en-US" dirty="0" smtClean="0">
                <a:solidFill>
                  <a:schemeClr val="tx2"/>
                </a:solidFill>
              </a:rPr>
              <a:t> class </a:t>
            </a:r>
            <a:endParaRPr lang="en-IN" dirty="0">
              <a:solidFill>
                <a:schemeClr val="tx2"/>
              </a:solidFill>
            </a:endParaRPr>
          </a:p>
        </p:txBody>
      </p:sp>
      <p:sp>
        <p:nvSpPr>
          <p:cNvPr id="9" name="TextBox 8"/>
          <p:cNvSpPr txBox="1"/>
          <p:nvPr/>
        </p:nvSpPr>
        <p:spPr>
          <a:xfrm>
            <a:off x="7086600" y="4831110"/>
            <a:ext cx="1409104" cy="323165"/>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IN" sz="1500" dirty="0"/>
              <a:t>Today is Sunday</a:t>
            </a:r>
          </a:p>
        </p:txBody>
      </p:sp>
    </p:spTree>
    <p:extLst>
      <p:ext uri="{BB962C8B-B14F-4D97-AF65-F5344CB8AC3E}">
        <p14:creationId xmlns:p14="http://schemas.microsoft.com/office/powerpoint/2010/main" val="777642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915400" cy="334962"/>
          </a:xfrm>
        </p:spPr>
        <p:style>
          <a:lnRef idx="2">
            <a:schemeClr val="accent5">
              <a:shade val="50000"/>
            </a:schemeClr>
          </a:lnRef>
          <a:fillRef idx="1">
            <a:schemeClr val="accent5"/>
          </a:fillRef>
          <a:effectRef idx="0">
            <a:schemeClr val="accent5"/>
          </a:effectRef>
          <a:fontRef idx="minor">
            <a:schemeClr val="lt1"/>
          </a:fontRef>
        </p:style>
        <p:txBody>
          <a:bodyPr/>
          <a:lstStyle/>
          <a:p>
            <a:pPr algn="ctr"/>
            <a:r>
              <a:rPr lang="en-US" dirty="0" smtClean="0"/>
              <a:t>Data Classes</a:t>
            </a:r>
            <a:endParaRPr lang="en-IN" dirty="0"/>
          </a:p>
        </p:txBody>
      </p:sp>
      <p:sp>
        <p:nvSpPr>
          <p:cNvPr id="3" name="Content Placeholder 2"/>
          <p:cNvSpPr>
            <a:spLocks noGrp="1"/>
          </p:cNvSpPr>
          <p:nvPr>
            <p:ph idx="1"/>
          </p:nvPr>
        </p:nvSpPr>
        <p:spPr>
          <a:xfrm>
            <a:off x="495300" y="609601"/>
            <a:ext cx="8915400" cy="304799"/>
          </a:xfrm>
        </p:spPr>
        <p:txBody>
          <a:bodyPr>
            <a:normAutofit lnSpcReduction="10000"/>
          </a:bodyPr>
          <a:lstStyle/>
          <a:p>
            <a:r>
              <a:rPr lang="en-US" dirty="0"/>
              <a:t>We often create classes to hold some data in it. In such classes, some </a:t>
            </a:r>
            <a:r>
              <a:rPr lang="en-US" i="1" dirty="0"/>
              <a:t>standard functions</a:t>
            </a:r>
            <a:r>
              <a:rPr lang="en-US" dirty="0"/>
              <a:t> are often derivable from the data</a:t>
            </a:r>
            <a:endParaRPr lang="en-IN" dirty="0"/>
          </a:p>
        </p:txBody>
      </p:sp>
      <p:sp>
        <p:nvSpPr>
          <p:cNvPr id="4" name="TextBox 3"/>
          <p:cNvSpPr txBox="1"/>
          <p:nvPr/>
        </p:nvSpPr>
        <p:spPr>
          <a:xfrm>
            <a:off x="2209800" y="990600"/>
            <a:ext cx="5448415"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IN" b="1" dirty="0" smtClean="0"/>
              <a:t>Ex :- data </a:t>
            </a:r>
            <a:r>
              <a:rPr lang="en-IN" b="1" dirty="0"/>
              <a:t>class</a:t>
            </a:r>
            <a:r>
              <a:rPr lang="en-IN" dirty="0"/>
              <a:t> Student(</a:t>
            </a:r>
            <a:r>
              <a:rPr lang="en-IN" b="1" dirty="0" err="1"/>
              <a:t>val</a:t>
            </a:r>
            <a:r>
              <a:rPr lang="en-IN" dirty="0"/>
              <a:t> name: String, </a:t>
            </a:r>
            <a:r>
              <a:rPr lang="en-IN" b="1" dirty="0" err="1"/>
              <a:t>val</a:t>
            </a:r>
            <a:r>
              <a:rPr lang="en-IN" dirty="0"/>
              <a:t> </a:t>
            </a:r>
            <a:r>
              <a:rPr lang="en-IN" dirty="0" err="1"/>
              <a:t>roll_no</a:t>
            </a:r>
            <a:r>
              <a:rPr lang="en-IN" dirty="0"/>
              <a:t>: </a:t>
            </a:r>
            <a:r>
              <a:rPr lang="en-IN" dirty="0" err="1"/>
              <a:t>Int</a:t>
            </a:r>
            <a:r>
              <a:rPr lang="en-IN" dirty="0"/>
              <a:t>)</a:t>
            </a:r>
          </a:p>
        </p:txBody>
      </p:sp>
      <p:sp>
        <p:nvSpPr>
          <p:cNvPr id="5" name="TextBox 4"/>
          <p:cNvSpPr txBox="1"/>
          <p:nvPr/>
        </p:nvSpPr>
        <p:spPr>
          <a:xfrm>
            <a:off x="251315" y="1524000"/>
            <a:ext cx="3916970" cy="1292662"/>
          </a:xfrm>
          <a:prstGeom prst="rect">
            <a:avLst/>
          </a:prstGeom>
          <a:noFill/>
        </p:spPr>
        <p:txBody>
          <a:bodyPr wrap="none" rtlCol="0">
            <a:spAutoFit/>
          </a:bodyPr>
          <a:lstStyle/>
          <a:p>
            <a:r>
              <a:rPr lang="en-US" sz="1200" dirty="0"/>
              <a:t>The compiler automatically derives the following functions </a:t>
            </a:r>
            <a:r>
              <a:rPr lang="en-US" sz="1200" dirty="0" smtClean="0"/>
              <a:t>:</a:t>
            </a:r>
          </a:p>
          <a:p>
            <a:pPr marL="285750" indent="-285750" fontAlgn="base">
              <a:buFont typeface="Arial" panose="020B0604020202020204" pitchFamily="34" charset="0"/>
              <a:buChar char="•"/>
            </a:pPr>
            <a:r>
              <a:rPr lang="en-IN" sz="1200" dirty="0"/>
              <a:t>equals()</a:t>
            </a:r>
          </a:p>
          <a:p>
            <a:pPr marL="285750" indent="-285750" fontAlgn="base">
              <a:buFont typeface="Arial" panose="020B0604020202020204" pitchFamily="34" charset="0"/>
              <a:buChar char="•"/>
            </a:pPr>
            <a:r>
              <a:rPr lang="en-IN" sz="1200" dirty="0" err="1"/>
              <a:t>hashCode</a:t>
            </a:r>
            <a:r>
              <a:rPr lang="en-IN" sz="1200" dirty="0"/>
              <a:t>()</a:t>
            </a:r>
          </a:p>
          <a:p>
            <a:pPr marL="285750" indent="-285750" fontAlgn="base">
              <a:buFont typeface="Arial" panose="020B0604020202020204" pitchFamily="34" charset="0"/>
              <a:buChar char="•"/>
            </a:pPr>
            <a:r>
              <a:rPr lang="en-IN" sz="1200" dirty="0" err="1"/>
              <a:t>toString</a:t>
            </a:r>
            <a:r>
              <a:rPr lang="en-IN" sz="1200" dirty="0"/>
              <a:t>()</a:t>
            </a:r>
          </a:p>
          <a:p>
            <a:pPr marL="285750" indent="-285750" fontAlgn="base">
              <a:buFont typeface="Arial" panose="020B0604020202020204" pitchFamily="34" charset="0"/>
              <a:buChar char="•"/>
            </a:pPr>
            <a:r>
              <a:rPr lang="en-IN" sz="1200" dirty="0"/>
              <a:t>copy()</a:t>
            </a:r>
          </a:p>
          <a:p>
            <a:endParaRPr lang="en-IN" dirty="0"/>
          </a:p>
        </p:txBody>
      </p:sp>
      <p:sp>
        <p:nvSpPr>
          <p:cNvPr id="6" name="TextBox 5"/>
          <p:cNvSpPr txBox="1"/>
          <p:nvPr/>
        </p:nvSpPr>
        <p:spPr>
          <a:xfrm>
            <a:off x="4182939" y="1524000"/>
            <a:ext cx="5195012" cy="1384995"/>
          </a:xfrm>
          <a:prstGeom prst="rect">
            <a:avLst/>
          </a:prstGeom>
          <a:noFill/>
        </p:spPr>
        <p:txBody>
          <a:bodyPr wrap="none" rtlCol="0">
            <a:spAutoFit/>
          </a:bodyPr>
          <a:lstStyle/>
          <a:p>
            <a:pPr fontAlgn="base"/>
            <a:r>
              <a:rPr lang="en-US" sz="1200" b="1" dirty="0"/>
              <a:t>Rules to create Data classes –</a:t>
            </a:r>
          </a:p>
          <a:p>
            <a:pPr fontAlgn="base"/>
            <a:r>
              <a:rPr lang="en-US" sz="1200" dirty="0"/>
              <a:t>Data classes have to fulfill the following requirements to ensure the consistency:</a:t>
            </a:r>
          </a:p>
          <a:p>
            <a:pPr marL="171450" indent="-171450" fontAlgn="base">
              <a:buFont typeface="Arial" panose="020B0604020202020204" pitchFamily="34" charset="0"/>
              <a:buChar char="•"/>
            </a:pPr>
            <a:r>
              <a:rPr lang="en-US" sz="1200" dirty="0"/>
              <a:t>The primary constructor needs to have at least one parameter.</a:t>
            </a:r>
          </a:p>
          <a:p>
            <a:pPr marL="171450" indent="-171450" fontAlgn="base">
              <a:buFont typeface="Arial" panose="020B0604020202020204" pitchFamily="34" charset="0"/>
              <a:buChar char="•"/>
            </a:pPr>
            <a:r>
              <a:rPr lang="en-US" sz="1200" dirty="0"/>
              <a:t>All primary constructor parameters need to be marked as </a:t>
            </a:r>
            <a:r>
              <a:rPr lang="en-US" sz="1200" i="1" dirty="0" err="1"/>
              <a:t>val</a:t>
            </a:r>
            <a:r>
              <a:rPr lang="en-US" sz="1200" dirty="0"/>
              <a:t> or </a:t>
            </a:r>
            <a:r>
              <a:rPr lang="en-US" sz="1200" i="1" dirty="0"/>
              <a:t>var</a:t>
            </a:r>
            <a:r>
              <a:rPr lang="en-US" sz="1200" dirty="0"/>
              <a:t>.</a:t>
            </a:r>
          </a:p>
          <a:p>
            <a:pPr marL="171450" indent="-171450" fontAlgn="base">
              <a:buFont typeface="Arial" panose="020B0604020202020204" pitchFamily="34" charset="0"/>
              <a:buChar char="•"/>
            </a:pPr>
            <a:r>
              <a:rPr lang="en-US" sz="1200" dirty="0">
                <a:solidFill>
                  <a:schemeClr val="accent2">
                    <a:lumMod val="50000"/>
                  </a:schemeClr>
                </a:solidFill>
              </a:rPr>
              <a:t>Data classes cannot be abstract, open, sealed or inner.</a:t>
            </a:r>
          </a:p>
          <a:p>
            <a:pPr marL="171450" indent="-171450" fontAlgn="base">
              <a:buFont typeface="Arial" panose="020B0604020202020204" pitchFamily="34" charset="0"/>
              <a:buChar char="•"/>
            </a:pPr>
            <a:r>
              <a:rPr lang="en-US" sz="1200" dirty="0"/>
              <a:t>Data classes may only implement interfaces.</a:t>
            </a:r>
          </a:p>
          <a:p>
            <a:endParaRPr lang="en-IN" sz="1200" dirty="0"/>
          </a:p>
        </p:txBody>
      </p:sp>
      <p:sp>
        <p:nvSpPr>
          <p:cNvPr id="7" name="TextBox 6"/>
          <p:cNvSpPr txBox="1"/>
          <p:nvPr/>
        </p:nvSpPr>
        <p:spPr>
          <a:xfrm>
            <a:off x="144339" y="2910433"/>
            <a:ext cx="4038600" cy="147732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000" b="1" dirty="0" smtClean="0"/>
              <a:t>Primary Constructor Ex:-</a:t>
            </a:r>
          </a:p>
          <a:p>
            <a:r>
              <a:rPr lang="en-US" sz="1000" dirty="0"/>
              <a:t>fun main(</a:t>
            </a:r>
            <a:r>
              <a:rPr lang="en-US" sz="1000" dirty="0" err="1"/>
              <a:t>args</a:t>
            </a:r>
            <a:r>
              <a:rPr lang="en-US" sz="1000" dirty="0"/>
              <a:t>: Array&lt;String&gt;) </a:t>
            </a:r>
          </a:p>
          <a:p>
            <a:r>
              <a:rPr lang="en-US" sz="1000" dirty="0" smtClean="0"/>
              <a:t>{</a:t>
            </a:r>
            <a:endParaRPr lang="en-US" sz="1000" dirty="0"/>
          </a:p>
          <a:p>
            <a:r>
              <a:rPr lang="en-US" sz="1000" dirty="0"/>
              <a:t> </a:t>
            </a:r>
            <a:r>
              <a:rPr lang="en-US" sz="1000" dirty="0" smtClean="0"/>
              <a:t>        </a:t>
            </a:r>
            <a:r>
              <a:rPr lang="en-US" sz="1000" dirty="0" smtClean="0">
                <a:solidFill>
                  <a:schemeClr val="accent2">
                    <a:lumMod val="50000"/>
                  </a:schemeClr>
                </a:solidFill>
              </a:rPr>
              <a:t>data class man(</a:t>
            </a:r>
            <a:r>
              <a:rPr lang="en-US" sz="1000" dirty="0" err="1" smtClean="0">
                <a:solidFill>
                  <a:schemeClr val="accent2">
                    <a:lumMod val="50000"/>
                  </a:schemeClr>
                </a:solidFill>
              </a:rPr>
              <a:t>val</a:t>
            </a:r>
            <a:r>
              <a:rPr lang="en-US" sz="1000" dirty="0" smtClean="0">
                <a:solidFill>
                  <a:schemeClr val="accent2">
                    <a:lumMod val="50000"/>
                  </a:schemeClr>
                </a:solidFill>
              </a:rPr>
              <a:t>  roll: </a:t>
            </a:r>
            <a:r>
              <a:rPr lang="en-US" sz="1000" dirty="0" err="1" smtClean="0">
                <a:solidFill>
                  <a:schemeClr val="accent2">
                    <a:lumMod val="50000"/>
                  </a:schemeClr>
                </a:solidFill>
              </a:rPr>
              <a:t>Int,val</a:t>
            </a:r>
            <a:r>
              <a:rPr lang="en-US" sz="1000" dirty="0" smtClean="0">
                <a:solidFill>
                  <a:schemeClr val="accent2">
                    <a:lumMod val="50000"/>
                  </a:schemeClr>
                </a:solidFill>
              </a:rPr>
              <a:t> name: </a:t>
            </a:r>
            <a:r>
              <a:rPr lang="en-US" sz="1000" dirty="0" err="1" smtClean="0">
                <a:solidFill>
                  <a:schemeClr val="accent2">
                    <a:lumMod val="50000"/>
                  </a:schemeClr>
                </a:solidFill>
              </a:rPr>
              <a:t>String,val</a:t>
            </a:r>
            <a:r>
              <a:rPr lang="en-US" sz="1000" dirty="0" smtClean="0">
                <a:solidFill>
                  <a:schemeClr val="accent2">
                    <a:lumMod val="50000"/>
                  </a:schemeClr>
                </a:solidFill>
              </a:rPr>
              <a:t>  </a:t>
            </a:r>
            <a:r>
              <a:rPr lang="en-US" sz="1000" dirty="0" err="1" smtClean="0">
                <a:solidFill>
                  <a:schemeClr val="accent2">
                    <a:lumMod val="50000"/>
                  </a:schemeClr>
                </a:solidFill>
              </a:rPr>
              <a:t>height:Int</a:t>
            </a:r>
            <a:r>
              <a:rPr lang="en-US" sz="1000" dirty="0" smtClean="0">
                <a:solidFill>
                  <a:schemeClr val="accent2">
                    <a:lumMod val="50000"/>
                  </a:schemeClr>
                </a:solidFill>
              </a:rPr>
              <a:t>)</a:t>
            </a:r>
            <a:endParaRPr lang="en-US" sz="1000" dirty="0">
              <a:solidFill>
                <a:schemeClr val="accent2">
                  <a:lumMod val="50000"/>
                </a:schemeClr>
              </a:solidFill>
            </a:endParaRPr>
          </a:p>
          <a:p>
            <a:r>
              <a:rPr lang="en-US" sz="1000" dirty="0" smtClean="0"/>
              <a:t>         </a:t>
            </a:r>
            <a:r>
              <a:rPr lang="en-US" sz="1000" dirty="0" err="1" smtClean="0"/>
              <a:t>val</a:t>
            </a:r>
            <a:r>
              <a:rPr lang="en-US" sz="1000" dirty="0" smtClean="0"/>
              <a:t> </a:t>
            </a:r>
            <a:r>
              <a:rPr lang="en-US" sz="1000" dirty="0"/>
              <a:t>man1=man(1,"man",50) 	</a:t>
            </a:r>
            <a:endParaRPr lang="en-US" sz="1000" dirty="0" smtClean="0"/>
          </a:p>
          <a:p>
            <a:r>
              <a:rPr lang="en-US" sz="1000" dirty="0"/>
              <a:t> </a:t>
            </a:r>
            <a:r>
              <a:rPr lang="en-US" sz="1000" dirty="0" smtClean="0"/>
              <a:t>        </a:t>
            </a:r>
            <a:r>
              <a:rPr lang="en-US" sz="1000" dirty="0" err="1" smtClean="0">
                <a:solidFill>
                  <a:schemeClr val="accent2">
                    <a:lumMod val="75000"/>
                  </a:schemeClr>
                </a:solidFill>
              </a:rPr>
              <a:t>println</a:t>
            </a:r>
            <a:r>
              <a:rPr lang="en-US" sz="1000" dirty="0" smtClean="0">
                <a:solidFill>
                  <a:schemeClr val="accent2">
                    <a:lumMod val="75000"/>
                  </a:schemeClr>
                </a:solidFill>
              </a:rPr>
              <a:t>(man1.toString</a:t>
            </a:r>
            <a:r>
              <a:rPr lang="en-US" sz="1000" dirty="0">
                <a:solidFill>
                  <a:schemeClr val="accent2">
                    <a:lumMod val="75000"/>
                  </a:schemeClr>
                </a:solidFill>
              </a:rPr>
              <a:t>(</a:t>
            </a:r>
            <a:r>
              <a:rPr lang="en-US" sz="1000" dirty="0"/>
              <a:t>)); </a:t>
            </a:r>
          </a:p>
          <a:p>
            <a:r>
              <a:rPr lang="en-US" sz="1000" dirty="0"/>
              <a:t>} </a:t>
            </a:r>
          </a:p>
          <a:p>
            <a:endParaRPr lang="en-US" sz="1000" dirty="0" smtClean="0"/>
          </a:p>
          <a:p>
            <a:r>
              <a:rPr lang="en-US" sz="1000" b="1" dirty="0" smtClean="0"/>
              <a:t>Output:- </a:t>
            </a:r>
            <a:r>
              <a:rPr lang="en-IN" sz="1000" dirty="0"/>
              <a:t>man(roll=1, name=man, height=50)</a:t>
            </a:r>
          </a:p>
        </p:txBody>
      </p:sp>
      <p:sp>
        <p:nvSpPr>
          <p:cNvPr id="8" name="TextBox 7"/>
          <p:cNvSpPr txBox="1"/>
          <p:nvPr/>
        </p:nvSpPr>
        <p:spPr>
          <a:xfrm>
            <a:off x="144339" y="4876800"/>
            <a:ext cx="4351461" cy="1015663"/>
          </a:xfrm>
          <a:prstGeom prst="rect">
            <a:avLst/>
          </a:prstGeom>
          <a:noFill/>
        </p:spPr>
        <p:txBody>
          <a:bodyPr wrap="square" rtlCol="0">
            <a:spAutoFit/>
          </a:bodyPr>
          <a:lstStyle/>
          <a:p>
            <a:pPr fontAlgn="base"/>
            <a:r>
              <a:rPr lang="en-US" sz="1200" b="1" dirty="0"/>
              <a:t>Properties of copy()</a:t>
            </a:r>
            <a:endParaRPr lang="en-US" sz="1200" dirty="0"/>
          </a:p>
          <a:p>
            <a:pPr marL="171450" indent="-171450" fontAlgn="base">
              <a:buFont typeface="Arial" panose="020B0604020202020204" pitchFamily="34" charset="0"/>
              <a:buChar char="•"/>
            </a:pPr>
            <a:r>
              <a:rPr lang="en-US" sz="1200" dirty="0"/>
              <a:t>It copies all arguments or members defined in primary constructor</a:t>
            </a:r>
          </a:p>
          <a:p>
            <a:pPr marL="171450" indent="-171450" fontAlgn="base">
              <a:buFont typeface="Arial" panose="020B0604020202020204" pitchFamily="34" charset="0"/>
              <a:buChar char="•"/>
            </a:pPr>
            <a:r>
              <a:rPr lang="en-US" sz="1200" dirty="0"/>
              <a:t>Two objects can have same primary parameter values and different class body values if </a:t>
            </a:r>
            <a:r>
              <a:rPr lang="en-US" sz="1200" dirty="0" smtClean="0"/>
              <a:t>defined</a:t>
            </a:r>
            <a:endParaRPr lang="en-US" sz="1200" dirty="0"/>
          </a:p>
        </p:txBody>
      </p:sp>
      <p:sp>
        <p:nvSpPr>
          <p:cNvPr id="9" name="Rectangle 8"/>
          <p:cNvSpPr/>
          <p:nvPr/>
        </p:nvSpPr>
        <p:spPr>
          <a:xfrm>
            <a:off x="5029200" y="2667000"/>
            <a:ext cx="4064176" cy="366254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IN" sz="800" dirty="0"/>
              <a:t>fun main(</a:t>
            </a:r>
            <a:r>
              <a:rPr lang="en-IN" sz="800" dirty="0" err="1"/>
              <a:t>args</a:t>
            </a:r>
            <a:r>
              <a:rPr lang="en-IN" sz="800" dirty="0"/>
              <a:t>: Array&lt;String&gt;) </a:t>
            </a:r>
          </a:p>
          <a:p>
            <a:r>
              <a:rPr lang="en-IN" sz="800" dirty="0" smtClean="0"/>
              <a:t>{</a:t>
            </a:r>
          </a:p>
          <a:p>
            <a:r>
              <a:rPr lang="en-IN" sz="800" dirty="0"/>
              <a:t>	data class man(</a:t>
            </a:r>
            <a:r>
              <a:rPr lang="en-IN" sz="800" dirty="0" err="1"/>
              <a:t>val</a:t>
            </a:r>
            <a:r>
              <a:rPr lang="en-IN" sz="800" dirty="0"/>
              <a:t> name: String, </a:t>
            </a:r>
            <a:r>
              <a:rPr lang="en-IN" sz="800" dirty="0" err="1"/>
              <a:t>val</a:t>
            </a:r>
            <a:r>
              <a:rPr lang="en-IN" sz="800" dirty="0"/>
              <a:t> age: </a:t>
            </a:r>
            <a:r>
              <a:rPr lang="en-IN" sz="800" dirty="0" err="1"/>
              <a:t>Int</a:t>
            </a:r>
            <a:r>
              <a:rPr lang="en-IN" sz="800" dirty="0"/>
              <a:t>) </a:t>
            </a:r>
          </a:p>
          <a:p>
            <a:r>
              <a:rPr lang="en-IN" sz="800" dirty="0"/>
              <a:t>	</a:t>
            </a:r>
            <a:r>
              <a:rPr lang="en-IN" sz="800" dirty="0" smtClean="0"/>
              <a:t>{</a:t>
            </a:r>
          </a:p>
          <a:p>
            <a:r>
              <a:rPr lang="en-IN" sz="800" dirty="0"/>
              <a:t>		</a:t>
            </a:r>
            <a:r>
              <a:rPr lang="en-IN" sz="800" dirty="0" err="1"/>
              <a:t>var</a:t>
            </a:r>
            <a:r>
              <a:rPr lang="en-IN" sz="800" dirty="0"/>
              <a:t> height: </a:t>
            </a:r>
            <a:r>
              <a:rPr lang="en-IN" sz="800" dirty="0" err="1"/>
              <a:t>Int</a:t>
            </a:r>
            <a:r>
              <a:rPr lang="en-IN" sz="800" dirty="0"/>
              <a:t> = 0; </a:t>
            </a:r>
          </a:p>
          <a:p>
            <a:r>
              <a:rPr lang="en-IN" sz="800" dirty="0"/>
              <a:t>	} </a:t>
            </a:r>
          </a:p>
          <a:p>
            <a:r>
              <a:rPr lang="en-IN" sz="800" dirty="0"/>
              <a:t>	</a:t>
            </a:r>
          </a:p>
          <a:p>
            <a:r>
              <a:rPr lang="en-IN" sz="800" dirty="0"/>
              <a:t>	</a:t>
            </a:r>
            <a:r>
              <a:rPr lang="en-IN" sz="800" dirty="0" err="1"/>
              <a:t>val</a:t>
            </a:r>
            <a:r>
              <a:rPr lang="en-IN" sz="800" dirty="0"/>
              <a:t> man1 = man("manish",18) </a:t>
            </a:r>
          </a:p>
          <a:p>
            <a:endParaRPr lang="en-IN" sz="800" dirty="0"/>
          </a:p>
          <a:p>
            <a:r>
              <a:rPr lang="en-IN" sz="800" dirty="0"/>
              <a:t>	//copying details of man1 with change in name of man </a:t>
            </a:r>
          </a:p>
          <a:p>
            <a:r>
              <a:rPr lang="en-IN" sz="800" dirty="0"/>
              <a:t>	</a:t>
            </a:r>
            <a:r>
              <a:rPr lang="en-IN" sz="800" dirty="0" err="1"/>
              <a:t>val</a:t>
            </a:r>
            <a:r>
              <a:rPr lang="en-IN" sz="800" dirty="0"/>
              <a:t> man2 = </a:t>
            </a:r>
            <a:r>
              <a:rPr lang="en-IN" sz="800" dirty="0">
                <a:solidFill>
                  <a:schemeClr val="accent2">
                    <a:lumMod val="75000"/>
                  </a:schemeClr>
                </a:solidFill>
              </a:rPr>
              <a:t>man1.copy</a:t>
            </a:r>
            <a:r>
              <a:rPr lang="en-IN" sz="800" dirty="0"/>
              <a:t>(name="</a:t>
            </a:r>
            <a:r>
              <a:rPr lang="en-IN" sz="800" dirty="0" err="1"/>
              <a:t>rahul</a:t>
            </a:r>
            <a:r>
              <a:rPr lang="en-IN" sz="800" dirty="0"/>
              <a:t>") </a:t>
            </a:r>
          </a:p>
          <a:p>
            <a:endParaRPr lang="en-IN" sz="800" dirty="0"/>
          </a:p>
          <a:p>
            <a:r>
              <a:rPr lang="en-IN" sz="800" dirty="0"/>
              <a:t>	//copying all details of man1 to man3 </a:t>
            </a:r>
          </a:p>
          <a:p>
            <a:r>
              <a:rPr lang="en-IN" sz="800" dirty="0"/>
              <a:t>	</a:t>
            </a:r>
            <a:r>
              <a:rPr lang="en-IN" sz="800" dirty="0" err="1"/>
              <a:t>val</a:t>
            </a:r>
            <a:r>
              <a:rPr lang="en-IN" sz="800" dirty="0"/>
              <a:t> man3 = </a:t>
            </a:r>
            <a:r>
              <a:rPr lang="en-IN" sz="800" dirty="0">
                <a:solidFill>
                  <a:schemeClr val="accent2">
                    <a:lumMod val="75000"/>
                  </a:schemeClr>
                </a:solidFill>
              </a:rPr>
              <a:t>man1.copy(); </a:t>
            </a:r>
          </a:p>
          <a:p>
            <a:endParaRPr lang="en-IN" sz="800" dirty="0"/>
          </a:p>
          <a:p>
            <a:r>
              <a:rPr lang="en-IN" sz="800" dirty="0"/>
              <a:t>	//declaring heights of individual men </a:t>
            </a:r>
          </a:p>
          <a:p>
            <a:r>
              <a:rPr lang="en-IN" sz="800" dirty="0"/>
              <a:t>	man1.height=100</a:t>
            </a:r>
          </a:p>
          <a:p>
            <a:r>
              <a:rPr lang="en-IN" sz="800" dirty="0"/>
              <a:t>	man2.height=90</a:t>
            </a:r>
          </a:p>
          <a:p>
            <a:r>
              <a:rPr lang="en-IN" sz="800" dirty="0"/>
              <a:t>	man3.height=110</a:t>
            </a:r>
          </a:p>
          <a:p>
            <a:endParaRPr lang="en-IN" sz="800" dirty="0"/>
          </a:p>
          <a:p>
            <a:r>
              <a:rPr lang="en-IN" sz="800" dirty="0"/>
              <a:t>	//man1 &amp; man3 have different class body values, </a:t>
            </a:r>
          </a:p>
          <a:p>
            <a:r>
              <a:rPr lang="en-IN" sz="800" dirty="0"/>
              <a:t>	//but same parameter values </a:t>
            </a:r>
          </a:p>
          <a:p>
            <a:endParaRPr lang="en-IN" sz="800" dirty="0"/>
          </a:p>
          <a:p>
            <a:r>
              <a:rPr lang="en-IN" sz="800" dirty="0"/>
              <a:t>	//printing info all 3 men </a:t>
            </a:r>
          </a:p>
          <a:p>
            <a:r>
              <a:rPr lang="en-IN" sz="800" dirty="0"/>
              <a:t>	</a:t>
            </a:r>
            <a:r>
              <a:rPr lang="en-IN" sz="800" dirty="0" err="1"/>
              <a:t>println</a:t>
            </a:r>
            <a:r>
              <a:rPr lang="en-IN" sz="800" dirty="0"/>
              <a:t>("${man1} has ${man1.height} cm height") </a:t>
            </a:r>
          </a:p>
          <a:p>
            <a:r>
              <a:rPr lang="en-IN" sz="800" dirty="0"/>
              <a:t>	</a:t>
            </a:r>
            <a:r>
              <a:rPr lang="en-IN" sz="800" dirty="0" err="1"/>
              <a:t>println</a:t>
            </a:r>
            <a:r>
              <a:rPr lang="en-IN" sz="800" dirty="0"/>
              <a:t>("${man2} has ${man2.height} cm height") </a:t>
            </a:r>
          </a:p>
          <a:p>
            <a:r>
              <a:rPr lang="en-IN" sz="800" dirty="0"/>
              <a:t>	</a:t>
            </a:r>
            <a:r>
              <a:rPr lang="en-IN" sz="800" dirty="0" err="1"/>
              <a:t>println</a:t>
            </a:r>
            <a:r>
              <a:rPr lang="en-IN" sz="800" dirty="0"/>
              <a:t>("${man3} has ${man3.height} cm height") </a:t>
            </a:r>
          </a:p>
          <a:p>
            <a:endParaRPr lang="en-IN" sz="800" dirty="0"/>
          </a:p>
          <a:p>
            <a:r>
              <a:rPr lang="en-IN" sz="800" dirty="0"/>
              <a:t>} </a:t>
            </a:r>
          </a:p>
        </p:txBody>
      </p:sp>
    </p:spTree>
    <p:extLst>
      <p:ext uri="{BB962C8B-B14F-4D97-AF65-F5344CB8AC3E}">
        <p14:creationId xmlns:p14="http://schemas.microsoft.com/office/powerpoint/2010/main" val="6829284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762000"/>
            <a:ext cx="2499402" cy="369332"/>
          </a:xfrm>
          <a:prstGeom prst="rect">
            <a:avLst/>
          </a:prstGeom>
        </p:spPr>
        <p:txBody>
          <a:bodyPr wrap="none">
            <a:spAutoFit/>
          </a:bodyPr>
          <a:lstStyle/>
          <a:p>
            <a:pPr fontAlgn="base"/>
            <a:r>
              <a:rPr lang="en-IN" b="1" dirty="0" err="1"/>
              <a:t>hashCode</a:t>
            </a:r>
            <a:r>
              <a:rPr lang="en-IN" b="1" dirty="0"/>
              <a:t>() and equals()</a:t>
            </a:r>
          </a:p>
        </p:txBody>
      </p:sp>
      <p:sp>
        <p:nvSpPr>
          <p:cNvPr id="5" name="Rectangle 4"/>
          <p:cNvSpPr/>
          <p:nvPr/>
        </p:nvSpPr>
        <p:spPr>
          <a:xfrm>
            <a:off x="381000" y="1131332"/>
            <a:ext cx="9067800" cy="784830"/>
          </a:xfrm>
          <a:prstGeom prst="rect">
            <a:avLst/>
          </a:prstGeom>
        </p:spPr>
        <p:txBody>
          <a:bodyPr wrap="square">
            <a:spAutoFit/>
          </a:bodyPr>
          <a:lstStyle/>
          <a:p>
            <a:pPr marL="285750" indent="-285750" fontAlgn="base">
              <a:buFont typeface="Arial" panose="020B0604020202020204" pitchFamily="34" charset="0"/>
              <a:buChar char="•"/>
            </a:pPr>
            <a:r>
              <a:rPr lang="en-US" sz="1500" b="1" dirty="0" err="1"/>
              <a:t>hashCode</a:t>
            </a:r>
            <a:r>
              <a:rPr lang="en-US" sz="1500" dirty="0"/>
              <a:t>() function returns a </a:t>
            </a:r>
            <a:r>
              <a:rPr lang="en-US" sz="1500" i="1" dirty="0"/>
              <a:t>hash code</a:t>
            </a:r>
            <a:r>
              <a:rPr lang="en-US" sz="1500" dirty="0"/>
              <a:t> value for the object.</a:t>
            </a:r>
          </a:p>
          <a:p>
            <a:pPr marL="285750" indent="-285750" fontAlgn="base">
              <a:buFont typeface="Arial" panose="020B0604020202020204" pitchFamily="34" charset="0"/>
              <a:buChar char="•"/>
            </a:pPr>
            <a:r>
              <a:rPr lang="en-US" sz="1500" b="1" dirty="0"/>
              <a:t>equals</a:t>
            </a:r>
            <a:r>
              <a:rPr lang="en-US" sz="1500" dirty="0"/>
              <a:t>() method return true if two objects have same contents and it works similar to “==”, but works different for </a:t>
            </a:r>
            <a:r>
              <a:rPr lang="en-US" sz="1500" b="1" dirty="0"/>
              <a:t>Float</a:t>
            </a:r>
            <a:r>
              <a:rPr lang="en-US" sz="1500" dirty="0"/>
              <a:t> and </a:t>
            </a:r>
            <a:r>
              <a:rPr lang="en-US" sz="1500" b="1" dirty="0"/>
              <a:t>Double</a:t>
            </a:r>
            <a:r>
              <a:rPr lang="en-US" sz="1500" dirty="0"/>
              <a:t> values.</a:t>
            </a:r>
          </a:p>
        </p:txBody>
      </p:sp>
      <p:sp>
        <p:nvSpPr>
          <p:cNvPr id="6" name="Rectangle 5"/>
          <p:cNvSpPr/>
          <p:nvPr/>
        </p:nvSpPr>
        <p:spPr>
          <a:xfrm>
            <a:off x="685800" y="2362200"/>
            <a:ext cx="4953000" cy="3631763"/>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r>
              <a:rPr lang="en-IN" sz="1000" dirty="0"/>
              <a:t>fun main(</a:t>
            </a:r>
            <a:r>
              <a:rPr lang="en-IN" sz="1000" dirty="0" err="1"/>
              <a:t>args</a:t>
            </a:r>
            <a:r>
              <a:rPr lang="en-IN" sz="1000" dirty="0"/>
              <a:t>: Array&lt;String&gt;) </a:t>
            </a:r>
          </a:p>
          <a:p>
            <a:r>
              <a:rPr lang="en-IN" sz="1000" dirty="0"/>
              <a:t>{ </a:t>
            </a:r>
          </a:p>
          <a:p>
            <a:r>
              <a:rPr lang="en-IN" sz="1000" dirty="0"/>
              <a:t>	//declaring a data class </a:t>
            </a:r>
          </a:p>
          <a:p>
            <a:r>
              <a:rPr lang="en-IN" sz="1000" dirty="0"/>
              <a:t>	data class man(</a:t>
            </a:r>
            <a:r>
              <a:rPr lang="en-IN" sz="1000" dirty="0" err="1"/>
              <a:t>val</a:t>
            </a:r>
            <a:r>
              <a:rPr lang="en-IN" sz="1000" dirty="0"/>
              <a:t> name: String, </a:t>
            </a:r>
            <a:r>
              <a:rPr lang="en-IN" sz="1000" dirty="0" err="1"/>
              <a:t>val</a:t>
            </a:r>
            <a:r>
              <a:rPr lang="en-IN" sz="1000" dirty="0"/>
              <a:t> age: </a:t>
            </a:r>
            <a:r>
              <a:rPr lang="en-IN" sz="1000" dirty="0" err="1"/>
              <a:t>Int</a:t>
            </a:r>
            <a:r>
              <a:rPr lang="en-IN" sz="1000" dirty="0"/>
              <a:t>) </a:t>
            </a:r>
          </a:p>
          <a:p>
            <a:r>
              <a:rPr lang="en-IN" sz="1000" dirty="0"/>
              <a:t>	</a:t>
            </a:r>
          </a:p>
          <a:p>
            <a:r>
              <a:rPr lang="en-IN" sz="1000" dirty="0"/>
              <a:t>	</a:t>
            </a:r>
            <a:r>
              <a:rPr lang="en-IN" sz="1000" dirty="0" err="1"/>
              <a:t>val</a:t>
            </a:r>
            <a:r>
              <a:rPr lang="en-IN" sz="1000" dirty="0"/>
              <a:t> man1 = man("manish",18) </a:t>
            </a:r>
          </a:p>
          <a:p>
            <a:r>
              <a:rPr lang="en-IN" sz="1000" dirty="0"/>
              <a:t>	</a:t>
            </a:r>
            <a:r>
              <a:rPr lang="en-IN" sz="1000" dirty="0" err="1"/>
              <a:t>val</a:t>
            </a:r>
            <a:r>
              <a:rPr lang="en-IN" sz="1000" dirty="0"/>
              <a:t> man2 = man1.copy(name="</a:t>
            </a:r>
            <a:r>
              <a:rPr lang="en-IN" sz="1000" dirty="0" err="1"/>
              <a:t>rahul</a:t>
            </a:r>
            <a:r>
              <a:rPr lang="en-IN" sz="1000" dirty="0"/>
              <a:t>") </a:t>
            </a:r>
          </a:p>
          <a:p>
            <a:r>
              <a:rPr lang="en-IN" sz="1000" dirty="0"/>
              <a:t>	</a:t>
            </a:r>
            <a:r>
              <a:rPr lang="en-IN" sz="1000" dirty="0" err="1"/>
              <a:t>val</a:t>
            </a:r>
            <a:r>
              <a:rPr lang="en-IN" sz="1000" dirty="0"/>
              <a:t> man3 = man1.copy(); </a:t>
            </a:r>
          </a:p>
          <a:p>
            <a:endParaRPr lang="en-IN" sz="1000" dirty="0"/>
          </a:p>
          <a:p>
            <a:r>
              <a:rPr lang="en-IN" sz="1000" dirty="0"/>
              <a:t>	</a:t>
            </a:r>
            <a:r>
              <a:rPr lang="en-IN" sz="1000" dirty="0" err="1"/>
              <a:t>val</a:t>
            </a:r>
            <a:r>
              <a:rPr lang="en-IN" sz="1000" dirty="0"/>
              <a:t> hash1=man1.hashCode(); </a:t>
            </a:r>
          </a:p>
          <a:p>
            <a:r>
              <a:rPr lang="en-IN" sz="1000" dirty="0"/>
              <a:t>	</a:t>
            </a:r>
            <a:r>
              <a:rPr lang="en-IN" sz="1000" dirty="0" err="1"/>
              <a:t>val</a:t>
            </a:r>
            <a:r>
              <a:rPr lang="en-IN" sz="1000" dirty="0"/>
              <a:t> hash2=man2.hashCode(); </a:t>
            </a:r>
          </a:p>
          <a:p>
            <a:r>
              <a:rPr lang="en-IN" sz="1000" dirty="0"/>
              <a:t>	</a:t>
            </a:r>
            <a:r>
              <a:rPr lang="en-IN" sz="1000" dirty="0" err="1"/>
              <a:t>val</a:t>
            </a:r>
            <a:r>
              <a:rPr lang="en-IN" sz="1000" dirty="0"/>
              <a:t> hash3=man3.hashCode(); </a:t>
            </a:r>
          </a:p>
          <a:p>
            <a:endParaRPr lang="en-IN" sz="1000" dirty="0"/>
          </a:p>
          <a:p>
            <a:r>
              <a:rPr lang="en-IN" sz="1000" dirty="0"/>
              <a:t>	</a:t>
            </a:r>
            <a:r>
              <a:rPr lang="en-IN" sz="1000" dirty="0" err="1"/>
              <a:t>println</a:t>
            </a:r>
            <a:r>
              <a:rPr lang="en-IN" sz="1000" dirty="0"/>
              <a:t>(hash1) </a:t>
            </a:r>
          </a:p>
          <a:p>
            <a:r>
              <a:rPr lang="en-IN" sz="1000" dirty="0"/>
              <a:t>	</a:t>
            </a:r>
            <a:r>
              <a:rPr lang="en-IN" sz="1000" dirty="0" err="1"/>
              <a:t>println</a:t>
            </a:r>
            <a:r>
              <a:rPr lang="en-IN" sz="1000" dirty="0"/>
              <a:t>(hash2) </a:t>
            </a:r>
          </a:p>
          <a:p>
            <a:r>
              <a:rPr lang="en-IN" sz="1000" dirty="0"/>
              <a:t>	</a:t>
            </a:r>
            <a:r>
              <a:rPr lang="en-IN" sz="1000" dirty="0" err="1"/>
              <a:t>println</a:t>
            </a:r>
            <a:r>
              <a:rPr lang="en-IN" sz="1000" dirty="0"/>
              <a:t>(hash3) </a:t>
            </a:r>
          </a:p>
          <a:p>
            <a:endParaRPr lang="en-IN" sz="1000" dirty="0"/>
          </a:p>
          <a:p>
            <a:r>
              <a:rPr lang="en-IN" sz="1000" dirty="0"/>
              <a:t>	//checking equality of these hash codes </a:t>
            </a:r>
          </a:p>
          <a:p>
            <a:r>
              <a:rPr lang="en-IN" sz="1000" dirty="0"/>
              <a:t>	</a:t>
            </a:r>
            <a:r>
              <a:rPr lang="en-IN" sz="1000" dirty="0" err="1"/>
              <a:t>println</a:t>
            </a:r>
            <a:r>
              <a:rPr lang="en-IN" sz="1000" dirty="0"/>
              <a:t>("hash1 == hash 2 ${hash1.equals(hash2)}") </a:t>
            </a:r>
          </a:p>
          <a:p>
            <a:r>
              <a:rPr lang="en-IN" sz="1000" dirty="0"/>
              <a:t>	</a:t>
            </a:r>
            <a:r>
              <a:rPr lang="en-IN" sz="1000" dirty="0" err="1"/>
              <a:t>println</a:t>
            </a:r>
            <a:r>
              <a:rPr lang="en-IN" sz="1000" dirty="0"/>
              <a:t>("hash2 == hash 3 ${hash2.equals(hash3)}") </a:t>
            </a:r>
          </a:p>
          <a:p>
            <a:r>
              <a:rPr lang="en-IN" sz="1000" dirty="0"/>
              <a:t>	</a:t>
            </a:r>
            <a:r>
              <a:rPr lang="en-IN" sz="1000" dirty="0" err="1"/>
              <a:t>println</a:t>
            </a:r>
            <a:r>
              <a:rPr lang="en-IN" sz="1000" dirty="0"/>
              <a:t>("hash1 == hash 3 ${hash1.equals(hash3)}") </a:t>
            </a:r>
          </a:p>
          <a:p>
            <a:endParaRPr lang="en-IN" sz="1000" dirty="0"/>
          </a:p>
          <a:p>
            <a:r>
              <a:rPr lang="en-IN" sz="1000" dirty="0"/>
              <a:t>} </a:t>
            </a:r>
          </a:p>
        </p:txBody>
      </p:sp>
      <p:sp>
        <p:nvSpPr>
          <p:cNvPr id="7" name="TextBox 6"/>
          <p:cNvSpPr txBox="1"/>
          <p:nvPr/>
        </p:nvSpPr>
        <p:spPr>
          <a:xfrm>
            <a:off x="5638800" y="4793634"/>
            <a:ext cx="1552220" cy="1200329"/>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1200" dirty="0"/>
              <a:t>835510190 </a:t>
            </a:r>
            <a:endParaRPr lang="en-US" sz="1200" dirty="0" smtClean="0"/>
          </a:p>
          <a:p>
            <a:r>
              <a:rPr lang="en-US" sz="1200" dirty="0" smtClean="0"/>
              <a:t>-</a:t>
            </a:r>
            <a:r>
              <a:rPr lang="en-US" sz="1200" dirty="0"/>
              <a:t>938448478 </a:t>
            </a:r>
            <a:endParaRPr lang="en-US" sz="1200" dirty="0" smtClean="0"/>
          </a:p>
          <a:p>
            <a:r>
              <a:rPr lang="en-US" sz="1200" dirty="0" smtClean="0"/>
              <a:t>835510190 </a:t>
            </a:r>
          </a:p>
          <a:p>
            <a:r>
              <a:rPr lang="en-US" sz="1200" dirty="0" smtClean="0"/>
              <a:t>hash1 </a:t>
            </a:r>
            <a:r>
              <a:rPr lang="en-US" sz="1200" dirty="0"/>
              <a:t>== hash 2 false </a:t>
            </a:r>
            <a:endParaRPr lang="en-US" sz="1200" dirty="0" smtClean="0"/>
          </a:p>
          <a:p>
            <a:r>
              <a:rPr lang="en-US" sz="1200" dirty="0" smtClean="0"/>
              <a:t>hash2 </a:t>
            </a:r>
            <a:r>
              <a:rPr lang="en-US" sz="1200" dirty="0"/>
              <a:t>== hash 3 false </a:t>
            </a:r>
            <a:endParaRPr lang="en-US" sz="1200" dirty="0" smtClean="0"/>
          </a:p>
          <a:p>
            <a:r>
              <a:rPr lang="en-US" sz="1200" dirty="0" smtClean="0"/>
              <a:t>hash1 </a:t>
            </a:r>
            <a:r>
              <a:rPr lang="en-US" sz="1200" dirty="0"/>
              <a:t>== hash 3 </a:t>
            </a:r>
            <a:r>
              <a:rPr lang="en-US" sz="1200" dirty="0" smtClean="0"/>
              <a:t>true</a:t>
            </a:r>
            <a:endParaRPr lang="en-IN" sz="1200" dirty="0"/>
          </a:p>
        </p:txBody>
      </p:sp>
    </p:spTree>
    <p:extLst>
      <p:ext uri="{BB962C8B-B14F-4D97-AF65-F5344CB8AC3E}">
        <p14:creationId xmlns:p14="http://schemas.microsoft.com/office/powerpoint/2010/main" val="1364588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86567" y="609600"/>
            <a:ext cx="2497800" cy="769441"/>
          </a:xfrm>
          <a:prstGeom prst="rect">
            <a:avLst/>
          </a:prstGeom>
          <a:noFill/>
        </p:spPr>
        <p:txBody>
          <a:bodyPr wrap="none" rtlCol="0">
            <a:spAutoFit/>
          </a:bodyPr>
          <a:lstStyle/>
          <a:p>
            <a:r>
              <a:rPr lang="en-US" sz="4400" b="1" dirty="0">
                <a:solidFill>
                  <a:schemeClr val="tx1">
                    <a:lumMod val="50000"/>
                    <a:lumOff val="50000"/>
                  </a:schemeClr>
                </a:solidFill>
                <a:latin typeface="Arial Narrow" panose="020B0606020202030204" pitchFamily="34" charset="0"/>
              </a:rPr>
              <a:t>Thank you</a:t>
            </a:r>
          </a:p>
        </p:txBody>
      </p:sp>
      <p:sp>
        <p:nvSpPr>
          <p:cNvPr id="2" name="Rectangle 1"/>
          <p:cNvSpPr/>
          <p:nvPr/>
        </p:nvSpPr>
        <p:spPr>
          <a:xfrm>
            <a:off x="4648200" y="6400800"/>
            <a:ext cx="609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Narrow" panose="020B0606020202030204" pitchFamily="34" charset="0"/>
            </a:endParaRPr>
          </a:p>
        </p:txBody>
      </p:sp>
      <p:pic>
        <p:nvPicPr>
          <p:cNvPr id="10242" name="Picture 2" descr="C:\Users\pawan06.kumar\Desktop\maxresdefaul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53641"/>
            <a:ext cx="8839200" cy="497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66647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 inti() block</a:t>
            </a:r>
            <a:endParaRPr lang="en-US" dirty="0"/>
          </a:p>
        </p:txBody>
      </p:sp>
      <p:sp>
        <p:nvSpPr>
          <p:cNvPr id="10" name="AutoShape 2" descr="Image result for android auto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rial Narrow" panose="020B0606020202030204" pitchFamily="34" charset="0"/>
            </a:endParaRPr>
          </a:p>
        </p:txBody>
      </p:sp>
      <p:sp>
        <p:nvSpPr>
          <p:cNvPr id="3" name="TextBox 2"/>
          <p:cNvSpPr txBox="1"/>
          <p:nvPr/>
        </p:nvSpPr>
        <p:spPr>
          <a:xfrm>
            <a:off x="33717" y="755257"/>
            <a:ext cx="8883458" cy="369332"/>
          </a:xfrm>
          <a:prstGeom prst="rect">
            <a:avLst/>
          </a:prstGeom>
          <a:noFill/>
        </p:spPr>
        <p:txBody>
          <a:bodyPr wrap="none" rtlCol="0">
            <a:spAutoFit/>
          </a:bodyPr>
          <a:lstStyle/>
          <a:p>
            <a:r>
              <a:rPr lang="en-US" dirty="0"/>
              <a:t> </a:t>
            </a:r>
            <a:r>
              <a:rPr lang="en-US" dirty="0" smtClean="0"/>
              <a:t>Initialization </a:t>
            </a:r>
            <a:r>
              <a:rPr lang="en-US" dirty="0"/>
              <a:t>code can be placed in a separate initializer block prefixed with the </a:t>
            </a:r>
            <a:r>
              <a:rPr lang="en-US" b="1" dirty="0" err="1"/>
              <a:t>init</a:t>
            </a:r>
            <a:r>
              <a:rPr lang="en-US" dirty="0"/>
              <a:t> keyword.</a:t>
            </a:r>
            <a:endParaRPr lang="en-IN" dirty="0"/>
          </a:p>
        </p:txBody>
      </p:sp>
      <p:sp>
        <p:nvSpPr>
          <p:cNvPr id="4" name="TextBox 3"/>
          <p:cNvSpPr txBox="1"/>
          <p:nvPr/>
        </p:nvSpPr>
        <p:spPr>
          <a:xfrm>
            <a:off x="228600" y="1219200"/>
            <a:ext cx="6436570" cy="5170646"/>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IN" sz="1500" dirty="0"/>
              <a:t>fun main(</a:t>
            </a:r>
            <a:r>
              <a:rPr lang="en-IN" sz="1500" dirty="0" err="1"/>
              <a:t>args</a:t>
            </a:r>
            <a:r>
              <a:rPr lang="en-IN" sz="1500" dirty="0"/>
              <a:t>: Array&lt;String&gt;) { </a:t>
            </a:r>
          </a:p>
          <a:p>
            <a:r>
              <a:rPr lang="en-IN" sz="1500" dirty="0"/>
              <a:t>	</a:t>
            </a:r>
            <a:r>
              <a:rPr lang="en-IN" sz="1500" dirty="0" err="1"/>
              <a:t>val</a:t>
            </a:r>
            <a:r>
              <a:rPr lang="en-IN" sz="1500" dirty="0"/>
              <a:t> </a:t>
            </a:r>
            <a:r>
              <a:rPr lang="en-IN" sz="1500" dirty="0" err="1"/>
              <a:t>emp</a:t>
            </a:r>
            <a:r>
              <a:rPr lang="en-IN" sz="1500" dirty="0"/>
              <a:t> = employee(18018, "</a:t>
            </a:r>
            <a:r>
              <a:rPr lang="en-IN" sz="1500" dirty="0" err="1"/>
              <a:t>Sagnik</a:t>
            </a:r>
            <a:r>
              <a:rPr lang="en-IN" sz="1500" dirty="0"/>
              <a:t>") </a:t>
            </a:r>
          </a:p>
          <a:p>
            <a:r>
              <a:rPr lang="en-IN" sz="1500" dirty="0"/>
              <a:t>	// default value for </a:t>
            </a:r>
            <a:r>
              <a:rPr lang="en-IN" sz="1500" dirty="0" err="1"/>
              <a:t>emp_name</a:t>
            </a:r>
            <a:r>
              <a:rPr lang="en-IN" sz="1500" dirty="0"/>
              <a:t> will be used here </a:t>
            </a:r>
          </a:p>
          <a:p>
            <a:r>
              <a:rPr lang="en-IN" sz="1500" dirty="0"/>
              <a:t>	</a:t>
            </a:r>
            <a:r>
              <a:rPr lang="en-IN" sz="1500" dirty="0" err="1"/>
              <a:t>val</a:t>
            </a:r>
            <a:r>
              <a:rPr lang="en-IN" sz="1500" dirty="0"/>
              <a:t> emp2 = employee(11011) </a:t>
            </a:r>
          </a:p>
          <a:p>
            <a:r>
              <a:rPr lang="en-IN" sz="1500" dirty="0"/>
              <a:t>	// default values for both parameters because no arguments passed </a:t>
            </a:r>
          </a:p>
          <a:p>
            <a:r>
              <a:rPr lang="en-IN" sz="1500" dirty="0"/>
              <a:t>	</a:t>
            </a:r>
            <a:r>
              <a:rPr lang="en-IN" sz="1500" dirty="0" err="1"/>
              <a:t>val</a:t>
            </a:r>
            <a:r>
              <a:rPr lang="en-IN" sz="1500" dirty="0"/>
              <a:t> emp3 = employee() </a:t>
            </a:r>
          </a:p>
          <a:p>
            <a:endParaRPr lang="en-IN" sz="1500" dirty="0"/>
          </a:p>
          <a:p>
            <a:r>
              <a:rPr lang="en-IN" sz="1500" dirty="0"/>
              <a:t>} </a:t>
            </a:r>
          </a:p>
          <a:p>
            <a:r>
              <a:rPr lang="en-IN" sz="1500" dirty="0"/>
              <a:t>class employee(</a:t>
            </a:r>
            <a:r>
              <a:rPr lang="en-IN" sz="1500" dirty="0" err="1"/>
              <a:t>emp_id</a:t>
            </a:r>
            <a:r>
              <a:rPr lang="en-IN" sz="1500" dirty="0"/>
              <a:t> : </a:t>
            </a:r>
            <a:r>
              <a:rPr lang="en-IN" sz="1500" dirty="0" err="1"/>
              <a:t>Int</a:t>
            </a:r>
            <a:r>
              <a:rPr lang="en-IN" sz="1500" dirty="0"/>
              <a:t> = 100 , </a:t>
            </a:r>
            <a:r>
              <a:rPr lang="en-IN" sz="1500" dirty="0" err="1"/>
              <a:t>emp_name</a:t>
            </a:r>
            <a:r>
              <a:rPr lang="en-IN" sz="1500" dirty="0"/>
              <a:t>: String = "</a:t>
            </a:r>
            <a:r>
              <a:rPr lang="en-IN" sz="1500" dirty="0" err="1"/>
              <a:t>abc</a:t>
            </a:r>
            <a:r>
              <a:rPr lang="en-IN" sz="1500" dirty="0"/>
              <a:t>") { </a:t>
            </a:r>
          </a:p>
          <a:p>
            <a:r>
              <a:rPr lang="en-IN" sz="1500" dirty="0"/>
              <a:t>	</a:t>
            </a:r>
            <a:r>
              <a:rPr lang="en-IN" sz="1500" dirty="0" err="1"/>
              <a:t>val</a:t>
            </a:r>
            <a:r>
              <a:rPr lang="en-IN" sz="1500" dirty="0"/>
              <a:t> id: </a:t>
            </a:r>
            <a:r>
              <a:rPr lang="en-IN" sz="1500" dirty="0" err="1"/>
              <a:t>Int</a:t>
            </a:r>
            <a:r>
              <a:rPr lang="en-IN" sz="1500" dirty="0"/>
              <a:t> </a:t>
            </a:r>
          </a:p>
          <a:p>
            <a:r>
              <a:rPr lang="en-IN" sz="1500" dirty="0"/>
              <a:t>	</a:t>
            </a:r>
            <a:r>
              <a:rPr lang="en-IN" sz="1500" dirty="0" err="1"/>
              <a:t>var</a:t>
            </a:r>
            <a:r>
              <a:rPr lang="en-IN" sz="1500" dirty="0"/>
              <a:t> name: String </a:t>
            </a:r>
          </a:p>
          <a:p>
            <a:endParaRPr lang="en-IN" sz="1500" dirty="0"/>
          </a:p>
          <a:p>
            <a:r>
              <a:rPr lang="en-IN" sz="1500" dirty="0"/>
              <a:t>	// initializer block </a:t>
            </a:r>
          </a:p>
          <a:p>
            <a:r>
              <a:rPr lang="en-IN" sz="1500" dirty="0"/>
              <a:t>	</a:t>
            </a:r>
            <a:r>
              <a:rPr lang="en-IN" sz="1500" dirty="0" err="1">
                <a:solidFill>
                  <a:schemeClr val="accent2">
                    <a:lumMod val="75000"/>
                  </a:schemeClr>
                </a:solidFill>
              </a:rPr>
              <a:t>init</a:t>
            </a:r>
            <a:r>
              <a:rPr lang="en-IN" sz="1500" dirty="0">
                <a:solidFill>
                  <a:schemeClr val="accent2">
                    <a:lumMod val="75000"/>
                  </a:schemeClr>
                </a:solidFill>
              </a:rPr>
              <a:t> { </a:t>
            </a:r>
          </a:p>
          <a:p>
            <a:r>
              <a:rPr lang="en-IN" sz="1500" dirty="0">
                <a:solidFill>
                  <a:schemeClr val="accent2">
                    <a:lumMod val="75000"/>
                  </a:schemeClr>
                </a:solidFill>
              </a:rPr>
              <a:t>		id = </a:t>
            </a:r>
            <a:r>
              <a:rPr lang="en-IN" sz="1500" dirty="0" err="1">
                <a:solidFill>
                  <a:schemeClr val="accent2">
                    <a:lumMod val="75000"/>
                  </a:schemeClr>
                </a:solidFill>
              </a:rPr>
              <a:t>emp_id</a:t>
            </a:r>
            <a:r>
              <a:rPr lang="en-IN" sz="1500" dirty="0">
                <a:solidFill>
                  <a:schemeClr val="accent2">
                    <a:lumMod val="75000"/>
                  </a:schemeClr>
                </a:solidFill>
              </a:rPr>
              <a:t> </a:t>
            </a:r>
          </a:p>
          <a:p>
            <a:r>
              <a:rPr lang="en-IN" sz="1500" dirty="0">
                <a:solidFill>
                  <a:schemeClr val="accent2">
                    <a:lumMod val="75000"/>
                  </a:schemeClr>
                </a:solidFill>
              </a:rPr>
              <a:t>		name = </a:t>
            </a:r>
            <a:r>
              <a:rPr lang="en-IN" sz="1500" dirty="0" err="1">
                <a:solidFill>
                  <a:schemeClr val="accent2">
                    <a:lumMod val="75000"/>
                  </a:schemeClr>
                </a:solidFill>
              </a:rPr>
              <a:t>emp_name</a:t>
            </a:r>
            <a:r>
              <a:rPr lang="en-IN" sz="1500" dirty="0">
                <a:solidFill>
                  <a:schemeClr val="accent2">
                    <a:lumMod val="75000"/>
                  </a:schemeClr>
                </a:solidFill>
              </a:rPr>
              <a:t> </a:t>
            </a:r>
          </a:p>
          <a:p>
            <a:endParaRPr lang="en-IN" sz="1500" dirty="0">
              <a:solidFill>
                <a:schemeClr val="accent2">
                  <a:lumMod val="75000"/>
                </a:schemeClr>
              </a:solidFill>
            </a:endParaRPr>
          </a:p>
          <a:p>
            <a:r>
              <a:rPr lang="en-IN" sz="1500" dirty="0">
                <a:solidFill>
                  <a:schemeClr val="accent2">
                    <a:lumMod val="75000"/>
                  </a:schemeClr>
                </a:solidFill>
              </a:rPr>
              <a:t>		print("Employee id is: $id, ") </a:t>
            </a:r>
          </a:p>
          <a:p>
            <a:r>
              <a:rPr lang="en-IN" sz="1500" dirty="0">
                <a:solidFill>
                  <a:schemeClr val="accent2">
                    <a:lumMod val="75000"/>
                  </a:schemeClr>
                </a:solidFill>
              </a:rPr>
              <a:t>		</a:t>
            </a:r>
            <a:r>
              <a:rPr lang="en-IN" sz="1500" dirty="0" err="1">
                <a:solidFill>
                  <a:schemeClr val="accent2">
                    <a:lumMod val="75000"/>
                  </a:schemeClr>
                </a:solidFill>
              </a:rPr>
              <a:t>println</a:t>
            </a:r>
            <a:r>
              <a:rPr lang="en-IN" sz="1500" dirty="0">
                <a:solidFill>
                  <a:schemeClr val="accent2">
                    <a:lumMod val="75000"/>
                  </a:schemeClr>
                </a:solidFill>
              </a:rPr>
              <a:t>("Employee name: $name") </a:t>
            </a:r>
          </a:p>
          <a:p>
            <a:r>
              <a:rPr lang="en-IN" sz="1500" dirty="0">
                <a:solidFill>
                  <a:schemeClr val="accent2">
                    <a:lumMod val="75000"/>
                  </a:schemeClr>
                </a:solidFill>
              </a:rPr>
              <a:t>		</a:t>
            </a:r>
            <a:r>
              <a:rPr lang="en-IN" sz="1500" dirty="0" err="1">
                <a:solidFill>
                  <a:schemeClr val="accent2">
                    <a:lumMod val="75000"/>
                  </a:schemeClr>
                </a:solidFill>
              </a:rPr>
              <a:t>println</a:t>
            </a:r>
            <a:r>
              <a:rPr lang="en-IN" sz="1500" dirty="0">
                <a:solidFill>
                  <a:schemeClr val="accent2">
                    <a:lumMod val="75000"/>
                  </a:schemeClr>
                </a:solidFill>
              </a:rPr>
              <a:t>() </a:t>
            </a:r>
          </a:p>
          <a:p>
            <a:r>
              <a:rPr lang="en-IN" sz="1500" dirty="0">
                <a:solidFill>
                  <a:schemeClr val="accent2">
                    <a:lumMod val="75000"/>
                  </a:schemeClr>
                </a:solidFill>
              </a:rPr>
              <a:t>	} </a:t>
            </a:r>
          </a:p>
          <a:p>
            <a:r>
              <a:rPr lang="en-IN" sz="1500" dirty="0"/>
              <a:t>} </a:t>
            </a:r>
          </a:p>
        </p:txBody>
      </p:sp>
      <p:sp>
        <p:nvSpPr>
          <p:cNvPr id="5" name="TextBox 4"/>
          <p:cNvSpPr txBox="1"/>
          <p:nvPr/>
        </p:nvSpPr>
        <p:spPr>
          <a:xfrm>
            <a:off x="6665170" y="2895600"/>
            <a:ext cx="3146439" cy="646331"/>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1200" dirty="0"/>
              <a:t>Employee id is: 18018, Employee name: </a:t>
            </a:r>
            <a:r>
              <a:rPr lang="en-US" sz="1200" dirty="0" err="1"/>
              <a:t>Sagnik</a:t>
            </a:r>
            <a:r>
              <a:rPr lang="en-US" sz="1200" dirty="0"/>
              <a:t> </a:t>
            </a:r>
            <a:endParaRPr lang="en-US" sz="1200" dirty="0" smtClean="0"/>
          </a:p>
          <a:p>
            <a:r>
              <a:rPr lang="en-US" sz="1200" dirty="0" smtClean="0"/>
              <a:t>Employee </a:t>
            </a:r>
            <a:r>
              <a:rPr lang="en-US" sz="1200" dirty="0"/>
              <a:t>id is: 11011, Employee name: </a:t>
            </a:r>
            <a:r>
              <a:rPr lang="en-US" sz="1200" dirty="0" err="1"/>
              <a:t>abc</a:t>
            </a:r>
            <a:r>
              <a:rPr lang="en-US" sz="1200" dirty="0"/>
              <a:t> </a:t>
            </a:r>
          </a:p>
          <a:p>
            <a:r>
              <a:rPr lang="en-US" sz="1200" dirty="0" smtClean="0"/>
              <a:t>Employee </a:t>
            </a:r>
            <a:r>
              <a:rPr lang="en-US" sz="1200" dirty="0"/>
              <a:t>id is: 100, Employee name: </a:t>
            </a:r>
            <a:r>
              <a:rPr lang="en-US" sz="1200" dirty="0" err="1"/>
              <a:t>abc</a:t>
            </a:r>
            <a:endParaRPr lang="en-IN" sz="1200" dirty="0"/>
          </a:p>
        </p:txBody>
      </p:sp>
    </p:spTree>
    <p:extLst>
      <p:ext uri="{BB962C8B-B14F-4D97-AF65-F5344CB8AC3E}">
        <p14:creationId xmlns:p14="http://schemas.microsoft.com/office/powerpoint/2010/main" val="37839339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Constructor</a:t>
            </a:r>
            <a:endParaRPr lang="en-US" dirty="0"/>
          </a:p>
        </p:txBody>
      </p:sp>
      <p:sp>
        <p:nvSpPr>
          <p:cNvPr id="10" name="AutoShape 2" descr="Image result for android auto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latin typeface="Arial Narrow" panose="020B0606020202030204" pitchFamily="34" charset="0"/>
            </a:endParaRPr>
          </a:p>
        </p:txBody>
      </p:sp>
      <p:sp>
        <p:nvSpPr>
          <p:cNvPr id="3" name="TextBox 2"/>
          <p:cNvSpPr txBox="1"/>
          <p:nvPr/>
        </p:nvSpPr>
        <p:spPr>
          <a:xfrm>
            <a:off x="334503" y="1676400"/>
            <a:ext cx="4528804" cy="5078313"/>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IN" sz="1200" dirty="0">
                <a:latin typeface="Bookman Old Style" panose="02050604050505020204" pitchFamily="18" charset="0"/>
              </a:rPr>
              <a:t>//main function </a:t>
            </a:r>
          </a:p>
          <a:p>
            <a:r>
              <a:rPr lang="en-IN" sz="1200" dirty="0">
                <a:latin typeface="Bookman Old Style" panose="02050604050505020204" pitchFamily="18" charset="0"/>
              </a:rPr>
              <a:t>fun main(</a:t>
            </a:r>
            <a:r>
              <a:rPr lang="en-IN" sz="1200" dirty="0" err="1">
                <a:latin typeface="Bookman Old Style" panose="02050604050505020204" pitchFamily="18" charset="0"/>
              </a:rPr>
              <a:t>args</a:t>
            </a:r>
            <a:r>
              <a:rPr lang="en-IN" sz="1200" dirty="0">
                <a:latin typeface="Bookman Old Style" panose="02050604050505020204" pitchFamily="18" charset="0"/>
              </a:rPr>
              <a:t>: Array&lt;String&gt;) </a:t>
            </a:r>
          </a:p>
          <a:p>
            <a:r>
              <a:rPr lang="en-IN" sz="1200" dirty="0">
                <a:latin typeface="Bookman Old Style" panose="02050604050505020204" pitchFamily="18" charset="0"/>
              </a:rPr>
              <a:t>{ </a:t>
            </a:r>
          </a:p>
          <a:p>
            <a:r>
              <a:rPr lang="en-IN" sz="1200" dirty="0">
                <a:latin typeface="Bookman Old Style" panose="02050604050505020204" pitchFamily="18" charset="0"/>
              </a:rPr>
              <a:t>	Add(5, 6) </a:t>
            </a:r>
          </a:p>
          <a:p>
            <a:r>
              <a:rPr lang="en-IN" sz="1200" dirty="0">
                <a:latin typeface="Bookman Old Style" panose="02050604050505020204" pitchFamily="18" charset="0"/>
              </a:rPr>
              <a:t>	Add(5, 6, 7) </a:t>
            </a:r>
          </a:p>
          <a:p>
            <a:r>
              <a:rPr lang="en-IN" sz="1200" dirty="0">
                <a:latin typeface="Bookman Old Style" panose="02050604050505020204" pitchFamily="18" charset="0"/>
              </a:rPr>
              <a:t>	Add(5, 6, 7, 8) </a:t>
            </a:r>
          </a:p>
          <a:p>
            <a:r>
              <a:rPr lang="en-IN" sz="1200" dirty="0">
                <a:latin typeface="Bookman Old Style" panose="02050604050505020204" pitchFamily="18" charset="0"/>
              </a:rPr>
              <a:t>} </a:t>
            </a:r>
          </a:p>
          <a:p>
            <a:r>
              <a:rPr lang="en-IN" sz="1200" dirty="0">
                <a:latin typeface="Bookman Old Style" panose="02050604050505020204" pitchFamily="18" charset="0"/>
              </a:rPr>
              <a:t>//class with three secondary constructors </a:t>
            </a:r>
          </a:p>
          <a:p>
            <a:r>
              <a:rPr lang="en-IN" sz="1200" dirty="0">
                <a:latin typeface="Bookman Old Style" panose="02050604050505020204" pitchFamily="18" charset="0"/>
              </a:rPr>
              <a:t>class Add </a:t>
            </a:r>
          </a:p>
          <a:p>
            <a:r>
              <a:rPr lang="en-IN" sz="1200" dirty="0">
                <a:latin typeface="Bookman Old Style" panose="02050604050505020204" pitchFamily="18" charset="0"/>
              </a:rPr>
              <a:t>{ </a:t>
            </a:r>
          </a:p>
          <a:p>
            <a:r>
              <a:rPr lang="en-IN" sz="1200" dirty="0">
                <a:latin typeface="Bookman Old Style" panose="02050604050505020204" pitchFamily="18" charset="0"/>
              </a:rPr>
              <a:t>	</a:t>
            </a:r>
            <a:r>
              <a:rPr lang="en-IN" sz="1200" dirty="0">
                <a:solidFill>
                  <a:schemeClr val="accent2">
                    <a:lumMod val="75000"/>
                  </a:schemeClr>
                </a:solidFill>
                <a:latin typeface="Bookman Old Style" panose="02050604050505020204" pitchFamily="18" charset="0"/>
              </a:rPr>
              <a:t>constructor(a: </a:t>
            </a:r>
            <a:r>
              <a:rPr lang="en-IN" sz="1200" dirty="0" err="1">
                <a:solidFill>
                  <a:schemeClr val="accent2">
                    <a:lumMod val="75000"/>
                  </a:schemeClr>
                </a:solidFill>
                <a:latin typeface="Bookman Old Style" panose="02050604050505020204" pitchFamily="18" charset="0"/>
              </a:rPr>
              <a:t>Int</a:t>
            </a:r>
            <a:r>
              <a:rPr lang="en-IN" sz="1200" dirty="0">
                <a:solidFill>
                  <a:schemeClr val="accent2">
                    <a:lumMod val="75000"/>
                  </a:schemeClr>
                </a:solidFill>
                <a:latin typeface="Bookman Old Style" panose="02050604050505020204" pitchFamily="18" charset="0"/>
              </a:rPr>
              <a:t>, b: </a:t>
            </a:r>
            <a:r>
              <a:rPr lang="en-IN" sz="1200" dirty="0" err="1">
                <a:solidFill>
                  <a:schemeClr val="accent2">
                    <a:lumMod val="75000"/>
                  </a:schemeClr>
                </a:solidFill>
                <a:latin typeface="Bookman Old Style" panose="02050604050505020204" pitchFamily="18" charset="0"/>
              </a:rPr>
              <a:t>Int</a:t>
            </a:r>
            <a:r>
              <a:rPr lang="en-IN" sz="1200" dirty="0">
                <a:solidFill>
                  <a:schemeClr val="accent2">
                    <a:lumMod val="75000"/>
                  </a:schemeClr>
                </a:solidFill>
                <a:latin typeface="Bookman Old Style" panose="02050604050505020204" pitchFamily="18" charset="0"/>
              </a:rPr>
              <a:t>) </a:t>
            </a:r>
          </a:p>
          <a:p>
            <a:r>
              <a:rPr lang="en-IN" sz="1200" dirty="0">
                <a:solidFill>
                  <a:schemeClr val="accent2">
                    <a:lumMod val="75000"/>
                  </a:schemeClr>
                </a:solidFill>
                <a:latin typeface="Bookman Old Style" panose="02050604050505020204" pitchFamily="18" charset="0"/>
              </a:rPr>
              <a:t>	{ </a:t>
            </a:r>
          </a:p>
          <a:p>
            <a:r>
              <a:rPr lang="en-IN" sz="1200" dirty="0">
                <a:solidFill>
                  <a:schemeClr val="accent2">
                    <a:lumMod val="75000"/>
                  </a:schemeClr>
                </a:solidFill>
                <a:latin typeface="Bookman Old Style" panose="02050604050505020204" pitchFamily="18" charset="0"/>
              </a:rPr>
              <a:t>		</a:t>
            </a:r>
            <a:r>
              <a:rPr lang="en-IN" sz="1200" dirty="0" err="1">
                <a:solidFill>
                  <a:schemeClr val="accent2">
                    <a:lumMod val="75000"/>
                  </a:schemeClr>
                </a:solidFill>
                <a:latin typeface="Bookman Old Style" panose="02050604050505020204" pitchFamily="18" charset="0"/>
              </a:rPr>
              <a:t>var</a:t>
            </a:r>
            <a:r>
              <a:rPr lang="en-IN" sz="1200" dirty="0">
                <a:solidFill>
                  <a:schemeClr val="accent2">
                    <a:lumMod val="75000"/>
                  </a:schemeClr>
                </a:solidFill>
                <a:latin typeface="Bookman Old Style" panose="02050604050505020204" pitchFamily="18" charset="0"/>
              </a:rPr>
              <a:t> c = a + b </a:t>
            </a:r>
          </a:p>
          <a:p>
            <a:r>
              <a:rPr lang="en-IN" sz="1200" dirty="0">
                <a:solidFill>
                  <a:schemeClr val="accent2">
                    <a:lumMod val="75000"/>
                  </a:schemeClr>
                </a:solidFill>
                <a:latin typeface="Bookman Old Style" panose="02050604050505020204" pitchFamily="18" charset="0"/>
              </a:rPr>
              <a:t>		</a:t>
            </a:r>
            <a:r>
              <a:rPr lang="en-IN" sz="1200" dirty="0" err="1">
                <a:solidFill>
                  <a:schemeClr val="accent2">
                    <a:lumMod val="75000"/>
                  </a:schemeClr>
                </a:solidFill>
                <a:latin typeface="Bookman Old Style" panose="02050604050505020204" pitchFamily="18" charset="0"/>
              </a:rPr>
              <a:t>println</a:t>
            </a:r>
            <a:r>
              <a:rPr lang="en-IN" sz="1200" dirty="0">
                <a:solidFill>
                  <a:schemeClr val="accent2">
                    <a:lumMod val="75000"/>
                  </a:schemeClr>
                </a:solidFill>
                <a:latin typeface="Bookman Old Style" panose="02050604050505020204" pitchFamily="18" charset="0"/>
              </a:rPr>
              <a:t>("Sum of 5, 6 = ${c}") </a:t>
            </a:r>
          </a:p>
          <a:p>
            <a:r>
              <a:rPr lang="en-IN" sz="1200" dirty="0">
                <a:solidFill>
                  <a:schemeClr val="accent2">
                    <a:lumMod val="75000"/>
                  </a:schemeClr>
                </a:solidFill>
                <a:latin typeface="Bookman Old Style" panose="02050604050505020204" pitchFamily="18" charset="0"/>
              </a:rPr>
              <a:t>	} </a:t>
            </a:r>
          </a:p>
          <a:p>
            <a:r>
              <a:rPr lang="en-IN" sz="1200" dirty="0">
                <a:solidFill>
                  <a:schemeClr val="accent2">
                    <a:lumMod val="75000"/>
                  </a:schemeClr>
                </a:solidFill>
                <a:latin typeface="Bookman Old Style" panose="02050604050505020204" pitchFamily="18" charset="0"/>
              </a:rPr>
              <a:t>	constructor(a: </a:t>
            </a:r>
            <a:r>
              <a:rPr lang="en-IN" sz="1200" dirty="0" err="1">
                <a:solidFill>
                  <a:schemeClr val="accent2">
                    <a:lumMod val="75000"/>
                  </a:schemeClr>
                </a:solidFill>
                <a:latin typeface="Bookman Old Style" panose="02050604050505020204" pitchFamily="18" charset="0"/>
              </a:rPr>
              <a:t>Int</a:t>
            </a:r>
            <a:r>
              <a:rPr lang="en-IN" sz="1200" dirty="0">
                <a:solidFill>
                  <a:schemeClr val="accent2">
                    <a:lumMod val="75000"/>
                  </a:schemeClr>
                </a:solidFill>
                <a:latin typeface="Bookman Old Style" panose="02050604050505020204" pitchFamily="18" charset="0"/>
              </a:rPr>
              <a:t>, b: </a:t>
            </a:r>
            <a:r>
              <a:rPr lang="en-IN" sz="1200" dirty="0" err="1">
                <a:solidFill>
                  <a:schemeClr val="accent2">
                    <a:lumMod val="75000"/>
                  </a:schemeClr>
                </a:solidFill>
                <a:latin typeface="Bookman Old Style" panose="02050604050505020204" pitchFamily="18" charset="0"/>
              </a:rPr>
              <a:t>Int</a:t>
            </a:r>
            <a:r>
              <a:rPr lang="en-IN" sz="1200" dirty="0">
                <a:solidFill>
                  <a:schemeClr val="accent2">
                    <a:lumMod val="75000"/>
                  </a:schemeClr>
                </a:solidFill>
                <a:latin typeface="Bookman Old Style" panose="02050604050505020204" pitchFamily="18" charset="0"/>
              </a:rPr>
              <a:t>, c: </a:t>
            </a:r>
            <a:r>
              <a:rPr lang="en-IN" sz="1200" dirty="0" err="1">
                <a:solidFill>
                  <a:schemeClr val="accent2">
                    <a:lumMod val="75000"/>
                  </a:schemeClr>
                </a:solidFill>
                <a:latin typeface="Bookman Old Style" panose="02050604050505020204" pitchFamily="18" charset="0"/>
              </a:rPr>
              <a:t>Int</a:t>
            </a:r>
            <a:r>
              <a:rPr lang="en-IN" sz="1200" dirty="0">
                <a:solidFill>
                  <a:schemeClr val="accent2">
                    <a:lumMod val="75000"/>
                  </a:schemeClr>
                </a:solidFill>
                <a:latin typeface="Bookman Old Style" panose="02050604050505020204" pitchFamily="18" charset="0"/>
              </a:rPr>
              <a:t>) </a:t>
            </a:r>
          </a:p>
          <a:p>
            <a:r>
              <a:rPr lang="en-IN" sz="1200" dirty="0">
                <a:solidFill>
                  <a:schemeClr val="accent2">
                    <a:lumMod val="75000"/>
                  </a:schemeClr>
                </a:solidFill>
                <a:latin typeface="Bookman Old Style" panose="02050604050505020204" pitchFamily="18" charset="0"/>
              </a:rPr>
              <a:t>	{ </a:t>
            </a:r>
          </a:p>
          <a:p>
            <a:r>
              <a:rPr lang="en-IN" sz="1200" dirty="0">
                <a:solidFill>
                  <a:schemeClr val="accent2">
                    <a:lumMod val="75000"/>
                  </a:schemeClr>
                </a:solidFill>
                <a:latin typeface="Bookman Old Style" panose="02050604050505020204" pitchFamily="18" charset="0"/>
              </a:rPr>
              <a:t>		</a:t>
            </a:r>
            <a:r>
              <a:rPr lang="en-IN" sz="1200" dirty="0" err="1">
                <a:solidFill>
                  <a:schemeClr val="accent2">
                    <a:lumMod val="75000"/>
                  </a:schemeClr>
                </a:solidFill>
                <a:latin typeface="Bookman Old Style" panose="02050604050505020204" pitchFamily="18" charset="0"/>
              </a:rPr>
              <a:t>var</a:t>
            </a:r>
            <a:r>
              <a:rPr lang="en-IN" sz="1200" dirty="0">
                <a:solidFill>
                  <a:schemeClr val="accent2">
                    <a:lumMod val="75000"/>
                  </a:schemeClr>
                </a:solidFill>
                <a:latin typeface="Bookman Old Style" panose="02050604050505020204" pitchFamily="18" charset="0"/>
              </a:rPr>
              <a:t> d = a + b + c </a:t>
            </a:r>
          </a:p>
          <a:p>
            <a:r>
              <a:rPr lang="en-IN" sz="1200" dirty="0">
                <a:solidFill>
                  <a:schemeClr val="accent2">
                    <a:lumMod val="75000"/>
                  </a:schemeClr>
                </a:solidFill>
                <a:latin typeface="Bookman Old Style" panose="02050604050505020204" pitchFamily="18" charset="0"/>
              </a:rPr>
              <a:t>		</a:t>
            </a:r>
            <a:r>
              <a:rPr lang="en-IN" sz="1200" dirty="0" err="1">
                <a:solidFill>
                  <a:schemeClr val="accent2">
                    <a:lumMod val="75000"/>
                  </a:schemeClr>
                </a:solidFill>
                <a:latin typeface="Bookman Old Style" panose="02050604050505020204" pitchFamily="18" charset="0"/>
              </a:rPr>
              <a:t>println</a:t>
            </a:r>
            <a:r>
              <a:rPr lang="en-IN" sz="1200" dirty="0">
                <a:solidFill>
                  <a:schemeClr val="accent2">
                    <a:lumMod val="75000"/>
                  </a:schemeClr>
                </a:solidFill>
                <a:latin typeface="Bookman Old Style" panose="02050604050505020204" pitchFamily="18" charset="0"/>
              </a:rPr>
              <a:t>("Sum of 5, 6, 7 = ${d}") </a:t>
            </a:r>
          </a:p>
          <a:p>
            <a:r>
              <a:rPr lang="en-IN" sz="1200" dirty="0">
                <a:solidFill>
                  <a:schemeClr val="accent2">
                    <a:lumMod val="75000"/>
                  </a:schemeClr>
                </a:solidFill>
                <a:latin typeface="Bookman Old Style" panose="02050604050505020204" pitchFamily="18" charset="0"/>
              </a:rPr>
              <a:t>	} </a:t>
            </a:r>
          </a:p>
          <a:p>
            <a:r>
              <a:rPr lang="en-IN" sz="1200" dirty="0">
                <a:solidFill>
                  <a:schemeClr val="accent2">
                    <a:lumMod val="75000"/>
                  </a:schemeClr>
                </a:solidFill>
                <a:latin typeface="Bookman Old Style" panose="02050604050505020204" pitchFamily="18" charset="0"/>
              </a:rPr>
              <a:t>	constructor(a: </a:t>
            </a:r>
            <a:r>
              <a:rPr lang="en-IN" sz="1200" dirty="0" err="1">
                <a:solidFill>
                  <a:schemeClr val="accent2">
                    <a:lumMod val="75000"/>
                  </a:schemeClr>
                </a:solidFill>
                <a:latin typeface="Bookman Old Style" panose="02050604050505020204" pitchFamily="18" charset="0"/>
              </a:rPr>
              <a:t>Int</a:t>
            </a:r>
            <a:r>
              <a:rPr lang="en-IN" sz="1200" dirty="0">
                <a:solidFill>
                  <a:schemeClr val="accent2">
                    <a:lumMod val="75000"/>
                  </a:schemeClr>
                </a:solidFill>
                <a:latin typeface="Bookman Old Style" panose="02050604050505020204" pitchFamily="18" charset="0"/>
              </a:rPr>
              <a:t>, b: </a:t>
            </a:r>
            <a:r>
              <a:rPr lang="en-IN" sz="1200" dirty="0" err="1">
                <a:solidFill>
                  <a:schemeClr val="accent2">
                    <a:lumMod val="75000"/>
                  </a:schemeClr>
                </a:solidFill>
                <a:latin typeface="Bookman Old Style" panose="02050604050505020204" pitchFamily="18" charset="0"/>
              </a:rPr>
              <a:t>Int</a:t>
            </a:r>
            <a:r>
              <a:rPr lang="en-IN" sz="1200" dirty="0">
                <a:solidFill>
                  <a:schemeClr val="accent2">
                    <a:lumMod val="75000"/>
                  </a:schemeClr>
                </a:solidFill>
                <a:latin typeface="Bookman Old Style" panose="02050604050505020204" pitchFamily="18" charset="0"/>
              </a:rPr>
              <a:t>, c: </a:t>
            </a:r>
            <a:r>
              <a:rPr lang="en-IN" sz="1200" dirty="0" err="1">
                <a:solidFill>
                  <a:schemeClr val="accent2">
                    <a:lumMod val="75000"/>
                  </a:schemeClr>
                </a:solidFill>
                <a:latin typeface="Bookman Old Style" panose="02050604050505020204" pitchFamily="18" charset="0"/>
              </a:rPr>
              <a:t>Int</a:t>
            </a:r>
            <a:r>
              <a:rPr lang="en-IN" sz="1200" dirty="0">
                <a:solidFill>
                  <a:schemeClr val="accent2">
                    <a:lumMod val="75000"/>
                  </a:schemeClr>
                </a:solidFill>
                <a:latin typeface="Bookman Old Style" panose="02050604050505020204" pitchFamily="18" charset="0"/>
              </a:rPr>
              <a:t>, d: </a:t>
            </a:r>
            <a:r>
              <a:rPr lang="en-IN" sz="1200" dirty="0" err="1">
                <a:solidFill>
                  <a:schemeClr val="accent2">
                    <a:lumMod val="75000"/>
                  </a:schemeClr>
                </a:solidFill>
                <a:latin typeface="Bookman Old Style" panose="02050604050505020204" pitchFamily="18" charset="0"/>
              </a:rPr>
              <a:t>Int</a:t>
            </a:r>
            <a:r>
              <a:rPr lang="en-IN" sz="1200" dirty="0">
                <a:solidFill>
                  <a:schemeClr val="accent2">
                    <a:lumMod val="75000"/>
                  </a:schemeClr>
                </a:solidFill>
                <a:latin typeface="Bookman Old Style" panose="02050604050505020204" pitchFamily="18" charset="0"/>
              </a:rPr>
              <a:t>) </a:t>
            </a:r>
          </a:p>
          <a:p>
            <a:r>
              <a:rPr lang="en-IN" sz="1200" dirty="0">
                <a:solidFill>
                  <a:schemeClr val="accent2">
                    <a:lumMod val="75000"/>
                  </a:schemeClr>
                </a:solidFill>
                <a:latin typeface="Bookman Old Style" panose="02050604050505020204" pitchFamily="18" charset="0"/>
              </a:rPr>
              <a:t>	{ </a:t>
            </a:r>
          </a:p>
          <a:p>
            <a:r>
              <a:rPr lang="en-IN" sz="1200" dirty="0">
                <a:solidFill>
                  <a:schemeClr val="accent2">
                    <a:lumMod val="75000"/>
                  </a:schemeClr>
                </a:solidFill>
                <a:latin typeface="Bookman Old Style" panose="02050604050505020204" pitchFamily="18" charset="0"/>
              </a:rPr>
              <a:t>		</a:t>
            </a:r>
            <a:r>
              <a:rPr lang="en-IN" sz="1200" dirty="0" err="1">
                <a:solidFill>
                  <a:schemeClr val="accent2">
                    <a:lumMod val="75000"/>
                  </a:schemeClr>
                </a:solidFill>
                <a:latin typeface="Bookman Old Style" panose="02050604050505020204" pitchFamily="18" charset="0"/>
              </a:rPr>
              <a:t>var</a:t>
            </a:r>
            <a:r>
              <a:rPr lang="en-IN" sz="1200" dirty="0">
                <a:solidFill>
                  <a:schemeClr val="accent2">
                    <a:lumMod val="75000"/>
                  </a:schemeClr>
                </a:solidFill>
                <a:latin typeface="Bookman Old Style" panose="02050604050505020204" pitchFamily="18" charset="0"/>
              </a:rPr>
              <a:t> e = a + b + c + d </a:t>
            </a:r>
          </a:p>
          <a:p>
            <a:r>
              <a:rPr lang="en-IN" sz="1200" dirty="0">
                <a:solidFill>
                  <a:schemeClr val="accent2">
                    <a:lumMod val="75000"/>
                  </a:schemeClr>
                </a:solidFill>
                <a:latin typeface="Bookman Old Style" panose="02050604050505020204" pitchFamily="18" charset="0"/>
              </a:rPr>
              <a:t>		</a:t>
            </a:r>
            <a:r>
              <a:rPr lang="en-IN" sz="1200" dirty="0" err="1">
                <a:solidFill>
                  <a:schemeClr val="accent2">
                    <a:lumMod val="75000"/>
                  </a:schemeClr>
                </a:solidFill>
                <a:latin typeface="Bookman Old Style" panose="02050604050505020204" pitchFamily="18" charset="0"/>
              </a:rPr>
              <a:t>println</a:t>
            </a:r>
            <a:r>
              <a:rPr lang="en-IN" sz="1200" dirty="0">
                <a:solidFill>
                  <a:schemeClr val="accent2">
                    <a:lumMod val="75000"/>
                  </a:schemeClr>
                </a:solidFill>
                <a:latin typeface="Bookman Old Style" panose="02050604050505020204" pitchFamily="18" charset="0"/>
              </a:rPr>
              <a:t>("Sum of 5, 6, 7, 8 = ${e}") </a:t>
            </a:r>
          </a:p>
          <a:p>
            <a:r>
              <a:rPr lang="en-IN" sz="1200" dirty="0">
                <a:solidFill>
                  <a:schemeClr val="accent2">
                    <a:lumMod val="75000"/>
                  </a:schemeClr>
                </a:solidFill>
                <a:latin typeface="Bookman Old Style" panose="02050604050505020204" pitchFamily="18" charset="0"/>
              </a:rPr>
              <a:t>	} </a:t>
            </a:r>
          </a:p>
          <a:p>
            <a:r>
              <a:rPr lang="en-IN" sz="1200" dirty="0">
                <a:latin typeface="Bookman Old Style" panose="02050604050505020204" pitchFamily="18" charset="0"/>
              </a:rPr>
              <a:t>} </a:t>
            </a:r>
          </a:p>
          <a:p>
            <a:endParaRPr lang="en-IN" sz="1200" dirty="0">
              <a:latin typeface="Bookman Old Style" panose="02050604050505020204" pitchFamily="18" charset="0"/>
            </a:endParaRPr>
          </a:p>
        </p:txBody>
      </p:sp>
      <p:sp>
        <p:nvSpPr>
          <p:cNvPr id="4" name="TextBox 3"/>
          <p:cNvSpPr txBox="1"/>
          <p:nvPr/>
        </p:nvSpPr>
        <p:spPr>
          <a:xfrm>
            <a:off x="5029200" y="1685841"/>
            <a:ext cx="4572000" cy="3200876"/>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000" dirty="0">
                <a:latin typeface="Bookman Old Style" panose="02050604050505020204" pitchFamily="18" charset="0"/>
              </a:rPr>
              <a:t>//main function </a:t>
            </a:r>
          </a:p>
          <a:p>
            <a:r>
              <a:rPr lang="en-US" sz="1000" dirty="0">
                <a:latin typeface="Bookman Old Style" panose="02050604050505020204" pitchFamily="18" charset="0"/>
              </a:rPr>
              <a:t>fun main(</a:t>
            </a:r>
            <a:r>
              <a:rPr lang="en-US" sz="1000" dirty="0" err="1">
                <a:latin typeface="Bookman Old Style" panose="02050604050505020204" pitchFamily="18" charset="0"/>
              </a:rPr>
              <a:t>args</a:t>
            </a:r>
            <a:r>
              <a:rPr lang="en-US" sz="1000" dirty="0">
                <a:latin typeface="Bookman Old Style" panose="02050604050505020204" pitchFamily="18" charset="0"/>
              </a:rPr>
              <a:t>: Array&lt;String&gt;) </a:t>
            </a:r>
          </a:p>
          <a:p>
            <a:r>
              <a:rPr lang="en-US" sz="1000" dirty="0">
                <a:latin typeface="Bookman Old Style" panose="02050604050505020204" pitchFamily="18" charset="0"/>
              </a:rPr>
              <a:t>{ </a:t>
            </a:r>
          </a:p>
          <a:p>
            <a:r>
              <a:rPr lang="en-US" sz="1000" dirty="0">
                <a:latin typeface="Bookman Old Style" panose="02050604050505020204" pitchFamily="18" charset="0"/>
              </a:rPr>
              <a:t>	Add(5,6) </a:t>
            </a:r>
          </a:p>
          <a:p>
            <a:r>
              <a:rPr lang="en-US" sz="1000" dirty="0">
                <a:latin typeface="Bookman Old Style" panose="02050604050505020204" pitchFamily="18" charset="0"/>
              </a:rPr>
              <a:t>} </a:t>
            </a:r>
          </a:p>
          <a:p>
            <a:r>
              <a:rPr lang="en-US" sz="1000" dirty="0">
                <a:latin typeface="Bookman Old Style" panose="02050604050505020204" pitchFamily="18" charset="0"/>
              </a:rPr>
              <a:t>class Add { </a:t>
            </a:r>
          </a:p>
          <a:p>
            <a:r>
              <a:rPr lang="en-US" sz="1000" dirty="0">
                <a:latin typeface="Bookman Old Style" panose="02050604050505020204" pitchFamily="18" charset="0"/>
              </a:rPr>
              <a:t>	// calling another secondary using this </a:t>
            </a:r>
          </a:p>
          <a:p>
            <a:r>
              <a:rPr lang="en-US" sz="1000" dirty="0">
                <a:latin typeface="Bookman Old Style" panose="02050604050505020204" pitchFamily="18" charset="0"/>
              </a:rPr>
              <a:t>	constructor(a: </a:t>
            </a:r>
            <a:r>
              <a:rPr lang="en-US" sz="1000" dirty="0" err="1">
                <a:latin typeface="Bookman Old Style" panose="02050604050505020204" pitchFamily="18" charset="0"/>
              </a:rPr>
              <a:t>Int,b:Int</a:t>
            </a:r>
            <a:r>
              <a:rPr lang="en-US" sz="1000" dirty="0">
                <a:latin typeface="Bookman Old Style" panose="02050604050505020204" pitchFamily="18" charset="0"/>
              </a:rPr>
              <a:t>) : </a:t>
            </a:r>
            <a:r>
              <a:rPr lang="en-US" sz="1000" dirty="0">
                <a:solidFill>
                  <a:schemeClr val="accent2">
                    <a:lumMod val="75000"/>
                  </a:schemeClr>
                </a:solidFill>
                <a:latin typeface="Bookman Old Style" panose="02050604050505020204" pitchFamily="18" charset="0"/>
              </a:rPr>
              <a:t>this(a,b,7)</a:t>
            </a:r>
            <a:r>
              <a:rPr lang="en-US" sz="1000" dirty="0">
                <a:latin typeface="Bookman Old Style" panose="02050604050505020204" pitchFamily="18" charset="0"/>
              </a:rPr>
              <a:t> { </a:t>
            </a:r>
          </a:p>
          <a:p>
            <a:r>
              <a:rPr lang="en-US" sz="1000" dirty="0">
                <a:latin typeface="Bookman Old Style" panose="02050604050505020204" pitchFamily="18" charset="0"/>
              </a:rPr>
              <a:t>		</a:t>
            </a:r>
            <a:r>
              <a:rPr lang="en-US" sz="1000" dirty="0" err="1">
                <a:latin typeface="Bookman Old Style" panose="02050604050505020204" pitchFamily="18" charset="0"/>
              </a:rPr>
              <a:t>var</a:t>
            </a:r>
            <a:r>
              <a:rPr lang="en-US" sz="1000" dirty="0">
                <a:latin typeface="Bookman Old Style" panose="02050604050505020204" pitchFamily="18" charset="0"/>
              </a:rPr>
              <a:t> </a:t>
            </a:r>
            <a:r>
              <a:rPr lang="en-US" sz="1000" dirty="0" err="1">
                <a:latin typeface="Bookman Old Style" panose="02050604050505020204" pitchFamily="18" charset="0"/>
              </a:rPr>
              <a:t>sumOfTwo</a:t>
            </a:r>
            <a:r>
              <a:rPr lang="en-US" sz="1000" dirty="0">
                <a:latin typeface="Bookman Old Style" panose="02050604050505020204" pitchFamily="18" charset="0"/>
              </a:rPr>
              <a:t> = a + b </a:t>
            </a:r>
          </a:p>
          <a:p>
            <a:r>
              <a:rPr lang="en-US" sz="1000" dirty="0">
                <a:latin typeface="Bookman Old Style" panose="02050604050505020204" pitchFamily="18" charset="0"/>
              </a:rPr>
              <a:t>		</a:t>
            </a:r>
            <a:r>
              <a:rPr lang="en-US" sz="1000" dirty="0" err="1">
                <a:latin typeface="Bookman Old Style" panose="02050604050505020204" pitchFamily="18" charset="0"/>
              </a:rPr>
              <a:t>println</a:t>
            </a:r>
            <a:r>
              <a:rPr lang="en-US" sz="1000" dirty="0">
                <a:latin typeface="Bookman Old Style" panose="02050604050505020204" pitchFamily="18" charset="0"/>
              </a:rPr>
              <a:t>("The sum of two numbers 5 and 6 is: $</a:t>
            </a:r>
            <a:r>
              <a:rPr lang="en-US" sz="1000" dirty="0" err="1">
                <a:latin typeface="Bookman Old Style" panose="02050604050505020204" pitchFamily="18" charset="0"/>
              </a:rPr>
              <a:t>sumOfTwo</a:t>
            </a:r>
            <a:r>
              <a:rPr lang="en-US" sz="1000" dirty="0">
                <a:latin typeface="Bookman Old Style" panose="02050604050505020204" pitchFamily="18" charset="0"/>
              </a:rPr>
              <a:t>") </a:t>
            </a:r>
          </a:p>
          <a:p>
            <a:r>
              <a:rPr lang="en-US" sz="1000" dirty="0">
                <a:latin typeface="Bookman Old Style" panose="02050604050505020204" pitchFamily="18" charset="0"/>
              </a:rPr>
              <a:t>	} </a:t>
            </a:r>
          </a:p>
          <a:p>
            <a:r>
              <a:rPr lang="en-US" sz="1000" dirty="0">
                <a:latin typeface="Bookman Old Style" panose="02050604050505020204" pitchFamily="18" charset="0"/>
              </a:rPr>
              <a:t>	// this executes first </a:t>
            </a:r>
          </a:p>
          <a:p>
            <a:r>
              <a:rPr lang="en-US" sz="1000" dirty="0">
                <a:latin typeface="Bookman Old Style" panose="02050604050505020204" pitchFamily="18" charset="0"/>
              </a:rPr>
              <a:t>	constructor(a: </a:t>
            </a:r>
            <a:r>
              <a:rPr lang="en-US" sz="1000" dirty="0" err="1">
                <a:latin typeface="Bookman Old Style" panose="02050604050505020204" pitchFamily="18" charset="0"/>
              </a:rPr>
              <a:t>Int</a:t>
            </a:r>
            <a:r>
              <a:rPr lang="en-US" sz="1000" dirty="0">
                <a:latin typeface="Bookman Old Style" panose="02050604050505020204" pitchFamily="18" charset="0"/>
              </a:rPr>
              <a:t>, b: </a:t>
            </a:r>
            <a:r>
              <a:rPr lang="en-US" sz="1000" dirty="0" err="1">
                <a:latin typeface="Bookman Old Style" panose="02050604050505020204" pitchFamily="18" charset="0"/>
              </a:rPr>
              <a:t>Int,c</a:t>
            </a:r>
            <a:r>
              <a:rPr lang="en-US" sz="1000" dirty="0">
                <a:latin typeface="Bookman Old Style" panose="02050604050505020204" pitchFamily="18" charset="0"/>
              </a:rPr>
              <a:t>: </a:t>
            </a:r>
            <a:r>
              <a:rPr lang="en-US" sz="1000" dirty="0" err="1">
                <a:latin typeface="Bookman Old Style" panose="02050604050505020204" pitchFamily="18" charset="0"/>
              </a:rPr>
              <a:t>Int</a:t>
            </a:r>
            <a:r>
              <a:rPr lang="en-US" sz="1000" dirty="0">
                <a:latin typeface="Bookman Old Style" panose="02050604050505020204" pitchFamily="18" charset="0"/>
              </a:rPr>
              <a:t>) { </a:t>
            </a:r>
          </a:p>
          <a:p>
            <a:r>
              <a:rPr lang="en-US" sz="1000" dirty="0">
                <a:latin typeface="Bookman Old Style" panose="02050604050505020204" pitchFamily="18" charset="0"/>
              </a:rPr>
              <a:t>		</a:t>
            </a:r>
            <a:r>
              <a:rPr lang="en-US" sz="1000" dirty="0" err="1">
                <a:latin typeface="Bookman Old Style" panose="02050604050505020204" pitchFamily="18" charset="0"/>
              </a:rPr>
              <a:t>var</a:t>
            </a:r>
            <a:r>
              <a:rPr lang="en-US" sz="1000" dirty="0">
                <a:latin typeface="Bookman Old Style" panose="02050604050505020204" pitchFamily="18" charset="0"/>
              </a:rPr>
              <a:t> </a:t>
            </a:r>
            <a:r>
              <a:rPr lang="en-US" sz="1000" dirty="0" err="1">
                <a:latin typeface="Bookman Old Style" panose="02050604050505020204" pitchFamily="18" charset="0"/>
              </a:rPr>
              <a:t>sumOfThree</a:t>
            </a:r>
            <a:r>
              <a:rPr lang="en-US" sz="1000" dirty="0">
                <a:latin typeface="Bookman Old Style" panose="02050604050505020204" pitchFamily="18" charset="0"/>
              </a:rPr>
              <a:t> = a + b + c </a:t>
            </a:r>
          </a:p>
          <a:p>
            <a:r>
              <a:rPr lang="en-US" sz="1000" dirty="0">
                <a:latin typeface="Bookman Old Style" panose="02050604050505020204" pitchFamily="18" charset="0"/>
              </a:rPr>
              <a:t>		</a:t>
            </a:r>
            <a:r>
              <a:rPr lang="en-US" sz="1000" dirty="0" err="1">
                <a:latin typeface="Bookman Old Style" panose="02050604050505020204" pitchFamily="18" charset="0"/>
              </a:rPr>
              <a:t>println</a:t>
            </a:r>
            <a:r>
              <a:rPr lang="en-US" sz="1000" dirty="0">
                <a:latin typeface="Bookman Old Style" panose="02050604050505020204" pitchFamily="18" charset="0"/>
              </a:rPr>
              <a:t>("The sum of three numbers 5,6 and 7 is: $</a:t>
            </a:r>
            <a:r>
              <a:rPr lang="en-US" sz="1000" dirty="0" err="1">
                <a:latin typeface="Bookman Old Style" panose="02050604050505020204" pitchFamily="18" charset="0"/>
              </a:rPr>
              <a:t>sumOfThree</a:t>
            </a:r>
            <a:r>
              <a:rPr lang="en-US" sz="1000" dirty="0">
                <a:latin typeface="Bookman Old Style" panose="02050604050505020204" pitchFamily="18" charset="0"/>
              </a:rPr>
              <a:t>") </a:t>
            </a:r>
          </a:p>
          <a:p>
            <a:r>
              <a:rPr lang="en-US" sz="1000" dirty="0">
                <a:latin typeface="Bookman Old Style" panose="02050604050505020204" pitchFamily="18" charset="0"/>
              </a:rPr>
              <a:t>	} </a:t>
            </a:r>
          </a:p>
          <a:p>
            <a:r>
              <a:rPr lang="en-US" sz="1000" dirty="0">
                <a:latin typeface="Bookman Old Style" panose="02050604050505020204" pitchFamily="18" charset="0"/>
              </a:rPr>
              <a:t>} </a:t>
            </a:r>
          </a:p>
          <a:p>
            <a:endParaRPr lang="en-IN" sz="1200" dirty="0">
              <a:latin typeface="Bookman Old Style" panose="02050604050505020204" pitchFamily="18" charset="0"/>
            </a:endParaRPr>
          </a:p>
        </p:txBody>
      </p:sp>
      <p:sp>
        <p:nvSpPr>
          <p:cNvPr id="5" name="TextBox 4"/>
          <p:cNvSpPr txBox="1"/>
          <p:nvPr/>
        </p:nvSpPr>
        <p:spPr>
          <a:xfrm>
            <a:off x="460375" y="1219200"/>
            <a:ext cx="3168688" cy="369332"/>
          </a:xfrm>
          <a:prstGeom prst="rect">
            <a:avLst/>
          </a:prstGeom>
          <a:noFill/>
        </p:spPr>
        <p:txBody>
          <a:bodyPr wrap="none" rtlCol="0">
            <a:spAutoFit/>
          </a:bodyPr>
          <a:lstStyle/>
          <a:p>
            <a:r>
              <a:rPr lang="en-US" dirty="0" smtClean="0">
                <a:solidFill>
                  <a:schemeClr val="tx2"/>
                </a:solidFill>
              </a:rPr>
              <a:t>Multiple Secondary Constructor</a:t>
            </a:r>
            <a:endParaRPr lang="en-IN" dirty="0">
              <a:solidFill>
                <a:schemeClr val="tx2"/>
              </a:solidFill>
            </a:endParaRPr>
          </a:p>
        </p:txBody>
      </p:sp>
      <p:sp>
        <p:nvSpPr>
          <p:cNvPr id="7" name="TextBox 6"/>
          <p:cNvSpPr txBox="1"/>
          <p:nvPr/>
        </p:nvSpPr>
        <p:spPr>
          <a:xfrm>
            <a:off x="5263868" y="1219200"/>
            <a:ext cx="3089179" cy="369332"/>
          </a:xfrm>
          <a:prstGeom prst="rect">
            <a:avLst/>
          </a:prstGeom>
          <a:noFill/>
        </p:spPr>
        <p:txBody>
          <a:bodyPr wrap="none" rtlCol="0">
            <a:spAutoFit/>
          </a:bodyPr>
          <a:lstStyle/>
          <a:p>
            <a:r>
              <a:rPr lang="en-US" dirty="0" smtClean="0">
                <a:solidFill>
                  <a:schemeClr val="tx2"/>
                </a:solidFill>
              </a:rPr>
              <a:t>Nesting Secondary Constructor</a:t>
            </a:r>
            <a:endParaRPr lang="en-IN" dirty="0">
              <a:solidFill>
                <a:schemeClr val="tx2"/>
              </a:solidFill>
            </a:endParaRPr>
          </a:p>
        </p:txBody>
      </p:sp>
      <p:sp>
        <p:nvSpPr>
          <p:cNvPr id="6" name="TextBox 5"/>
          <p:cNvSpPr txBox="1"/>
          <p:nvPr/>
        </p:nvSpPr>
        <p:spPr>
          <a:xfrm>
            <a:off x="609600" y="762000"/>
            <a:ext cx="5506187" cy="461665"/>
          </a:xfrm>
          <a:prstGeom prst="rect">
            <a:avLst/>
          </a:prstGeom>
          <a:noFill/>
        </p:spPr>
        <p:txBody>
          <a:bodyPr wrap="none" rtlCol="0">
            <a:spAutoFit/>
          </a:bodyPr>
          <a:lstStyle/>
          <a:p>
            <a:pPr marL="171450" indent="-171450">
              <a:buFont typeface="Arial" panose="020B0604020202020204" pitchFamily="34" charset="0"/>
              <a:buChar char="•"/>
            </a:pPr>
            <a:r>
              <a:rPr lang="en-US" sz="1200" dirty="0"/>
              <a:t>O</a:t>
            </a:r>
            <a:r>
              <a:rPr lang="en-US" sz="1200" dirty="0" smtClean="0"/>
              <a:t>ne </a:t>
            </a:r>
            <a:r>
              <a:rPr lang="en-US" sz="1200" dirty="0"/>
              <a:t>or more secondary </a:t>
            </a:r>
            <a:r>
              <a:rPr lang="en-US" sz="1200" dirty="0" smtClean="0"/>
              <a:t>constructors</a:t>
            </a:r>
          </a:p>
          <a:p>
            <a:pPr marL="171450" indent="-171450">
              <a:buFont typeface="Arial" panose="020B0604020202020204" pitchFamily="34" charset="0"/>
              <a:buChar char="•"/>
            </a:pPr>
            <a:r>
              <a:rPr lang="en-US" sz="1200" dirty="0" smtClean="0"/>
              <a:t>Allow </a:t>
            </a:r>
            <a:r>
              <a:rPr lang="en-US" sz="1200" dirty="0"/>
              <a:t>initialization of variables and allow to provide some logic to the class as well.</a:t>
            </a:r>
            <a:endParaRPr lang="en-IN" sz="1200" dirty="0"/>
          </a:p>
        </p:txBody>
      </p:sp>
    </p:spTree>
    <p:extLst>
      <p:ext uri="{BB962C8B-B14F-4D97-AF65-F5344CB8AC3E}">
        <p14:creationId xmlns:p14="http://schemas.microsoft.com/office/powerpoint/2010/main" val="29772965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t>Calling parent class secondary constructor from child class secondary constructor </a:t>
            </a:r>
            <a:endParaRPr lang="en-IN" dirty="0"/>
          </a:p>
        </p:txBody>
      </p:sp>
      <p:sp>
        <p:nvSpPr>
          <p:cNvPr id="4" name="TextBox 3"/>
          <p:cNvSpPr txBox="1"/>
          <p:nvPr/>
        </p:nvSpPr>
        <p:spPr>
          <a:xfrm>
            <a:off x="1142999" y="1534789"/>
            <a:ext cx="7423827" cy="430887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IN" sz="1200" dirty="0" smtClean="0">
                <a:latin typeface="Bookman Old Style" panose="02050604050505020204" pitchFamily="18" charset="0"/>
              </a:rPr>
              <a:t>fun main(</a:t>
            </a:r>
            <a:r>
              <a:rPr lang="en-IN" sz="1200" dirty="0" err="1" smtClean="0">
                <a:latin typeface="Bookman Old Style" panose="02050604050505020204" pitchFamily="18" charset="0"/>
              </a:rPr>
              <a:t>args</a:t>
            </a:r>
            <a:r>
              <a:rPr lang="en-IN" sz="1200" dirty="0" smtClean="0">
                <a:latin typeface="Bookman Old Style" panose="02050604050505020204" pitchFamily="18" charset="0"/>
              </a:rPr>
              <a:t>: Array&lt;String&gt;) { </a:t>
            </a:r>
          </a:p>
          <a:p>
            <a:r>
              <a:rPr lang="en-IN" sz="1200" dirty="0" smtClean="0">
                <a:latin typeface="Bookman Old Style" panose="02050604050505020204" pitchFamily="18" charset="0"/>
              </a:rPr>
              <a:t>	Child(18018, "</a:t>
            </a:r>
            <a:r>
              <a:rPr lang="en-IN" sz="1200" dirty="0" err="1" smtClean="0">
                <a:latin typeface="Bookman Old Style" panose="02050604050505020204" pitchFamily="18" charset="0"/>
              </a:rPr>
              <a:t>Sagnik</a:t>
            </a:r>
            <a:r>
              <a:rPr lang="en-IN" sz="1200" dirty="0" smtClean="0">
                <a:latin typeface="Bookman Old Style" panose="02050604050505020204" pitchFamily="18" charset="0"/>
              </a:rPr>
              <a:t>") </a:t>
            </a:r>
          </a:p>
          <a:p>
            <a:r>
              <a:rPr lang="en-IN" sz="1200" dirty="0" smtClean="0">
                <a:latin typeface="Bookman Old Style" panose="02050604050505020204" pitchFamily="18" charset="0"/>
              </a:rPr>
              <a:t>} </a:t>
            </a:r>
          </a:p>
          <a:p>
            <a:r>
              <a:rPr lang="en-IN" sz="1200" dirty="0" smtClean="0">
                <a:latin typeface="Bookman Old Style" panose="02050604050505020204" pitchFamily="18" charset="0"/>
              </a:rPr>
              <a:t>open class Parent { </a:t>
            </a:r>
          </a:p>
          <a:p>
            <a:r>
              <a:rPr lang="en-IN" sz="1200" dirty="0" smtClean="0">
                <a:latin typeface="Bookman Old Style" panose="02050604050505020204" pitchFamily="18" charset="0"/>
              </a:rPr>
              <a:t>	constructor (</a:t>
            </a:r>
            <a:r>
              <a:rPr lang="en-IN" sz="1200" dirty="0" err="1" smtClean="0">
                <a:latin typeface="Bookman Old Style" panose="02050604050505020204" pitchFamily="18" charset="0"/>
              </a:rPr>
              <a:t>emp_id</a:t>
            </a:r>
            <a:r>
              <a:rPr lang="en-IN" sz="1200" dirty="0" smtClean="0">
                <a:latin typeface="Bookman Old Style" panose="02050604050505020204" pitchFamily="18" charset="0"/>
              </a:rPr>
              <a:t>: </a:t>
            </a:r>
            <a:r>
              <a:rPr lang="en-IN" sz="1200" dirty="0" err="1" smtClean="0">
                <a:latin typeface="Bookman Old Style" panose="02050604050505020204" pitchFamily="18" charset="0"/>
              </a:rPr>
              <a:t>Int</a:t>
            </a:r>
            <a:r>
              <a:rPr lang="en-IN" sz="1200" dirty="0" smtClean="0">
                <a:latin typeface="Bookman Old Style" panose="02050604050505020204" pitchFamily="18" charset="0"/>
              </a:rPr>
              <a:t>, </a:t>
            </a:r>
            <a:r>
              <a:rPr lang="en-IN" sz="1200" dirty="0" err="1" smtClean="0">
                <a:latin typeface="Bookman Old Style" panose="02050604050505020204" pitchFamily="18" charset="0"/>
              </a:rPr>
              <a:t>emp_name</a:t>
            </a:r>
            <a:r>
              <a:rPr lang="en-IN" sz="1200" dirty="0" smtClean="0">
                <a:latin typeface="Bookman Old Style" panose="02050604050505020204" pitchFamily="18" charset="0"/>
              </a:rPr>
              <a:t>: String, </a:t>
            </a:r>
            <a:r>
              <a:rPr lang="en-IN" sz="1200" dirty="0" err="1" smtClean="0">
                <a:latin typeface="Bookman Old Style" panose="02050604050505020204" pitchFamily="18" charset="0"/>
              </a:rPr>
              <a:t>emp_salary</a:t>
            </a:r>
            <a:r>
              <a:rPr lang="en-IN" sz="1200" dirty="0" smtClean="0">
                <a:latin typeface="Bookman Old Style" panose="02050604050505020204" pitchFamily="18" charset="0"/>
              </a:rPr>
              <a:t>: Double) { </a:t>
            </a:r>
          </a:p>
          <a:p>
            <a:r>
              <a:rPr lang="en-IN" sz="1200" dirty="0" smtClean="0">
                <a:latin typeface="Bookman Old Style" panose="02050604050505020204" pitchFamily="18" charset="0"/>
              </a:rPr>
              <a:t>		</a:t>
            </a:r>
            <a:r>
              <a:rPr lang="en-IN" sz="1200" dirty="0" err="1" smtClean="0">
                <a:latin typeface="Bookman Old Style" panose="02050604050505020204" pitchFamily="18" charset="0"/>
              </a:rPr>
              <a:t>var</a:t>
            </a:r>
            <a:r>
              <a:rPr lang="en-IN" sz="1200" dirty="0" smtClean="0">
                <a:latin typeface="Bookman Old Style" panose="02050604050505020204" pitchFamily="18" charset="0"/>
              </a:rPr>
              <a:t> id: </a:t>
            </a:r>
            <a:r>
              <a:rPr lang="en-IN" sz="1200" dirty="0" err="1" smtClean="0">
                <a:latin typeface="Bookman Old Style" panose="02050604050505020204" pitchFamily="18" charset="0"/>
              </a:rPr>
              <a:t>Int</a:t>
            </a:r>
            <a:r>
              <a:rPr lang="en-IN" sz="1200" dirty="0" smtClean="0">
                <a:latin typeface="Bookman Old Style" panose="02050604050505020204" pitchFamily="18" charset="0"/>
              </a:rPr>
              <a:t> = </a:t>
            </a:r>
            <a:r>
              <a:rPr lang="en-IN" sz="1200" dirty="0" err="1" smtClean="0">
                <a:latin typeface="Bookman Old Style" panose="02050604050505020204" pitchFamily="18" charset="0"/>
              </a:rPr>
              <a:t>emp_id</a:t>
            </a:r>
            <a:r>
              <a:rPr lang="en-IN" sz="1200" dirty="0" smtClean="0">
                <a:latin typeface="Bookman Old Style" panose="02050604050505020204" pitchFamily="18" charset="0"/>
              </a:rPr>
              <a:t> </a:t>
            </a:r>
          </a:p>
          <a:p>
            <a:r>
              <a:rPr lang="en-IN" sz="1200" dirty="0" smtClean="0">
                <a:latin typeface="Bookman Old Style" panose="02050604050505020204" pitchFamily="18" charset="0"/>
              </a:rPr>
              <a:t>		</a:t>
            </a:r>
            <a:r>
              <a:rPr lang="en-IN" sz="1200" dirty="0" err="1" smtClean="0">
                <a:latin typeface="Bookman Old Style" panose="02050604050505020204" pitchFamily="18" charset="0"/>
              </a:rPr>
              <a:t>var</a:t>
            </a:r>
            <a:r>
              <a:rPr lang="en-IN" sz="1200" dirty="0" smtClean="0">
                <a:latin typeface="Bookman Old Style" panose="02050604050505020204" pitchFamily="18" charset="0"/>
              </a:rPr>
              <a:t> name: String = </a:t>
            </a:r>
            <a:r>
              <a:rPr lang="en-IN" sz="1200" dirty="0" err="1" smtClean="0">
                <a:latin typeface="Bookman Old Style" panose="02050604050505020204" pitchFamily="18" charset="0"/>
              </a:rPr>
              <a:t>emp_name</a:t>
            </a:r>
            <a:r>
              <a:rPr lang="en-IN" sz="1200" dirty="0" smtClean="0">
                <a:latin typeface="Bookman Old Style" panose="02050604050505020204" pitchFamily="18" charset="0"/>
              </a:rPr>
              <a:t> </a:t>
            </a:r>
          </a:p>
          <a:p>
            <a:r>
              <a:rPr lang="en-IN" sz="1200" dirty="0" smtClean="0">
                <a:latin typeface="Bookman Old Style" panose="02050604050505020204" pitchFamily="18" charset="0"/>
              </a:rPr>
              <a:t>		</a:t>
            </a:r>
            <a:r>
              <a:rPr lang="en-IN" sz="1200" dirty="0" err="1" smtClean="0">
                <a:latin typeface="Bookman Old Style" panose="02050604050505020204" pitchFamily="18" charset="0"/>
              </a:rPr>
              <a:t>var</a:t>
            </a:r>
            <a:r>
              <a:rPr lang="en-IN" sz="1200" dirty="0" smtClean="0">
                <a:latin typeface="Bookman Old Style" panose="02050604050505020204" pitchFamily="18" charset="0"/>
              </a:rPr>
              <a:t> salary : Double = </a:t>
            </a:r>
            <a:r>
              <a:rPr lang="en-IN" sz="1200" dirty="0" err="1" smtClean="0">
                <a:latin typeface="Bookman Old Style" panose="02050604050505020204" pitchFamily="18" charset="0"/>
              </a:rPr>
              <a:t>emp_salary</a:t>
            </a:r>
            <a:r>
              <a:rPr lang="en-IN" sz="1200" dirty="0" smtClean="0">
                <a:latin typeface="Bookman Old Style" panose="02050604050505020204" pitchFamily="18" charset="0"/>
              </a:rPr>
              <a:t> </a:t>
            </a:r>
          </a:p>
          <a:p>
            <a:r>
              <a:rPr lang="en-IN" sz="1200" dirty="0" smtClean="0">
                <a:latin typeface="Bookman Old Style" panose="02050604050505020204" pitchFamily="18" charset="0"/>
              </a:rPr>
              <a:t>		</a:t>
            </a:r>
            <a:r>
              <a:rPr lang="en-IN" sz="1200" dirty="0" err="1" smtClean="0">
                <a:latin typeface="Bookman Old Style" panose="02050604050505020204" pitchFamily="18" charset="0"/>
              </a:rPr>
              <a:t>println</a:t>
            </a:r>
            <a:r>
              <a:rPr lang="en-IN" sz="1200" dirty="0" smtClean="0">
                <a:latin typeface="Bookman Old Style" panose="02050604050505020204" pitchFamily="18" charset="0"/>
              </a:rPr>
              <a:t>("Employee id is: $id") </a:t>
            </a:r>
          </a:p>
          <a:p>
            <a:r>
              <a:rPr lang="en-IN" sz="1200" dirty="0" smtClean="0">
                <a:latin typeface="Bookman Old Style" panose="02050604050505020204" pitchFamily="18" charset="0"/>
              </a:rPr>
              <a:t>		</a:t>
            </a:r>
            <a:r>
              <a:rPr lang="en-IN" sz="1200" dirty="0" err="1" smtClean="0">
                <a:latin typeface="Bookman Old Style" panose="02050604050505020204" pitchFamily="18" charset="0"/>
              </a:rPr>
              <a:t>println</a:t>
            </a:r>
            <a:r>
              <a:rPr lang="en-IN" sz="1200" dirty="0" smtClean="0">
                <a:latin typeface="Bookman Old Style" panose="02050604050505020204" pitchFamily="18" charset="0"/>
              </a:rPr>
              <a:t>("Employee name: $name") </a:t>
            </a:r>
          </a:p>
          <a:p>
            <a:r>
              <a:rPr lang="en-IN" sz="1200" dirty="0" smtClean="0">
                <a:latin typeface="Bookman Old Style" panose="02050604050505020204" pitchFamily="18" charset="0"/>
              </a:rPr>
              <a:t>		</a:t>
            </a:r>
            <a:r>
              <a:rPr lang="en-IN" sz="1200" dirty="0" err="1" smtClean="0">
                <a:latin typeface="Bookman Old Style" panose="02050604050505020204" pitchFamily="18" charset="0"/>
              </a:rPr>
              <a:t>println</a:t>
            </a:r>
            <a:r>
              <a:rPr lang="en-IN" sz="1200" dirty="0" smtClean="0">
                <a:latin typeface="Bookman Old Style" panose="02050604050505020204" pitchFamily="18" charset="0"/>
              </a:rPr>
              <a:t>("Employee salary: $salary") </a:t>
            </a:r>
          </a:p>
          <a:p>
            <a:r>
              <a:rPr lang="en-IN" sz="1200" dirty="0" smtClean="0">
                <a:latin typeface="Bookman Old Style" panose="02050604050505020204" pitchFamily="18" charset="0"/>
              </a:rPr>
              <a:t>		</a:t>
            </a:r>
            <a:r>
              <a:rPr lang="en-IN" sz="1200" dirty="0" err="1" smtClean="0">
                <a:latin typeface="Bookman Old Style" panose="02050604050505020204" pitchFamily="18" charset="0"/>
              </a:rPr>
              <a:t>println</a:t>
            </a:r>
            <a:r>
              <a:rPr lang="en-IN" sz="1200" dirty="0" smtClean="0">
                <a:latin typeface="Bookman Old Style" panose="02050604050505020204" pitchFamily="18" charset="0"/>
              </a:rPr>
              <a:t>() </a:t>
            </a:r>
          </a:p>
          <a:p>
            <a:r>
              <a:rPr lang="en-IN" sz="1200" dirty="0" smtClean="0">
                <a:latin typeface="Bookman Old Style" panose="02050604050505020204" pitchFamily="18" charset="0"/>
              </a:rPr>
              <a:t>	} </a:t>
            </a:r>
          </a:p>
          <a:p>
            <a:r>
              <a:rPr lang="en-IN" sz="1200" dirty="0" smtClean="0">
                <a:latin typeface="Bookman Old Style" panose="02050604050505020204" pitchFamily="18" charset="0"/>
              </a:rPr>
              <a:t>} </a:t>
            </a:r>
          </a:p>
          <a:p>
            <a:r>
              <a:rPr lang="en-IN" sz="1200" dirty="0" smtClean="0">
                <a:latin typeface="Bookman Old Style" panose="02050604050505020204" pitchFamily="18" charset="0"/>
              </a:rPr>
              <a:t>class Child : Parent { </a:t>
            </a:r>
          </a:p>
          <a:p>
            <a:r>
              <a:rPr lang="en-IN" sz="1200" dirty="0" smtClean="0">
                <a:latin typeface="Bookman Old Style" panose="02050604050505020204" pitchFamily="18" charset="0"/>
              </a:rPr>
              <a:t>	constructor (</a:t>
            </a:r>
            <a:r>
              <a:rPr lang="en-IN" sz="1200" dirty="0" err="1" smtClean="0">
                <a:latin typeface="Bookman Old Style" panose="02050604050505020204" pitchFamily="18" charset="0"/>
              </a:rPr>
              <a:t>emp_id</a:t>
            </a:r>
            <a:r>
              <a:rPr lang="en-IN" sz="1200" dirty="0" smtClean="0">
                <a:latin typeface="Bookman Old Style" panose="02050604050505020204" pitchFamily="18" charset="0"/>
              </a:rPr>
              <a:t> : </a:t>
            </a:r>
            <a:r>
              <a:rPr lang="en-IN" sz="1200" dirty="0" err="1" smtClean="0">
                <a:latin typeface="Bookman Old Style" panose="02050604050505020204" pitchFamily="18" charset="0"/>
              </a:rPr>
              <a:t>Int</a:t>
            </a:r>
            <a:r>
              <a:rPr lang="en-IN" sz="1200" dirty="0" smtClean="0">
                <a:latin typeface="Bookman Old Style" panose="02050604050505020204" pitchFamily="18" charset="0"/>
              </a:rPr>
              <a:t>, </a:t>
            </a:r>
            <a:r>
              <a:rPr lang="en-IN" sz="1200" dirty="0" err="1" smtClean="0">
                <a:latin typeface="Bookman Old Style" panose="02050604050505020204" pitchFamily="18" charset="0"/>
              </a:rPr>
              <a:t>emp_name</a:t>
            </a:r>
            <a:r>
              <a:rPr lang="en-IN" sz="1200" dirty="0" smtClean="0">
                <a:latin typeface="Bookman Old Style" panose="02050604050505020204" pitchFamily="18" charset="0"/>
              </a:rPr>
              <a:t>: String):</a:t>
            </a:r>
            <a:r>
              <a:rPr lang="en-IN" sz="1200" dirty="0" smtClean="0">
                <a:solidFill>
                  <a:schemeClr val="accent2">
                    <a:lumMod val="75000"/>
                  </a:schemeClr>
                </a:solidFill>
                <a:latin typeface="Bookman Old Style" panose="02050604050505020204" pitchFamily="18" charset="0"/>
              </a:rPr>
              <a:t>super(emp_id,emp_name,500000.55)</a:t>
            </a:r>
            <a:r>
              <a:rPr lang="en-IN" sz="1200" dirty="0" smtClean="0">
                <a:latin typeface="Bookman Old Style" panose="02050604050505020204" pitchFamily="18" charset="0"/>
              </a:rPr>
              <a:t>{ </a:t>
            </a:r>
          </a:p>
          <a:p>
            <a:r>
              <a:rPr lang="en-IN" sz="1200" dirty="0" smtClean="0">
                <a:latin typeface="Bookman Old Style" panose="02050604050505020204" pitchFamily="18" charset="0"/>
              </a:rPr>
              <a:t>		</a:t>
            </a:r>
            <a:r>
              <a:rPr lang="en-IN" sz="1200" dirty="0" err="1" smtClean="0">
                <a:latin typeface="Bookman Old Style" panose="02050604050505020204" pitchFamily="18" charset="0"/>
              </a:rPr>
              <a:t>var</a:t>
            </a:r>
            <a:r>
              <a:rPr lang="en-IN" sz="1200" dirty="0" smtClean="0">
                <a:latin typeface="Bookman Old Style" panose="02050604050505020204" pitchFamily="18" charset="0"/>
              </a:rPr>
              <a:t> id: </a:t>
            </a:r>
            <a:r>
              <a:rPr lang="en-IN" sz="1200" dirty="0" err="1" smtClean="0">
                <a:latin typeface="Bookman Old Style" panose="02050604050505020204" pitchFamily="18" charset="0"/>
              </a:rPr>
              <a:t>Int</a:t>
            </a:r>
            <a:r>
              <a:rPr lang="en-IN" sz="1200" dirty="0" smtClean="0">
                <a:latin typeface="Bookman Old Style" panose="02050604050505020204" pitchFamily="18" charset="0"/>
              </a:rPr>
              <a:t> = </a:t>
            </a:r>
            <a:r>
              <a:rPr lang="en-IN" sz="1200" dirty="0" err="1" smtClean="0">
                <a:latin typeface="Bookman Old Style" panose="02050604050505020204" pitchFamily="18" charset="0"/>
              </a:rPr>
              <a:t>emp_id</a:t>
            </a:r>
            <a:r>
              <a:rPr lang="en-IN" sz="1200" dirty="0" smtClean="0">
                <a:latin typeface="Bookman Old Style" panose="02050604050505020204" pitchFamily="18" charset="0"/>
              </a:rPr>
              <a:t> </a:t>
            </a:r>
          </a:p>
          <a:p>
            <a:r>
              <a:rPr lang="en-IN" sz="1200" dirty="0" smtClean="0">
                <a:latin typeface="Bookman Old Style" panose="02050604050505020204" pitchFamily="18" charset="0"/>
              </a:rPr>
              <a:t>		</a:t>
            </a:r>
            <a:r>
              <a:rPr lang="en-IN" sz="1200" dirty="0" err="1" smtClean="0">
                <a:latin typeface="Bookman Old Style" panose="02050604050505020204" pitchFamily="18" charset="0"/>
              </a:rPr>
              <a:t>var</a:t>
            </a:r>
            <a:r>
              <a:rPr lang="en-IN" sz="1200" dirty="0" smtClean="0">
                <a:latin typeface="Bookman Old Style" panose="02050604050505020204" pitchFamily="18" charset="0"/>
              </a:rPr>
              <a:t> name: String = </a:t>
            </a:r>
            <a:r>
              <a:rPr lang="en-IN" sz="1200" dirty="0" err="1" smtClean="0">
                <a:latin typeface="Bookman Old Style" panose="02050604050505020204" pitchFamily="18" charset="0"/>
              </a:rPr>
              <a:t>emp_name</a:t>
            </a:r>
            <a:r>
              <a:rPr lang="en-IN" sz="1200" dirty="0" smtClean="0">
                <a:latin typeface="Bookman Old Style" panose="02050604050505020204" pitchFamily="18" charset="0"/>
              </a:rPr>
              <a:t> </a:t>
            </a:r>
          </a:p>
          <a:p>
            <a:r>
              <a:rPr lang="en-IN" sz="1200" dirty="0" smtClean="0">
                <a:latin typeface="Bookman Old Style" panose="02050604050505020204" pitchFamily="18" charset="0"/>
              </a:rPr>
              <a:t>		</a:t>
            </a:r>
            <a:r>
              <a:rPr lang="en-IN" sz="1200" dirty="0" err="1" smtClean="0">
                <a:latin typeface="Bookman Old Style" panose="02050604050505020204" pitchFamily="18" charset="0"/>
              </a:rPr>
              <a:t>println</a:t>
            </a:r>
            <a:r>
              <a:rPr lang="en-IN" sz="1200" dirty="0" smtClean="0">
                <a:latin typeface="Bookman Old Style" panose="02050604050505020204" pitchFamily="18" charset="0"/>
              </a:rPr>
              <a:t>("Employee id is: $id") </a:t>
            </a:r>
          </a:p>
          <a:p>
            <a:r>
              <a:rPr lang="en-IN" sz="1200" dirty="0" smtClean="0">
                <a:latin typeface="Bookman Old Style" panose="02050604050505020204" pitchFamily="18" charset="0"/>
              </a:rPr>
              <a:t>		</a:t>
            </a:r>
            <a:r>
              <a:rPr lang="en-IN" sz="1200" dirty="0" err="1" smtClean="0">
                <a:latin typeface="Bookman Old Style" panose="02050604050505020204" pitchFamily="18" charset="0"/>
              </a:rPr>
              <a:t>println</a:t>
            </a:r>
            <a:r>
              <a:rPr lang="en-IN" sz="1200" dirty="0" smtClean="0">
                <a:latin typeface="Bookman Old Style" panose="02050604050505020204" pitchFamily="18" charset="0"/>
              </a:rPr>
              <a:t>("Employee name: $name") </a:t>
            </a:r>
          </a:p>
          <a:p>
            <a:r>
              <a:rPr lang="en-IN" sz="1200" dirty="0" smtClean="0">
                <a:latin typeface="Bookman Old Style" panose="02050604050505020204" pitchFamily="18" charset="0"/>
              </a:rPr>
              <a:t>	} </a:t>
            </a:r>
          </a:p>
          <a:p>
            <a:r>
              <a:rPr lang="en-IN" sz="1200" dirty="0" smtClean="0">
                <a:latin typeface="Bookman Old Style" panose="02050604050505020204" pitchFamily="18" charset="0"/>
              </a:rPr>
              <a:t>} </a:t>
            </a:r>
          </a:p>
          <a:p>
            <a:endParaRPr lang="en-IN" sz="1000" dirty="0">
              <a:latin typeface="Bookman Old Style" panose="02050604050505020204" pitchFamily="18" charset="0"/>
            </a:endParaRPr>
          </a:p>
        </p:txBody>
      </p:sp>
    </p:spTree>
    <p:extLst>
      <p:ext uri="{BB962C8B-B14F-4D97-AF65-F5344CB8AC3E}">
        <p14:creationId xmlns:p14="http://schemas.microsoft.com/office/powerpoint/2010/main" val="16557599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76200"/>
            <a:ext cx="8915400" cy="334962"/>
          </a:xfrm>
        </p:spPr>
        <p:style>
          <a:lnRef idx="2">
            <a:schemeClr val="accent5">
              <a:shade val="50000"/>
            </a:schemeClr>
          </a:lnRef>
          <a:fillRef idx="1">
            <a:schemeClr val="accent5"/>
          </a:fillRef>
          <a:effectRef idx="0">
            <a:schemeClr val="accent5"/>
          </a:effectRef>
          <a:fontRef idx="minor">
            <a:schemeClr val="lt1"/>
          </a:fontRef>
        </p:style>
        <p:txBody>
          <a:bodyPr/>
          <a:lstStyle/>
          <a:p>
            <a:pPr algn="ctr"/>
            <a:r>
              <a:rPr lang="en-US" dirty="0" smtClean="0"/>
              <a:t>Inheritance</a:t>
            </a:r>
            <a:endParaRPr lang="en-IN" dirty="0"/>
          </a:p>
        </p:txBody>
      </p:sp>
      <p:sp>
        <p:nvSpPr>
          <p:cNvPr id="3" name="Content Placeholder 2"/>
          <p:cNvSpPr>
            <a:spLocks noGrp="1"/>
          </p:cNvSpPr>
          <p:nvPr>
            <p:ph idx="1"/>
          </p:nvPr>
        </p:nvSpPr>
        <p:spPr>
          <a:xfrm>
            <a:off x="457200" y="685801"/>
            <a:ext cx="8915400" cy="762000"/>
          </a:xfrm>
        </p:spPr>
        <p:txBody>
          <a:bodyPr>
            <a:normAutofit fontScale="92500" lnSpcReduction="10000"/>
          </a:bodyPr>
          <a:lstStyle/>
          <a:p>
            <a:r>
              <a:rPr lang="en-US" dirty="0"/>
              <a:t>Inheritance enables code re-usability, it allows to inherit the features from an existing class(base class) to a new class(derived class</a:t>
            </a:r>
            <a:r>
              <a:rPr lang="en-US" dirty="0" smtClean="0"/>
              <a:t>)</a:t>
            </a:r>
          </a:p>
          <a:p>
            <a:r>
              <a:rPr lang="en-US" dirty="0"/>
              <a:t>Derived class can inherit all the features of base class and can add some features of their own</a:t>
            </a:r>
            <a:r>
              <a:rPr lang="en-US" dirty="0" smtClean="0"/>
              <a:t>.</a:t>
            </a:r>
          </a:p>
          <a:p>
            <a:r>
              <a:rPr lang="en-US" dirty="0"/>
              <a:t>classes are </a:t>
            </a:r>
            <a:r>
              <a:rPr lang="en-US" b="1" dirty="0"/>
              <a:t>final</a:t>
            </a:r>
            <a:r>
              <a:rPr lang="en-US" dirty="0"/>
              <a:t> by </a:t>
            </a:r>
            <a:r>
              <a:rPr lang="en-US" dirty="0" smtClean="0"/>
              <a:t>default, so </a:t>
            </a:r>
            <a:r>
              <a:rPr lang="en-IN" dirty="0" smtClean="0"/>
              <a:t>derived</a:t>
            </a:r>
            <a:r>
              <a:rPr lang="en-US" dirty="0" smtClean="0"/>
              <a:t> </a:t>
            </a:r>
            <a:r>
              <a:rPr lang="en-US" dirty="0"/>
              <a:t>class we should use </a:t>
            </a:r>
            <a:r>
              <a:rPr lang="en-US" b="1" dirty="0"/>
              <a:t>open</a:t>
            </a:r>
            <a:r>
              <a:rPr lang="en-US" dirty="0"/>
              <a:t> keyword in front of base class</a:t>
            </a:r>
            <a:endParaRPr lang="en-IN" dirty="0"/>
          </a:p>
        </p:txBody>
      </p:sp>
      <p:sp>
        <p:nvSpPr>
          <p:cNvPr id="4" name="TextBox 3"/>
          <p:cNvSpPr txBox="1"/>
          <p:nvPr/>
        </p:nvSpPr>
        <p:spPr>
          <a:xfrm>
            <a:off x="685800" y="1828800"/>
            <a:ext cx="3849580" cy="2031325"/>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en-IN" b="1" dirty="0"/>
              <a:t>open</a:t>
            </a:r>
            <a:r>
              <a:rPr lang="en-IN" dirty="0"/>
              <a:t> class </a:t>
            </a:r>
            <a:r>
              <a:rPr lang="en-IN" dirty="0" err="1"/>
              <a:t>baseClass</a:t>
            </a:r>
            <a:r>
              <a:rPr lang="en-IN" dirty="0"/>
              <a:t> (</a:t>
            </a:r>
            <a:r>
              <a:rPr lang="en-IN" dirty="0" err="1"/>
              <a:t>x:Int</a:t>
            </a:r>
            <a:r>
              <a:rPr lang="en-IN" dirty="0"/>
              <a:t> ) { </a:t>
            </a:r>
            <a:endParaRPr lang="en-IN" dirty="0" smtClean="0"/>
          </a:p>
          <a:p>
            <a:r>
              <a:rPr lang="en-IN" dirty="0"/>
              <a:t>	</a:t>
            </a:r>
            <a:r>
              <a:rPr lang="en-IN" dirty="0" smtClean="0"/>
              <a:t>&lt;Code&gt;</a:t>
            </a:r>
          </a:p>
          <a:p>
            <a:r>
              <a:rPr lang="en-IN" dirty="0" smtClean="0"/>
              <a:t>} </a:t>
            </a:r>
          </a:p>
          <a:p>
            <a:endParaRPr lang="en-IN" dirty="0" smtClean="0"/>
          </a:p>
          <a:p>
            <a:r>
              <a:rPr lang="en-IN" dirty="0" smtClean="0"/>
              <a:t>class </a:t>
            </a:r>
            <a:r>
              <a:rPr lang="en-IN" dirty="0" err="1"/>
              <a:t>derivedClass</a:t>
            </a:r>
            <a:r>
              <a:rPr lang="en-IN" dirty="0"/>
              <a:t>(</a:t>
            </a:r>
            <a:r>
              <a:rPr lang="en-IN" dirty="0" err="1"/>
              <a:t>x:Int</a:t>
            </a:r>
            <a:r>
              <a:rPr lang="en-IN" dirty="0"/>
              <a:t>) : </a:t>
            </a:r>
            <a:r>
              <a:rPr lang="en-IN" dirty="0" err="1"/>
              <a:t>baseClass</a:t>
            </a:r>
            <a:r>
              <a:rPr lang="en-IN" dirty="0"/>
              <a:t>(x) </a:t>
            </a:r>
            <a:r>
              <a:rPr lang="en-IN" dirty="0" smtClean="0"/>
              <a:t>{</a:t>
            </a:r>
          </a:p>
          <a:p>
            <a:r>
              <a:rPr lang="en-IN" dirty="0"/>
              <a:t>	</a:t>
            </a:r>
            <a:r>
              <a:rPr lang="en-IN" dirty="0" smtClean="0"/>
              <a:t>&lt;</a:t>
            </a:r>
            <a:r>
              <a:rPr lang="en-IN" dirty="0"/>
              <a:t>Code</a:t>
            </a:r>
            <a:r>
              <a:rPr lang="en-IN" dirty="0" smtClean="0"/>
              <a:t>&gt;</a:t>
            </a:r>
          </a:p>
          <a:p>
            <a:r>
              <a:rPr lang="en-IN" dirty="0" smtClean="0"/>
              <a:t>}</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752599"/>
            <a:ext cx="4791075" cy="303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4683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dirty="0" err="1"/>
              <a:t>Kotlin</a:t>
            </a:r>
            <a:r>
              <a:rPr lang="en-IN" dirty="0"/>
              <a:t> inheritance primary constructor </a:t>
            </a:r>
          </a:p>
        </p:txBody>
      </p:sp>
      <p:sp>
        <p:nvSpPr>
          <p:cNvPr id="4" name="TextBox 3"/>
          <p:cNvSpPr txBox="1"/>
          <p:nvPr/>
        </p:nvSpPr>
        <p:spPr>
          <a:xfrm>
            <a:off x="457200" y="762000"/>
            <a:ext cx="9296400" cy="378565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500" dirty="0">
                <a:latin typeface="Bookman Old Style" panose="02050604050505020204" pitchFamily="18" charset="0"/>
              </a:rPr>
              <a:t>//base class </a:t>
            </a:r>
          </a:p>
          <a:p>
            <a:r>
              <a:rPr lang="en-US" sz="1500" dirty="0">
                <a:latin typeface="Bookman Old Style" panose="02050604050505020204" pitchFamily="18" charset="0"/>
              </a:rPr>
              <a:t>open class Employee(name: String</a:t>
            </a:r>
            <a:r>
              <a:rPr lang="en-US" sz="1500" dirty="0" smtClean="0">
                <a:latin typeface="Bookman Old Style" panose="02050604050505020204" pitchFamily="18" charset="0"/>
              </a:rPr>
              <a:t>, age</a:t>
            </a:r>
            <a:r>
              <a:rPr lang="en-US" sz="1500" dirty="0">
                <a:latin typeface="Bookman Old Style" panose="02050604050505020204" pitchFamily="18" charset="0"/>
              </a:rPr>
              <a:t>: </a:t>
            </a:r>
            <a:r>
              <a:rPr lang="en-US" sz="1500" dirty="0" err="1">
                <a:latin typeface="Bookman Old Style" panose="02050604050505020204" pitchFamily="18" charset="0"/>
              </a:rPr>
              <a:t>Int</a:t>
            </a:r>
            <a:r>
              <a:rPr lang="en-US" sz="1500" dirty="0">
                <a:latin typeface="Bookman Old Style" panose="02050604050505020204" pitchFamily="18" charset="0"/>
              </a:rPr>
              <a:t>) { </a:t>
            </a:r>
          </a:p>
          <a:p>
            <a:r>
              <a:rPr lang="en-US" sz="1500" dirty="0">
                <a:latin typeface="Bookman Old Style" panose="02050604050505020204" pitchFamily="18" charset="0"/>
              </a:rPr>
              <a:t>	</a:t>
            </a:r>
            <a:r>
              <a:rPr lang="en-US" sz="1500" dirty="0" err="1">
                <a:latin typeface="Bookman Old Style" panose="02050604050505020204" pitchFamily="18" charset="0"/>
              </a:rPr>
              <a:t>init</a:t>
            </a:r>
            <a:r>
              <a:rPr lang="en-US" sz="1500" dirty="0">
                <a:latin typeface="Bookman Old Style" panose="02050604050505020204" pitchFamily="18" charset="0"/>
              </a:rPr>
              <a:t>{ </a:t>
            </a:r>
          </a:p>
          <a:p>
            <a:r>
              <a:rPr lang="en-US" sz="1500" dirty="0">
                <a:latin typeface="Bookman Old Style" panose="02050604050505020204" pitchFamily="18" charset="0"/>
              </a:rPr>
              <a:t>		</a:t>
            </a:r>
            <a:r>
              <a:rPr lang="en-US" sz="1500" dirty="0" err="1">
                <a:latin typeface="Bookman Old Style" panose="02050604050505020204" pitchFamily="18" charset="0"/>
              </a:rPr>
              <a:t>println</a:t>
            </a:r>
            <a:r>
              <a:rPr lang="en-US" sz="1500" dirty="0">
                <a:latin typeface="Bookman Old Style" panose="02050604050505020204" pitchFamily="18" charset="0"/>
              </a:rPr>
              <a:t>("Name of the Employee is $name") </a:t>
            </a:r>
          </a:p>
          <a:p>
            <a:r>
              <a:rPr lang="en-US" sz="1500" dirty="0">
                <a:latin typeface="Bookman Old Style" panose="02050604050505020204" pitchFamily="18" charset="0"/>
              </a:rPr>
              <a:t>		</a:t>
            </a:r>
            <a:r>
              <a:rPr lang="en-US" sz="1500" dirty="0" err="1">
                <a:latin typeface="Bookman Old Style" panose="02050604050505020204" pitchFamily="18" charset="0"/>
              </a:rPr>
              <a:t>println</a:t>
            </a:r>
            <a:r>
              <a:rPr lang="en-US" sz="1500" dirty="0">
                <a:latin typeface="Bookman Old Style" panose="02050604050505020204" pitchFamily="18" charset="0"/>
              </a:rPr>
              <a:t>("Age of the Employee is $age") </a:t>
            </a:r>
          </a:p>
          <a:p>
            <a:r>
              <a:rPr lang="en-US" sz="1500" dirty="0">
                <a:latin typeface="Bookman Old Style" panose="02050604050505020204" pitchFamily="18" charset="0"/>
              </a:rPr>
              <a:t>	} </a:t>
            </a:r>
          </a:p>
          <a:p>
            <a:r>
              <a:rPr lang="en-US" sz="1500" dirty="0">
                <a:latin typeface="Bookman Old Style" panose="02050604050505020204" pitchFamily="18" charset="0"/>
              </a:rPr>
              <a:t>} </a:t>
            </a:r>
          </a:p>
          <a:p>
            <a:r>
              <a:rPr lang="en-US" sz="1500" dirty="0">
                <a:latin typeface="Bookman Old Style" panose="02050604050505020204" pitchFamily="18" charset="0"/>
              </a:rPr>
              <a:t>// derived class </a:t>
            </a:r>
          </a:p>
          <a:p>
            <a:r>
              <a:rPr lang="en-US" sz="1500" dirty="0">
                <a:latin typeface="Bookman Old Style" panose="02050604050505020204" pitchFamily="18" charset="0"/>
              </a:rPr>
              <a:t>class CEO( name: String, age: </a:t>
            </a:r>
            <a:r>
              <a:rPr lang="en-US" sz="1500" dirty="0" err="1">
                <a:latin typeface="Bookman Old Style" panose="02050604050505020204" pitchFamily="18" charset="0"/>
              </a:rPr>
              <a:t>Int</a:t>
            </a:r>
            <a:r>
              <a:rPr lang="en-US" sz="1500" dirty="0">
                <a:latin typeface="Bookman Old Style" panose="02050604050505020204" pitchFamily="18" charset="0"/>
              </a:rPr>
              <a:t>, salary: Double</a:t>
            </a:r>
            <a:r>
              <a:rPr lang="en-US" sz="1500" dirty="0" smtClean="0">
                <a:latin typeface="Bookman Old Style" panose="02050604050505020204" pitchFamily="18" charset="0"/>
              </a:rPr>
              <a:t>): </a:t>
            </a:r>
            <a:r>
              <a:rPr lang="en-US" sz="1500" dirty="0" smtClean="0">
                <a:solidFill>
                  <a:schemeClr val="accent2">
                    <a:lumMod val="75000"/>
                  </a:schemeClr>
                </a:solidFill>
                <a:latin typeface="Bookman Old Style" panose="02050604050505020204" pitchFamily="18" charset="0"/>
              </a:rPr>
              <a:t>Employee(</a:t>
            </a:r>
            <a:r>
              <a:rPr lang="en-US" sz="1500" dirty="0" err="1" smtClean="0">
                <a:solidFill>
                  <a:schemeClr val="accent2">
                    <a:lumMod val="75000"/>
                  </a:schemeClr>
                </a:solidFill>
                <a:latin typeface="Bookman Old Style" panose="02050604050505020204" pitchFamily="18" charset="0"/>
              </a:rPr>
              <a:t>name,age</a:t>
            </a:r>
            <a:r>
              <a:rPr lang="en-US" sz="1500" dirty="0">
                <a:solidFill>
                  <a:schemeClr val="accent2">
                    <a:lumMod val="75000"/>
                  </a:schemeClr>
                </a:solidFill>
                <a:latin typeface="Bookman Old Style" panose="02050604050505020204" pitchFamily="18" charset="0"/>
              </a:rPr>
              <a:t>) </a:t>
            </a:r>
            <a:r>
              <a:rPr lang="en-US" sz="1500" dirty="0">
                <a:latin typeface="Bookman Old Style" panose="02050604050505020204" pitchFamily="18" charset="0"/>
              </a:rPr>
              <a:t>{ </a:t>
            </a:r>
          </a:p>
          <a:p>
            <a:r>
              <a:rPr lang="en-US" sz="1500" dirty="0">
                <a:latin typeface="Bookman Old Style" panose="02050604050505020204" pitchFamily="18" charset="0"/>
              </a:rPr>
              <a:t>	</a:t>
            </a:r>
            <a:r>
              <a:rPr lang="en-US" sz="1500" dirty="0" err="1">
                <a:latin typeface="Bookman Old Style" panose="02050604050505020204" pitchFamily="18" charset="0"/>
              </a:rPr>
              <a:t>init</a:t>
            </a:r>
            <a:r>
              <a:rPr lang="en-US" sz="1500" dirty="0">
                <a:latin typeface="Bookman Old Style" panose="02050604050505020204" pitchFamily="18" charset="0"/>
              </a:rPr>
              <a:t> { </a:t>
            </a:r>
          </a:p>
          <a:p>
            <a:r>
              <a:rPr lang="en-US" sz="1500" dirty="0">
                <a:latin typeface="Bookman Old Style" panose="02050604050505020204" pitchFamily="18" charset="0"/>
              </a:rPr>
              <a:t>		</a:t>
            </a:r>
            <a:r>
              <a:rPr lang="en-US" sz="1500" dirty="0" err="1">
                <a:latin typeface="Bookman Old Style" panose="02050604050505020204" pitchFamily="18" charset="0"/>
              </a:rPr>
              <a:t>println</a:t>
            </a:r>
            <a:r>
              <a:rPr lang="en-US" sz="1500" dirty="0">
                <a:latin typeface="Bookman Old Style" panose="02050604050505020204" pitchFamily="18" charset="0"/>
              </a:rPr>
              <a:t>("Salary per annum is $salary crore rupees") </a:t>
            </a:r>
          </a:p>
          <a:p>
            <a:r>
              <a:rPr lang="en-US" sz="1500" dirty="0">
                <a:latin typeface="Bookman Old Style" panose="02050604050505020204" pitchFamily="18" charset="0"/>
              </a:rPr>
              <a:t>	} </a:t>
            </a:r>
          </a:p>
          <a:p>
            <a:r>
              <a:rPr lang="en-US" sz="1500" dirty="0">
                <a:latin typeface="Bookman Old Style" panose="02050604050505020204" pitchFamily="18" charset="0"/>
              </a:rPr>
              <a:t>} </a:t>
            </a:r>
          </a:p>
          <a:p>
            <a:r>
              <a:rPr lang="en-US" sz="1500" dirty="0">
                <a:latin typeface="Bookman Old Style" panose="02050604050505020204" pitchFamily="18" charset="0"/>
              </a:rPr>
              <a:t>fun main(</a:t>
            </a:r>
            <a:r>
              <a:rPr lang="en-US" sz="1500" dirty="0" err="1">
                <a:latin typeface="Bookman Old Style" panose="02050604050505020204" pitchFamily="18" charset="0"/>
              </a:rPr>
              <a:t>args</a:t>
            </a:r>
            <a:r>
              <a:rPr lang="en-US" sz="1500" dirty="0">
                <a:latin typeface="Bookman Old Style" panose="02050604050505020204" pitchFamily="18" charset="0"/>
              </a:rPr>
              <a:t>: Array&lt;String&gt;) { </a:t>
            </a:r>
          </a:p>
          <a:p>
            <a:r>
              <a:rPr lang="en-US" sz="1500" dirty="0">
                <a:latin typeface="Bookman Old Style" panose="02050604050505020204" pitchFamily="18" charset="0"/>
              </a:rPr>
              <a:t>	CEO("Sunder </a:t>
            </a:r>
            <a:r>
              <a:rPr lang="en-US" sz="1500" dirty="0" err="1">
                <a:latin typeface="Bookman Old Style" panose="02050604050505020204" pitchFamily="18" charset="0"/>
              </a:rPr>
              <a:t>Pichai</a:t>
            </a:r>
            <a:r>
              <a:rPr lang="en-US" sz="1500" dirty="0">
                <a:latin typeface="Bookman Old Style" panose="02050604050505020204" pitchFamily="18" charset="0"/>
              </a:rPr>
              <a:t>", 42, 450.00) </a:t>
            </a:r>
          </a:p>
          <a:p>
            <a:r>
              <a:rPr lang="en-US" sz="1500" dirty="0">
                <a:latin typeface="Bookman Old Style" panose="02050604050505020204" pitchFamily="18" charset="0"/>
              </a:rPr>
              <a:t>} </a:t>
            </a:r>
          </a:p>
        </p:txBody>
      </p:sp>
    </p:spTree>
    <p:extLst>
      <p:ext uri="{BB962C8B-B14F-4D97-AF65-F5344CB8AC3E}">
        <p14:creationId xmlns:p14="http://schemas.microsoft.com/office/powerpoint/2010/main" val="1852959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dirty="0" err="1"/>
              <a:t>Kotlin</a:t>
            </a:r>
            <a:r>
              <a:rPr lang="en-IN" dirty="0"/>
              <a:t> inheritance secondary constructor </a:t>
            </a:r>
          </a:p>
        </p:txBody>
      </p:sp>
      <p:sp>
        <p:nvSpPr>
          <p:cNvPr id="4" name="TextBox 3"/>
          <p:cNvSpPr txBox="1"/>
          <p:nvPr/>
        </p:nvSpPr>
        <p:spPr>
          <a:xfrm>
            <a:off x="838200" y="990600"/>
            <a:ext cx="8534400" cy="378565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500" dirty="0">
                <a:latin typeface="Bookman Old Style" panose="02050604050505020204" pitchFamily="18" charset="0"/>
              </a:rPr>
              <a:t>//base class </a:t>
            </a:r>
          </a:p>
          <a:p>
            <a:r>
              <a:rPr lang="en-US" sz="1500" dirty="0">
                <a:latin typeface="Bookman Old Style" panose="02050604050505020204" pitchFamily="18" charset="0"/>
              </a:rPr>
              <a:t>open class Employee { </a:t>
            </a:r>
          </a:p>
          <a:p>
            <a:r>
              <a:rPr lang="en-US" sz="1500" dirty="0">
                <a:latin typeface="Bookman Old Style" panose="02050604050505020204" pitchFamily="18" charset="0"/>
              </a:rPr>
              <a:t>	constructor(name: </a:t>
            </a:r>
            <a:r>
              <a:rPr lang="en-US" sz="1500" dirty="0" err="1">
                <a:latin typeface="Bookman Old Style" panose="02050604050505020204" pitchFamily="18" charset="0"/>
              </a:rPr>
              <a:t>String,age</a:t>
            </a:r>
            <a:r>
              <a:rPr lang="en-US" sz="1500" dirty="0">
                <a:latin typeface="Bookman Old Style" panose="02050604050505020204" pitchFamily="18" charset="0"/>
              </a:rPr>
              <a:t>: </a:t>
            </a:r>
            <a:r>
              <a:rPr lang="en-US" sz="1500" dirty="0" err="1">
                <a:latin typeface="Bookman Old Style" panose="02050604050505020204" pitchFamily="18" charset="0"/>
              </a:rPr>
              <a:t>Int</a:t>
            </a:r>
            <a:r>
              <a:rPr lang="en-US" sz="1500" dirty="0">
                <a:latin typeface="Bookman Old Style" panose="02050604050505020204" pitchFamily="18" charset="0"/>
              </a:rPr>
              <a:t>){ </a:t>
            </a:r>
          </a:p>
          <a:p>
            <a:r>
              <a:rPr lang="en-US" sz="1500" dirty="0">
                <a:latin typeface="Bookman Old Style" panose="02050604050505020204" pitchFamily="18" charset="0"/>
              </a:rPr>
              <a:t>			</a:t>
            </a:r>
            <a:r>
              <a:rPr lang="en-US" sz="1500" dirty="0" err="1">
                <a:latin typeface="Bookman Old Style" panose="02050604050505020204" pitchFamily="18" charset="0"/>
              </a:rPr>
              <a:t>println</a:t>
            </a:r>
            <a:r>
              <a:rPr lang="en-US" sz="1500" dirty="0">
                <a:latin typeface="Bookman Old Style" panose="02050604050505020204" pitchFamily="18" charset="0"/>
              </a:rPr>
              <a:t>("Name of the Employee is $name") </a:t>
            </a:r>
          </a:p>
          <a:p>
            <a:r>
              <a:rPr lang="en-US" sz="1500" dirty="0">
                <a:latin typeface="Bookman Old Style" panose="02050604050505020204" pitchFamily="18" charset="0"/>
              </a:rPr>
              <a:t>			</a:t>
            </a:r>
            <a:r>
              <a:rPr lang="en-US" sz="1500" dirty="0" err="1">
                <a:latin typeface="Bookman Old Style" panose="02050604050505020204" pitchFamily="18" charset="0"/>
              </a:rPr>
              <a:t>println</a:t>
            </a:r>
            <a:r>
              <a:rPr lang="en-US" sz="1500" dirty="0">
                <a:latin typeface="Bookman Old Style" panose="02050604050505020204" pitchFamily="18" charset="0"/>
              </a:rPr>
              <a:t>("Age of the Employee is $age") </a:t>
            </a:r>
          </a:p>
          <a:p>
            <a:r>
              <a:rPr lang="en-US" sz="1500" dirty="0">
                <a:latin typeface="Bookman Old Style" panose="02050604050505020204" pitchFamily="18" charset="0"/>
              </a:rPr>
              <a:t>	} </a:t>
            </a:r>
          </a:p>
          <a:p>
            <a:r>
              <a:rPr lang="en-US" sz="1500" dirty="0">
                <a:latin typeface="Bookman Old Style" panose="02050604050505020204" pitchFamily="18" charset="0"/>
              </a:rPr>
              <a:t>} </a:t>
            </a:r>
          </a:p>
          <a:p>
            <a:r>
              <a:rPr lang="en-US" sz="1500" dirty="0">
                <a:latin typeface="Bookman Old Style" panose="02050604050505020204" pitchFamily="18" charset="0"/>
              </a:rPr>
              <a:t>// derived class </a:t>
            </a:r>
          </a:p>
          <a:p>
            <a:r>
              <a:rPr lang="en-US" sz="1500" dirty="0">
                <a:latin typeface="Bookman Old Style" panose="02050604050505020204" pitchFamily="18" charset="0"/>
              </a:rPr>
              <a:t>class CEO : Employee{ </a:t>
            </a:r>
          </a:p>
          <a:p>
            <a:r>
              <a:rPr lang="en-US" sz="1500" dirty="0">
                <a:latin typeface="Bookman Old Style" panose="02050604050505020204" pitchFamily="18" charset="0"/>
              </a:rPr>
              <a:t>	constructor( name: </a:t>
            </a:r>
            <a:r>
              <a:rPr lang="en-US" sz="1500" dirty="0" err="1">
                <a:latin typeface="Bookman Old Style" panose="02050604050505020204" pitchFamily="18" charset="0"/>
              </a:rPr>
              <a:t>String,age</a:t>
            </a:r>
            <a:r>
              <a:rPr lang="en-US" sz="1500" dirty="0">
                <a:latin typeface="Bookman Old Style" panose="02050604050505020204" pitchFamily="18" charset="0"/>
              </a:rPr>
              <a:t>: </a:t>
            </a:r>
            <a:r>
              <a:rPr lang="en-US" sz="1500" dirty="0" err="1">
                <a:latin typeface="Bookman Old Style" panose="02050604050505020204" pitchFamily="18" charset="0"/>
              </a:rPr>
              <a:t>Int</a:t>
            </a:r>
            <a:r>
              <a:rPr lang="en-US" sz="1500" dirty="0">
                <a:latin typeface="Bookman Old Style" panose="02050604050505020204" pitchFamily="18" charset="0"/>
              </a:rPr>
              <a:t>, salary: Double): </a:t>
            </a:r>
            <a:r>
              <a:rPr lang="en-US" sz="1500" dirty="0">
                <a:solidFill>
                  <a:schemeClr val="accent2">
                    <a:lumMod val="75000"/>
                  </a:schemeClr>
                </a:solidFill>
                <a:latin typeface="Bookman Old Style" panose="02050604050505020204" pitchFamily="18" charset="0"/>
              </a:rPr>
              <a:t>super(</a:t>
            </a:r>
            <a:r>
              <a:rPr lang="en-US" sz="1500" dirty="0" err="1">
                <a:solidFill>
                  <a:schemeClr val="accent2">
                    <a:lumMod val="75000"/>
                  </a:schemeClr>
                </a:solidFill>
                <a:latin typeface="Bookman Old Style" panose="02050604050505020204" pitchFamily="18" charset="0"/>
              </a:rPr>
              <a:t>name,age</a:t>
            </a:r>
            <a:r>
              <a:rPr lang="en-US" sz="1500" dirty="0">
                <a:solidFill>
                  <a:schemeClr val="accent2">
                    <a:lumMod val="75000"/>
                  </a:schemeClr>
                </a:solidFill>
                <a:latin typeface="Bookman Old Style" panose="02050604050505020204" pitchFamily="18" charset="0"/>
              </a:rPr>
              <a:t>) </a:t>
            </a:r>
            <a:r>
              <a:rPr lang="en-US" sz="1500" dirty="0">
                <a:latin typeface="Bookman Old Style" panose="02050604050505020204" pitchFamily="18" charset="0"/>
              </a:rPr>
              <a:t>{ </a:t>
            </a:r>
          </a:p>
          <a:p>
            <a:r>
              <a:rPr lang="en-US" sz="1500" dirty="0">
                <a:latin typeface="Bookman Old Style" panose="02050604050505020204" pitchFamily="18" charset="0"/>
              </a:rPr>
              <a:t>		</a:t>
            </a:r>
            <a:r>
              <a:rPr lang="en-US" sz="1500" dirty="0" err="1">
                <a:latin typeface="Bookman Old Style" panose="02050604050505020204" pitchFamily="18" charset="0"/>
              </a:rPr>
              <a:t>println</a:t>
            </a:r>
            <a:r>
              <a:rPr lang="en-US" sz="1500" dirty="0">
                <a:latin typeface="Bookman Old Style" panose="02050604050505020204" pitchFamily="18" charset="0"/>
              </a:rPr>
              <a:t>("Salary per annum is $salary million dollars") </a:t>
            </a:r>
          </a:p>
          <a:p>
            <a:r>
              <a:rPr lang="en-US" sz="1500" dirty="0">
                <a:latin typeface="Bookman Old Style" panose="02050604050505020204" pitchFamily="18" charset="0"/>
              </a:rPr>
              <a:t>	} </a:t>
            </a:r>
          </a:p>
          <a:p>
            <a:r>
              <a:rPr lang="en-US" sz="1500" dirty="0">
                <a:latin typeface="Bookman Old Style" panose="02050604050505020204" pitchFamily="18" charset="0"/>
              </a:rPr>
              <a:t>} </a:t>
            </a:r>
          </a:p>
          <a:p>
            <a:r>
              <a:rPr lang="en-US" sz="1500" dirty="0">
                <a:latin typeface="Bookman Old Style" panose="02050604050505020204" pitchFamily="18" charset="0"/>
              </a:rPr>
              <a:t>fun main(</a:t>
            </a:r>
            <a:r>
              <a:rPr lang="en-US" sz="1500" dirty="0" err="1">
                <a:latin typeface="Bookman Old Style" panose="02050604050505020204" pitchFamily="18" charset="0"/>
              </a:rPr>
              <a:t>args</a:t>
            </a:r>
            <a:r>
              <a:rPr lang="en-US" sz="1500" dirty="0">
                <a:latin typeface="Bookman Old Style" panose="02050604050505020204" pitchFamily="18" charset="0"/>
              </a:rPr>
              <a:t>: Array&lt;String&gt;) { </a:t>
            </a:r>
          </a:p>
          <a:p>
            <a:r>
              <a:rPr lang="en-US" sz="1500" dirty="0">
                <a:latin typeface="Bookman Old Style" panose="02050604050505020204" pitchFamily="18" charset="0"/>
              </a:rPr>
              <a:t>	CEO("Satya </a:t>
            </a:r>
            <a:r>
              <a:rPr lang="en-US" sz="1500" dirty="0" err="1">
                <a:latin typeface="Bookman Old Style" panose="02050604050505020204" pitchFamily="18" charset="0"/>
              </a:rPr>
              <a:t>Nadela</a:t>
            </a:r>
            <a:r>
              <a:rPr lang="en-US" sz="1500" dirty="0">
                <a:latin typeface="Bookman Old Style" panose="02050604050505020204" pitchFamily="18" charset="0"/>
              </a:rPr>
              <a:t>", 48, 250.00) </a:t>
            </a:r>
          </a:p>
          <a:p>
            <a:r>
              <a:rPr lang="en-US" sz="1500" dirty="0">
                <a:latin typeface="Bookman Old Style" panose="02050604050505020204" pitchFamily="18" charset="0"/>
              </a:rPr>
              <a:t>} </a:t>
            </a:r>
          </a:p>
        </p:txBody>
      </p:sp>
    </p:spTree>
    <p:extLst>
      <p:ext uri="{BB962C8B-B14F-4D97-AF65-F5344CB8AC3E}">
        <p14:creationId xmlns:p14="http://schemas.microsoft.com/office/powerpoint/2010/main" val="3034093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Overriding Member </a:t>
            </a:r>
            <a:r>
              <a:rPr lang="en-US" dirty="0" smtClean="0"/>
              <a:t>functions and </a:t>
            </a:r>
            <a:r>
              <a:rPr lang="en-IN" dirty="0"/>
              <a:t>Calling the superclass </a:t>
            </a:r>
            <a:r>
              <a:rPr lang="en-IN" dirty="0" smtClean="0"/>
              <a:t>implementation</a:t>
            </a:r>
            <a:endParaRPr lang="en-IN" dirty="0"/>
          </a:p>
        </p:txBody>
      </p:sp>
      <p:sp>
        <p:nvSpPr>
          <p:cNvPr id="4" name="TextBox 3"/>
          <p:cNvSpPr txBox="1"/>
          <p:nvPr/>
        </p:nvSpPr>
        <p:spPr>
          <a:xfrm>
            <a:off x="228600" y="1981200"/>
            <a:ext cx="6934200" cy="4016484"/>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IN" sz="1500" dirty="0" smtClean="0">
                <a:latin typeface="Bookman Old Style" panose="02050604050505020204" pitchFamily="18" charset="0"/>
              </a:rPr>
              <a:t>// base class </a:t>
            </a:r>
          </a:p>
          <a:p>
            <a:r>
              <a:rPr lang="en-IN" sz="1500" dirty="0" smtClean="0">
                <a:latin typeface="Bookman Old Style" panose="02050604050505020204" pitchFamily="18" charset="0"/>
              </a:rPr>
              <a:t>open class Animal { </a:t>
            </a:r>
          </a:p>
          <a:p>
            <a:r>
              <a:rPr lang="en-IN" sz="1500" dirty="0" smtClean="0">
                <a:latin typeface="Bookman Old Style" panose="02050604050505020204" pitchFamily="18" charset="0"/>
              </a:rPr>
              <a:t>	</a:t>
            </a:r>
            <a:r>
              <a:rPr lang="en-IN" sz="1500" dirty="0" smtClean="0">
                <a:solidFill>
                  <a:schemeClr val="accent2">
                    <a:lumMod val="75000"/>
                  </a:schemeClr>
                </a:solidFill>
                <a:latin typeface="Bookman Old Style" panose="02050604050505020204" pitchFamily="18" charset="0"/>
              </a:rPr>
              <a:t>open fun run() { </a:t>
            </a:r>
          </a:p>
          <a:p>
            <a:r>
              <a:rPr lang="en-IN" sz="1500" dirty="0" smtClean="0">
                <a:solidFill>
                  <a:schemeClr val="accent2">
                    <a:lumMod val="75000"/>
                  </a:schemeClr>
                </a:solidFill>
                <a:latin typeface="Bookman Old Style" panose="02050604050505020204" pitchFamily="18" charset="0"/>
              </a:rPr>
              <a:t>		</a:t>
            </a:r>
            <a:r>
              <a:rPr lang="en-IN" sz="1500" dirty="0" err="1" smtClean="0">
                <a:solidFill>
                  <a:schemeClr val="accent2">
                    <a:lumMod val="75000"/>
                  </a:schemeClr>
                </a:solidFill>
                <a:latin typeface="Bookman Old Style" panose="02050604050505020204" pitchFamily="18" charset="0"/>
              </a:rPr>
              <a:t>println</a:t>
            </a:r>
            <a:r>
              <a:rPr lang="en-IN" sz="1500" dirty="0" smtClean="0">
                <a:solidFill>
                  <a:schemeClr val="accent2">
                    <a:lumMod val="75000"/>
                  </a:schemeClr>
                </a:solidFill>
                <a:latin typeface="Bookman Old Style" panose="02050604050505020204" pitchFamily="18" charset="0"/>
              </a:rPr>
              <a:t>("Animals can run") </a:t>
            </a:r>
          </a:p>
          <a:p>
            <a:r>
              <a:rPr lang="en-IN" sz="1500" dirty="0" smtClean="0">
                <a:solidFill>
                  <a:schemeClr val="accent2">
                    <a:lumMod val="75000"/>
                  </a:schemeClr>
                </a:solidFill>
                <a:latin typeface="Bookman Old Style" panose="02050604050505020204" pitchFamily="18" charset="0"/>
              </a:rPr>
              <a:t>	} </a:t>
            </a:r>
          </a:p>
          <a:p>
            <a:r>
              <a:rPr lang="en-IN" sz="1500" dirty="0" smtClean="0">
                <a:latin typeface="Bookman Old Style" panose="02050604050505020204" pitchFamily="18" charset="0"/>
              </a:rPr>
              <a:t>} </a:t>
            </a:r>
          </a:p>
          <a:p>
            <a:r>
              <a:rPr lang="en-IN" sz="1500" dirty="0" smtClean="0">
                <a:latin typeface="Bookman Old Style" panose="02050604050505020204" pitchFamily="18" charset="0"/>
              </a:rPr>
              <a:t>// derived class </a:t>
            </a:r>
          </a:p>
          <a:p>
            <a:r>
              <a:rPr lang="en-IN" sz="1500" dirty="0" smtClean="0">
                <a:latin typeface="Bookman Old Style" panose="02050604050505020204" pitchFamily="18" charset="0"/>
              </a:rPr>
              <a:t>class Tiger: Animal() { </a:t>
            </a:r>
          </a:p>
          <a:p>
            <a:r>
              <a:rPr lang="en-IN" sz="1500" dirty="0" smtClean="0">
                <a:latin typeface="Bookman Old Style" panose="02050604050505020204" pitchFamily="18" charset="0"/>
              </a:rPr>
              <a:t>	override fun run() {	 // overrides the run method of base class </a:t>
            </a:r>
          </a:p>
          <a:p>
            <a:r>
              <a:rPr lang="en-IN" sz="1500" dirty="0" smtClean="0">
                <a:latin typeface="Bookman Old Style" panose="02050604050505020204" pitchFamily="18" charset="0"/>
              </a:rPr>
              <a:t>		</a:t>
            </a:r>
            <a:r>
              <a:rPr lang="en-IN" sz="1500" dirty="0" err="1" smtClean="0">
                <a:latin typeface="Bookman Old Style" panose="02050604050505020204" pitchFamily="18" charset="0"/>
              </a:rPr>
              <a:t>println</a:t>
            </a:r>
            <a:r>
              <a:rPr lang="en-IN" sz="1500" dirty="0" smtClean="0">
                <a:latin typeface="Bookman Old Style" panose="02050604050505020204" pitchFamily="18" charset="0"/>
              </a:rPr>
              <a:t>("Tiger can run very fast") </a:t>
            </a:r>
          </a:p>
          <a:p>
            <a:r>
              <a:rPr lang="en-US" sz="1500" dirty="0" smtClean="0">
                <a:latin typeface="Bookman Old Style" panose="02050604050505020204" pitchFamily="18" charset="0"/>
              </a:rPr>
              <a:t>	</a:t>
            </a:r>
            <a:r>
              <a:rPr lang="en-US" sz="1500" dirty="0" err="1" smtClean="0">
                <a:solidFill>
                  <a:schemeClr val="accent2">
                    <a:lumMod val="75000"/>
                  </a:schemeClr>
                </a:solidFill>
                <a:latin typeface="Bookman Old Style" panose="02050604050505020204" pitchFamily="18" charset="0"/>
              </a:rPr>
              <a:t>super.run</a:t>
            </a:r>
            <a:r>
              <a:rPr lang="en-US" sz="1500" dirty="0" smtClean="0">
                <a:solidFill>
                  <a:schemeClr val="accent2">
                    <a:lumMod val="75000"/>
                  </a:schemeClr>
                </a:solidFill>
                <a:latin typeface="Bookman Old Style" panose="02050604050505020204" pitchFamily="18" charset="0"/>
              </a:rPr>
              <a:t>();</a:t>
            </a:r>
            <a:endParaRPr lang="en-IN" sz="1500" dirty="0" smtClean="0">
              <a:solidFill>
                <a:schemeClr val="accent2">
                  <a:lumMod val="75000"/>
                </a:schemeClr>
              </a:solidFill>
              <a:latin typeface="Bookman Old Style" panose="02050604050505020204" pitchFamily="18" charset="0"/>
            </a:endParaRPr>
          </a:p>
          <a:p>
            <a:r>
              <a:rPr lang="en-IN" sz="1500" dirty="0" smtClean="0">
                <a:latin typeface="Bookman Old Style" panose="02050604050505020204" pitchFamily="18" charset="0"/>
              </a:rPr>
              <a:t>	} </a:t>
            </a:r>
          </a:p>
          <a:p>
            <a:r>
              <a:rPr lang="en-IN" sz="1500" dirty="0" smtClean="0">
                <a:latin typeface="Bookman Old Style" panose="02050604050505020204" pitchFamily="18" charset="0"/>
              </a:rPr>
              <a:t>} </a:t>
            </a:r>
          </a:p>
          <a:p>
            <a:r>
              <a:rPr lang="en-IN" sz="1500" dirty="0" smtClean="0">
                <a:latin typeface="Bookman Old Style" panose="02050604050505020204" pitchFamily="18" charset="0"/>
              </a:rPr>
              <a:t>fun main(</a:t>
            </a:r>
            <a:r>
              <a:rPr lang="en-IN" sz="1500" dirty="0" err="1" smtClean="0">
                <a:latin typeface="Bookman Old Style" panose="02050604050505020204" pitchFamily="18" charset="0"/>
              </a:rPr>
              <a:t>args</a:t>
            </a:r>
            <a:r>
              <a:rPr lang="en-IN" sz="1500" dirty="0" smtClean="0">
                <a:latin typeface="Bookman Old Style" panose="02050604050505020204" pitchFamily="18" charset="0"/>
              </a:rPr>
              <a:t>: Array&lt;String&gt;) { </a:t>
            </a:r>
          </a:p>
          <a:p>
            <a:r>
              <a:rPr lang="en-IN" sz="1500" dirty="0" smtClean="0">
                <a:latin typeface="Bookman Old Style" panose="02050604050505020204" pitchFamily="18" charset="0"/>
              </a:rPr>
              <a:t>	</a:t>
            </a:r>
            <a:r>
              <a:rPr lang="en-IN" sz="1500" dirty="0" err="1" smtClean="0">
                <a:latin typeface="Bookman Old Style" panose="02050604050505020204" pitchFamily="18" charset="0"/>
              </a:rPr>
              <a:t>val</a:t>
            </a:r>
            <a:r>
              <a:rPr lang="en-IN" sz="1500" dirty="0" smtClean="0">
                <a:latin typeface="Bookman Old Style" panose="02050604050505020204" pitchFamily="18" charset="0"/>
              </a:rPr>
              <a:t> t = Tiger() </a:t>
            </a:r>
          </a:p>
          <a:p>
            <a:r>
              <a:rPr lang="en-IN" sz="1500" dirty="0" smtClean="0">
                <a:latin typeface="Bookman Old Style" panose="02050604050505020204" pitchFamily="18" charset="0"/>
              </a:rPr>
              <a:t>	</a:t>
            </a:r>
            <a:r>
              <a:rPr lang="en-IN" sz="1500" dirty="0" err="1" smtClean="0">
                <a:latin typeface="Bookman Old Style" panose="02050604050505020204" pitchFamily="18" charset="0"/>
              </a:rPr>
              <a:t>t.run</a:t>
            </a:r>
            <a:r>
              <a:rPr lang="en-IN" sz="1500" dirty="0" smtClean="0">
                <a:latin typeface="Bookman Old Style" panose="02050604050505020204" pitchFamily="18" charset="0"/>
              </a:rPr>
              <a:t>() </a:t>
            </a:r>
          </a:p>
          <a:p>
            <a:r>
              <a:rPr lang="en-IN" sz="1500" dirty="0" smtClean="0">
                <a:latin typeface="Bookman Old Style" panose="02050604050505020204" pitchFamily="18" charset="0"/>
              </a:rPr>
              <a:t>} </a:t>
            </a:r>
            <a:endParaRPr lang="en-IN" sz="1500" dirty="0">
              <a:latin typeface="Bookman Old Style" panose="02050604050505020204" pitchFamily="18" charset="0"/>
            </a:endParaRPr>
          </a:p>
        </p:txBody>
      </p:sp>
      <p:sp>
        <p:nvSpPr>
          <p:cNvPr id="5" name="TextBox 4"/>
          <p:cNvSpPr txBox="1"/>
          <p:nvPr/>
        </p:nvSpPr>
        <p:spPr>
          <a:xfrm>
            <a:off x="211742" y="685800"/>
            <a:ext cx="9465658" cy="646331"/>
          </a:xfrm>
          <a:prstGeom prst="rect">
            <a:avLst/>
          </a:prstGeom>
          <a:noFill/>
        </p:spPr>
        <p:txBody>
          <a:bodyPr wrap="square" rtlCol="0">
            <a:spAutoFit/>
          </a:bodyPr>
          <a:lstStyle/>
          <a:p>
            <a:pPr fontAlgn="base"/>
            <a:r>
              <a:rPr lang="en-US" sz="1200" dirty="0"/>
              <a:t>If base class and derived class contains a member function with same name, </a:t>
            </a:r>
            <a:r>
              <a:rPr lang="en-US" sz="1200" dirty="0" smtClean="0"/>
              <a:t>then </a:t>
            </a:r>
            <a:r>
              <a:rPr lang="en-US" sz="1200" dirty="0"/>
              <a:t>we can override the base member function in the derived class using the </a:t>
            </a:r>
            <a:r>
              <a:rPr lang="en-US" sz="1200" b="1" dirty="0" smtClean="0"/>
              <a:t>override</a:t>
            </a:r>
            <a:r>
              <a:rPr lang="en-US" sz="1200" dirty="0"/>
              <a:t> keyword and also need to mark the member function of base class with </a:t>
            </a:r>
            <a:r>
              <a:rPr lang="en-US" sz="1200" b="1" dirty="0"/>
              <a:t>open</a:t>
            </a:r>
            <a:r>
              <a:rPr lang="en-US" sz="1200" dirty="0"/>
              <a:t> keyword.</a:t>
            </a:r>
          </a:p>
          <a:p>
            <a:endParaRPr lang="en-IN" sz="1200" dirty="0"/>
          </a:p>
        </p:txBody>
      </p:sp>
    </p:spTree>
    <p:extLst>
      <p:ext uri="{BB962C8B-B14F-4D97-AF65-F5344CB8AC3E}">
        <p14:creationId xmlns:p14="http://schemas.microsoft.com/office/powerpoint/2010/main" val="2956002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bg1">
              <a:lumMod val="65000"/>
            </a:schemeClr>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headEnd type="triangle" w="med" len="med"/>
          <a:tailEnd type="triangle" w="med" len="med"/>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8230</TotalTime>
  <Words>1388</Words>
  <Application>Microsoft Office PowerPoint</Application>
  <PresentationFormat>A4 Paper (210x297 mm)</PresentationFormat>
  <Paragraphs>682</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Constructor </vt:lpstr>
      <vt:lpstr>Construct inti() block</vt:lpstr>
      <vt:lpstr>Secondary Constructor</vt:lpstr>
      <vt:lpstr>Calling parent class secondary constructor from child class secondary constructor </vt:lpstr>
      <vt:lpstr>Inheritance</vt:lpstr>
      <vt:lpstr>Kotlin inheritance primary constructor </vt:lpstr>
      <vt:lpstr>Kotlin inheritance secondary constructor </vt:lpstr>
      <vt:lpstr>Overriding Member functions and Calling the superclass implementation</vt:lpstr>
      <vt:lpstr>Kotlin program of overriding the member property </vt:lpstr>
      <vt:lpstr>Modifiers</vt:lpstr>
      <vt:lpstr>Interface</vt:lpstr>
      <vt:lpstr>Inheritance continued …</vt:lpstr>
      <vt:lpstr>Delegation</vt:lpstr>
      <vt:lpstr>Overriding a member of an interface implemented by delegation</vt:lpstr>
      <vt:lpstr>Delegated Properties</vt:lpstr>
      <vt:lpstr>PowerPoint Presentation</vt:lpstr>
      <vt:lpstr>Abstract</vt:lpstr>
      <vt:lpstr>Overriding a non-abstract open member with an abstract one</vt:lpstr>
      <vt:lpstr>Multiple derived classes </vt:lpstr>
      <vt:lpstr>Extra Info …</vt:lpstr>
      <vt:lpstr>Enum</vt:lpstr>
      <vt:lpstr>PowerPoint Presentation</vt:lpstr>
      <vt:lpstr>Data Classes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Pranjal Saikia</dc:creator>
  <cp:lastModifiedBy>pawan06.kumar</cp:lastModifiedBy>
  <cp:revision>398</cp:revision>
  <dcterms:created xsi:type="dcterms:W3CDTF">2019-03-20T09:02:52Z</dcterms:created>
  <dcterms:modified xsi:type="dcterms:W3CDTF">2020-06-03T06:39:57Z</dcterms:modified>
</cp:coreProperties>
</file>