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F1F5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rgbClr val="E8F1F5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 Narrow"/>
      </a:defRPr>
    </a:lvl1pPr>
    <a:lvl2pPr indent="228600" latinLnBrk="0">
      <a:defRPr sz="1200">
        <a:latin typeface="+mn-lt"/>
        <a:ea typeface="+mn-ea"/>
        <a:cs typeface="+mn-cs"/>
        <a:sym typeface="Arial Narrow"/>
      </a:defRPr>
    </a:lvl2pPr>
    <a:lvl3pPr indent="457200" latinLnBrk="0">
      <a:defRPr sz="1200">
        <a:latin typeface="+mn-lt"/>
        <a:ea typeface="+mn-ea"/>
        <a:cs typeface="+mn-cs"/>
        <a:sym typeface="Arial Narrow"/>
      </a:defRPr>
    </a:lvl3pPr>
    <a:lvl4pPr indent="685800" latinLnBrk="0">
      <a:defRPr sz="1200">
        <a:latin typeface="+mn-lt"/>
        <a:ea typeface="+mn-ea"/>
        <a:cs typeface="+mn-cs"/>
        <a:sym typeface="Arial Narrow"/>
      </a:defRPr>
    </a:lvl4pPr>
    <a:lvl5pPr indent="914400" latinLnBrk="0">
      <a:defRPr sz="1200">
        <a:latin typeface="+mn-lt"/>
        <a:ea typeface="+mn-ea"/>
        <a:cs typeface="+mn-cs"/>
        <a:sym typeface="Arial Narrow"/>
      </a:defRPr>
    </a:lvl5pPr>
    <a:lvl6pPr indent="1143000" latinLnBrk="0">
      <a:defRPr sz="1200">
        <a:latin typeface="+mn-lt"/>
        <a:ea typeface="+mn-ea"/>
        <a:cs typeface="+mn-cs"/>
        <a:sym typeface="Arial Narrow"/>
      </a:defRPr>
    </a:lvl6pPr>
    <a:lvl7pPr indent="1371600" latinLnBrk="0">
      <a:defRPr sz="1200">
        <a:latin typeface="+mn-lt"/>
        <a:ea typeface="+mn-ea"/>
        <a:cs typeface="+mn-cs"/>
        <a:sym typeface="Arial Narrow"/>
      </a:defRPr>
    </a:lvl7pPr>
    <a:lvl8pPr indent="1600200" latinLnBrk="0">
      <a:defRPr sz="1200">
        <a:latin typeface="+mn-lt"/>
        <a:ea typeface="+mn-ea"/>
        <a:cs typeface="+mn-cs"/>
        <a:sym typeface="Arial Narrow"/>
      </a:defRPr>
    </a:lvl8pPr>
    <a:lvl9pPr indent="1828800" latinLnBrk="0">
      <a:defRPr sz="1200">
        <a:latin typeface="+mn-lt"/>
        <a:ea typeface="+mn-ea"/>
        <a:cs typeface="+mn-cs"/>
        <a:sym typeface="Arial Narrow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742950" y="2130425"/>
            <a:ext cx="8420100" cy="1470026"/>
          </a:xfrm>
          <a:prstGeom prst="rect">
            <a:avLst/>
          </a:prstGeom>
        </p:spPr>
        <p:txBody>
          <a:bodyPr/>
          <a:lstStyle>
            <a:lvl1pPr algn="ctr">
              <a:defRPr b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1pPr>
            <a:lvl2pPr marL="0" indent="4572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2pPr>
            <a:lvl3pPr marL="0" indent="9144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3pPr>
            <a:lvl4pPr marL="0" indent="13716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4pPr>
            <a:lvl5pPr marL="0" indent="1828800" algn="ctr"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1429" y="199564"/>
            <a:ext cx="1407601" cy="565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3683" y="6179570"/>
            <a:ext cx="975347" cy="47305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782506" y="4406901"/>
            <a:ext cx="8420101" cy="1362076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782506" y="2906713"/>
            <a:ext cx="84201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</p:spPr>
        <p:txBody>
          <a:bodyPr/>
          <a:lstStyle>
            <a:lvl1pPr algn="ctr">
              <a:defRPr b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536575" y="1600200"/>
            <a:ext cx="4746625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Arial Narrow"/>
              </a:defRPr>
            </a:lvl1pPr>
            <a:lvl2pPr marL="790575" indent="-333375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Arial Narrow"/>
              </a:defRPr>
            </a:lvl2pPr>
            <a:lvl3pPr marL="1234439" indent="-320039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Arial Narrow"/>
              </a:defRPr>
            </a:lvl3pPr>
            <a:lvl4pPr marL="17272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Arial Narrow"/>
              </a:defRPr>
            </a:lvl4pPr>
            <a:lvl5pPr marL="2184400" indent="-355600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Arial Narro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</p:spPr>
        <p:txBody>
          <a:bodyPr/>
          <a:lstStyle>
            <a:lvl1pPr algn="ctr">
              <a:defRPr b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495300" y="1535112"/>
            <a:ext cx="4376871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Arial Narrow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Arial Narrow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Arial Narrow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Arial Narrow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Arial Narro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13"/>
          </p:nvPr>
        </p:nvSpPr>
        <p:spPr>
          <a:xfrm>
            <a:off x="5032111" y="1535112"/>
            <a:ext cx="4378591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>
                <a:latin typeface="+mn-lt"/>
                <a:ea typeface="+mn-ea"/>
                <a:cs typeface="+mn-cs"/>
                <a:sym typeface="Arial Narrow"/>
              </a:defRPr>
            </a:pP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495300" y="274638"/>
            <a:ext cx="8915400" cy="1143001"/>
          </a:xfrm>
          <a:prstGeom prst="rect">
            <a:avLst/>
          </a:prstGeom>
        </p:spPr>
        <p:txBody>
          <a:bodyPr/>
          <a:lstStyle>
            <a:lvl1pPr algn="ctr">
              <a:defRPr b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9"/>
          <p:cNvSpPr txBox="1"/>
          <p:nvPr/>
        </p:nvSpPr>
        <p:spPr>
          <a:xfrm>
            <a:off x="4208462" y="19050"/>
            <a:ext cx="1152536" cy="237491"/>
          </a:xfrm>
          <a:prstGeom prst="rect">
            <a:avLst/>
          </a:prstGeom>
          <a:ln w="6350">
            <a:solidFill>
              <a:srgbClr val="D9D9D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BFBFB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LGE Internal Use Only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495300" y="273050"/>
            <a:ext cx="3259007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3872970" y="273050"/>
            <a:ext cx="5537730" cy="5853114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Arial Narrow"/>
              </a:defRPr>
            </a:lvl1pPr>
            <a:lvl2pPr marL="783771" indent="-326571"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Arial Narrow"/>
              </a:defRPr>
            </a:lvl2pPr>
            <a:lvl3pPr marL="1219200" indent="-304800"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Arial Narrow"/>
              </a:defRPr>
            </a:lvl3pPr>
            <a:lvl4pPr marL="1737360" indent="-365760"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Arial Narrow"/>
              </a:defRPr>
            </a:lvl4pPr>
            <a:lvl5pPr marL="2194560" indent="-365760">
              <a:spcBef>
                <a:spcPts val="700"/>
              </a:spcBef>
              <a:defRPr sz="3200">
                <a:latin typeface="+mn-lt"/>
                <a:ea typeface="+mn-ea"/>
                <a:cs typeface="+mn-cs"/>
                <a:sym typeface="Arial Narro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Text Placeholder 3"/>
          <p:cNvSpPr/>
          <p:nvPr>
            <p:ph type="body" sz="half" idx="13"/>
          </p:nvPr>
        </p:nvSpPr>
        <p:spPr>
          <a:xfrm>
            <a:off x="495299" y="1435101"/>
            <a:ext cx="3259008" cy="46910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>
                <a:latin typeface="+mn-lt"/>
                <a:ea typeface="+mn-ea"/>
                <a:cs typeface="+mn-cs"/>
                <a:sym typeface="Arial Narrow"/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1941645" y="4800600"/>
            <a:ext cx="59436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Picture Placeholder 2"/>
          <p:cNvSpPr/>
          <p:nvPr>
            <p:ph type="pic" sz="half" idx="13"/>
          </p:nvPr>
        </p:nvSpPr>
        <p:spPr>
          <a:xfrm>
            <a:off x="1941645" y="612775"/>
            <a:ext cx="59436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1941645" y="5367337"/>
            <a:ext cx="5943601" cy="8048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latin typeface="+mn-lt"/>
                <a:ea typeface="+mn-ea"/>
                <a:cs typeface="+mn-cs"/>
                <a:sym typeface="Arial Narrow"/>
              </a:defRPr>
            </a:lvl1pPr>
            <a:lvl2pPr marL="0" indent="457200">
              <a:buSzTx/>
              <a:buFontTx/>
              <a:buNone/>
              <a:defRPr>
                <a:latin typeface="+mn-lt"/>
                <a:ea typeface="+mn-ea"/>
                <a:cs typeface="+mn-cs"/>
                <a:sym typeface="Arial Narrow"/>
              </a:defRPr>
            </a:lvl2pPr>
            <a:lvl3pPr marL="0" indent="914400">
              <a:buSzTx/>
              <a:buFontTx/>
              <a:buNone/>
              <a:defRPr>
                <a:latin typeface="+mn-lt"/>
                <a:ea typeface="+mn-ea"/>
                <a:cs typeface="+mn-cs"/>
                <a:sym typeface="Arial Narrow"/>
              </a:defRPr>
            </a:lvl3pPr>
            <a:lvl4pPr marL="0" indent="1371600">
              <a:buSzTx/>
              <a:buFontTx/>
              <a:buNone/>
              <a:defRPr>
                <a:latin typeface="+mn-lt"/>
                <a:ea typeface="+mn-ea"/>
                <a:cs typeface="+mn-cs"/>
                <a:sym typeface="Arial Narrow"/>
              </a:defRPr>
            </a:lvl4pPr>
            <a:lvl5pPr marL="0" indent="1828800">
              <a:buSzTx/>
              <a:buFontTx/>
              <a:buNone/>
              <a:defRPr>
                <a:latin typeface="+mn-lt"/>
                <a:ea typeface="+mn-ea"/>
                <a:cs typeface="+mn-cs"/>
                <a:sym typeface="Arial Narrow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0" y="102394"/>
            <a:ext cx="8915400" cy="334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95300" y="1600200"/>
            <a:ext cx="89154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ext Box 9"/>
          <p:cNvSpPr txBox="1"/>
          <p:nvPr/>
        </p:nvSpPr>
        <p:spPr>
          <a:xfrm>
            <a:off x="2895600" y="6466325"/>
            <a:ext cx="1152535" cy="237491"/>
          </a:xfrm>
          <a:prstGeom prst="rect">
            <a:avLst/>
          </a:prstGeom>
          <a:ln w="6350">
            <a:solidFill>
              <a:srgbClr val="D9D9D9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solidFill>
                  <a:srgbClr val="BFBFB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LGE Internal Use Only</a:t>
            </a:r>
          </a:p>
        </p:txBody>
      </p:sp>
      <p:sp>
        <p:nvSpPr>
          <p:cNvPr id="5" name="Line 14"/>
          <p:cNvSpPr/>
          <p:nvPr/>
        </p:nvSpPr>
        <p:spPr>
          <a:xfrm>
            <a:off x="0" y="534987"/>
            <a:ext cx="9906000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5412" y="6422975"/>
            <a:ext cx="972001" cy="3905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10"/>
          <p:cNvSpPr txBox="1"/>
          <p:nvPr/>
        </p:nvSpPr>
        <p:spPr>
          <a:xfrm>
            <a:off x="4625826" y="6474023"/>
            <a:ext cx="3821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 / 24 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9167554" y="6404294"/>
            <a:ext cx="24314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 Narrow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742950" marR="0" indent="-28575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1430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6002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2057400" marR="0" indent="-2286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4460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29032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3604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817620" marR="0" indent="-16002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github.com/JetBrains/kotlin" TargetMode="External"/><Relationship Id="rId4" Type="http://schemas.openxmlformats.org/officeDocument/2006/relationships/hyperlink" Target="https://kotlinlang.org/docs/reference/" TargetMode="External"/><Relationship Id="rId5" Type="http://schemas.openxmlformats.org/officeDocument/2006/relationships/hyperlink" Target="https://codelabs.developers.google.com/codelabs/java-to-kotlin/#0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3"/>
          <p:cNvSpPr txBox="1"/>
          <p:nvPr/>
        </p:nvSpPr>
        <p:spPr>
          <a:xfrm>
            <a:off x="8193057" y="4953396"/>
            <a:ext cx="62541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30188" indent="-230188" algn="ctr">
              <a:defRPr b="1" sz="1000"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2020/06/01</a:t>
            </a:r>
          </a:p>
        </p:txBody>
      </p:sp>
      <p:sp>
        <p:nvSpPr>
          <p:cNvPr id="102" name="Text Box 4"/>
          <p:cNvSpPr txBox="1"/>
          <p:nvPr/>
        </p:nvSpPr>
        <p:spPr>
          <a:xfrm>
            <a:off x="7449573" y="6526072"/>
            <a:ext cx="115040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30188" indent="-230188" algn="ctr">
              <a:defRPr b="1" sz="1600"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India SW Lab</a:t>
            </a:r>
          </a:p>
        </p:txBody>
      </p:sp>
      <p:graphicFrame>
        <p:nvGraphicFramePr>
          <p:cNvPr id="103" name="Table 2"/>
          <p:cNvGraphicFramePr/>
          <p:nvPr/>
        </p:nvGraphicFramePr>
        <p:xfrm>
          <a:off x="6993681" y="3095402"/>
          <a:ext cx="2876998" cy="128232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64296"/>
              </a:tblGrid>
              <a:tr h="20320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Verdana"/>
                        </a:rPr>
                        <a:t>Topics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</a:tcPr>
                </a:tc>
              </a:tr>
              <a:tr h="2014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ym typeface="Verdana"/>
                        </a:rPr>
                        <a:t>·         Kotlin origin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</a:tcPr>
                </a:tc>
              </a:tr>
              <a:tr h="2014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ym typeface="Verdana"/>
                        </a:rPr>
                        <a:t>·         Why kotlin?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</a:tcPr>
                </a:tc>
              </a:tr>
              <a:tr h="20140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ym typeface="Verdana"/>
                        </a:rPr>
                        <a:t>·         Java vs Kotlin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</a:tcPr>
                </a:tc>
              </a:tr>
              <a:tr h="22806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ym typeface="Verdana"/>
                        </a:rPr>
                        <a:t>·         What can kotlin do for me?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</a:tcPr>
                </a:tc>
              </a:tr>
              <a:tr h="23414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000">
                          <a:sym typeface="Verdana"/>
                        </a:rPr>
                        <a:t>·         Kotlin support architecture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chemeClr val="accent5"/>
                      </a:solidFill>
                    </a:lnL>
                    <a:lnR w="12700">
                      <a:solidFill>
                        <a:schemeClr val="accent5"/>
                      </a:solidFill>
                    </a:lnR>
                  </a:tcPr>
                </a:tc>
              </a:tr>
            </a:tbl>
          </a:graphicData>
        </a:graphic>
      </p:graphicFrame>
      <p:sp>
        <p:nvSpPr>
          <p:cNvPr id="104" name="Callout"/>
          <p:cNvSpPr/>
          <p:nvPr/>
        </p:nvSpPr>
        <p:spPr>
          <a:xfrm>
            <a:off x="7652481" y="5129609"/>
            <a:ext cx="1706564" cy="99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0319" y="3570"/>
                </a:lnTo>
                <a:lnTo>
                  <a:pt x="723" y="3570"/>
                </a:lnTo>
                <a:cubicBezTo>
                  <a:pt x="325" y="3570"/>
                  <a:pt x="0" y="4128"/>
                  <a:pt x="0" y="4814"/>
                </a:cubicBezTo>
                <a:lnTo>
                  <a:pt x="0" y="20355"/>
                </a:lnTo>
                <a:cubicBezTo>
                  <a:pt x="0" y="21041"/>
                  <a:pt x="325" y="21600"/>
                  <a:pt x="723" y="21600"/>
                </a:cubicBezTo>
                <a:lnTo>
                  <a:pt x="20746" y="21600"/>
                </a:lnTo>
                <a:cubicBezTo>
                  <a:pt x="21145" y="21600"/>
                  <a:pt x="21469" y="21041"/>
                  <a:pt x="21469" y="20355"/>
                </a:cubicBezTo>
                <a:lnTo>
                  <a:pt x="21469" y="5964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" name="By,…"/>
          <p:cNvSpPr txBox="1"/>
          <p:nvPr/>
        </p:nvSpPr>
        <p:spPr>
          <a:xfrm>
            <a:off x="7892518" y="5384079"/>
            <a:ext cx="1226454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800"/>
            </a:pPr>
            <a:r>
              <a:t>By,</a:t>
            </a:r>
          </a:p>
          <a:p>
            <a:pPr>
              <a:defRPr sz="800"/>
            </a:pPr>
            <a:r>
              <a:t>Pawan </a:t>
            </a:r>
          </a:p>
          <a:p>
            <a:pPr>
              <a:defRPr sz="800"/>
            </a:pPr>
            <a:r>
              <a:t>Sr Software Engineer</a:t>
            </a:r>
          </a:p>
          <a:p>
            <a:pPr>
              <a:defRPr sz="800"/>
            </a:pPr>
            <a:r>
              <a:t>VCS APP’s Team</a:t>
            </a:r>
          </a:p>
        </p:txBody>
      </p:sp>
      <p:pic>
        <p:nvPicPr>
          <p:cNvPr id="106" name="zLo60233_400x400.jpg" descr="zLo60233_400x4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" y="-12700"/>
            <a:ext cx="6883400" cy="688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s.jpeg" descr="image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1756" y="1376228"/>
            <a:ext cx="3109351" cy="1108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Screen Shot 2020-05-31 at 3.07.37 PM.png" descr="Screen Shot 2020-05-31 at 3.07.3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49454" y="49810"/>
            <a:ext cx="975347" cy="865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1143000"/>
            <a:ext cx="6772275" cy="498157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itle 1"/>
          <p:cNvSpPr txBox="1"/>
          <p:nvPr/>
        </p:nvSpPr>
        <p:spPr>
          <a:xfrm>
            <a:off x="176450" y="76199"/>
            <a:ext cx="8915401" cy="3349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30936">
              <a:defRPr sz="1242">
                <a:solidFill>
                  <a:srgbClr val="FFFFFF"/>
                </a:solidFill>
              </a:defRPr>
            </a:lvl1pPr>
          </a:lstStyle>
          <a:p>
            <a:pPr/>
            <a:r>
              <a:t>MVVM Architecture for kotlin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Kotlin Apps"/>
          <p:cNvSpPr txBox="1"/>
          <p:nvPr>
            <p:ph type="title"/>
          </p:nvPr>
        </p:nvSpPr>
        <p:spPr>
          <a:xfrm>
            <a:off x="381000" y="76199"/>
            <a:ext cx="8915400" cy="3349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>
            <a:lvl1pPr algn="ctr" defTabSz="566927">
              <a:defRPr b="0" sz="124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Kotlin Apps </a:t>
            </a:r>
          </a:p>
        </p:txBody>
      </p:sp>
      <p:pic>
        <p:nvPicPr>
          <p:cNvPr id="208" name="Screen Shot 2020-05-30 at 7.33.29 PM.png" descr="Screen Shot 2020-05-30 at 7.33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45" y="739013"/>
            <a:ext cx="9351710" cy="2444699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Kotlin Open Source"/>
          <p:cNvSpPr txBox="1"/>
          <p:nvPr/>
        </p:nvSpPr>
        <p:spPr>
          <a:xfrm>
            <a:off x="1011502" y="3569603"/>
            <a:ext cx="2335509" cy="3962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Kotlin Open Source</a:t>
            </a:r>
          </a:p>
        </p:txBody>
      </p:sp>
      <p:sp>
        <p:nvSpPr>
          <p:cNvPr id="210" name="https://github.com/JetBrains/kotlin"/>
          <p:cNvSpPr txBox="1"/>
          <p:nvPr/>
        </p:nvSpPr>
        <p:spPr>
          <a:xfrm>
            <a:off x="225292" y="3930161"/>
            <a:ext cx="38825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3800"/>
              </a:lnSpc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https://github.com/JetBrains/kotlin</a:t>
            </a:r>
          </a:p>
        </p:txBody>
      </p:sp>
      <p:sp>
        <p:nvSpPr>
          <p:cNvPr id="211" name="Kotlin Reference"/>
          <p:cNvSpPr txBox="1"/>
          <p:nvPr/>
        </p:nvSpPr>
        <p:spPr>
          <a:xfrm>
            <a:off x="6088309" y="3505212"/>
            <a:ext cx="1999194" cy="3962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Kotlin Reference</a:t>
            </a:r>
          </a:p>
        </p:txBody>
      </p:sp>
      <p:sp>
        <p:nvSpPr>
          <p:cNvPr id="212" name="https://kotlinlang.org/docs/reference/"/>
          <p:cNvSpPr txBox="1"/>
          <p:nvPr/>
        </p:nvSpPr>
        <p:spPr>
          <a:xfrm>
            <a:off x="5302099" y="3865771"/>
            <a:ext cx="38825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3800"/>
              </a:lnSpc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https://kotlinlang.org/docs/reference/</a:t>
            </a:r>
          </a:p>
        </p:txBody>
      </p:sp>
      <p:sp>
        <p:nvSpPr>
          <p:cNvPr id="213" name="Kotlin PlayGround"/>
          <p:cNvSpPr txBox="1"/>
          <p:nvPr/>
        </p:nvSpPr>
        <p:spPr>
          <a:xfrm>
            <a:off x="1011502" y="5240196"/>
            <a:ext cx="2176114" cy="3962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Kotlin PlayGround</a:t>
            </a:r>
          </a:p>
        </p:txBody>
      </p:sp>
      <p:sp>
        <p:nvSpPr>
          <p:cNvPr id="214" name="https://play.kotlinlang.org/"/>
          <p:cNvSpPr txBox="1"/>
          <p:nvPr/>
        </p:nvSpPr>
        <p:spPr>
          <a:xfrm>
            <a:off x="225292" y="5592575"/>
            <a:ext cx="38825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lnSpc>
                <a:spcPts val="3800"/>
              </a:lnSpc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https://play.kotlinlang.org/</a:t>
            </a:r>
          </a:p>
        </p:txBody>
      </p:sp>
      <p:sp>
        <p:nvSpPr>
          <p:cNvPr id="215" name="Kotlin CodeLabs"/>
          <p:cNvSpPr txBox="1"/>
          <p:nvPr/>
        </p:nvSpPr>
        <p:spPr>
          <a:xfrm>
            <a:off x="6088309" y="5205582"/>
            <a:ext cx="1962471" cy="3962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Kotlin CodeLabs</a:t>
            </a:r>
          </a:p>
        </p:txBody>
      </p:sp>
      <p:sp>
        <p:nvSpPr>
          <p:cNvPr id="216" name="https://codelabs.developers.google.com/codelabs/java-to-kotlin/#0"/>
          <p:cNvSpPr txBox="1"/>
          <p:nvPr/>
        </p:nvSpPr>
        <p:spPr>
          <a:xfrm>
            <a:off x="3918351" y="5557961"/>
            <a:ext cx="5797613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lnSpc>
                <a:spcPts val="3800"/>
              </a:lnSpc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"/>
                <a:ea typeface="Times"/>
                <a:cs typeface="Times"/>
                <a:sym typeface="Times"/>
                <a:hlinkClick r:id="rId5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00EE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https://codelabs.developers.google.com/codelabs/java-to-kotlin/#0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3"/>
          <p:cNvSpPr txBox="1"/>
          <p:nvPr/>
        </p:nvSpPr>
        <p:spPr>
          <a:xfrm>
            <a:off x="3686566" y="609600"/>
            <a:ext cx="2395822" cy="7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solidFill>
                  <a:srgbClr val="808080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219" name="Rectangle 1"/>
          <p:cNvSpPr/>
          <p:nvPr/>
        </p:nvSpPr>
        <p:spPr>
          <a:xfrm>
            <a:off x="4648200" y="6400800"/>
            <a:ext cx="609600" cy="3810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pP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1353641"/>
            <a:ext cx="8839200" cy="4972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609600" y="76199"/>
            <a:ext cx="8915400" cy="3349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>
            <a:lvl1pPr algn="ctr" defTabSz="630936">
              <a:defRPr b="0" sz="1242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Kotlin origin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/>
            <a:r>
              <a:t>Kotlin is a cross-platform, statically typed, general-purpose programming language with type inference.</a:t>
            </a:r>
          </a:p>
          <a:p>
            <a:pPr/>
            <a:r>
              <a:t>In July 2011, JetBrains unveiled Project Kotlin, a new language for the JVM, which had been under development for a year</a:t>
            </a:r>
          </a:p>
          <a:p>
            <a:pPr/>
            <a:r>
              <a:t>The name comes from Kotlin Island</a:t>
            </a:r>
          </a:p>
          <a:p>
            <a:pPr/>
            <a:r>
              <a:t>Kotlin v1.0 was released on 15 February 2016</a:t>
            </a:r>
          </a:p>
          <a:p>
            <a:pPr/>
            <a:r>
              <a:t>At Google I/O 2017, Google announced first-class support for Kotlin on Android.</a:t>
            </a:r>
          </a:p>
          <a:p>
            <a:pPr/>
            <a:r>
              <a:t>Kotlin v1.2 was released on 28 November 2017.Sharing code between JVM and JavaScript platforms feature was newly added to this release </a:t>
            </a:r>
          </a:p>
          <a:p>
            <a:pPr/>
            <a:r>
              <a:t>Kotlin v1.3 was released on 29 October 2018, bringing coroutines for asynchronous programming.</a:t>
            </a:r>
          </a:p>
          <a:p>
            <a:pPr/>
            <a:r>
              <a:t>On 7 May 2019, Google announced that the Kotlin programming language is now its preferred language for Android app developers.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xfrm>
            <a:off x="495300" y="76199"/>
            <a:ext cx="8915400" cy="3349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>
            <a:lvl1pPr algn="ctr" defTabSz="630936">
              <a:defRPr b="0" sz="1242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Why kotlin?</a:t>
            </a:r>
          </a:p>
        </p:txBody>
      </p:sp>
      <p:sp>
        <p:nvSpPr>
          <p:cNvPr id="114" name="Content Placeholder 2"/>
          <p:cNvSpPr txBox="1"/>
          <p:nvPr>
            <p:ph type="body" sz="half" idx="1"/>
          </p:nvPr>
        </p:nvSpPr>
        <p:spPr>
          <a:xfrm>
            <a:off x="533400" y="3429000"/>
            <a:ext cx="5334000" cy="269716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1) Easy setup</a:t>
            </a:r>
          </a:p>
          <a:p>
            <a:pPr marL="0" indent="0">
              <a:buSzTx/>
              <a:buNone/>
            </a:pPr>
            <a:r>
              <a:t>2) Interoperable with java</a:t>
            </a:r>
          </a:p>
          <a:p>
            <a:pPr marL="0" indent="0">
              <a:buSzTx/>
              <a:buNone/>
            </a:pPr>
            <a:r>
              <a:t>3) Boiler Plate - lots of lines of coding </a:t>
            </a:r>
          </a:p>
          <a:p>
            <a:pPr marL="0" indent="0">
              <a:buSzTx/>
              <a:buNone/>
            </a:pPr>
            <a:r>
              <a:t>4) Synthetic Extensions</a:t>
            </a:r>
          </a:p>
          <a:p>
            <a:pPr marL="0" indent="0">
              <a:buSzTx/>
              <a:buNone/>
            </a:pPr>
            <a:r>
              <a:t>5) Supports Multiple Languages</a:t>
            </a:r>
          </a:p>
          <a:p>
            <a:pPr marL="0" indent="0">
              <a:buSzTx/>
              <a:buNone/>
            </a:pPr>
            <a:r>
              <a:t>6) Null pointer exception (? &amp; !!)</a:t>
            </a:r>
          </a:p>
          <a:p>
            <a:pPr marL="0" indent="0">
              <a:buSzTx/>
              <a:buNone/>
            </a:pPr>
            <a:r>
              <a:t>7) No semicolon's</a:t>
            </a:r>
          </a:p>
          <a:p>
            <a:pPr marL="0" indent="0">
              <a:buSzTx/>
              <a:buNone/>
            </a:pPr>
            <a:r>
              <a:t>8) Many standard Libraries</a:t>
            </a:r>
          </a:p>
          <a:p>
            <a:pPr marL="0" indent="0">
              <a:buSzTx/>
              <a:buNone/>
            </a:pPr>
            <a:r>
              <a:t>9) Lambda expressions</a:t>
            </a:r>
          </a:p>
          <a:p>
            <a:pPr marL="0" indent="0">
              <a:buSzTx/>
              <a:buNone/>
            </a:pPr>
            <a:r>
              <a:t>10) New Learnings</a:t>
            </a:r>
          </a:p>
        </p:txBody>
      </p:sp>
      <p:graphicFrame>
        <p:nvGraphicFramePr>
          <p:cNvPr id="115" name="Table 3"/>
          <p:cNvGraphicFramePr/>
          <p:nvPr/>
        </p:nvGraphicFramePr>
        <p:xfrm>
          <a:off x="533400" y="685800"/>
          <a:ext cx="5308600" cy="26720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54300"/>
                <a:gridCol w="2654300"/>
              </a:tblGrid>
              <a:tr h="381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Paradigm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 – Paradigm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Designed &amp; Developed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Jetbrains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Typing discipline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Inferred, static, Strong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Platform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JVM, JavaScript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Cross- platform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License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Apache License 2.0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381726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FileName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.kt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  <p:sp>
        <p:nvSpPr>
          <p:cNvPr id="116" name="Content Placeholder 2"/>
          <p:cNvSpPr txBox="1"/>
          <p:nvPr/>
        </p:nvSpPr>
        <p:spPr>
          <a:xfrm>
            <a:off x="6400800" y="762000"/>
            <a:ext cx="3009900" cy="454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Concurrent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lvl="1" marL="705802" indent="-271462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–"/>
              <a:defRPr sz="1330"/>
            </a:pPr>
            <a:r>
              <a:t>Actor programming 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Constraint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Dataflow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Declarative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Distributed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Functional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Generic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Imperative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Logic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Metaprogramming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lvl="1" marL="705802" indent="-271462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–"/>
              <a:defRPr sz="1330"/>
            </a:pPr>
            <a:r>
              <a:t>Template metaprogramming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lvl="1" marL="705802" indent="-271462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–"/>
              <a:defRPr sz="1330"/>
            </a:pPr>
            <a:r>
              <a:t>Reflective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Object-oriented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lvl="1" marL="705802" indent="-271462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–"/>
              <a:defRPr sz="1330"/>
            </a:pPr>
            <a:r>
              <a:t>Class-based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lvl="1" marL="705802" indent="-271462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–"/>
              <a:defRPr sz="1330"/>
            </a:pPr>
            <a:r>
              <a:t>Prototype-based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Pipeline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Rule-based programming</a:t>
            </a:r>
            <a:endParaRPr>
              <a:latin typeface="+mn-lt"/>
              <a:ea typeface="+mn-ea"/>
              <a:cs typeface="+mn-cs"/>
              <a:sym typeface="Arial Narrow"/>
            </a:endParaRPr>
          </a:p>
          <a:p>
            <a:pPr marL="325754" indent="-325754" defTabSz="868680">
              <a:lnSpc>
                <a:spcPct val="90000"/>
              </a:lnSpc>
              <a:spcBef>
                <a:spcPts val="300"/>
              </a:spcBef>
              <a:buSzPct val="100000"/>
              <a:buFont typeface="Arial"/>
              <a:buChar char="•"/>
              <a:defRPr sz="1330"/>
            </a:pPr>
            <a:r>
              <a:t>Visual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/>
        </p:nvSpPr>
        <p:spPr>
          <a:xfrm>
            <a:off x="495300" y="76199"/>
            <a:ext cx="8915400" cy="3349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30936">
              <a:defRPr sz="1242">
                <a:solidFill>
                  <a:srgbClr val="FFFFFF"/>
                </a:solidFill>
              </a:defRPr>
            </a:lvl1pPr>
          </a:lstStyle>
          <a:p>
            <a:pPr/>
            <a:r>
              <a:t>Million doller problem</a:t>
            </a:r>
          </a:p>
        </p:txBody>
      </p:sp>
      <p:sp>
        <p:nvSpPr>
          <p:cNvPr id="119" name="Rounded Rectangle"/>
          <p:cNvSpPr/>
          <p:nvPr/>
        </p:nvSpPr>
        <p:spPr>
          <a:xfrm>
            <a:off x="1092299" y="2133600"/>
            <a:ext cx="2800946" cy="1524000"/>
          </a:xfrm>
          <a:prstGeom prst="roundRect">
            <a:avLst>
              <a:gd name="adj" fmla="val 15000"/>
            </a:avLst>
          </a:prstGeom>
          <a:solidFill>
            <a:schemeClr val="accent5">
              <a:satOff val="-6843"/>
              <a:lumOff val="-10705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0" name="?.…"/>
          <p:cNvSpPr txBox="1"/>
          <p:nvPr/>
        </p:nvSpPr>
        <p:spPr>
          <a:xfrm>
            <a:off x="1386217" y="2570479"/>
            <a:ext cx="221311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?.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Safe Call Operator</a:t>
            </a:r>
          </a:p>
        </p:txBody>
      </p:sp>
      <p:sp>
        <p:nvSpPr>
          <p:cNvPr id="121" name="Rounded Rectangle"/>
          <p:cNvSpPr/>
          <p:nvPr/>
        </p:nvSpPr>
        <p:spPr>
          <a:xfrm>
            <a:off x="5727799" y="2133600"/>
            <a:ext cx="2800946" cy="1524000"/>
          </a:xfrm>
          <a:prstGeom prst="roundRect">
            <a:avLst>
              <a:gd name="adj" fmla="val 15000"/>
            </a:avLst>
          </a:prstGeom>
          <a:solidFill>
            <a:schemeClr val="accent1">
              <a:satOff val="-4409"/>
              <a:lumOff val="-10509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" name="!!…"/>
          <p:cNvSpPr txBox="1"/>
          <p:nvPr/>
        </p:nvSpPr>
        <p:spPr>
          <a:xfrm>
            <a:off x="6043148" y="2570479"/>
            <a:ext cx="217024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!!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Not Null Assertion</a:t>
            </a:r>
          </a:p>
        </p:txBody>
      </p:sp>
      <p:sp>
        <p:nvSpPr>
          <p:cNvPr id="123" name="Rounded Rectangle"/>
          <p:cNvSpPr/>
          <p:nvPr/>
        </p:nvSpPr>
        <p:spPr>
          <a:xfrm>
            <a:off x="1092299" y="4304725"/>
            <a:ext cx="2800946" cy="1524001"/>
          </a:xfrm>
          <a:prstGeom prst="roundRect">
            <a:avLst>
              <a:gd name="adj" fmla="val 15000"/>
            </a:avLst>
          </a:prstGeom>
          <a:solidFill>
            <a:schemeClr val="accent4">
              <a:satOff val="-1335"/>
              <a:lumOff val="-10274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4" name="?:…"/>
          <p:cNvSpPr txBox="1"/>
          <p:nvPr/>
        </p:nvSpPr>
        <p:spPr>
          <a:xfrm>
            <a:off x="2178503" y="4741605"/>
            <a:ext cx="62853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?: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Elvis</a:t>
            </a:r>
          </a:p>
        </p:txBody>
      </p:sp>
      <p:sp>
        <p:nvSpPr>
          <p:cNvPr id="125" name="Rounded Rectangle"/>
          <p:cNvSpPr/>
          <p:nvPr/>
        </p:nvSpPr>
        <p:spPr>
          <a:xfrm>
            <a:off x="5727799" y="4304725"/>
            <a:ext cx="2800946" cy="1524001"/>
          </a:xfrm>
          <a:prstGeom prst="roundRect">
            <a:avLst>
              <a:gd name="adj" fmla="val 15000"/>
            </a:avLst>
          </a:prstGeom>
          <a:solidFill>
            <a:schemeClr val="accent2">
              <a:satOff val="-4966"/>
              <a:lumOff val="-10549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?.let {…}…"/>
          <p:cNvSpPr txBox="1"/>
          <p:nvPr/>
        </p:nvSpPr>
        <p:spPr>
          <a:xfrm>
            <a:off x="6102642" y="4741605"/>
            <a:ext cx="205126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?.let {…}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t>Safe Call with let</a:t>
            </a:r>
          </a:p>
        </p:txBody>
      </p:sp>
      <p:sp>
        <p:nvSpPr>
          <p:cNvPr id="127" name="3 ways of making program NULL safe…"/>
          <p:cNvSpPr txBox="1"/>
          <p:nvPr/>
        </p:nvSpPr>
        <p:spPr>
          <a:xfrm>
            <a:off x="864581" y="788797"/>
            <a:ext cx="3858838" cy="1083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spcBef>
                <a:spcPts val="300"/>
              </a:spcBef>
              <a:buSzPct val="100000"/>
              <a:buFont typeface="Arial"/>
              <a:buChar char="•"/>
              <a:defRPr sz="1400"/>
            </a:pPr>
            <a:r>
              <a:t>3 ways of making program NULL safe</a:t>
            </a:r>
          </a:p>
          <a:p>
            <a:pPr lvl="1" marL="800100" indent="-342900">
              <a:spcBef>
                <a:spcPts val="300"/>
              </a:spcBef>
              <a:buSzPct val="100000"/>
              <a:buFont typeface="Arial"/>
              <a:buChar char="•"/>
              <a:defRPr sz="1400"/>
            </a:pPr>
            <a:r>
              <a:t>NULL Safety Operator</a:t>
            </a:r>
          </a:p>
          <a:p>
            <a:pPr lvl="1" marL="800100" indent="-342900">
              <a:spcBef>
                <a:spcPts val="300"/>
              </a:spcBef>
              <a:buSzPct val="100000"/>
              <a:buFont typeface="Arial"/>
              <a:buChar char="•"/>
              <a:defRPr sz="1400"/>
            </a:pPr>
            <a:r>
              <a:t>‘lateinit’ keyword</a:t>
            </a:r>
          </a:p>
          <a:p>
            <a:pPr lvl="1" marL="800100" indent="-342900">
              <a:spcBef>
                <a:spcPts val="300"/>
              </a:spcBef>
              <a:buSzPct val="100000"/>
              <a:buFont typeface="Arial"/>
              <a:buChar char="•"/>
              <a:defRPr sz="1400"/>
            </a:pPr>
            <a:r>
              <a:t>‘Lazy’ initialization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685800" y="76199"/>
            <a:ext cx="8915400" cy="3349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>
            <a:lvl1pPr algn="ctr" defTabSz="630936">
              <a:defRPr b="0" sz="1242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Good for…</a:t>
            </a:r>
          </a:p>
        </p:txBody>
      </p:sp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039" y="2619375"/>
            <a:ext cx="419101" cy="409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639" y="1896571"/>
            <a:ext cx="390526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3564" y="3429000"/>
            <a:ext cx="400051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564" y="4343400"/>
            <a:ext cx="419101" cy="409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7850" y="5257800"/>
            <a:ext cx="390526" cy="34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9" descr="Picture 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4114" y="1143000"/>
            <a:ext cx="400051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extBox 5"/>
          <p:cNvSpPr txBox="1"/>
          <p:nvPr/>
        </p:nvSpPr>
        <p:spPr>
          <a:xfrm>
            <a:off x="1676400" y="1158359"/>
            <a:ext cx="282713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Mobile – Cross Platform</a:t>
            </a:r>
          </a:p>
        </p:txBody>
      </p:sp>
      <p:sp>
        <p:nvSpPr>
          <p:cNvPr id="137" name="TextBox 16"/>
          <p:cNvSpPr txBox="1"/>
          <p:nvPr/>
        </p:nvSpPr>
        <p:spPr>
          <a:xfrm>
            <a:off x="1752600" y="2596590"/>
            <a:ext cx="159952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Data Science</a:t>
            </a:r>
          </a:p>
        </p:txBody>
      </p:sp>
      <p:sp>
        <p:nvSpPr>
          <p:cNvPr id="138" name="TextBox 17"/>
          <p:cNvSpPr txBox="1"/>
          <p:nvPr/>
        </p:nvSpPr>
        <p:spPr>
          <a:xfrm>
            <a:off x="1752600" y="3464962"/>
            <a:ext cx="16648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Server – Side</a:t>
            </a:r>
          </a:p>
        </p:txBody>
      </p:sp>
      <p:sp>
        <p:nvSpPr>
          <p:cNvPr id="139" name="TextBox 18"/>
          <p:cNvSpPr txBox="1"/>
          <p:nvPr/>
        </p:nvSpPr>
        <p:spPr>
          <a:xfrm>
            <a:off x="1752600" y="4405896"/>
            <a:ext cx="216321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Web development</a:t>
            </a:r>
          </a:p>
        </p:txBody>
      </p:sp>
      <p:sp>
        <p:nvSpPr>
          <p:cNvPr id="140" name="TextBox 19"/>
          <p:cNvSpPr txBox="1"/>
          <p:nvPr/>
        </p:nvSpPr>
        <p:spPr>
          <a:xfrm>
            <a:off x="1753348" y="5244584"/>
            <a:ext cx="98896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Android</a:t>
            </a:r>
          </a:p>
        </p:txBody>
      </p:sp>
      <p:sp>
        <p:nvSpPr>
          <p:cNvPr id="141" name="TextBox 20"/>
          <p:cNvSpPr txBox="1"/>
          <p:nvPr/>
        </p:nvSpPr>
        <p:spPr>
          <a:xfrm>
            <a:off x="1752600" y="1896571"/>
            <a:ext cx="8347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Native</a:t>
            </a:r>
          </a:p>
        </p:txBody>
      </p:sp>
      <p:sp>
        <p:nvSpPr>
          <p:cNvPr id="142" name="TextBox 21"/>
          <p:cNvSpPr txBox="1"/>
          <p:nvPr/>
        </p:nvSpPr>
        <p:spPr>
          <a:xfrm>
            <a:off x="6781800" y="773667"/>
            <a:ext cx="719123" cy="3962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IDE’s</a:t>
            </a:r>
          </a:p>
        </p:txBody>
      </p:sp>
      <p:pic>
        <p:nvPicPr>
          <p:cNvPr id="143" name="Picture 12" descr="Picture 1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19800" y="1513427"/>
            <a:ext cx="933450" cy="752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3" descr="Picture 1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934075" y="2655336"/>
            <a:ext cx="1104900" cy="809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4" descr="Picture 1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38486" y="3657600"/>
            <a:ext cx="1057276" cy="885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15" descr="Picture 1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019800" y="4800600"/>
            <a:ext cx="1047750" cy="790575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26"/>
          <p:cNvSpPr txBox="1"/>
          <p:nvPr/>
        </p:nvSpPr>
        <p:spPr>
          <a:xfrm>
            <a:off x="7150466" y="1704999"/>
            <a:ext cx="151692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IntelliJ IDEA</a:t>
            </a:r>
          </a:p>
        </p:txBody>
      </p:sp>
      <p:sp>
        <p:nvSpPr>
          <p:cNvPr id="148" name="TextBox 27"/>
          <p:cNvSpPr txBox="1"/>
          <p:nvPr/>
        </p:nvSpPr>
        <p:spPr>
          <a:xfrm>
            <a:off x="7150466" y="2824161"/>
            <a:ext cx="180424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Android Studio</a:t>
            </a:r>
          </a:p>
        </p:txBody>
      </p:sp>
      <p:sp>
        <p:nvSpPr>
          <p:cNvPr id="149" name="TextBox 28"/>
          <p:cNvSpPr txBox="1"/>
          <p:nvPr/>
        </p:nvSpPr>
        <p:spPr>
          <a:xfrm>
            <a:off x="7302866" y="3877705"/>
            <a:ext cx="8909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Eclipse</a:t>
            </a:r>
          </a:p>
        </p:txBody>
      </p:sp>
      <p:sp>
        <p:nvSpPr>
          <p:cNvPr id="150" name="TextBox 29"/>
          <p:cNvSpPr txBox="1"/>
          <p:nvPr/>
        </p:nvSpPr>
        <p:spPr>
          <a:xfrm>
            <a:off x="7319692" y="4854943"/>
            <a:ext cx="24971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Standalone Compiler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3"/>
          <p:cNvSpPr txBox="1"/>
          <p:nvPr/>
        </p:nvSpPr>
        <p:spPr>
          <a:xfrm>
            <a:off x="4273659" y="3013406"/>
            <a:ext cx="67729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500">
                <a:solidFill>
                  <a:srgbClr val="E13F3B"/>
                </a:solidFill>
                <a:effectLst>
                  <a:outerShdw sx="100000" sy="100000" kx="0" ky="0" algn="b" rotWithShape="0" blurRad="50800" dist="39000" dir="546000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pPr/>
            <a:r>
              <a:t>vs</a:t>
            </a:r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98" y="1447800"/>
            <a:ext cx="4118528" cy="334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2150" y="1295400"/>
            <a:ext cx="4133850" cy="4238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533400" y="76199"/>
            <a:ext cx="8915400" cy="3349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>
            <a:lvl1pPr algn="ctr" defTabSz="630936">
              <a:defRPr b="0" sz="1242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What can kotlin do to me?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495300" y="1143000"/>
            <a:ext cx="8915400" cy="4525963"/>
          </a:xfrm>
          <a:prstGeom prst="rect">
            <a:avLst/>
          </a:prstGeom>
        </p:spPr>
        <p:txBody>
          <a:bodyPr/>
          <a:lstStyle/>
          <a:p>
            <a:pPr marL="315468" indent="-315468" defTabSz="841247">
              <a:defRPr b="1" sz="1288"/>
            </a:pPr>
            <a:r>
              <a:rPr b="0"/>
              <a:t>Can build applications for</a:t>
            </a:r>
            <a:r>
              <a:t> Phone and Tablets, Wear OS, TV, Android Auto and Android things</a:t>
            </a:r>
          </a:p>
          <a:p>
            <a:pPr marL="315468" indent="-315468" defTabSz="841247">
              <a:defRPr b="1" sz="1288"/>
            </a:pPr>
            <a:r>
              <a:t>Kotlin for Cars :- </a:t>
            </a:r>
            <a:r>
              <a:rPr b="0"/>
              <a:t>Build apps for android automative OS </a:t>
            </a:r>
            <a:endParaRPr b="0"/>
          </a:p>
          <a:p>
            <a:pPr lvl="1" marL="736092" indent="-315468" defTabSz="841247">
              <a:buChar char="•"/>
              <a:defRPr sz="1288"/>
            </a:pPr>
            <a:r>
              <a:t>Media apps</a:t>
            </a:r>
          </a:p>
          <a:p>
            <a:pPr lvl="1" marL="736092" indent="-315468" defTabSz="841247">
              <a:buChar char="•"/>
              <a:defRPr sz="1288"/>
            </a:pPr>
            <a:r>
              <a:t>Connectivity apps (Bluetooth and wifi)</a:t>
            </a:r>
          </a:p>
          <a:p>
            <a:pPr lvl="1" marL="736092" indent="-315468" defTabSz="841247">
              <a:buChar char="•"/>
              <a:defRPr sz="1288"/>
            </a:pPr>
            <a:r>
              <a:t>Navigation apps</a:t>
            </a:r>
          </a:p>
          <a:p>
            <a:pPr lvl="1" marL="736092" indent="-315468" defTabSz="841247">
              <a:buChar char="•"/>
              <a:defRPr sz="1288"/>
            </a:pPr>
            <a:r>
              <a:t>Messaging apps</a:t>
            </a:r>
          </a:p>
          <a:p>
            <a:pPr lvl="1" marL="736092" indent="-315468" defTabSz="841247">
              <a:buChar char="•"/>
              <a:defRPr sz="1288"/>
            </a:pPr>
            <a:r>
              <a:t>Camera apps</a:t>
            </a:r>
          </a:p>
          <a:p>
            <a:pPr marL="315468" indent="-315468" defTabSz="841247">
              <a:defRPr b="1" sz="1288"/>
            </a:pPr>
            <a:r>
              <a:t>Kotlin for TV :- </a:t>
            </a:r>
            <a:r>
              <a:rPr b="0"/>
              <a:t>Build apps for big screen</a:t>
            </a:r>
            <a:r>
              <a:t> </a:t>
            </a:r>
          </a:p>
          <a:p>
            <a:pPr lvl="1" marL="736092" indent="-315468" defTabSz="841247">
              <a:buChar char="•"/>
              <a:defRPr sz="1288"/>
            </a:pPr>
            <a:r>
              <a:t>Great search UI</a:t>
            </a:r>
          </a:p>
          <a:p>
            <a:pPr lvl="1" marL="736092" indent="-315468" defTabSz="841247">
              <a:buChar char="•"/>
              <a:defRPr sz="1288"/>
            </a:pPr>
            <a:r>
              <a:t>Provide content surgestions</a:t>
            </a:r>
          </a:p>
          <a:p>
            <a:pPr marL="315468" indent="-315468" defTabSz="841247">
              <a:defRPr b="1" sz="1288"/>
            </a:pPr>
            <a:r>
              <a:t>Android KTX :- </a:t>
            </a:r>
            <a:r>
              <a:rPr b="0"/>
              <a:t>The set of Kotlin extensions that are included with Android Jetpack and other Android libraries.To do so, these extensions leverage several Kotlin language features, including the following</a:t>
            </a:r>
            <a:endParaRPr b="0"/>
          </a:p>
          <a:p>
            <a:pPr lvl="2" marL="1156716" indent="-315468" defTabSz="841247">
              <a:defRPr b="1" sz="1288"/>
            </a:pPr>
            <a:r>
              <a:rPr b="0"/>
              <a:t>Extension functions</a:t>
            </a:r>
            <a:endParaRPr b="0"/>
          </a:p>
          <a:p>
            <a:pPr lvl="2" marL="1156716" indent="-315468" defTabSz="841247">
              <a:defRPr b="1" sz="1288"/>
            </a:pPr>
            <a:r>
              <a:rPr b="0"/>
              <a:t>Extension properties</a:t>
            </a:r>
            <a:endParaRPr b="0"/>
          </a:p>
          <a:p>
            <a:pPr lvl="2" marL="1156716" indent="-315468" defTabSz="841247">
              <a:defRPr b="1" sz="1288"/>
            </a:pPr>
            <a:r>
              <a:rPr b="0"/>
              <a:t>Lambdas</a:t>
            </a:r>
            <a:endParaRPr b="0"/>
          </a:p>
          <a:p>
            <a:pPr lvl="2" marL="1156716" indent="-315468" defTabSz="841247">
              <a:defRPr b="1" sz="1288"/>
            </a:pPr>
            <a:r>
              <a:rPr b="0"/>
              <a:t>Named parameters</a:t>
            </a:r>
            <a:endParaRPr b="0"/>
          </a:p>
          <a:p>
            <a:pPr lvl="2" marL="1156716" indent="-315468" defTabSz="841247">
              <a:defRPr b="1" sz="1288"/>
            </a:pPr>
            <a:r>
              <a:rPr b="0"/>
              <a:t>Parameter default values</a:t>
            </a:r>
            <a:endParaRPr b="0"/>
          </a:p>
          <a:p>
            <a:pPr lvl="2" marL="1156716" indent="-315468" defTabSz="841247">
              <a:defRPr b="1" sz="1288"/>
            </a:pPr>
            <a:r>
              <a:rPr b="0"/>
              <a:t>Coroutines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533400" y="76199"/>
            <a:ext cx="8915400" cy="3349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>
            <a:lvl1pPr algn="ctr" defTabSz="630936">
              <a:defRPr b="0" sz="1242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Kotlin Architecture</a:t>
            </a:r>
          </a:p>
        </p:txBody>
      </p:sp>
      <p:sp>
        <p:nvSpPr>
          <p:cNvPr id="160" name="Content Placeholder 2"/>
          <p:cNvSpPr txBox="1"/>
          <p:nvPr>
            <p:ph type="body" idx="1"/>
          </p:nvPr>
        </p:nvSpPr>
        <p:spPr>
          <a:xfrm>
            <a:off x="495300" y="731836"/>
            <a:ext cx="8915400" cy="5394328"/>
          </a:xfrm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Kotlin has its own architecture to allocate memory and produce a quality output to the end user. 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Kotlin compiler creates a byte code and that byte code can run on the JVM, which is exactly equal to the byte code generated by the Java </a:t>
            </a:r>
            <a:r>
              <a:rPr b="1"/>
              <a:t>.class</a:t>
            </a:r>
            <a:r>
              <a:t> file. Whenever two byte coded file runs on the JVM, they can communicate with each other and this is how an interoperable feature is established in Kotlin for </a:t>
            </a:r>
            <a:r>
              <a:t>Java.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>
              <a:defRPr sz="1200"/>
            </a:pPr>
          </a:p>
          <a:p>
            <a:pPr>
              <a:defRPr sz="1200"/>
            </a:pPr>
          </a:p>
          <a:p>
            <a:pPr>
              <a:defRPr sz="1200"/>
            </a:pPr>
          </a:p>
          <a:p>
            <a:pPr>
              <a:defRPr sz="1200"/>
            </a:pPr>
          </a:p>
          <a:p>
            <a:pPr>
              <a:defRPr sz="1200"/>
            </a:pPr>
          </a:p>
          <a:p>
            <a:pPr>
              <a:defRPr sz="1200"/>
            </a:pPr>
            <a:r>
              <a:rPr b="1"/>
              <a:t>Kotlin Architecture supports</a:t>
            </a:r>
            <a:r>
              <a:t> :- Data binding, LifeCycles, Live Data, Navigation, Paging, Room, ViewModel, WorkManager, CameraX, Media Playback, Notifications, Permissions, Preferences, Sharing, Animations and Transitions , ViewPager2, WebView</a:t>
            </a:r>
          </a:p>
        </p:txBody>
      </p:sp>
      <p:pic>
        <p:nvPicPr>
          <p:cNvPr id="1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7868" y="2091331"/>
            <a:ext cx="6235941" cy="242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381000" y="76199"/>
            <a:ext cx="8915400" cy="334964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>
            <a:lvl1pPr algn="ctr" defTabSz="630936">
              <a:defRPr b="0" sz="1242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Kotlin Clean Architecture</a:t>
            </a:r>
          </a:p>
        </p:txBody>
      </p:sp>
      <p:sp>
        <p:nvSpPr>
          <p:cNvPr id="164" name="Content Placeholder 2"/>
          <p:cNvSpPr txBox="1"/>
          <p:nvPr>
            <p:ph type="body" sz="quarter" idx="1"/>
          </p:nvPr>
        </p:nvSpPr>
        <p:spPr>
          <a:xfrm>
            <a:off x="495300" y="1549400"/>
            <a:ext cx="8915400" cy="1447800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rial Narrow"/>
              </a:defRPr>
            </a:pPr>
            <a:r>
              <a:t>Benefit</a:t>
            </a:r>
          </a:p>
          <a:p>
            <a:pPr lvl="1"/>
            <a:r>
              <a:t>Makes your new project clean</a:t>
            </a:r>
          </a:p>
          <a:p>
            <a:pPr lvl="1"/>
            <a:r>
              <a:t>Isolates UI, business logic and data sources' responsibilities</a:t>
            </a:r>
          </a:p>
          <a:p>
            <a:pPr lvl="1"/>
            <a:r>
              <a:t>Testable</a:t>
            </a:r>
          </a:p>
          <a:p>
            <a:pPr lvl="1"/>
            <a:r>
              <a:t>Avoids multi-threading problems</a:t>
            </a:r>
          </a:p>
        </p:txBody>
      </p:sp>
      <p:sp>
        <p:nvSpPr>
          <p:cNvPr id="165" name="Rectangle 3"/>
          <p:cNvSpPr txBox="1"/>
          <p:nvPr/>
        </p:nvSpPr>
        <p:spPr>
          <a:xfrm>
            <a:off x="395896" y="685800"/>
            <a:ext cx="9114208" cy="6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i="1"/>
            </a:lvl1pPr>
          </a:lstStyle>
          <a:p>
            <a:pPr/>
            <a:r>
              <a:t>This is an Android Clean Architecture base project using 100% Kotlin including Unit tests!</a:t>
            </a:r>
          </a:p>
        </p:txBody>
      </p:sp>
      <p:sp>
        <p:nvSpPr>
          <p:cNvPr id="166" name="Rectangle 4"/>
          <p:cNvSpPr/>
          <p:nvPr/>
        </p:nvSpPr>
        <p:spPr>
          <a:xfrm>
            <a:off x="304800" y="3276600"/>
            <a:ext cx="2133600" cy="3124200"/>
          </a:xfrm>
          <a:prstGeom prst="rect">
            <a:avLst/>
          </a:prstGeom>
          <a:gradFill>
            <a:gsLst>
              <a:gs pos="0">
                <a:schemeClr val="accent6">
                  <a:hueOff val="-456778"/>
                  <a:satOff val="8290"/>
                  <a:lumOff val="24503"/>
                </a:schemeClr>
              </a:gs>
              <a:gs pos="35000">
                <a:srgbClr val="FFDECF"/>
              </a:gs>
              <a:gs pos="100000">
                <a:schemeClr val="accent6">
                  <a:hueOff val="-556026"/>
                  <a:satOff val="8290"/>
                  <a:lumOff val="34267"/>
                </a:schemeClr>
              </a:gs>
            </a:gsLst>
            <a:lin ang="16200000"/>
          </a:gradFill>
          <a:ln>
            <a:solidFill>
              <a:srgbClr val="F6924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7" name="Rectangle 6"/>
          <p:cNvSpPr/>
          <p:nvPr/>
        </p:nvSpPr>
        <p:spPr>
          <a:xfrm>
            <a:off x="3657600" y="3276600"/>
            <a:ext cx="2133600" cy="3124200"/>
          </a:xfrm>
          <a:prstGeom prst="rect">
            <a:avLst/>
          </a:prstGeom>
          <a:gradFill>
            <a:gsLst>
              <a:gs pos="0">
                <a:schemeClr val="accent4">
                  <a:hueOff val="-206663"/>
                  <a:satOff val="29896"/>
                  <a:lumOff val="29240"/>
                </a:schemeClr>
              </a:gs>
              <a:gs pos="35000">
                <a:srgbClr val="D8C9EE"/>
              </a:gs>
              <a:gs pos="100000">
                <a:schemeClr val="accent4">
                  <a:hueOff val="-242556"/>
                  <a:satOff val="32941"/>
                  <a:lumOff val="43328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>
              <a:defRPr b="1"/>
            </a:pPr>
          </a:p>
        </p:txBody>
      </p:sp>
      <p:sp>
        <p:nvSpPr>
          <p:cNvPr id="168" name="Rectangle 7"/>
          <p:cNvSpPr/>
          <p:nvPr/>
        </p:nvSpPr>
        <p:spPr>
          <a:xfrm>
            <a:off x="7239000" y="3276600"/>
            <a:ext cx="2133600" cy="3124200"/>
          </a:xfrm>
          <a:prstGeom prst="rect">
            <a:avLst/>
          </a:prstGeom>
          <a:gradFill>
            <a:gsLst>
              <a:gs pos="0">
                <a:schemeClr val="accent3">
                  <a:hueOff val="263624"/>
                  <a:satOff val="55948"/>
                  <a:lumOff val="27907"/>
                </a:schemeClr>
              </a:gs>
              <a:gs pos="35000">
                <a:srgbClr val="E4FDBF"/>
              </a:gs>
              <a:gs pos="100000">
                <a:schemeClr val="accent3">
                  <a:hueOff val="321486"/>
                  <a:satOff val="58119"/>
                  <a:lumOff val="40966"/>
                </a:schemeClr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9" name="TextBox 5"/>
          <p:cNvSpPr txBox="1"/>
          <p:nvPr/>
        </p:nvSpPr>
        <p:spPr>
          <a:xfrm>
            <a:off x="685800" y="3429000"/>
            <a:ext cx="1539253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170" name="TextBox 9"/>
          <p:cNvSpPr txBox="1"/>
          <p:nvPr/>
        </p:nvSpPr>
        <p:spPr>
          <a:xfrm>
            <a:off x="4249101" y="3396734"/>
            <a:ext cx="98605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Domain</a:t>
            </a:r>
          </a:p>
        </p:txBody>
      </p:sp>
      <p:sp>
        <p:nvSpPr>
          <p:cNvPr id="171" name="TextBox 11"/>
          <p:cNvSpPr txBox="1"/>
          <p:nvPr/>
        </p:nvSpPr>
        <p:spPr>
          <a:xfrm>
            <a:off x="7846379" y="3458557"/>
            <a:ext cx="64494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Data</a:t>
            </a:r>
          </a:p>
        </p:txBody>
      </p:sp>
      <p:sp>
        <p:nvSpPr>
          <p:cNvPr id="172" name="Rectangle 10"/>
          <p:cNvSpPr/>
          <p:nvPr/>
        </p:nvSpPr>
        <p:spPr>
          <a:xfrm>
            <a:off x="533400" y="3962400"/>
            <a:ext cx="17526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3" name="TextBox 12"/>
          <p:cNvSpPr txBox="1"/>
          <p:nvPr/>
        </p:nvSpPr>
        <p:spPr>
          <a:xfrm>
            <a:off x="506630" y="3969589"/>
            <a:ext cx="180614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/>
            </a:pPr>
            <a:r>
              <a:t>View</a:t>
            </a:r>
          </a:p>
          <a:p>
            <a:pPr algn="ctr">
              <a:defRPr sz="1200"/>
            </a:pPr>
            <a:r>
              <a:t>(Activity or Fragment)</a:t>
            </a:r>
          </a:p>
        </p:txBody>
      </p:sp>
      <p:sp>
        <p:nvSpPr>
          <p:cNvPr id="174" name="Rectangle 13"/>
          <p:cNvSpPr/>
          <p:nvPr/>
        </p:nvSpPr>
        <p:spPr>
          <a:xfrm>
            <a:off x="533400" y="4724400"/>
            <a:ext cx="1752600" cy="4191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5" name="TextBox 14"/>
          <p:cNvSpPr txBox="1"/>
          <p:nvPr/>
        </p:nvSpPr>
        <p:spPr>
          <a:xfrm>
            <a:off x="1015360" y="4795180"/>
            <a:ext cx="83436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Presenter</a:t>
            </a:r>
          </a:p>
        </p:txBody>
      </p:sp>
      <p:cxnSp>
        <p:nvCxnSpPr>
          <p:cNvPr id="176" name="Straight Arrow Connector 16"/>
          <p:cNvCxnSpPr>
            <a:stCxn id="174" idx="0"/>
            <a:endCxn id="172" idx="0"/>
          </p:cNvCxnSpPr>
          <p:nvPr/>
        </p:nvCxnSpPr>
        <p:spPr>
          <a:xfrm flipV="1">
            <a:off x="1409700" y="4191000"/>
            <a:ext cx="0" cy="742950"/>
          </a:xfrm>
          <a:prstGeom prst="straightConnector1">
            <a:avLst/>
          </a:prstGeom>
          <a:ln w="28575">
            <a:solidFill>
              <a:srgbClr val="A6A6A6"/>
            </a:solidFill>
            <a:headEnd type="triangle"/>
            <a:tailEnd type="triangle"/>
          </a:ln>
        </p:spPr>
      </p:cxnSp>
      <p:sp>
        <p:nvSpPr>
          <p:cNvPr id="177" name="Rectangle 18"/>
          <p:cNvSpPr/>
          <p:nvPr/>
        </p:nvSpPr>
        <p:spPr>
          <a:xfrm>
            <a:off x="533400" y="5562600"/>
            <a:ext cx="1752600" cy="4191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8" name="TextBox 17"/>
          <p:cNvSpPr txBox="1"/>
          <p:nvPr/>
        </p:nvSpPr>
        <p:spPr>
          <a:xfrm>
            <a:off x="993547" y="5633649"/>
            <a:ext cx="79894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Observer</a:t>
            </a:r>
          </a:p>
        </p:txBody>
      </p:sp>
      <p:cxnSp>
        <p:nvCxnSpPr>
          <p:cNvPr id="179" name="Straight Arrow Connector 20"/>
          <p:cNvCxnSpPr>
            <a:stCxn id="177" idx="0"/>
            <a:endCxn id="174" idx="0"/>
          </p:cNvCxnSpPr>
          <p:nvPr/>
        </p:nvCxnSpPr>
        <p:spPr>
          <a:xfrm flipV="1">
            <a:off x="1409700" y="4933950"/>
            <a:ext cx="0" cy="838200"/>
          </a:xfrm>
          <a:prstGeom prst="straightConnector1">
            <a:avLst/>
          </a:prstGeom>
          <a:ln w="28575">
            <a:solidFill>
              <a:srgbClr val="A6A6A6"/>
            </a:solidFill>
            <a:headEnd type="triangle"/>
            <a:tailEnd type="triangle"/>
          </a:ln>
        </p:spPr>
      </p:cxnSp>
      <p:sp>
        <p:nvSpPr>
          <p:cNvPr id="180" name="Straight Arrow Connector 23"/>
          <p:cNvSpPr/>
          <p:nvPr/>
        </p:nvSpPr>
        <p:spPr>
          <a:xfrm>
            <a:off x="2438400" y="3969589"/>
            <a:ext cx="1219200" cy="1"/>
          </a:xfrm>
          <a:prstGeom prst="line">
            <a:avLst/>
          </a:prstGeom>
          <a:ln w="28575">
            <a:solidFill>
              <a:srgbClr val="A6A6A6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traight Arrow Connector 25"/>
          <p:cNvSpPr/>
          <p:nvPr/>
        </p:nvSpPr>
        <p:spPr>
          <a:xfrm flipH="1">
            <a:off x="2438400" y="5562600"/>
            <a:ext cx="1219200" cy="0"/>
          </a:xfrm>
          <a:prstGeom prst="line">
            <a:avLst/>
          </a:prstGeom>
          <a:ln w="28575">
            <a:solidFill>
              <a:srgbClr val="A6A6A6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Rectangle 26"/>
          <p:cNvSpPr/>
          <p:nvPr/>
        </p:nvSpPr>
        <p:spPr>
          <a:xfrm>
            <a:off x="3962400" y="3962400"/>
            <a:ext cx="1600200" cy="609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83" name="TextBox 27"/>
          <p:cNvSpPr txBox="1"/>
          <p:nvPr/>
        </p:nvSpPr>
        <p:spPr>
          <a:xfrm>
            <a:off x="4069615" y="4036367"/>
            <a:ext cx="135779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/>
            </a:pPr>
            <a:r>
              <a:t>Use Case</a:t>
            </a:r>
          </a:p>
          <a:p>
            <a:pPr algn="ctr">
              <a:defRPr sz="1200"/>
            </a:pPr>
            <a:r>
              <a:t>(Business Logic)</a:t>
            </a:r>
          </a:p>
        </p:txBody>
      </p:sp>
      <p:sp>
        <p:nvSpPr>
          <p:cNvPr id="184" name="Rectangle 29"/>
          <p:cNvSpPr/>
          <p:nvPr/>
        </p:nvSpPr>
        <p:spPr>
          <a:xfrm>
            <a:off x="3948412" y="5072179"/>
            <a:ext cx="1600201" cy="6096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4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85" name="TextBox 31"/>
          <p:cNvSpPr txBox="1"/>
          <p:nvPr/>
        </p:nvSpPr>
        <p:spPr>
          <a:xfrm>
            <a:off x="4083603" y="5146147"/>
            <a:ext cx="135779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/>
            </a:pPr>
            <a:r>
              <a:t>Use Case</a:t>
            </a:r>
          </a:p>
          <a:p>
            <a:pPr algn="ctr">
              <a:defRPr sz="1200"/>
            </a:pPr>
            <a:r>
              <a:t>(Business Logic)</a:t>
            </a:r>
          </a:p>
        </p:txBody>
      </p:sp>
      <p:sp>
        <p:nvSpPr>
          <p:cNvPr id="186" name="TextBox 30"/>
          <p:cNvSpPr txBox="1"/>
          <p:nvPr/>
        </p:nvSpPr>
        <p:spPr>
          <a:xfrm>
            <a:off x="2667000" y="3659832"/>
            <a:ext cx="85110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Subscribe</a:t>
            </a:r>
          </a:p>
        </p:txBody>
      </p:sp>
      <p:sp>
        <p:nvSpPr>
          <p:cNvPr id="187" name="Straight Arrow Connector 33"/>
          <p:cNvSpPr/>
          <p:nvPr/>
        </p:nvSpPr>
        <p:spPr>
          <a:xfrm flipV="1">
            <a:off x="5791200" y="3962399"/>
            <a:ext cx="1447800" cy="7189"/>
          </a:xfrm>
          <a:prstGeom prst="line">
            <a:avLst/>
          </a:prstGeom>
          <a:ln w="28575">
            <a:solidFill>
              <a:srgbClr val="A6A6A6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TextBox 34"/>
          <p:cNvSpPr txBox="1"/>
          <p:nvPr/>
        </p:nvSpPr>
        <p:spPr>
          <a:xfrm>
            <a:off x="6019800" y="3659830"/>
            <a:ext cx="85110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Subscribe</a:t>
            </a:r>
          </a:p>
        </p:txBody>
      </p:sp>
      <p:sp>
        <p:nvSpPr>
          <p:cNvPr id="189" name="Rectangle 35"/>
          <p:cNvSpPr/>
          <p:nvPr/>
        </p:nvSpPr>
        <p:spPr>
          <a:xfrm>
            <a:off x="7527918" y="3827888"/>
            <a:ext cx="896515" cy="67014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90" name="TextBox 36"/>
          <p:cNvSpPr txBox="1"/>
          <p:nvPr/>
        </p:nvSpPr>
        <p:spPr>
          <a:xfrm>
            <a:off x="7620000" y="4039849"/>
            <a:ext cx="778704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Repository</a:t>
            </a:r>
          </a:p>
        </p:txBody>
      </p:sp>
      <p:sp>
        <p:nvSpPr>
          <p:cNvPr id="191" name="Freeform 38"/>
          <p:cNvSpPr/>
          <p:nvPr/>
        </p:nvSpPr>
        <p:spPr>
          <a:xfrm>
            <a:off x="8348231" y="4607870"/>
            <a:ext cx="871971" cy="802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0" h="21563" fill="norm" stroke="1" extrusionOk="0">
                <a:moveTo>
                  <a:pt x="14036" y="2"/>
                </a:moveTo>
                <a:cubicBezTo>
                  <a:pt x="13106" y="40"/>
                  <a:pt x="11429" y="335"/>
                  <a:pt x="9568" y="929"/>
                </a:cubicBezTo>
                <a:cubicBezTo>
                  <a:pt x="8907" y="1140"/>
                  <a:pt x="8226" y="1328"/>
                  <a:pt x="7613" y="1625"/>
                </a:cubicBezTo>
                <a:cubicBezTo>
                  <a:pt x="7099" y="1874"/>
                  <a:pt x="6699" y="2261"/>
                  <a:pt x="6217" y="2552"/>
                </a:cubicBezTo>
                <a:cubicBezTo>
                  <a:pt x="5674" y="2880"/>
                  <a:pt x="4542" y="3479"/>
                  <a:pt x="4542" y="3479"/>
                </a:cubicBezTo>
                <a:cubicBezTo>
                  <a:pt x="1834" y="6726"/>
                  <a:pt x="2845" y="5476"/>
                  <a:pt x="1470" y="7189"/>
                </a:cubicBezTo>
                <a:lnTo>
                  <a:pt x="353" y="8580"/>
                </a:lnTo>
                <a:cubicBezTo>
                  <a:pt x="-140" y="11035"/>
                  <a:pt x="-178" y="10445"/>
                  <a:pt x="632" y="14144"/>
                </a:cubicBezTo>
                <a:cubicBezTo>
                  <a:pt x="707" y="14484"/>
                  <a:pt x="1004" y="14762"/>
                  <a:pt x="1191" y="15071"/>
                </a:cubicBezTo>
                <a:cubicBezTo>
                  <a:pt x="1641" y="16569"/>
                  <a:pt x="1168" y="15507"/>
                  <a:pt x="2308" y="16926"/>
                </a:cubicBezTo>
                <a:cubicBezTo>
                  <a:pt x="2609" y="17301"/>
                  <a:pt x="2788" y="17746"/>
                  <a:pt x="3145" y="18085"/>
                </a:cubicBezTo>
                <a:cubicBezTo>
                  <a:pt x="4099" y="18990"/>
                  <a:pt x="4789" y="20438"/>
                  <a:pt x="6217" y="20636"/>
                </a:cubicBezTo>
                <a:cubicBezTo>
                  <a:pt x="6776" y="20713"/>
                  <a:pt x="7341" y="20762"/>
                  <a:pt x="7893" y="20867"/>
                </a:cubicBezTo>
                <a:cubicBezTo>
                  <a:pt x="8931" y="21066"/>
                  <a:pt x="9726" y="21297"/>
                  <a:pt x="10685" y="21563"/>
                </a:cubicBezTo>
                <a:cubicBezTo>
                  <a:pt x="11337" y="21486"/>
                  <a:pt x="12041" y="21557"/>
                  <a:pt x="12640" y="21331"/>
                </a:cubicBezTo>
                <a:cubicBezTo>
                  <a:pt x="13119" y="21150"/>
                  <a:pt x="13410" y="20733"/>
                  <a:pt x="13757" y="20404"/>
                </a:cubicBezTo>
                <a:cubicBezTo>
                  <a:pt x="15374" y="18870"/>
                  <a:pt x="13827" y="20095"/>
                  <a:pt x="15433" y="18317"/>
                </a:cubicBezTo>
                <a:cubicBezTo>
                  <a:pt x="15670" y="18055"/>
                  <a:pt x="16033" y="17884"/>
                  <a:pt x="16270" y="17622"/>
                </a:cubicBezTo>
                <a:cubicBezTo>
                  <a:pt x="18691" y="14942"/>
                  <a:pt x="16160" y="17601"/>
                  <a:pt x="17387" y="15767"/>
                </a:cubicBezTo>
                <a:cubicBezTo>
                  <a:pt x="17713" y="15280"/>
                  <a:pt x="18204" y="14874"/>
                  <a:pt x="18504" y="14376"/>
                </a:cubicBezTo>
                <a:cubicBezTo>
                  <a:pt x="20269" y="11446"/>
                  <a:pt x="17873" y="14302"/>
                  <a:pt x="19901" y="12057"/>
                </a:cubicBezTo>
                <a:cubicBezTo>
                  <a:pt x="20087" y="11594"/>
                  <a:pt x="20327" y="11143"/>
                  <a:pt x="20459" y="10666"/>
                </a:cubicBezTo>
                <a:cubicBezTo>
                  <a:pt x="21422" y="7203"/>
                  <a:pt x="20243" y="10277"/>
                  <a:pt x="21018" y="8348"/>
                </a:cubicBezTo>
                <a:cubicBezTo>
                  <a:pt x="20920" y="7538"/>
                  <a:pt x="21408" y="4267"/>
                  <a:pt x="19901" y="3016"/>
                </a:cubicBezTo>
                <a:cubicBezTo>
                  <a:pt x="19572" y="2742"/>
                  <a:pt x="19113" y="2593"/>
                  <a:pt x="18784" y="2320"/>
                </a:cubicBezTo>
                <a:cubicBezTo>
                  <a:pt x="17498" y="1253"/>
                  <a:pt x="19139" y="1814"/>
                  <a:pt x="17108" y="1393"/>
                </a:cubicBezTo>
                <a:cubicBezTo>
                  <a:pt x="16829" y="1238"/>
                  <a:pt x="16579" y="1039"/>
                  <a:pt x="16270" y="929"/>
                </a:cubicBezTo>
                <a:cubicBezTo>
                  <a:pt x="15918" y="803"/>
                  <a:pt x="15506" y="823"/>
                  <a:pt x="15153" y="697"/>
                </a:cubicBezTo>
                <a:cubicBezTo>
                  <a:pt x="14601" y="501"/>
                  <a:pt x="14967" y="-37"/>
                  <a:pt x="14036" y="2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92" name="TextBox 39"/>
          <p:cNvSpPr txBox="1"/>
          <p:nvPr/>
        </p:nvSpPr>
        <p:spPr>
          <a:xfrm>
            <a:off x="8342830" y="4870491"/>
            <a:ext cx="852808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Remote API</a:t>
            </a:r>
          </a:p>
        </p:txBody>
      </p:sp>
      <p:sp>
        <p:nvSpPr>
          <p:cNvPr id="193" name="Elbow Connector 41"/>
          <p:cNvSpPr/>
          <p:nvPr/>
        </p:nvSpPr>
        <p:spPr>
          <a:xfrm>
            <a:off x="8424432" y="4162961"/>
            <a:ext cx="359784" cy="409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8575">
            <a:solidFill>
              <a:srgbClr val="A6A6A6"/>
            </a:solidFill>
            <a:headEnd type="triangle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6" name="Flowchart: Magnetic Disk 42"/>
          <p:cNvGrpSpPr/>
          <p:nvPr/>
        </p:nvGrpSpPr>
        <p:grpSpPr>
          <a:xfrm>
            <a:off x="7527918" y="5181600"/>
            <a:ext cx="820315" cy="1143000"/>
            <a:chOff x="0" y="0"/>
            <a:chExt cx="820313" cy="1143000"/>
          </a:xfrm>
        </p:grpSpPr>
        <p:sp>
          <p:nvSpPr>
            <p:cNvPr id="194" name="Shape"/>
            <p:cNvSpPr/>
            <p:nvPr/>
          </p:nvSpPr>
          <p:spPr>
            <a:xfrm>
              <a:off x="0" y="0"/>
              <a:ext cx="820314" cy="114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95" name="Shape"/>
            <p:cNvSpPr/>
            <p:nvPr/>
          </p:nvSpPr>
          <p:spPr>
            <a:xfrm>
              <a:off x="0" y="0"/>
              <a:ext cx="820314" cy="114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202" name="Straight Arrow Connector 44"/>
          <p:cNvSpPr/>
          <p:nvPr/>
        </p:nvSpPr>
        <p:spPr>
          <a:xfrm>
            <a:off x="7952069" y="4510910"/>
            <a:ext cx="15770" cy="658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A6A6A6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8" name="TextBox 47"/>
          <p:cNvSpPr txBox="1"/>
          <p:nvPr/>
        </p:nvSpPr>
        <p:spPr>
          <a:xfrm>
            <a:off x="7538500" y="5633649"/>
            <a:ext cx="821343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/>
            </a:pPr>
            <a:r>
              <a:t>Local </a:t>
            </a:r>
          </a:p>
          <a:p>
            <a:pPr algn="ctr">
              <a:defRPr sz="1200"/>
            </a:pPr>
            <a:r>
              <a:t>Database</a:t>
            </a:r>
          </a:p>
        </p:txBody>
      </p:sp>
      <p:sp>
        <p:nvSpPr>
          <p:cNvPr id="199" name="Straight Arrow Connector 49"/>
          <p:cNvSpPr/>
          <p:nvPr/>
        </p:nvSpPr>
        <p:spPr>
          <a:xfrm flipH="1">
            <a:off x="5791200" y="5449018"/>
            <a:ext cx="1447800" cy="1"/>
          </a:xfrm>
          <a:prstGeom prst="line">
            <a:avLst/>
          </a:prstGeom>
          <a:ln w="28575">
            <a:solidFill>
              <a:srgbClr val="A6A6A6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TextBox 51"/>
          <p:cNvSpPr txBox="1"/>
          <p:nvPr/>
        </p:nvSpPr>
        <p:spPr>
          <a:xfrm>
            <a:off x="2654686" y="5238479"/>
            <a:ext cx="45061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Emit</a:t>
            </a:r>
          </a:p>
        </p:txBody>
      </p:sp>
      <p:sp>
        <p:nvSpPr>
          <p:cNvPr id="201" name="TextBox 52"/>
          <p:cNvSpPr txBox="1"/>
          <p:nvPr/>
        </p:nvSpPr>
        <p:spPr>
          <a:xfrm>
            <a:off x="6280100" y="5102702"/>
            <a:ext cx="450612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Emit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 Narrow"/>
        <a:ea typeface="Arial Narrow"/>
        <a:cs typeface="Arial Narro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 Narrow"/>
        <a:ea typeface="Arial Narrow"/>
        <a:cs typeface="Arial Narro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